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tiff" ContentType="image/tiff"/>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2" r:id="rId2"/>
    <p:sldMasterId id="2147483709" r:id="rId3"/>
  </p:sldMasterIdLst>
  <p:notesMasterIdLst>
    <p:notesMasterId r:id="rId46"/>
  </p:notesMasterIdLst>
  <p:handoutMasterIdLst>
    <p:handoutMasterId r:id="rId47"/>
  </p:handoutMasterIdLst>
  <p:sldIdLst>
    <p:sldId id="284" r:id="rId4"/>
    <p:sldId id="318" r:id="rId5"/>
    <p:sldId id="320" r:id="rId6"/>
    <p:sldId id="302" r:id="rId7"/>
    <p:sldId id="285" r:id="rId8"/>
    <p:sldId id="286" r:id="rId9"/>
    <p:sldId id="304" r:id="rId10"/>
    <p:sldId id="317" r:id="rId11"/>
    <p:sldId id="305" r:id="rId12"/>
    <p:sldId id="306" r:id="rId13"/>
    <p:sldId id="307" r:id="rId14"/>
    <p:sldId id="309" r:id="rId15"/>
    <p:sldId id="310" r:id="rId16"/>
    <p:sldId id="316" r:id="rId17"/>
    <p:sldId id="315" r:id="rId18"/>
    <p:sldId id="290" r:id="rId19"/>
    <p:sldId id="291" r:id="rId20"/>
    <p:sldId id="292" r:id="rId21"/>
    <p:sldId id="293" r:id="rId22"/>
    <p:sldId id="296" r:id="rId23"/>
    <p:sldId id="297" r:id="rId24"/>
    <p:sldId id="328" r:id="rId25"/>
    <p:sldId id="327" r:id="rId26"/>
    <p:sldId id="329" r:id="rId27"/>
    <p:sldId id="326" r:id="rId28"/>
    <p:sldId id="298" r:id="rId29"/>
    <p:sldId id="268" r:id="rId30"/>
    <p:sldId id="257" r:id="rId31"/>
    <p:sldId id="270" r:id="rId32"/>
    <p:sldId id="271" r:id="rId33"/>
    <p:sldId id="311" r:id="rId34"/>
    <p:sldId id="313" r:id="rId35"/>
    <p:sldId id="314" r:id="rId36"/>
    <p:sldId id="301" r:id="rId37"/>
    <p:sldId id="288" r:id="rId38"/>
    <p:sldId id="324" r:id="rId39"/>
    <p:sldId id="321" r:id="rId40"/>
    <p:sldId id="322" r:id="rId41"/>
    <p:sldId id="323" r:id="rId42"/>
    <p:sldId id="325" r:id="rId43"/>
    <p:sldId id="319" r:id="rId44"/>
    <p:sldId id="3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frameSlides="1"/>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9597" autoAdjust="0"/>
  </p:normalViewPr>
  <p:slideViewPr>
    <p:cSldViewPr snapToGrid="0">
      <p:cViewPr>
        <p:scale>
          <a:sx n="150" d="100"/>
          <a:sy n="150" d="100"/>
        </p:scale>
        <p:origin x="-3456" y="-1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792"/>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E6E013-BFA4-1341-93C1-922A93342E09}" type="datetimeFigureOut">
              <a:rPr lang="en-US" smtClean="0"/>
              <a:pPr/>
              <a:t>11/1/09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E8B9EA-FB9F-644F-BF48-9FE0A7C9CB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4EC96-7898-4ECF-A687-9AC01E052123}" type="datetimeFigureOut">
              <a:rPr lang="en-US" smtClean="0"/>
              <a:pPr/>
              <a:t>11/1/09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968DD-D10F-49BD-AE71-54D523EA11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bi.ac.uk/ontology-lookup" TargetMode="External"/><Relationship Id="rId4" Type="http://schemas.openxmlformats.org/officeDocument/2006/relationships/hyperlink" Target="http://bioportal.bioontology.org/"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5D598-3982-F548-98CA-0F660020AFDC}" type="slidenum">
              <a:rPr lang="en-US"/>
              <a:pPr/>
              <a:t>2</a:t>
            </a:fld>
            <a:endParaRPr lang="en-US"/>
          </a:p>
        </p:txBody>
      </p:sp>
      <p:sp>
        <p:nvSpPr>
          <p:cNvPr id="8243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4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pPr>
              <a:spcBef>
                <a:spcPct val="0"/>
              </a:spcBef>
            </a:pPr>
            <a:r>
              <a:rPr lang="en-US" sz="1800">
                <a:latin typeface="ArialMT" charset="0"/>
              </a:rPr>
              <a:t>The CVRG ECG Gadget is a Web 2.0 mashup application built using the GoogleWeb Toolkit and Visualization API. †It integrates the CVRG ECG Storage &amp;Analysis Workflows with ECG Visualization/Annotation using REST servicesavailable from the NCBO Bioportal. †The application can be executed using anApache Tomcat server, allowing the application to be run locally and/orremotely. †The application has been tested in Internet Explorer 7 &amp; 8.Questions and feedback on the tool itself are welcome.</a:t>
            </a:r>
          </a:p>
          <a:p>
            <a:pPr>
              <a:spcBef>
                <a:spcPct val="0"/>
              </a:spcBef>
            </a:pPr>
            <a:endParaRPr lang="en-US" sz="1800">
              <a:latin typeface="ArialMT" charset="0"/>
            </a:endParaRPr>
          </a:p>
        </p:txBody>
      </p:sp>
      <p:sp>
        <p:nvSpPr>
          <p:cNvPr id="1218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A808C75-D03B-7043-847F-0BEDB970DF70}" type="slidenum">
              <a:rPr lang="en-US" sz="1200">
                <a:solidFill>
                  <a:srgbClr val="000000"/>
                </a:solidFill>
                <a:latin typeface="Calibri" charset="0"/>
              </a:rPr>
              <a:pPr algn="r"/>
              <a:t>23</a:t>
            </a:fld>
            <a:endParaRPr lang="en-US" sz="1200">
              <a:solidFill>
                <a:srgbClr val="000000"/>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pPr>
              <a:spcBef>
                <a:spcPct val="0"/>
              </a:spcBef>
            </a:pPr>
            <a:endParaRPr lang="en-US">
              <a:latin typeface="Arial" charset="0"/>
            </a:endParaRPr>
          </a:p>
        </p:txBody>
      </p:sp>
      <p:sp>
        <p:nvSpPr>
          <p:cNvPr id="1300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85F3283-30DE-C14F-BA71-7ADEEEE2FC66}" type="slidenum">
              <a:rPr lang="en-US" sz="1200">
                <a:solidFill>
                  <a:srgbClr val="000000"/>
                </a:solidFill>
              </a:rPr>
              <a:pPr algn="r"/>
              <a:t>24</a:t>
            </a:fld>
            <a:endParaRPr 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13FA5-6E9F-4432-B3EE-283E367BF913}" type="slidenum">
              <a:rPr lang="en-US" smtClean="0"/>
              <a:pPr fontAlgn="base">
                <a:spcBef>
                  <a:spcPct val="0"/>
                </a:spcBef>
                <a:spcAft>
                  <a:spcPct val="0"/>
                </a:spcAft>
                <a:defRPr/>
              </a:pPr>
              <a:t>27</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want to process the text and assign “tags” to each element in public repositories.</a:t>
            </a:r>
          </a:p>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FA2C85-2304-48E0-8CCC-8B0F5397EFE5}" type="slidenum">
              <a:rPr lang="en-US">
                <a:solidFill>
                  <a:srgbClr val="000000"/>
                </a:solidFill>
              </a:rPr>
              <a:pPr>
                <a:defRPr/>
              </a:pPr>
              <a:t>28</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Search: </a:t>
            </a:r>
          </a:p>
          <a:p>
            <a:pPr eaLnBrk="1" hangingPunct="1">
              <a:spcBef>
                <a:spcPct val="0"/>
              </a:spcBef>
            </a:pPr>
            <a:endParaRPr lang="en-US" dirty="0" smtClean="0">
              <a:latin typeface="Arial" pitchFamily="34" charset="0"/>
            </a:endParaRPr>
          </a:p>
          <a:p>
            <a:pPr eaLnBrk="1" hangingPunct="1">
              <a:spcBef>
                <a:spcPct val="0"/>
              </a:spcBef>
              <a:buFontTx/>
              <a:buChar char="-"/>
            </a:pPr>
            <a:r>
              <a:rPr lang="en-US" dirty="0" smtClean="0">
                <a:latin typeface="Arial" pitchFamily="34" charset="0"/>
              </a:rPr>
              <a:t>GEO has &gt; 13 datasets on retroperitoneal tumors, none show up without an ontology based search!</a:t>
            </a:r>
          </a:p>
          <a:p>
            <a:pPr eaLnBrk="1" hangingPunct="1">
              <a:spcBef>
                <a:spcPct val="0"/>
              </a:spcBef>
            </a:pPr>
            <a:r>
              <a:rPr lang="en-US" dirty="0" smtClean="0">
                <a:latin typeface="Arial" pitchFamily="34" charset="0"/>
              </a:rPr>
              <a:t>- Did you know that GEO contains more public datasets on drug – gene expression information that Connectivity map?</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Data mining: </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 Extraction of Conditional Probabilities of the Relationships between Drugs, Diseases, and Genes from </a:t>
            </a:r>
            <a:r>
              <a:rPr lang="en-US" dirty="0" err="1" smtClean="0">
                <a:latin typeface="Arial" pitchFamily="34" charset="0"/>
              </a:rPr>
              <a:t>PubMed</a:t>
            </a:r>
            <a:r>
              <a:rPr lang="en-US" dirty="0" smtClean="0">
                <a:latin typeface="Arial" pitchFamily="34" charset="0"/>
              </a:rPr>
              <a:t> guided by relationships in </a:t>
            </a:r>
            <a:r>
              <a:rPr lang="en-US" dirty="0" err="1" smtClean="0">
                <a:latin typeface="Arial" pitchFamily="34" charset="0"/>
              </a:rPr>
              <a:t>PharmGKB</a:t>
            </a:r>
            <a:r>
              <a:rPr lang="en-US" dirty="0" smtClean="0">
                <a:latin typeface="Arial" pitchFamily="34" charset="0"/>
              </a:rPr>
              <a:t> in AMIA spring translational bioinformatics 2009.</a:t>
            </a:r>
          </a:p>
          <a:p>
            <a:pPr eaLnBrk="1" hangingPunct="1">
              <a:spcBef>
                <a:spcPct val="0"/>
              </a:spcBef>
            </a:pPr>
            <a:endParaRPr lang="en-US" dirty="0" smtClean="0">
              <a:latin typeface="Arial" pitchFamily="34" charset="0"/>
            </a:endParaRPr>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C68A59-C7EC-43DC-9DE0-318629686863}"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Indexing an element from GEO.</a:t>
            </a:r>
            <a:r>
              <a:rPr lang="en-US" smtClean="0">
                <a:latin typeface="Arial" pitchFamily="34" charset="0"/>
              </a:rPr>
              <a:t> The GEO element GDS1989 is annotated according to its title and its description, as well as by the ontology elements that comprise the transitive closure over the parent–child relationships subsumed by the direct annotations.</a:t>
            </a: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3009B3-E871-4786-B00C-28BC16478563}"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BC1AC293-79A1-AC4E-ACD7-B58E1DD53EC7}" type="slidenum">
              <a:rPr lang="en-US"/>
              <a:pPr/>
              <a:t>42</a:t>
            </a:fld>
            <a:endParaRPr lang="en-US"/>
          </a:p>
        </p:txBody>
      </p:sp>
      <p:sp>
        <p:nvSpPr>
          <p:cNvPr id="253955" name="Rectangle 2"/>
          <p:cNvSpPr>
            <a:spLocks noGrp="1" noRot="1" noChangeAspect="1" noChangeArrowheads="1"/>
          </p:cNvSpPr>
          <p:nvPr>
            <p:ph type="sldImg"/>
          </p:nvPr>
        </p:nvSpPr>
        <p:spPr>
          <a:solidFill>
            <a:srgbClr val="FFFFFF"/>
          </a:solidFill>
          <a:ln/>
        </p:spPr>
      </p:sp>
      <p:sp>
        <p:nvSpPr>
          <p:cNvPr id="253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6ADB674-FD53-9849-A676-1AA6FA7594C4}" type="slidenum">
              <a:rPr lang="en-US"/>
              <a:pPr/>
              <a:t>3</a:t>
            </a:fld>
            <a:endParaRPr lang="en-US"/>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AC0D1AF7-6CEA-E349-9B90-6B256A0FD6EF}" type="slidenum">
              <a:rPr lang="en-US"/>
              <a:pPr/>
              <a:t>4</a:t>
            </a:fld>
            <a:endParaRPr lang="en-US"/>
          </a:p>
        </p:txBody>
      </p:sp>
      <p:sp>
        <p:nvSpPr>
          <p:cNvPr id="227331" name="Rectangle 2"/>
          <p:cNvSpPr>
            <a:spLocks noGrp="1" noRot="1" noChangeAspect="1" noChangeArrowheads="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0AD9400-75DC-1441-9793-A65DDFA533B4}" type="slidenum">
              <a:rPr lang="en-US"/>
              <a:pPr/>
              <a:t>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5804E3C1-CFDE-3944-A588-83130949DEEE}" type="slidenum">
              <a:rPr lang="en-US"/>
              <a:pPr/>
              <a:t>9</a:t>
            </a:fld>
            <a:endParaRPr lang="en-US"/>
          </a:p>
        </p:txBody>
      </p:sp>
      <p:sp>
        <p:nvSpPr>
          <p:cNvPr id="231427" name="Rectangle 2"/>
          <p:cNvSpPr>
            <a:spLocks noGrp="1" noRot="1" noChangeAspect="1" noChangeArrowheads="1"/>
          </p:cNvSpPr>
          <p:nvPr>
            <p:ph type="sldImg"/>
          </p:nvPr>
        </p:nvSpPr>
        <p:spPr>
          <a:solidFill>
            <a:srgbClr val="FFFFFF"/>
          </a:solidFill>
          <a:ln/>
        </p:spPr>
      </p:sp>
      <p:sp>
        <p:nvSpPr>
          <p:cNvPr id="231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C76CBCCD-572F-7644-8C53-9930E470A79C}" type="slidenum">
              <a:rPr lang="en-US"/>
              <a:pPr/>
              <a:t>11</a:t>
            </a:fld>
            <a:endParaRPr lang="en-US"/>
          </a:p>
        </p:txBody>
      </p:sp>
      <p:sp>
        <p:nvSpPr>
          <p:cNvPr id="234499" name="Text Box 2"/>
          <p:cNvSpPr>
            <a:spLocks noGrp="1" noRot="1" noChangeAspect="1" noChangeArrowheads="1"/>
          </p:cNvSpPr>
          <p:nvPr>
            <p:ph type="sldImg"/>
          </p:nvPr>
        </p:nvSpPr>
        <p:spPr>
          <a:xfrm>
            <a:off x="1143000" y="693738"/>
            <a:ext cx="4572000" cy="3429000"/>
          </a:xfrm>
          <a:solidFill>
            <a:srgbClr val="FFFFFF"/>
          </a:solidFill>
          <a:ln/>
        </p:spPr>
      </p:sp>
      <p:sp>
        <p:nvSpPr>
          <p:cNvPr id="234500" name="Text Box 3"/>
          <p:cNvSpPr>
            <a:spLocks noGrp="1" noChangeArrowheads="1"/>
          </p:cNvSpPr>
          <p:nvPr>
            <p:ph type="body" idx="1"/>
          </p:nvPr>
        </p:nvSpPr>
        <p:spPr>
          <a:xfrm>
            <a:off x="685800" y="4341813"/>
            <a:ext cx="5487988" cy="4033837"/>
          </a:xfrm>
          <a:noFill/>
          <a:ln/>
        </p:spPr>
        <p:txBody>
          <a:bodyPr wrap="none" lIns="82058" tIns="41029" rIns="82058" bIns="41029" anchor="ctr"/>
          <a:lstStyle/>
          <a:p>
            <a:pPr eaLnBrk="1" hangingPunct="1"/>
            <a:endParaRPr lang="en-US">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E90CF5A-14BF-FF4A-857C-A1D7B705F2FD}" type="slidenum">
              <a:rPr lang="en-US"/>
              <a:pPr/>
              <a:t>14</a:t>
            </a:fld>
            <a:endParaRPr lang="en-US"/>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B456E68-4477-844D-8418-2E9353A45B71}" type="slidenum">
              <a:rPr lang="en-US"/>
              <a:pPr/>
              <a:t>15</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0" hangingPunct="0">
              <a:spcBef>
                <a:spcPct val="0"/>
              </a:spcBef>
            </a:pPr>
            <a:r>
              <a:rPr lang="en-GB" sz="1800">
                <a:solidFill>
                  <a:srgbClr val="006633"/>
                </a:solidFill>
                <a:latin typeface="Arial" charset="0"/>
              </a:rPr>
              <a:t>A </a:t>
            </a:r>
            <a:r>
              <a:rPr lang="en-US" sz="1800">
                <a:solidFill>
                  <a:srgbClr val="006633"/>
                </a:solidFill>
                <a:latin typeface="Arial" charset="0"/>
              </a:rPr>
              <a:t>‘user-friendly’ </a:t>
            </a:r>
            <a:r>
              <a:rPr lang="en-GB" sz="1800">
                <a:solidFill>
                  <a:srgbClr val="006633"/>
                </a:solidFill>
                <a:latin typeface="Arial" charset="0"/>
              </a:rPr>
              <a:t>standalone Java application that assists the experimentalists to </a:t>
            </a:r>
            <a:r>
              <a:rPr lang="en-GB" sz="1800" b="1">
                <a:solidFill>
                  <a:srgbClr val="006633"/>
                </a:solidFill>
                <a:latin typeface="Arial" charset="0"/>
              </a:rPr>
              <a:t>annotate</a:t>
            </a:r>
            <a:r>
              <a:rPr lang="en-GB" sz="1800">
                <a:solidFill>
                  <a:srgbClr val="006633"/>
                </a:solidFill>
                <a:latin typeface="Arial" charset="0"/>
              </a:rPr>
              <a:t> </a:t>
            </a:r>
            <a:r>
              <a:rPr lang="en-GB" sz="1800" b="1">
                <a:solidFill>
                  <a:srgbClr val="006633"/>
                </a:solidFill>
                <a:latin typeface="Arial" charset="0"/>
              </a:rPr>
              <a:t>the experimental metadata</a:t>
            </a:r>
            <a:r>
              <a:rPr lang="en-GB" sz="1800">
                <a:solidFill>
                  <a:srgbClr val="006633"/>
                </a:solidFill>
                <a:latin typeface="Arial" charset="0"/>
              </a:rPr>
              <a:t>. </a:t>
            </a:r>
            <a:r>
              <a:rPr lang="en-US" sz="1800">
                <a:solidFill>
                  <a:srgbClr val="006633"/>
                </a:solidFill>
                <a:latin typeface="Arial" charset="0"/>
              </a:rPr>
              <a:t>Depending on the configuration (set via the ISAconfigurator tool), certain fields prompt a pop-up browser to </a:t>
            </a:r>
            <a:r>
              <a:rPr lang="en-US" sz="1800" b="1">
                <a:solidFill>
                  <a:srgbClr val="006633"/>
                </a:solidFill>
                <a:latin typeface="Arial" charset="0"/>
              </a:rPr>
              <a:t>search and select terms from ontologies </a:t>
            </a:r>
            <a:r>
              <a:rPr lang="en-US" sz="1800">
                <a:solidFill>
                  <a:srgbClr val="006633"/>
                </a:solidFill>
                <a:latin typeface="Arial" charset="0"/>
              </a:rPr>
              <a:t>that are accessed in real time via the </a:t>
            </a:r>
            <a:r>
              <a:rPr lang="en-US" sz="1800">
                <a:solidFill>
                  <a:srgbClr val="006633"/>
                </a:solidFill>
                <a:latin typeface="Arial" charset="0"/>
                <a:hlinkClick r:id="rId3"/>
              </a:rPr>
              <a:t>Ontology Lookup Service</a:t>
            </a:r>
            <a:r>
              <a:rPr lang="en-US" sz="1800">
                <a:solidFill>
                  <a:srgbClr val="006633"/>
                </a:solidFill>
                <a:latin typeface="Arial" charset="0"/>
              </a:rPr>
              <a:t> and </a:t>
            </a:r>
            <a:r>
              <a:rPr lang="en-US" sz="1800">
                <a:solidFill>
                  <a:srgbClr val="006633"/>
                </a:solidFill>
                <a:latin typeface="Arial" charset="0"/>
                <a:hlinkClick r:id="rId4"/>
              </a:rPr>
              <a:t>BioPortal</a:t>
            </a:r>
            <a:r>
              <a:rPr lang="en-US" sz="1800">
                <a:solidFill>
                  <a:srgbClr val="006633"/>
                </a:solidFill>
                <a:latin typeface="Arial" charset="0"/>
              </a:rPr>
              <a:t>. </a:t>
            </a:r>
            <a:endParaRPr lang="en-US" sz="1800">
              <a:latin typeface="Arial" charset="0"/>
            </a:endParaRPr>
          </a:p>
          <a:p>
            <a:pPr>
              <a:spcBef>
                <a:spcPct val="0"/>
              </a:spcBef>
            </a:pPr>
            <a:endParaRPr lang="en-US" sz="1800">
              <a:latin typeface="Arial" charset="0"/>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BC3852AF-942B-2E49-91E0-5F6561A7B4A1}" type="slidenum">
              <a:rPr lang="en-US">
                <a:solidFill>
                  <a:srgbClr val="000000"/>
                </a:solidFill>
                <a:latin typeface="Arial" charset="0"/>
              </a:rPr>
              <a:pPr/>
              <a:t>22</a:t>
            </a:fld>
            <a:endParaRPr lang="en-US">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116013" y="4189413"/>
            <a:ext cx="7161212" cy="2128837"/>
          </a:xfrm>
          <a:prstGeom prst="rect">
            <a:avLst/>
          </a:prstGeom>
          <a:noFill/>
          <a:ln w="9525">
            <a:noFill/>
            <a:miter lim="800000"/>
            <a:headEnd/>
            <a:tailEnd/>
          </a:ln>
        </p:spPr>
      </p:pic>
      <p:sp>
        <p:nvSpPr>
          <p:cNvPr id="164866" name="Rectangle 2"/>
          <p:cNvSpPr>
            <a:spLocks noGrp="1" noChangeArrowheads="1"/>
          </p:cNvSpPr>
          <p:nvPr>
            <p:ph type="ctrTitle"/>
          </p:nvPr>
        </p:nvSpPr>
        <p:spPr>
          <a:xfrm>
            <a:off x="685800" y="1123950"/>
            <a:ext cx="7772400" cy="1447800"/>
          </a:xfrm>
        </p:spPr>
        <p:txBody>
          <a:bodyPr/>
          <a:lstStyle>
            <a:lvl1pPr algn="ctr">
              <a:defRPr sz="4400"/>
            </a:lvl1pPr>
          </a:lstStyle>
          <a:p>
            <a:r>
              <a:rPr lang="en-US" smtClean="0"/>
              <a:t>Click to edit Master title style</a:t>
            </a:r>
            <a:endParaRPr lang="en-US" dirty="0"/>
          </a:p>
        </p:txBody>
      </p:sp>
      <p:sp>
        <p:nvSpPr>
          <p:cNvPr id="164867" name="Rectangle 3"/>
          <p:cNvSpPr>
            <a:spLocks noGrp="1" noChangeArrowheads="1"/>
          </p:cNvSpPr>
          <p:nvPr>
            <p:ph type="subTitle" idx="1"/>
          </p:nvPr>
        </p:nvSpPr>
        <p:spPr>
          <a:xfrm>
            <a:off x="1377950" y="2686050"/>
            <a:ext cx="6400800" cy="1295400"/>
          </a:xfrm>
        </p:spPr>
        <p:txBody>
          <a:bodyPr/>
          <a:lstStyle>
            <a:lvl1pPr marL="0" indent="0" algn="r">
              <a:buFont typeface="Wingdings" pitchFamily="2" charset="2"/>
              <a:buNone/>
              <a:defRPr sz="2400"/>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350" y="6381750"/>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381750"/>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004050" y="6381750"/>
            <a:ext cx="2133600" cy="476250"/>
          </a:xfrm>
        </p:spPr>
        <p:txBody>
          <a:bodyPr/>
          <a:lstStyle>
            <a:lvl1pPr>
              <a:defRPr>
                <a:solidFill>
                  <a:srgbClr val="F8F8F8"/>
                </a:solidFill>
              </a:defRPr>
            </a:lvl1pPr>
          </a:lstStyle>
          <a:p>
            <a:pPr>
              <a:defRPr/>
            </a:pPr>
            <a:fld id="{E3B12C3B-5F97-4B98-B057-2245F29FE8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B03E33C7-1168-4B5F-BE5B-C2062FC693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0000" y="0"/>
            <a:ext cx="2108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 y="0"/>
            <a:ext cx="6172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B44017F4-A23B-4083-B5DA-DE07CB60FA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295400" y="4195763"/>
            <a:ext cx="7162800" cy="2128837"/>
          </a:xfrm>
          <a:prstGeom prst="rect">
            <a:avLst/>
          </a:prstGeom>
          <a:noFill/>
          <a:ln w="9525">
            <a:noFill/>
            <a:miter lim="800000"/>
            <a:headEnd/>
            <a:tailEnd/>
          </a:ln>
        </p:spPr>
      </p:pic>
      <p:sp>
        <p:nvSpPr>
          <p:cNvPr id="2" name="Title 1"/>
          <p:cNvSpPr>
            <a:spLocks noGrp="1"/>
          </p:cNvSpPr>
          <p:nvPr>
            <p:ph type="ctrTitle"/>
          </p:nvPr>
        </p:nvSpPr>
        <p:spPr>
          <a:xfrm>
            <a:off x="762000" y="6858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2286000"/>
            <a:ext cx="6400800" cy="1524000"/>
          </a:xfrm>
        </p:spPr>
        <p:txBody>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EC912C7-12B3-45AD-9F24-F8DDAC26CA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944562"/>
          </a:xfrm>
        </p:spPr>
        <p:txBody>
          <a:bodyPr anchor="t"/>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900DA50-AD85-4313-B6E0-6F475303EE9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70B83AB-4B23-4BCE-A2E4-6C22DCFE455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B94F3226-4E77-4B09-8717-BB2A3BE380C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011A6BA2-CBA0-4EC6-88A2-F10321FC620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866ED76-EE40-4D32-AAB0-1EE8C4BD2B0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D093FB7-DED7-4809-9DE9-3792B88E4F5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D9FBA91-C677-42C2-9FA5-6B8D83AEE5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5F6B5B99-0136-4706-8A8D-880A13523D1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37C15E7-5E9F-4733-9ADB-EEFDB1A2C9E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3EFAEE0-CD5A-4E41-AABE-11240245B49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EC12666-BDFA-416E-AD66-C2E11D7E874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295400" y="4195763"/>
            <a:ext cx="7162800" cy="2128837"/>
          </a:xfrm>
          <a:prstGeom prst="rect">
            <a:avLst/>
          </a:prstGeom>
          <a:noFill/>
          <a:ln w="9525">
            <a:noFill/>
            <a:miter lim="800000"/>
            <a:headEnd/>
            <a:tailEnd/>
          </a:ln>
        </p:spPr>
      </p:pic>
      <p:sp>
        <p:nvSpPr>
          <p:cNvPr id="2" name="Title 1"/>
          <p:cNvSpPr>
            <a:spLocks noGrp="1"/>
          </p:cNvSpPr>
          <p:nvPr>
            <p:ph type="ctrTitle"/>
          </p:nvPr>
        </p:nvSpPr>
        <p:spPr>
          <a:xfrm>
            <a:off x="762000" y="6858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2286000"/>
            <a:ext cx="6400800" cy="1524000"/>
          </a:xfrm>
        </p:spPr>
        <p:txBody>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944562"/>
          </a:xfrm>
        </p:spPr>
        <p:txBody>
          <a:bodyPr anchor="t"/>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41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386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FDFA7A9F-D6B2-47C1-A904-CA5B23BCDC5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6F43EF83-1827-4C14-8458-B51763A2F7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8F8F8"/>
                </a:solidFill>
              </a:defRPr>
            </a:lvl1pPr>
          </a:lstStyle>
          <a:p>
            <a:pPr>
              <a:defRPr/>
            </a:pPr>
            <a:fld id="{49C22F3F-39DD-444B-A1AF-44F745E020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8F8F8"/>
                </a:solidFill>
              </a:defRPr>
            </a:lvl1pPr>
          </a:lstStyle>
          <a:p>
            <a:pPr>
              <a:defRPr/>
            </a:pPr>
            <a:fld id="{A6B42698-EC03-45CD-B503-64200B5B2F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8F8F8"/>
                </a:solidFill>
              </a:defRPr>
            </a:lvl1pPr>
          </a:lstStyle>
          <a:p>
            <a:pPr>
              <a:defRPr/>
            </a:pPr>
            <a:fld id="{74C594ED-812E-41C4-AA9D-0AD393DF4A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894BC281-CCC4-4ACC-BEAE-1F066BD25D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28A2017A-BBBC-4478-8358-4A4E9C5CD7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5400" y="0"/>
            <a:ext cx="7772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571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30550" y="63627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7175500" y="6350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buFontTx/>
              <a:buNone/>
              <a:defRPr sz="1400">
                <a:solidFill>
                  <a:prstClr val="black"/>
                </a:solidFill>
                <a:latin typeface="+mn-lt"/>
                <a:cs typeface="Arial" charset="0"/>
              </a:defRPr>
            </a:lvl1pPr>
          </a:lstStyle>
          <a:p>
            <a:pPr>
              <a:defRPr/>
            </a:pPr>
            <a:fld id="{87FF8BEB-BA3E-43AF-B37D-7419CE3A92FF}" type="slidenum">
              <a:rPr lang="en-US"/>
              <a:pPr>
                <a:defRPr/>
              </a:pPr>
              <a:t>‹#›</a:t>
            </a:fld>
            <a:endParaRPr lang="en-US"/>
          </a:p>
        </p:txBody>
      </p:sp>
      <p:pic>
        <p:nvPicPr>
          <p:cNvPr id="1031"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ea typeface="+mj-ea"/>
          <a:cs typeface="+mj-cs"/>
        </a:defRPr>
      </a:lvl1pPr>
      <a:lvl2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2pPr>
      <a:lvl3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3pPr>
      <a:lvl4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4pPr>
      <a:lvl5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90000"/>
              </a:lnSpc>
              <a:spcBef>
                <a:spcPct val="20000"/>
              </a:spcBef>
              <a:spcAft>
                <a:spcPts val="0"/>
              </a:spcAft>
              <a:buFont typeface="Wingdings" pitchFamily="2" charset="2"/>
              <a:buNone/>
              <a:defRPr sz="1200" b="1">
                <a:solidFill>
                  <a:prstClr val="black">
                    <a:tint val="75000"/>
                  </a:prstClr>
                </a:solidFill>
                <a:latin typeface="Arial" charset="0"/>
                <a:cs typeface="+mn-cs"/>
              </a:defRPr>
            </a:lvl1pPr>
          </a:lstStyle>
          <a:p>
            <a:pPr>
              <a:defRPr/>
            </a:pPr>
            <a:fld id="{DE4C91D8-318D-49BA-A3DE-03F1E7BD127F}" type="slidenum">
              <a:rPr lang="en-US"/>
              <a:pPr>
                <a:defRPr/>
              </a:pPr>
              <a:t>‹#›</a:t>
            </a:fld>
            <a:endParaRPr lang="en-US"/>
          </a:p>
        </p:txBody>
      </p:sp>
      <p:pic>
        <p:nvPicPr>
          <p:cNvPr id="2053"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 typeface="Wingdings" pitchFamily="2" charset="2"/>
              <a:buNone/>
              <a:defRPr sz="1200" b="1">
                <a:solidFill>
                  <a:prstClr val="black">
                    <a:tint val="75000"/>
                  </a:prstClr>
                </a:solidFill>
                <a:latin typeface="Arial" charset="0"/>
                <a:cs typeface="+mn-cs"/>
              </a:defRPr>
            </a:lvl1pPr>
          </a:lstStyle>
          <a:p>
            <a:fld id="{B6F15528-21DE-4FAA-801E-634DDDAF4B2B}" type="slidenum">
              <a:rPr lang="en-US" smtClean="0"/>
              <a:pPr/>
              <a:t>‹#›</a:t>
            </a:fld>
            <a:endParaRPr lang="en-US"/>
          </a:p>
        </p:txBody>
      </p:sp>
      <p:pic>
        <p:nvPicPr>
          <p:cNvPr id="1029"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tiff"/><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hyperlink" Target="http://bioportal.bioontology.org/annotate" TargetMode="External"/><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http://www.ncbi.nlm.nih.gov/projects/geo/gds/gds_browse.cgi?gds=1989" TargetMode="External"/><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hyperlink" Target="http://gminer.mcw.ed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047" y="513708"/>
            <a:ext cx="7772400" cy="1447800"/>
          </a:xfrm>
        </p:spPr>
        <p:txBody>
          <a:bodyPr/>
          <a:lstStyle/>
          <a:p>
            <a:r>
              <a:rPr lang="en-US" dirty="0" smtClean="0"/>
              <a:t>Collaborating with the </a:t>
            </a:r>
            <a:br>
              <a:rPr lang="en-US" dirty="0" smtClean="0"/>
            </a:br>
            <a:r>
              <a:rPr lang="en-US" dirty="0" smtClean="0"/>
              <a:t>National Center for</a:t>
            </a:r>
            <a:r>
              <a:rPr lang="en-US" dirty="0" smtClean="0"/>
              <a:t> </a:t>
            </a:r>
            <a:br>
              <a:rPr lang="en-US" dirty="0" smtClean="0"/>
            </a:br>
            <a:r>
              <a:rPr lang="en-US" dirty="0" smtClean="0"/>
              <a:t>Biomedical </a:t>
            </a:r>
            <a:r>
              <a:rPr lang="en-US" dirty="0" smtClean="0"/>
              <a:t>Ontology</a:t>
            </a:r>
            <a:endParaRPr lang="en-US" dirty="0"/>
          </a:p>
        </p:txBody>
      </p:sp>
      <p:sp>
        <p:nvSpPr>
          <p:cNvPr id="3" name="Subtitle 2"/>
          <p:cNvSpPr>
            <a:spLocks noGrp="1"/>
          </p:cNvSpPr>
          <p:nvPr>
            <p:ph type="subTitle" idx="1"/>
          </p:nvPr>
        </p:nvSpPr>
        <p:spPr>
          <a:xfrm>
            <a:off x="1369703" y="2817994"/>
            <a:ext cx="6400800" cy="1295400"/>
          </a:xfrm>
        </p:spPr>
        <p:txBody>
          <a:bodyPr/>
          <a:lstStyle/>
          <a:p>
            <a:r>
              <a:rPr lang="en-US" dirty="0" smtClean="0"/>
              <a:t>Mark Musen and the NCBO Team</a:t>
            </a:r>
          </a:p>
          <a:p>
            <a:r>
              <a:rPr lang="en-US" dirty="0" err="1" smtClean="0"/>
              <a:t>musen@stanford.edu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3365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5" name="Rectangle 3"/>
          <p:cNvSpPr>
            <a:spLocks noGrp="1" noChangeArrowheads="1"/>
          </p:cNvSpPr>
          <p:nvPr>
            <p:ph type="title"/>
          </p:nvPr>
        </p:nvSpPr>
        <p:spPr>
          <a:xfrm>
            <a:off x="135466" y="203199"/>
            <a:ext cx="7772400" cy="381000"/>
          </a:xfrm>
        </p:spPr>
        <p:txBody>
          <a:bodyPr/>
          <a:lstStyle/>
          <a:p>
            <a:pPr eaLnBrk="1" hangingPunct="1"/>
            <a:r>
              <a:rPr lang="en-US" sz="3600" dirty="0"/>
              <a:t>Users can </a:t>
            </a:r>
            <a:r>
              <a:rPr lang="en-US" sz="3600" dirty="0" smtClean="0"/>
              <a:t>view and create </a:t>
            </a:r>
            <a:r>
              <a:rPr lang="en-US" sz="3600" dirty="0"/>
              <a:t>mappings</a:t>
            </a:r>
            <a:br>
              <a:rPr lang="en-US" sz="3600" dirty="0"/>
            </a:br>
            <a:endParaRPr lang="en-US" dirty="0"/>
          </a:p>
        </p:txBody>
      </p:sp>
      <p:pic>
        <p:nvPicPr>
          <p:cNvPr id="4" name="Picture 3"/>
          <p:cNvPicPr>
            <a:picLocks noChangeAspect="1"/>
          </p:cNvPicPr>
          <p:nvPr/>
        </p:nvPicPr>
        <p:blipFill>
          <a:blip r:embed="rId3"/>
          <a:stretch>
            <a:fillRect/>
          </a:stretch>
        </p:blipFill>
        <p:spPr>
          <a:xfrm>
            <a:off x="0" y="1143000"/>
            <a:ext cx="9198335" cy="5715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20" name="Title 5"/>
          <p:cNvSpPr>
            <a:spLocks noGrp="1"/>
          </p:cNvSpPr>
          <p:nvPr>
            <p:ph type="title"/>
          </p:nvPr>
        </p:nvSpPr>
        <p:spPr/>
        <p:txBody>
          <a:bodyPr/>
          <a:lstStyle/>
          <a:p>
            <a:pPr eaLnBrk="1" hangingPunct="1"/>
            <a:r>
              <a:rPr lang="en-US" sz="4000" dirty="0" smtClean="0"/>
              <a:t>Biomedical Resource Ontology </a:t>
            </a:r>
            <a:br>
              <a:rPr lang="en-US" sz="4000" dirty="0" smtClean="0"/>
            </a:br>
            <a:r>
              <a:rPr lang="en-US" sz="4000" dirty="0" smtClean="0"/>
              <a:t>in </a:t>
            </a:r>
            <a:r>
              <a:rPr lang="en-US" sz="4000" dirty="0" err="1" smtClean="0"/>
              <a:t>BioPortal</a:t>
            </a:r>
            <a:endParaRPr lang="en-US" sz="4000" dirty="0" smtClean="0"/>
          </a:p>
        </p:txBody>
      </p:sp>
      <p:pic>
        <p:nvPicPr>
          <p:cNvPr id="5" name="Picture 4"/>
          <p:cNvPicPr>
            <a:picLocks noChangeAspect="1"/>
          </p:cNvPicPr>
          <p:nvPr/>
        </p:nvPicPr>
        <p:blipFill>
          <a:blip r:embed="rId2"/>
          <a:stretch>
            <a:fillRect/>
          </a:stretch>
        </p:blipFill>
        <p:spPr>
          <a:xfrm>
            <a:off x="62209" y="2057400"/>
            <a:ext cx="9081791" cy="4800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739" y="838200"/>
            <a:ext cx="9104261" cy="6019800"/>
          </a:xfrm>
          <a:prstGeom prst="rect">
            <a:avLst/>
          </a:prstGeom>
        </p:spPr>
      </p:pic>
      <p:sp>
        <p:nvSpPr>
          <p:cNvPr id="5" name="Title 4"/>
          <p:cNvSpPr>
            <a:spLocks noGrp="1"/>
          </p:cNvSpPr>
          <p:nvPr>
            <p:ph type="title"/>
          </p:nvPr>
        </p:nvSpPr>
        <p:spPr>
          <a:xfrm>
            <a:off x="533400" y="0"/>
            <a:ext cx="7772400" cy="838200"/>
          </a:xfrm>
        </p:spPr>
        <p:txBody>
          <a:bodyPr/>
          <a:lstStyle/>
          <a:p>
            <a:r>
              <a:rPr lang="en-US" sz="3600" dirty="0" smtClean="0"/>
              <a:t>“Notes” in </a:t>
            </a:r>
            <a:r>
              <a:rPr lang="en-US" sz="3600" dirty="0" err="1" smtClean="0"/>
              <a:t>BioPortal</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Community-Based Annotation as Peer Review</a:t>
            </a:r>
          </a:p>
        </p:txBody>
      </p:sp>
      <p:sp>
        <p:nvSpPr>
          <p:cNvPr id="111619" name="Rectangle 3"/>
          <p:cNvSpPr>
            <a:spLocks noGrp="1" noChangeArrowheads="1"/>
          </p:cNvSpPr>
          <p:nvPr>
            <p:ph type="body" idx="1"/>
          </p:nvPr>
        </p:nvSpPr>
        <p:spPr/>
        <p:txBody>
          <a:bodyPr/>
          <a:lstStyle/>
          <a:p>
            <a:pPr eaLnBrk="1" hangingPunct="1">
              <a:lnSpc>
                <a:spcPct val="90000"/>
              </a:lnSpc>
            </a:pPr>
            <a:r>
              <a:rPr lang="en-US" smtClean="0"/>
              <a:t>Makes ontology evaluation a democratic process</a:t>
            </a:r>
          </a:p>
          <a:p>
            <a:pPr eaLnBrk="1" hangingPunct="1">
              <a:lnSpc>
                <a:spcPct val="90000"/>
              </a:lnSpc>
            </a:pPr>
            <a:r>
              <a:rPr lang="en-US" smtClean="0"/>
              <a:t>Assumes users’ application of ontologies will lead to insights not achievable by inspection alone</a:t>
            </a:r>
          </a:p>
          <a:p>
            <a:pPr eaLnBrk="1" hangingPunct="1">
              <a:lnSpc>
                <a:spcPct val="90000"/>
              </a:lnSpc>
            </a:pPr>
            <a:r>
              <a:rPr lang="en-US" smtClean="0"/>
              <a:t>Assumes end-users will be motivated to comment on and engage in dialog about ontologies in the repository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dirty="0" err="1"/>
              <a:t>BioPortal</a:t>
            </a:r>
            <a:r>
              <a:rPr lang="en-US" dirty="0" smtClean="0"/>
              <a:t> is building </a:t>
            </a:r>
            <a:r>
              <a:rPr lang="en-US" dirty="0"/>
              <a:t>an online community of users who</a:t>
            </a:r>
          </a:p>
        </p:txBody>
      </p:sp>
      <p:sp>
        <p:nvSpPr>
          <p:cNvPr id="244739" name="Rectangle 3"/>
          <p:cNvSpPr>
            <a:spLocks noGrp="1" noChangeArrowheads="1"/>
          </p:cNvSpPr>
          <p:nvPr>
            <p:ph type="body" idx="1"/>
          </p:nvPr>
        </p:nvSpPr>
        <p:spPr/>
        <p:txBody>
          <a:bodyPr/>
          <a:lstStyle/>
          <a:p>
            <a:pPr eaLnBrk="1" hangingPunct="1">
              <a:lnSpc>
                <a:spcPct val="90000"/>
              </a:lnSpc>
            </a:pPr>
            <a:r>
              <a:rPr lang="en-US" sz="2800" dirty="0"/>
              <a:t>Develop, upload, and apply </a:t>
            </a:r>
            <a:r>
              <a:rPr lang="en-US" sz="2800" dirty="0" err="1"/>
              <a:t>ontologies</a:t>
            </a:r>
            <a:endParaRPr lang="en-US" sz="2800" dirty="0"/>
          </a:p>
          <a:p>
            <a:pPr eaLnBrk="1" hangingPunct="1">
              <a:lnSpc>
                <a:spcPct val="90000"/>
              </a:lnSpc>
            </a:pPr>
            <a:r>
              <a:rPr lang="en-US" sz="2800" dirty="0"/>
              <a:t>Map </a:t>
            </a:r>
            <a:r>
              <a:rPr lang="en-US" sz="2800" dirty="0" err="1"/>
              <a:t>ontologies</a:t>
            </a:r>
            <a:r>
              <a:rPr lang="en-US" sz="2800" dirty="0"/>
              <a:t> to one another</a:t>
            </a:r>
          </a:p>
          <a:p>
            <a:pPr eaLnBrk="1" hangingPunct="1">
              <a:lnSpc>
                <a:spcPct val="90000"/>
              </a:lnSpc>
            </a:pPr>
            <a:r>
              <a:rPr lang="en-US" sz="2800" dirty="0"/>
              <a:t>Comment on </a:t>
            </a:r>
            <a:r>
              <a:rPr lang="en-US" sz="2800" dirty="0" err="1"/>
              <a:t>ontologies</a:t>
            </a:r>
            <a:r>
              <a:rPr lang="en-US" sz="2800" dirty="0"/>
              <a:t> via </a:t>
            </a:r>
            <a:r>
              <a:rPr lang="en-US" sz="2800" dirty="0" smtClean="0"/>
              <a:t>“notes</a:t>
            </a:r>
            <a:r>
              <a:rPr lang="en-US" sz="2800" dirty="0"/>
              <a:t>” to give feedback </a:t>
            </a:r>
          </a:p>
          <a:p>
            <a:pPr lvl="1" eaLnBrk="1" hangingPunct="1">
              <a:lnSpc>
                <a:spcPct val="90000"/>
              </a:lnSpc>
            </a:pPr>
            <a:r>
              <a:rPr lang="en-US" sz="2400" dirty="0"/>
              <a:t>To the ontology developers</a:t>
            </a:r>
          </a:p>
          <a:p>
            <a:pPr lvl="1" eaLnBrk="1" hangingPunct="1">
              <a:lnSpc>
                <a:spcPct val="90000"/>
              </a:lnSpc>
            </a:pPr>
            <a:r>
              <a:rPr lang="en-US" sz="2400" dirty="0"/>
              <a:t>To one another</a:t>
            </a:r>
          </a:p>
          <a:p>
            <a:pPr eaLnBrk="1" hangingPunct="1">
              <a:lnSpc>
                <a:spcPct val="90000"/>
              </a:lnSpc>
            </a:pPr>
            <a:r>
              <a:rPr lang="en-US" sz="2800" dirty="0"/>
              <a:t>Make proposals for specific changes to </a:t>
            </a:r>
            <a:r>
              <a:rPr lang="en-US" sz="2800" dirty="0" err="1"/>
              <a:t>ontologies</a:t>
            </a:r>
            <a:endParaRPr lang="en-US" sz="2800" dirty="0"/>
          </a:p>
          <a:p>
            <a:pPr eaLnBrk="1" hangingPunct="1">
              <a:lnSpc>
                <a:spcPct val="90000"/>
              </a:lnSpc>
            </a:pPr>
            <a:r>
              <a:rPr lang="en-US" sz="2800" dirty="0"/>
              <a:t>Stay informed about ontology changes and proposed changes via “push” </a:t>
            </a:r>
            <a:r>
              <a:rPr lang="en-US" sz="2800" dirty="0" smtClean="0"/>
              <a:t>technology</a:t>
            </a:r>
          </a:p>
          <a:p>
            <a:pPr eaLnBrk="1" hangingPunct="1">
              <a:lnSpc>
                <a:spcPct val="90000"/>
              </a:lnSpc>
            </a:pPr>
            <a:r>
              <a:rPr lang="en-US" sz="2800" dirty="0" smtClean="0"/>
              <a:t>Incorporate </a:t>
            </a:r>
            <a:r>
              <a:rPr lang="en-US" sz="2800" dirty="0" err="1" smtClean="0"/>
              <a:t>BioPortal</a:t>
            </a:r>
            <a:r>
              <a:rPr lang="en-US" sz="2800" dirty="0" smtClean="0"/>
              <a:t> services into their own technologies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7" name="Picture 2" descr="C:\Users\nigam\AppData\Local\Temp\capture_13032009_162246.jpg"/>
          <p:cNvPicPr>
            <a:picLocks noChangeAspect="1" noChangeArrowheads="1"/>
          </p:cNvPicPr>
          <p:nvPr/>
        </p:nvPicPr>
        <p:blipFill>
          <a:blip r:embed="rId2" cstate="print"/>
          <a:srcRect/>
          <a:stretch>
            <a:fillRect/>
          </a:stretch>
        </p:blipFill>
        <p:spPr bwMode="auto">
          <a:xfrm>
            <a:off x="0" y="0"/>
            <a:ext cx="9144000" cy="6421438"/>
          </a:xfrm>
          <a:prstGeom prst="rect">
            <a:avLst/>
          </a:prstGeom>
          <a:noFill/>
          <a:ln w="9525">
            <a:noFill/>
            <a:miter lim="800000"/>
            <a:headEnd/>
            <a:tailEnd/>
          </a:ln>
        </p:spPr>
      </p:pic>
      <p:sp>
        <p:nvSpPr>
          <p:cNvPr id="4" name="Rectangle 3"/>
          <p:cNvSpPr/>
          <p:nvPr/>
        </p:nvSpPr>
        <p:spPr>
          <a:xfrm>
            <a:off x="4516464" y="6172200"/>
            <a:ext cx="4627536" cy="685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b="1" dirty="0"/>
              <a:t>http://ucsdbiolit.codeplex.com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330200" y="135467"/>
            <a:ext cx="8026400" cy="794064"/>
          </a:xfrm>
          <a:prstGeom prst="rect">
            <a:avLst/>
          </a:prstGeom>
          <a:noFill/>
          <a:ln w="9525">
            <a:noFill/>
            <a:miter lim="800000"/>
            <a:headEnd/>
            <a:tailEnd/>
          </a:ln>
        </p:spPr>
        <p:txBody>
          <a:bodyPr wrap="square">
            <a:spAutoFit/>
          </a:bodyPr>
          <a:lstStyle/>
          <a:p>
            <a:pPr eaLnBrk="1" hangingPunct="1">
              <a:spcBef>
                <a:spcPct val="20000"/>
              </a:spcBef>
            </a:pPr>
            <a:r>
              <a:rPr lang="en-US" sz="2400" dirty="0"/>
              <a:t>Automated recognition of ontology terms</a:t>
            </a:r>
            <a:r>
              <a:rPr lang="en-US" sz="2400" dirty="0" smtClean="0"/>
              <a:t> </a:t>
            </a:r>
            <a:r>
              <a:rPr lang="en-US" sz="2400" i="1" dirty="0" smtClean="0"/>
              <a:t>before</a:t>
            </a:r>
            <a:r>
              <a:rPr lang="en-US" sz="2400" dirty="0" smtClean="0"/>
              <a:t> </a:t>
            </a:r>
            <a:r>
              <a:rPr lang="en-US" sz="2400" dirty="0" smtClean="0"/>
              <a:t>publication</a:t>
            </a:r>
            <a:endParaRPr lang="en-US" sz="3600" dirty="0" smtClean="0"/>
          </a:p>
          <a:p>
            <a:pPr>
              <a:spcBef>
                <a:spcPct val="50000"/>
              </a:spcBef>
            </a:pPr>
            <a:endParaRPr lang="en-US" dirty="0"/>
          </a:p>
        </p:txBody>
      </p:sp>
      <p:pic>
        <p:nvPicPr>
          <p:cNvPr id="2054" name="Picture 6" descr="ms_ss_with_menu"/>
          <p:cNvPicPr>
            <a:picLocks noChangeAspect="1" noChangeArrowheads="1"/>
          </p:cNvPicPr>
          <p:nvPr/>
        </p:nvPicPr>
        <p:blipFill>
          <a:blip r:embed="rId2" cstate="print"/>
          <a:srcRect/>
          <a:stretch>
            <a:fillRect/>
          </a:stretch>
        </p:blipFill>
        <p:spPr bwMode="auto">
          <a:xfrm>
            <a:off x="0" y="670135"/>
            <a:ext cx="8466667" cy="618786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Picture 1"/>
          <p:cNvPicPr>
            <a:picLocks noChangeAspect="1" noChangeArrowheads="1"/>
          </p:cNvPicPr>
          <p:nvPr/>
        </p:nvPicPr>
        <p:blipFill>
          <a:blip r:embed="rId2" cstate="print"/>
          <a:srcRect l="16063" t="12233"/>
          <a:stretch>
            <a:fillRect/>
          </a:stretch>
        </p:blipFill>
        <p:spPr bwMode="auto">
          <a:xfrm>
            <a:off x="457200" y="1041400"/>
            <a:ext cx="7747000" cy="6256168"/>
          </a:xfrm>
          <a:prstGeom prst="rect">
            <a:avLst/>
          </a:prstGeom>
          <a:noFill/>
        </p:spPr>
      </p:pic>
      <p:sp>
        <p:nvSpPr>
          <p:cNvPr id="4099" name="Text Box 3"/>
          <p:cNvSpPr txBox="1">
            <a:spLocks noChangeArrowheads="1"/>
          </p:cNvSpPr>
          <p:nvPr/>
        </p:nvSpPr>
        <p:spPr bwMode="auto">
          <a:xfrm>
            <a:off x="304800" y="228600"/>
            <a:ext cx="8534400" cy="1040285"/>
          </a:xfrm>
          <a:prstGeom prst="rect">
            <a:avLst/>
          </a:prstGeom>
          <a:noFill/>
          <a:ln w="9525">
            <a:noFill/>
            <a:miter lim="800000"/>
            <a:headEnd/>
            <a:tailEnd/>
          </a:ln>
        </p:spPr>
        <p:txBody>
          <a:bodyPr>
            <a:spAutoFit/>
          </a:bodyPr>
          <a:lstStyle/>
          <a:p>
            <a:pPr eaLnBrk="1" hangingPunct="1">
              <a:spcBef>
                <a:spcPct val="20000"/>
              </a:spcBef>
            </a:pPr>
            <a:r>
              <a:rPr lang="en-US" sz="2000" dirty="0" err="1"/>
              <a:t>BioLit</a:t>
            </a:r>
            <a:r>
              <a:rPr lang="en-US" sz="2000" dirty="0" smtClean="0"/>
              <a:t> Web </a:t>
            </a:r>
            <a:r>
              <a:rPr lang="en-US" sz="2000" dirty="0"/>
              <a:t>resource: automated recognition of ontology terms and</a:t>
            </a:r>
            <a:r>
              <a:rPr lang="en-US" sz="2000" dirty="0" smtClean="0"/>
              <a:t> </a:t>
            </a:r>
            <a:br>
              <a:rPr lang="en-US" sz="2000" dirty="0" smtClean="0"/>
            </a:br>
            <a:r>
              <a:rPr lang="en-US" sz="2000" dirty="0" smtClean="0"/>
              <a:t>database </a:t>
            </a:r>
            <a:r>
              <a:rPr lang="en-US" sz="2000" dirty="0"/>
              <a:t>IDs </a:t>
            </a:r>
            <a:r>
              <a:rPr lang="en-US" sz="2000" i="1" dirty="0"/>
              <a:t>after</a:t>
            </a:r>
            <a:r>
              <a:rPr lang="en-US" sz="2000" dirty="0"/>
              <a:t> </a:t>
            </a:r>
            <a:r>
              <a:rPr lang="en-US" sz="2000" dirty="0" smtClean="0"/>
              <a:t>publication</a:t>
            </a:r>
            <a:endParaRPr lang="en-US" sz="3200" dirty="0" smtClean="0"/>
          </a:p>
          <a:p>
            <a:pPr>
              <a:spcBef>
                <a:spcPct val="50000"/>
              </a:spcBef>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nigam\Desktop\Clipboard01.jpg"/>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
        <p:nvSpPr>
          <p:cNvPr id="4" name="Title 3"/>
          <p:cNvSpPr>
            <a:spLocks noGrp="1"/>
          </p:cNvSpPr>
          <p:nvPr>
            <p:ph type="title"/>
          </p:nvPr>
        </p:nvSpPr>
        <p:spPr>
          <a:xfrm>
            <a:off x="25399" y="0"/>
            <a:ext cx="8602133" cy="990600"/>
          </a:xfrm>
        </p:spPr>
        <p:txBody>
          <a:bodyPr/>
          <a:lstStyle/>
          <a:p>
            <a:r>
              <a:rPr lang="en-US" dirty="0" smtClean="0"/>
              <a:t>IO informatics uses Ontology Services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3298" name="Picture 2"/>
          <p:cNvPicPr>
            <a:picLocks noChangeAspect="1" noChangeArrowheads="1"/>
          </p:cNvPicPr>
          <p:nvPr/>
        </p:nvPicPr>
        <p:blipFill>
          <a:blip r:embed="rId3"/>
          <a:srcRect/>
          <a:stretch>
            <a:fillRect/>
          </a:stretch>
        </p:blipFill>
        <p:spPr bwMode="auto">
          <a:xfrm>
            <a:off x="0" y="0"/>
            <a:ext cx="9194800" cy="714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399" y="0"/>
            <a:ext cx="8424333" cy="990600"/>
          </a:xfrm>
        </p:spPr>
        <p:txBody>
          <a:bodyPr/>
          <a:lstStyle/>
          <a:p>
            <a:r>
              <a:rPr lang="en-US" dirty="0" err="1" smtClean="0"/>
              <a:t>Wikipathways</a:t>
            </a:r>
            <a:r>
              <a:rPr lang="en-US" dirty="0" smtClean="0"/>
              <a:t> uses Ontology Services</a:t>
            </a:r>
            <a:endParaRPr lang="en-US" dirty="0"/>
          </a:p>
        </p:txBody>
      </p:sp>
      <p:pic>
        <p:nvPicPr>
          <p:cNvPr id="2050" name="Picture 2" descr="C:\Users\nigam\Downloads\Picture 2.png"/>
          <p:cNvPicPr>
            <a:picLocks noChangeAspect="1" noChangeArrowheads="1"/>
          </p:cNvPicPr>
          <p:nvPr/>
        </p:nvPicPr>
        <p:blipFill>
          <a:blip r:embed="rId2" cstate="print"/>
          <a:srcRect/>
          <a:stretch>
            <a:fillRect/>
          </a:stretch>
        </p:blipFill>
        <p:spPr bwMode="auto">
          <a:xfrm>
            <a:off x="245534" y="933078"/>
            <a:ext cx="7696200" cy="592492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C:\Users\nigam\Downloads\Picture 4.png"/>
          <p:cNvPicPr>
            <a:picLocks noChangeAspect="1" noChangeArrowheads="1"/>
          </p:cNvPicPr>
          <p:nvPr/>
        </p:nvPicPr>
        <p:blipFill>
          <a:blip r:embed="rId2" cstate="print"/>
          <a:srcRect/>
          <a:stretch>
            <a:fillRect/>
          </a:stretch>
        </p:blipFill>
        <p:spPr bwMode="auto">
          <a:xfrm>
            <a:off x="1" y="3378630"/>
            <a:ext cx="7202684" cy="3479369"/>
          </a:xfrm>
          <a:prstGeom prst="rect">
            <a:avLst/>
          </a:prstGeom>
          <a:noFill/>
        </p:spPr>
      </p:pic>
      <p:pic>
        <p:nvPicPr>
          <p:cNvPr id="3" name="Picture 3" descr="C:\Users\nigam\Downloads\Picture 3.png"/>
          <p:cNvPicPr>
            <a:picLocks noChangeAspect="1" noChangeArrowheads="1"/>
          </p:cNvPicPr>
          <p:nvPr/>
        </p:nvPicPr>
        <p:blipFill>
          <a:blip r:embed="rId3" cstate="print"/>
          <a:srcRect/>
          <a:stretch>
            <a:fillRect/>
          </a:stretch>
        </p:blipFill>
        <p:spPr bwMode="auto">
          <a:xfrm>
            <a:off x="0" y="0"/>
            <a:ext cx="7198963" cy="309818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13" name="Rectangle 9"/>
          <p:cNvSpPr>
            <a:spLocks noGrp="1" noChangeArrowheads="1"/>
          </p:cNvSpPr>
          <p:nvPr>
            <p:ph type="title" idx="4294967295"/>
          </p:nvPr>
        </p:nvSpPr>
        <p:spPr>
          <a:noFill/>
        </p:spPr>
        <p:txBody>
          <a:bodyPr/>
          <a:lstStyle/>
          <a:p>
            <a:r>
              <a:rPr lang="en-US" dirty="0" err="1" smtClean="0">
                <a:effectLst/>
                <a:latin typeface="Calibri" charset="0"/>
              </a:rPr>
              <a:t>ISAcreator</a:t>
            </a:r>
            <a:r>
              <a:rPr lang="en-US" dirty="0" smtClean="0">
                <a:effectLst/>
                <a:latin typeface="Calibri" charset="0"/>
              </a:rPr>
              <a:t> uses Ontology Services</a:t>
            </a:r>
            <a:endParaRPr lang="en-US" dirty="0">
              <a:effectLst/>
              <a:latin typeface="Calibri" charset="0"/>
            </a:endParaRPr>
          </a:p>
        </p:txBody>
      </p:sp>
      <p:grpSp>
        <p:nvGrpSpPr>
          <p:cNvPr id="2" name="Group 13"/>
          <p:cNvGrpSpPr>
            <a:grpSpLocks/>
          </p:cNvGrpSpPr>
          <p:nvPr/>
        </p:nvGrpSpPr>
        <p:grpSpPr bwMode="auto">
          <a:xfrm>
            <a:off x="0" y="1272286"/>
            <a:ext cx="9144000" cy="5585713"/>
            <a:chOff x="903" y="1058"/>
            <a:chExt cx="4007" cy="2716"/>
          </a:xfrm>
        </p:grpSpPr>
        <p:pic>
          <p:nvPicPr>
            <p:cNvPr id="21515" name="Content Placeholder 5" descr="isa-infrastructure-Apr09-POSTER.png"/>
            <p:cNvPicPr>
              <a:picLocks noChangeAspect="1"/>
            </p:cNvPicPr>
            <p:nvPr/>
          </p:nvPicPr>
          <p:blipFill>
            <a:blip r:embed="rId3"/>
            <a:srcRect l="13269" t="63303" r="56490" b="5304"/>
            <a:stretch>
              <a:fillRect/>
            </a:stretch>
          </p:blipFill>
          <p:spPr bwMode="auto">
            <a:xfrm>
              <a:off x="903" y="1058"/>
              <a:ext cx="4007" cy="2716"/>
            </a:xfrm>
            <a:prstGeom prst="rect">
              <a:avLst/>
            </a:prstGeom>
            <a:noFill/>
            <a:ln w="9525">
              <a:solidFill>
                <a:schemeClr val="tx1"/>
              </a:solidFill>
              <a:miter lim="800000"/>
              <a:headEnd/>
              <a:tailEnd/>
            </a:ln>
          </p:spPr>
        </p:pic>
        <p:sp>
          <p:nvSpPr>
            <p:cNvPr id="21516" name="Rectangle 12"/>
            <p:cNvSpPr>
              <a:spLocks noChangeArrowheads="1"/>
            </p:cNvSpPr>
            <p:nvPr/>
          </p:nvSpPr>
          <p:spPr bwMode="auto">
            <a:xfrm>
              <a:off x="2708" y="2257"/>
              <a:ext cx="2159" cy="118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Rectangle 4"/>
          <p:cNvSpPr>
            <a:spLocks noGrp="1" noChangeArrowheads="1"/>
          </p:cNvSpPr>
          <p:nvPr>
            <p:ph type="title" idx="4294967295"/>
          </p:nvPr>
        </p:nvSpPr>
        <p:spPr>
          <a:noFill/>
        </p:spPr>
        <p:txBody>
          <a:bodyPr/>
          <a:lstStyle/>
          <a:p>
            <a:r>
              <a:rPr lang="en-US" dirty="0">
                <a:effectLst/>
                <a:latin typeface="Calibri" charset="0"/>
              </a:rPr>
              <a:t>ECG </a:t>
            </a:r>
            <a:r>
              <a:rPr lang="en-US" dirty="0" smtClean="0">
                <a:effectLst/>
                <a:latin typeface="Calibri" charset="0"/>
              </a:rPr>
              <a:t>Gadget uses Ontology Services</a:t>
            </a:r>
            <a:endParaRPr lang="en-US" dirty="0">
              <a:effectLst/>
              <a:latin typeface="Calibri" charset="0"/>
            </a:endParaRPr>
          </a:p>
        </p:txBody>
      </p:sp>
      <p:pic>
        <p:nvPicPr>
          <p:cNvPr id="1030" name="Picture 2" descr="image003"/>
          <p:cNvPicPr>
            <a:picLocks noChangeAspect="1" noChangeArrowheads="1"/>
          </p:cNvPicPr>
          <p:nvPr>
            <p:ph idx="4294967295"/>
          </p:nvPr>
        </p:nvPicPr>
        <p:blipFill>
          <a:blip r:embed="rId3"/>
          <a:srcRect/>
          <a:stretch>
            <a:fillRect/>
          </a:stretch>
        </p:blipFill>
        <p:spPr>
          <a:xfrm>
            <a:off x="225425" y="1373188"/>
            <a:ext cx="8594725" cy="5056187"/>
          </a:xfrm>
          <a:noFill/>
        </p:spPr>
      </p:pic>
      <p:grpSp>
        <p:nvGrpSpPr>
          <p:cNvPr id="2" name="Group 11"/>
          <p:cNvGrpSpPr>
            <a:grpSpLocks/>
          </p:cNvGrpSpPr>
          <p:nvPr/>
        </p:nvGrpSpPr>
        <p:grpSpPr bwMode="auto">
          <a:xfrm>
            <a:off x="3970338" y="1071563"/>
            <a:ext cx="4878387" cy="3600450"/>
            <a:chOff x="2427" y="689"/>
            <a:chExt cx="3147" cy="2342"/>
          </a:xfrm>
        </p:grpSpPr>
        <p:pic>
          <p:nvPicPr>
            <p:cNvPr id="1031" name="Picture 5" descr="image001"/>
            <p:cNvPicPr>
              <a:picLocks noChangeAspect="1" noChangeArrowheads="1"/>
            </p:cNvPicPr>
            <p:nvPr/>
          </p:nvPicPr>
          <p:blipFill>
            <a:blip r:embed="rId4"/>
            <a:srcRect/>
            <a:stretch>
              <a:fillRect/>
            </a:stretch>
          </p:blipFill>
          <p:spPr bwMode="auto">
            <a:xfrm>
              <a:off x="2427" y="689"/>
              <a:ext cx="3147" cy="2342"/>
            </a:xfrm>
            <a:prstGeom prst="rect">
              <a:avLst/>
            </a:prstGeom>
            <a:noFill/>
            <a:ln w="9525">
              <a:noFill/>
              <a:miter lim="800000"/>
              <a:headEnd/>
              <a:tailEnd/>
            </a:ln>
          </p:spPr>
        </p:pic>
        <p:sp>
          <p:nvSpPr>
            <p:cNvPr id="1034" name="AutoShape 10"/>
            <p:cNvSpPr>
              <a:spLocks noChangeArrowheads="1"/>
            </p:cNvSpPr>
            <p:nvPr/>
          </p:nvSpPr>
          <p:spPr bwMode="auto">
            <a:xfrm>
              <a:off x="4009" y="1503"/>
              <a:ext cx="630" cy="267"/>
            </a:xfrm>
            <a:prstGeom prst="roundRect">
              <a:avLst>
                <a:gd name="adj" fmla="val 16667"/>
              </a:avLst>
            </a:prstGeom>
            <a:noFill/>
            <a:ln w="28575">
              <a:solidFill>
                <a:srgbClr val="FF0000"/>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noFill/>
        </p:spPr>
        <p:txBody>
          <a:bodyPr/>
          <a:lstStyle/>
          <a:p>
            <a:r>
              <a:rPr lang="en-US">
                <a:effectLst/>
                <a:latin typeface="Calibri" charset="0"/>
              </a:rPr>
              <a:t>Biositemaps Editor</a:t>
            </a:r>
          </a:p>
        </p:txBody>
      </p:sp>
      <p:pic>
        <p:nvPicPr>
          <p:cNvPr id="129028" name="Picture 4" descr="BiositemapEditor.tiff                                          00297538Macintosh HD                   C5A9264E:"/>
          <p:cNvPicPr>
            <a:picLocks noGrp="1" noChangeAspect="1" noChangeArrowheads="1"/>
          </p:cNvPicPr>
          <p:nvPr>
            <p:ph idx="4294967295"/>
          </p:nvPr>
        </p:nvPicPr>
        <p:blipFill>
          <a:blip r:embed="rId3"/>
          <a:srcRect/>
          <a:stretch>
            <a:fillRect/>
          </a:stretch>
        </p:blipFill>
        <p:spPr>
          <a:xfrm>
            <a:off x="110066" y="1057352"/>
            <a:ext cx="8771467" cy="5800648"/>
          </a:xfrm>
          <a:ln>
            <a:solidFill>
              <a:schemeClr val="tx1"/>
            </a:solidFill>
          </a:ln>
        </p:spPr>
      </p:pic>
      <p:pic>
        <p:nvPicPr>
          <p:cNvPr id="129029" name="Picture 5" descr="Biositemap-TermSelection.tiff                                  00297538Macintosh HD                   C5A9264E:"/>
          <p:cNvPicPr>
            <a:picLocks noChangeAspect="1" noChangeArrowheads="1"/>
          </p:cNvPicPr>
          <p:nvPr/>
        </p:nvPicPr>
        <p:blipFill>
          <a:blip r:embed="rId4"/>
          <a:srcRect/>
          <a:stretch>
            <a:fillRect/>
          </a:stretch>
        </p:blipFill>
        <p:spPr bwMode="auto">
          <a:xfrm>
            <a:off x="6103938" y="1724554"/>
            <a:ext cx="3040062" cy="3868227"/>
          </a:xfrm>
          <a:prstGeom prst="rect">
            <a:avLst/>
          </a:prstGeom>
          <a:noFill/>
          <a:ln w="9525">
            <a:solidFill>
              <a:schemeClr val="tx1"/>
            </a:solidFill>
            <a:miter lim="800000"/>
            <a:headEnd/>
            <a:tailEnd/>
          </a:ln>
        </p:spPr>
      </p:pic>
      <p:sp>
        <p:nvSpPr>
          <p:cNvPr id="129030" name="AutoShape 6"/>
          <p:cNvSpPr>
            <a:spLocks noChangeArrowheads="1"/>
          </p:cNvSpPr>
          <p:nvPr/>
        </p:nvSpPr>
        <p:spPr bwMode="auto">
          <a:xfrm>
            <a:off x="5293784" y="3903134"/>
            <a:ext cx="675216" cy="304800"/>
          </a:xfrm>
          <a:prstGeom prst="roundRect">
            <a:avLst>
              <a:gd name="adj" fmla="val 16667"/>
            </a:avLst>
          </a:prstGeom>
          <a:noFill/>
          <a:ln w="28575">
            <a:solidFill>
              <a:srgbClr val="FF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17600"/>
            <a:ext cx="9167884" cy="5613400"/>
          </a:xfrm>
          <a:prstGeom prst="rect">
            <a:avLst/>
          </a:prstGeom>
        </p:spPr>
      </p:pic>
      <p:sp>
        <p:nvSpPr>
          <p:cNvPr id="3" name="Title 2"/>
          <p:cNvSpPr>
            <a:spLocks noGrp="1"/>
          </p:cNvSpPr>
          <p:nvPr>
            <p:ph type="title"/>
          </p:nvPr>
        </p:nvSpPr>
        <p:spPr/>
        <p:txBody>
          <a:bodyPr/>
          <a:lstStyle/>
          <a:p>
            <a:r>
              <a:rPr lang="en-US" dirty="0" smtClean="0"/>
              <a:t>Prot</a:t>
            </a:r>
            <a:r>
              <a:rPr lang="en-US" dirty="0" smtClean="0"/>
              <a:t>égé </a:t>
            </a:r>
            <a:r>
              <a:rPr lang="en-US" dirty="0" err="1" smtClean="0"/>
              <a:t>BioPortal</a:t>
            </a:r>
            <a:r>
              <a:rPr lang="en-US" dirty="0" smtClean="0"/>
              <a:t>-reference plug-in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Simbios</a:t>
            </a:r>
            <a:r>
              <a:rPr lang="en-US" dirty="0" smtClean="0"/>
              <a:t> uses</a:t>
            </a:r>
            <a:br>
              <a:rPr lang="en-US" dirty="0" smtClean="0"/>
            </a:br>
            <a:r>
              <a:rPr lang="en-US" dirty="0" smtClean="0"/>
              <a:t>NCBO Ontology</a:t>
            </a:r>
            <a:br>
              <a:rPr lang="en-US" dirty="0" smtClean="0"/>
            </a:br>
            <a:r>
              <a:rPr lang="en-US" dirty="0" smtClean="0"/>
              <a:t>Web Widgets</a:t>
            </a:r>
            <a:endParaRPr lang="en-US" dirty="0"/>
          </a:p>
        </p:txBody>
      </p:sp>
      <p:pic>
        <p:nvPicPr>
          <p:cNvPr id="3074" name="Picture 2" descr="C:\Users\nigam\Downloads\Nigam1.tiff"/>
          <p:cNvPicPr>
            <a:picLocks noChangeAspect="1" noChangeArrowheads="1"/>
          </p:cNvPicPr>
          <p:nvPr/>
        </p:nvPicPr>
        <p:blipFill>
          <a:blip r:embed="rId2" cstate="print"/>
          <a:srcRect/>
          <a:stretch>
            <a:fillRect/>
          </a:stretch>
        </p:blipFill>
        <p:spPr bwMode="auto">
          <a:xfrm>
            <a:off x="4347275" y="13038"/>
            <a:ext cx="4796725" cy="6844962"/>
          </a:xfrm>
          <a:prstGeom prst="rect">
            <a:avLst/>
          </a:prstGeom>
          <a:noFill/>
        </p:spPr>
      </p:pic>
      <p:pic>
        <p:nvPicPr>
          <p:cNvPr id="4" name="Picture 3"/>
          <p:cNvPicPr>
            <a:picLocks noChangeAspect="1"/>
          </p:cNvPicPr>
          <p:nvPr/>
        </p:nvPicPr>
        <p:blipFill>
          <a:blip r:embed="rId3"/>
          <a:stretch>
            <a:fillRect/>
          </a:stretch>
        </p:blipFill>
        <p:spPr>
          <a:xfrm>
            <a:off x="156634" y="5164667"/>
            <a:ext cx="3175000" cy="1270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506413" y="2514600"/>
            <a:ext cx="4979987" cy="2133600"/>
          </a:xfrm>
          <a:prstGeom prst="rect">
            <a:avLst/>
          </a:prstGeom>
          <a:ln>
            <a:noFill/>
          </a:ln>
          <a:effectLst>
            <a:outerShdw blurRad="292100" dist="139700" dir="2700000" algn="tl" rotWithShape="0">
              <a:srgbClr val="333333">
                <a:alpha val="65000"/>
              </a:srgbClr>
            </a:outerShdw>
          </a:effectLst>
        </p:spPr>
      </p:pic>
      <p:sp>
        <p:nvSpPr>
          <p:cNvPr id="52227" name="Rectangle 2"/>
          <p:cNvSpPr>
            <a:spLocks noGrp="1" noChangeArrowheads="1"/>
          </p:cNvSpPr>
          <p:nvPr>
            <p:ph type="title"/>
          </p:nvPr>
        </p:nvSpPr>
        <p:spPr/>
        <p:txBody>
          <a:bodyPr/>
          <a:lstStyle/>
          <a:p>
            <a:pPr eaLnBrk="1" hangingPunct="1">
              <a:defRPr/>
            </a:pPr>
            <a:r>
              <a:rPr lang="en-US" dirty="0" smtClean="0"/>
              <a:t>NCBO Annotator: The Basic Idea</a:t>
            </a:r>
          </a:p>
        </p:txBody>
      </p:sp>
      <p:sp>
        <p:nvSpPr>
          <p:cNvPr id="45060" name="Rectangle 3"/>
          <p:cNvSpPr>
            <a:spLocks noGrp="1" noChangeArrowheads="1"/>
          </p:cNvSpPr>
          <p:nvPr>
            <p:ph idx="1"/>
          </p:nvPr>
        </p:nvSpPr>
        <p:spPr>
          <a:xfrm>
            <a:off x="685800" y="1219200"/>
            <a:ext cx="7772400" cy="1066800"/>
          </a:xfrm>
        </p:spPr>
        <p:txBody>
          <a:bodyPr/>
          <a:lstStyle/>
          <a:p>
            <a:pPr marL="0" indent="0" eaLnBrk="1" hangingPunct="1">
              <a:lnSpc>
                <a:spcPct val="80000"/>
              </a:lnSpc>
              <a:buFont typeface="Arial" pitchFamily="34" charset="0"/>
              <a:buNone/>
            </a:pPr>
            <a:r>
              <a:rPr lang="en-US" sz="2800" dirty="0" smtClean="0"/>
              <a:t>Process textual metadata to tag text automatically with as many ontology terms as possible.</a:t>
            </a:r>
          </a:p>
        </p:txBody>
      </p:sp>
      <p:pic>
        <p:nvPicPr>
          <p:cNvPr id="37892" name="Picture 4"/>
          <p:cNvPicPr>
            <a:picLocks noChangeArrowheads="1"/>
          </p:cNvPicPr>
          <p:nvPr/>
        </p:nvPicPr>
        <p:blipFill>
          <a:blip r:embed="rId4" cstate="print"/>
          <a:srcRect/>
          <a:stretch>
            <a:fillRect/>
          </a:stretch>
        </p:blipFill>
        <p:spPr bwMode="auto">
          <a:xfrm>
            <a:off x="4114800" y="5334000"/>
            <a:ext cx="4572000" cy="990600"/>
          </a:xfrm>
          <a:prstGeom prst="rect">
            <a:avLst/>
          </a:prstGeom>
          <a:ln>
            <a:noFill/>
          </a:ln>
          <a:effectLst>
            <a:outerShdw blurRad="292100" dist="139700" dir="2700000" algn="tl" rotWithShape="0">
              <a:srgbClr val="333333">
                <a:alpha val="65000"/>
              </a:srgbClr>
            </a:outerShdw>
          </a:effectLst>
        </p:spPr>
      </p:pic>
      <p:sp>
        <p:nvSpPr>
          <p:cNvPr id="9" name="Rectangle 8"/>
          <p:cNvSpPr>
            <a:spLocks noChangeArrowheads="1"/>
          </p:cNvSpPr>
          <p:nvPr/>
        </p:nvSpPr>
        <p:spPr bwMode="auto">
          <a:xfrm>
            <a:off x="1447800" y="3224213"/>
            <a:ext cx="3886200" cy="357187"/>
          </a:xfrm>
          <a:prstGeom prst="rect">
            <a:avLst/>
          </a:prstGeom>
          <a:noFill/>
          <a:ln w="28575" algn="ctr">
            <a:solidFill>
              <a:srgbClr val="FF0000"/>
            </a:solidFill>
            <a:round/>
            <a:headEnd/>
            <a:tailEnd/>
          </a:ln>
        </p:spPr>
        <p:txBody>
          <a:bodyPr/>
          <a:lstStyle/>
          <a:p>
            <a:pPr marL="342900" indent="-342900">
              <a:spcBef>
                <a:spcPct val="20000"/>
              </a:spcBef>
              <a:buFontTx/>
              <a:buChar char="•"/>
            </a:pPr>
            <a:endParaRPr lang="en-US" sz="3200">
              <a:solidFill>
                <a:srgbClr val="FFCC00"/>
              </a:solidFill>
              <a:latin typeface="Garamond" pitchFamily="18" charset="0"/>
            </a:endParaRPr>
          </a:p>
        </p:txBody>
      </p:sp>
      <p:sp>
        <p:nvSpPr>
          <p:cNvPr id="10" name="Bent Arrow 9"/>
          <p:cNvSpPr/>
          <p:nvPr/>
        </p:nvSpPr>
        <p:spPr bwMode="auto">
          <a:xfrm rot="5400000">
            <a:off x="6269037" y="3571876"/>
            <a:ext cx="1228725" cy="1314450"/>
          </a:xfrm>
          <a:prstGeom prst="ben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marL="342900" indent="-342900" fontAlgn="auto">
              <a:spcBef>
                <a:spcPct val="20000"/>
              </a:spcBef>
              <a:spcAft>
                <a:spcPts val="0"/>
              </a:spcAft>
              <a:buFontTx/>
              <a:buChar char="•"/>
              <a:defRPr/>
            </a:pPr>
            <a:endParaRPr lang="en-US" sz="3200">
              <a:solidFill>
                <a:srgbClr val="FFCC00"/>
              </a:solidFill>
              <a:latin typeface="Garamond"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7"/>
          <p:cNvSpPr>
            <a:spLocks noGrp="1"/>
          </p:cNvSpPr>
          <p:nvPr>
            <p:ph type="title"/>
          </p:nvPr>
        </p:nvSpPr>
        <p:spPr>
          <a:xfrm>
            <a:off x="25399" y="0"/>
            <a:ext cx="8320437" cy="990600"/>
          </a:xfrm>
        </p:spPr>
        <p:txBody>
          <a:bodyPr/>
          <a:lstStyle/>
          <a:p>
            <a:pPr eaLnBrk="1" hangingPunct="1"/>
            <a:r>
              <a:rPr lang="en-US" dirty="0" smtClean="0"/>
              <a:t>NCBO Annotator </a:t>
            </a:r>
            <a:r>
              <a:rPr lang="en-US" sz="2400" dirty="0" smtClean="0">
                <a:effectLst/>
                <a:hlinkClick r:id="rId3"/>
              </a:rPr>
              <a:t>http://bioportal.bioontology.org/annotate</a:t>
            </a:r>
            <a:endParaRPr lang="en-US" dirty="0" smtClean="0">
              <a:effectLst/>
            </a:endParaRPr>
          </a:p>
        </p:txBody>
      </p:sp>
      <p:sp>
        <p:nvSpPr>
          <p:cNvPr id="16387" name="Content Placeholder 2"/>
          <p:cNvSpPr txBox="1">
            <a:spLocks/>
          </p:cNvSpPr>
          <p:nvPr/>
        </p:nvSpPr>
        <p:spPr bwMode="auto">
          <a:xfrm>
            <a:off x="152400" y="1447800"/>
            <a:ext cx="2819400" cy="5105400"/>
          </a:xfrm>
          <a:prstGeom prst="rect">
            <a:avLst/>
          </a:prstGeom>
          <a:noFill/>
          <a:ln w="9525">
            <a:noFill/>
            <a:miter lim="800000"/>
            <a:headEnd/>
            <a:tailEnd/>
          </a:ln>
        </p:spPr>
        <p:txBody>
          <a:bodyPr/>
          <a:lstStyle/>
          <a:p>
            <a:pPr marL="342900" indent="-342900" eaLnBrk="0" fontAlgn="base" hangingPunct="0">
              <a:spcBef>
                <a:spcPct val="0"/>
              </a:spcBef>
              <a:spcAft>
                <a:spcPct val="0"/>
              </a:spcAft>
              <a:buFont typeface="Arial" charset="0"/>
              <a:buChar char="•"/>
            </a:pPr>
            <a:r>
              <a:rPr lang="en-US" sz="2200" dirty="0" smtClean="0">
                <a:solidFill>
                  <a:srgbClr val="000000"/>
                </a:solidFill>
                <a:cs typeface="Arial" charset="0"/>
              </a:rPr>
              <a:t>Give your text</a:t>
            </a:r>
            <a:r>
              <a:rPr lang="en-US" sz="2200" dirty="0" smtClean="0">
                <a:solidFill>
                  <a:srgbClr val="000000"/>
                </a:solidFill>
                <a:cs typeface="Arial" charset="0"/>
              </a:rPr>
              <a:t> </a:t>
            </a:r>
            <a:br>
              <a:rPr lang="en-US" sz="2200" dirty="0" smtClean="0">
                <a:solidFill>
                  <a:srgbClr val="000000"/>
                </a:solidFill>
                <a:cs typeface="Arial" charset="0"/>
              </a:rPr>
            </a:br>
            <a:r>
              <a:rPr lang="en-US" sz="2200" dirty="0" smtClean="0">
                <a:solidFill>
                  <a:srgbClr val="000000"/>
                </a:solidFill>
                <a:cs typeface="Arial" charset="0"/>
              </a:rPr>
              <a:t>as </a:t>
            </a:r>
            <a:r>
              <a:rPr lang="en-US" sz="2200" dirty="0" smtClean="0">
                <a:solidFill>
                  <a:srgbClr val="000000"/>
                </a:solidFill>
                <a:cs typeface="Arial" charset="0"/>
              </a:rPr>
              <a:t>input</a:t>
            </a:r>
          </a:p>
          <a:p>
            <a:pPr marL="342900" indent="-342900" eaLnBrk="0" fontAlgn="base" hangingPunct="0">
              <a:spcBef>
                <a:spcPct val="0"/>
              </a:spcBef>
              <a:spcAft>
                <a:spcPct val="0"/>
              </a:spcAft>
              <a:buFont typeface="Arial" charset="0"/>
              <a:buChar char="•"/>
            </a:pPr>
            <a:endParaRPr lang="en-US" sz="2200" dirty="0" smtClean="0">
              <a:solidFill>
                <a:srgbClr val="000000"/>
              </a:solidFill>
              <a:cs typeface="Arial" charset="0"/>
            </a:endParaRPr>
          </a:p>
          <a:p>
            <a:pPr marL="342900" indent="-342900" eaLnBrk="0" fontAlgn="base" hangingPunct="0">
              <a:spcBef>
                <a:spcPct val="0"/>
              </a:spcBef>
              <a:spcAft>
                <a:spcPct val="0"/>
              </a:spcAft>
              <a:buFont typeface="Arial" charset="0"/>
              <a:buChar char="•"/>
            </a:pPr>
            <a:r>
              <a:rPr lang="en-US" sz="2200" dirty="0" smtClean="0">
                <a:solidFill>
                  <a:srgbClr val="000000"/>
                </a:solidFill>
                <a:cs typeface="Arial" charset="0"/>
              </a:rPr>
              <a:t>Select your parameters</a:t>
            </a:r>
          </a:p>
          <a:p>
            <a:pPr marL="342900" indent="-342900" eaLnBrk="0" fontAlgn="base" hangingPunct="0">
              <a:spcBef>
                <a:spcPct val="0"/>
              </a:spcBef>
              <a:spcAft>
                <a:spcPct val="0"/>
              </a:spcAft>
              <a:buFont typeface="Arial" charset="0"/>
              <a:buChar char="•"/>
            </a:pPr>
            <a:endParaRPr lang="en-US" sz="2200" dirty="0" smtClean="0">
              <a:solidFill>
                <a:srgbClr val="000000"/>
              </a:solidFill>
              <a:cs typeface="Arial" charset="0"/>
            </a:endParaRPr>
          </a:p>
          <a:p>
            <a:pPr marL="342900" indent="-342900" eaLnBrk="0" fontAlgn="base" hangingPunct="0">
              <a:spcBef>
                <a:spcPct val="0"/>
              </a:spcBef>
              <a:spcAft>
                <a:spcPct val="0"/>
              </a:spcAft>
              <a:buFont typeface="Arial" charset="0"/>
              <a:buChar char="•"/>
            </a:pPr>
            <a:r>
              <a:rPr lang="en-US" sz="2200" dirty="0" smtClean="0">
                <a:solidFill>
                  <a:srgbClr val="000000"/>
                </a:solidFill>
                <a:cs typeface="Arial" charset="0"/>
              </a:rPr>
              <a:t>Get your</a:t>
            </a:r>
            <a:r>
              <a:rPr lang="en-US" sz="2200" dirty="0" smtClean="0">
                <a:solidFill>
                  <a:srgbClr val="000000"/>
                </a:solidFill>
                <a:cs typeface="Arial" charset="0"/>
              </a:rPr>
              <a:t> </a:t>
            </a:r>
            <a:br>
              <a:rPr lang="en-US" sz="2200" dirty="0" smtClean="0">
                <a:solidFill>
                  <a:srgbClr val="000000"/>
                </a:solidFill>
                <a:cs typeface="Arial" charset="0"/>
              </a:rPr>
            </a:br>
            <a:r>
              <a:rPr lang="en-US" sz="2200" dirty="0" smtClean="0">
                <a:solidFill>
                  <a:srgbClr val="000000"/>
                </a:solidFill>
                <a:cs typeface="Arial" charset="0"/>
              </a:rPr>
              <a:t>results … </a:t>
            </a:r>
            <a:br>
              <a:rPr lang="en-US" sz="2200" dirty="0" smtClean="0">
                <a:solidFill>
                  <a:srgbClr val="000000"/>
                </a:solidFill>
                <a:cs typeface="Arial" charset="0"/>
              </a:rPr>
            </a:br>
            <a:r>
              <a:rPr lang="en-US" sz="2200" dirty="0" smtClean="0">
                <a:solidFill>
                  <a:srgbClr val="000000"/>
                </a:solidFill>
                <a:cs typeface="Arial" charset="0"/>
              </a:rPr>
              <a:t>in </a:t>
            </a:r>
            <a:r>
              <a:rPr lang="en-US" sz="2200" dirty="0" smtClean="0">
                <a:solidFill>
                  <a:srgbClr val="000000"/>
                </a:solidFill>
                <a:cs typeface="Arial" charset="0"/>
              </a:rPr>
              <a:t>text or XML</a:t>
            </a:r>
          </a:p>
          <a:p>
            <a:pPr marL="342900" indent="-342900" eaLnBrk="0" fontAlgn="base" hangingPunct="0">
              <a:spcBef>
                <a:spcPct val="0"/>
              </a:spcBef>
              <a:spcAft>
                <a:spcPct val="0"/>
              </a:spcAft>
              <a:buFont typeface="Arial" charset="0"/>
              <a:buChar char="•"/>
            </a:pPr>
            <a:endParaRPr lang="en-US" sz="2200" dirty="0" smtClean="0">
              <a:solidFill>
                <a:srgbClr val="000000"/>
              </a:solidFill>
              <a:cs typeface="Arial" charset="0"/>
            </a:endParaRPr>
          </a:p>
        </p:txBody>
      </p:sp>
      <p:pic>
        <p:nvPicPr>
          <p:cNvPr id="16388" name="Picture 2" descr="capture_18052009_154758"/>
          <p:cNvPicPr>
            <a:picLocks noChangeAspect="1" noChangeArrowheads="1"/>
          </p:cNvPicPr>
          <p:nvPr/>
        </p:nvPicPr>
        <p:blipFill>
          <a:blip r:embed="rId4" cstate="print"/>
          <a:srcRect l="7655" t="14525" r="8957" b="11360"/>
          <a:stretch>
            <a:fillRect/>
          </a:stretch>
        </p:blipFill>
        <p:spPr bwMode="auto">
          <a:xfrm>
            <a:off x="2422840" y="1295400"/>
            <a:ext cx="6721159" cy="52205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r>
              <a:rPr lang="en-US" dirty="0" smtClean="0"/>
              <a:t>Resources Index: The Basic Idea</a:t>
            </a:r>
          </a:p>
        </p:txBody>
      </p:sp>
      <p:sp>
        <p:nvSpPr>
          <p:cNvPr id="48131" name="Content Placeholder 2"/>
          <p:cNvSpPr>
            <a:spLocks noGrp="1"/>
          </p:cNvSpPr>
          <p:nvPr>
            <p:ph idx="1"/>
          </p:nvPr>
        </p:nvSpPr>
        <p:spPr>
          <a:xfrm>
            <a:off x="457200" y="4953000"/>
            <a:ext cx="8229600" cy="1630363"/>
          </a:xfrm>
        </p:spPr>
        <p:txBody>
          <a:bodyPr/>
          <a:lstStyle/>
          <a:p>
            <a:r>
              <a:rPr lang="en-US" sz="2400" dirty="0" smtClean="0"/>
              <a:t>The index can be used for:</a:t>
            </a:r>
          </a:p>
          <a:p>
            <a:pPr lvl="1"/>
            <a:r>
              <a:rPr lang="en-US" sz="2400" dirty="0" smtClean="0"/>
              <a:t>Search</a:t>
            </a:r>
          </a:p>
          <a:p>
            <a:pPr lvl="1"/>
            <a:r>
              <a:rPr lang="en-US" sz="2400" dirty="0" smtClean="0"/>
              <a:t>Data mining</a:t>
            </a:r>
          </a:p>
        </p:txBody>
      </p:sp>
      <p:sp>
        <p:nvSpPr>
          <p:cNvPr id="6" name="Rounded Rectangle 5"/>
          <p:cNvSpPr/>
          <p:nvPr/>
        </p:nvSpPr>
        <p:spPr bwMode="auto">
          <a:xfrm>
            <a:off x="2904067" y="2624667"/>
            <a:ext cx="1955800" cy="8382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
        <p:nvSpPr>
          <p:cNvPr id="7" name="Rounded Rectangle 6"/>
          <p:cNvSpPr/>
          <p:nvPr/>
        </p:nvSpPr>
        <p:spPr bwMode="auto">
          <a:xfrm>
            <a:off x="5139267" y="5130800"/>
            <a:ext cx="2540000" cy="11938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
        <p:nvSpPr>
          <p:cNvPr id="8" name="Rounded Rectangle 7"/>
          <p:cNvSpPr/>
          <p:nvPr/>
        </p:nvSpPr>
        <p:spPr bwMode="auto">
          <a:xfrm>
            <a:off x="5588000" y="5342467"/>
            <a:ext cx="1820333" cy="821266"/>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grpSp>
        <p:nvGrpSpPr>
          <p:cNvPr id="11" name="Group 10"/>
          <p:cNvGrpSpPr/>
          <p:nvPr/>
        </p:nvGrpSpPr>
        <p:grpSpPr>
          <a:xfrm>
            <a:off x="838200" y="1219200"/>
            <a:ext cx="7467600" cy="3536950"/>
            <a:chOff x="838200" y="1219200"/>
            <a:chExt cx="7467600" cy="3536950"/>
          </a:xfrm>
        </p:grpSpPr>
        <p:pic>
          <p:nvPicPr>
            <p:cNvPr id="48133" name="Picture 5" descr="OBR_index_creation.png"/>
            <p:cNvPicPr>
              <a:picLocks noChangeAspect="1"/>
            </p:cNvPicPr>
            <p:nvPr/>
          </p:nvPicPr>
          <p:blipFill>
            <a:blip r:embed="rId3" cstate="print"/>
            <a:srcRect/>
            <a:stretch>
              <a:fillRect/>
            </a:stretch>
          </p:blipFill>
          <p:spPr bwMode="auto">
            <a:xfrm>
              <a:off x="838200" y="1219200"/>
              <a:ext cx="7467600" cy="3536950"/>
            </a:xfrm>
            <a:prstGeom prst="rect">
              <a:avLst/>
            </a:prstGeom>
            <a:noFill/>
            <a:ln w="9525">
              <a:noFill/>
              <a:miter lim="800000"/>
              <a:headEnd/>
              <a:tailEnd/>
            </a:ln>
          </p:spPr>
        </p:pic>
        <p:sp>
          <p:nvSpPr>
            <p:cNvPr id="10" name="Rounded Rectangle 9"/>
            <p:cNvSpPr/>
            <p:nvPr/>
          </p:nvSpPr>
          <p:spPr bwMode="auto">
            <a:xfrm>
              <a:off x="2870200" y="2548468"/>
              <a:ext cx="2108200" cy="1032932"/>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342900" marR="0" indent="-342900" algn="l" defTabSz="914400" rtl="0" eaLnBrk="1" fontAlgn="base" latinLnBrk="0" hangingPunct="1">
                <a:lnSpc>
                  <a:spcPct val="100000"/>
                </a:lnSpc>
                <a:spcBef>
                  <a:spcPct val="20000"/>
                </a:spcBef>
                <a:spcAft>
                  <a:spcPct val="0"/>
                </a:spcAft>
                <a:buClrTx/>
                <a:buSzTx/>
                <a:tabLst/>
              </a:pPr>
              <a:r>
                <a:rPr kumimoji="0" lang="en-US" b="0" i="0" u="none" strike="noStrike" cap="none" normalizeH="0" baseline="0" dirty="0" smtClean="0">
                  <a:ln>
                    <a:noFill/>
                  </a:ln>
                  <a:effectLst/>
                  <a:latin typeface="Garamond" pitchFamily="18" charset="0"/>
                  <a:cs typeface="Arial" charset="0"/>
                </a:rPr>
                <a:t>NCBO</a:t>
              </a:r>
              <a:r>
                <a:rPr kumimoji="0" lang="en-US" b="0" i="0" u="none" strike="noStrike" cap="none" normalizeH="0" dirty="0" smtClean="0">
                  <a:ln>
                    <a:noFill/>
                  </a:ln>
                  <a:effectLst/>
                  <a:latin typeface="Garamond" pitchFamily="18" charset="0"/>
                  <a:cs typeface="Arial" charset="0"/>
                </a:rPr>
                <a:t> Annotator</a:t>
              </a:r>
              <a:endParaRPr kumimoji="0" lang="en-US" b="0" i="0" u="none" strike="noStrike" cap="none" normalizeH="0" baseline="0" dirty="0" smtClean="0">
                <a:ln>
                  <a:noFill/>
                </a:ln>
                <a:effectLst/>
                <a:latin typeface="Garamond" pitchFamily="18" charset="0"/>
                <a:cs typeface="Arial"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map"/>
          <p:cNvPicPr>
            <a:picLocks noChangeAspect="1" noChangeArrowheads="1"/>
          </p:cNvPicPr>
          <p:nvPr/>
        </p:nvPicPr>
        <p:blipFill>
          <a:blip r:embed="rId3"/>
          <a:srcRect/>
          <a:stretch>
            <a:fillRect/>
          </a:stretch>
        </p:blipFill>
        <p:spPr bwMode="auto">
          <a:xfrm>
            <a:off x="109538" y="-6350"/>
            <a:ext cx="8923337" cy="6870700"/>
          </a:xfrm>
          <a:prstGeom prst="rect">
            <a:avLst/>
          </a:prstGeom>
          <a:noFill/>
          <a:ln w="9525">
            <a:noFill/>
            <a:miter lim="800000"/>
            <a:headEnd/>
            <a:tailEnd/>
          </a:ln>
        </p:spPr>
      </p:pic>
      <p:sp>
        <p:nvSpPr>
          <p:cNvPr id="43011" name="Text Box 3"/>
          <p:cNvSpPr txBox="1">
            <a:spLocks noChangeArrowheads="1"/>
          </p:cNvSpPr>
          <p:nvPr/>
        </p:nvSpPr>
        <p:spPr bwMode="auto">
          <a:xfrm>
            <a:off x="5867400" y="6172200"/>
            <a:ext cx="3013075" cy="457200"/>
          </a:xfrm>
          <a:prstGeom prst="rect">
            <a:avLst/>
          </a:prstGeom>
          <a:noFill/>
          <a:ln w="9525">
            <a:noFill/>
            <a:miter lim="800000"/>
            <a:headEnd/>
            <a:tailEnd/>
          </a:ln>
        </p:spPr>
        <p:txBody>
          <a:bodyPr wrap="none">
            <a:prstTxWarp prst="textNoShape">
              <a:avLst/>
            </a:prstTxWarp>
            <a:spAutoFit/>
          </a:bodyPr>
          <a:lstStyle/>
          <a:p>
            <a:r>
              <a:rPr lang="en-US"/>
              <a:t>http://www.ncbcs.org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9"/>
          <p:cNvSpPr>
            <a:spLocks noGrp="1"/>
          </p:cNvSpPr>
          <p:nvPr>
            <p:ph type="title"/>
          </p:nvPr>
        </p:nvSpPr>
        <p:spPr/>
        <p:txBody>
          <a:bodyPr/>
          <a:lstStyle/>
          <a:p>
            <a:pPr>
              <a:defRPr/>
            </a:pPr>
            <a:r>
              <a:rPr lang="en-US" dirty="0" smtClean="0"/>
              <a:t>Example: Indexing GEO</a:t>
            </a:r>
            <a:r>
              <a:rPr lang="en-US" sz="2200" dirty="0" smtClean="0"/>
              <a:t> </a:t>
            </a:r>
            <a:endParaRPr lang="en-US" dirty="0" smtClean="0"/>
          </a:p>
        </p:txBody>
      </p:sp>
      <p:pic>
        <p:nvPicPr>
          <p:cNvPr id="49155" name="Content Placeholder 16" descr="GEO_example_1-2.png"/>
          <p:cNvPicPr>
            <a:picLocks noGrp="1" noChangeAspect="1"/>
          </p:cNvPicPr>
          <p:nvPr>
            <p:ph idx="1"/>
          </p:nvPr>
        </p:nvPicPr>
        <p:blipFill>
          <a:blip r:embed="rId3" cstate="print"/>
          <a:srcRect/>
          <a:stretch>
            <a:fillRect/>
          </a:stretch>
        </p:blipFill>
        <p:spPr>
          <a:xfrm>
            <a:off x="914400" y="1600200"/>
            <a:ext cx="6796088" cy="4900613"/>
          </a:xfrm>
        </p:spPr>
      </p:pic>
      <p:sp>
        <p:nvSpPr>
          <p:cNvPr id="5" name="Rectangle 4"/>
          <p:cNvSpPr>
            <a:spLocks noChangeArrowheads="1"/>
          </p:cNvSpPr>
          <p:nvPr/>
        </p:nvSpPr>
        <p:spPr bwMode="auto">
          <a:xfrm>
            <a:off x="3048000" y="1524000"/>
            <a:ext cx="3124200" cy="2133600"/>
          </a:xfrm>
          <a:prstGeom prst="rect">
            <a:avLst/>
          </a:prstGeom>
          <a:solidFill>
            <a:schemeClr val="bg1">
              <a:alpha val="70195"/>
            </a:schemeClr>
          </a:solidFill>
          <a:ln w="9525" algn="ctr">
            <a:noFill/>
            <a:round/>
            <a:headEnd/>
            <a:tailEnd/>
          </a:ln>
        </p:spPr>
        <p:txBody>
          <a:bodyPr/>
          <a:lstStyle/>
          <a:p>
            <a:pPr marL="342900" indent="-342900" fontAlgn="base">
              <a:spcBef>
                <a:spcPct val="0"/>
              </a:spcBef>
              <a:spcAft>
                <a:spcPct val="0"/>
              </a:spcAft>
              <a:buFontTx/>
              <a:buChar char="•"/>
            </a:pPr>
            <a:endParaRPr lang="en-US" sz="3200" smtClean="0">
              <a:solidFill>
                <a:srgbClr val="FFCC00"/>
              </a:solidFill>
              <a:latin typeface="Garamond" pitchFamily="18" charset="0"/>
              <a:cs typeface="Arial" pitchFamily="34" charset="0"/>
            </a:endParaRPr>
          </a:p>
        </p:txBody>
      </p:sp>
      <p:sp>
        <p:nvSpPr>
          <p:cNvPr id="11" name="Rectangle 10"/>
          <p:cNvSpPr>
            <a:spLocks noChangeArrowheads="1"/>
          </p:cNvSpPr>
          <p:nvPr/>
        </p:nvSpPr>
        <p:spPr bwMode="auto">
          <a:xfrm>
            <a:off x="1143000" y="3657600"/>
            <a:ext cx="4267200" cy="2365375"/>
          </a:xfrm>
          <a:prstGeom prst="rect">
            <a:avLst/>
          </a:prstGeom>
          <a:solidFill>
            <a:schemeClr val="bg1">
              <a:alpha val="70195"/>
            </a:schemeClr>
          </a:solidFill>
          <a:ln w="9525" algn="ctr">
            <a:noFill/>
            <a:round/>
            <a:headEnd/>
            <a:tailEnd/>
          </a:ln>
        </p:spPr>
        <p:txBody>
          <a:bodyPr/>
          <a:lstStyle/>
          <a:p>
            <a:pPr marL="342900" indent="-342900" fontAlgn="base">
              <a:spcBef>
                <a:spcPct val="0"/>
              </a:spcBef>
              <a:spcAft>
                <a:spcPct val="0"/>
              </a:spcAft>
              <a:buFontTx/>
              <a:buChar char="•"/>
            </a:pPr>
            <a:endParaRPr lang="en-US" sz="3200" smtClean="0">
              <a:solidFill>
                <a:srgbClr val="FFCC00"/>
              </a:solidFill>
              <a:latin typeface="Garamond" pitchFamily="18" charset="0"/>
              <a:cs typeface="Arial" pitchFamily="34" charset="0"/>
            </a:endParaRPr>
          </a:p>
        </p:txBody>
      </p:sp>
      <p:pic>
        <p:nvPicPr>
          <p:cNvPr id="49158" name="Picture 2">
            <a:hlinkClick r:id="rId4"/>
          </p:cNvPr>
          <p:cNvPicPr>
            <a:picLocks noChangeAspect="1" noChangeArrowheads="1"/>
          </p:cNvPicPr>
          <p:nvPr/>
        </p:nvPicPr>
        <p:blipFill>
          <a:blip r:embed="rId5" cstate="print"/>
          <a:srcRect/>
          <a:stretch>
            <a:fillRect/>
          </a:stretch>
        </p:blipFill>
        <p:spPr bwMode="auto">
          <a:xfrm>
            <a:off x="742950" y="2381250"/>
            <a:ext cx="376238" cy="376238"/>
          </a:xfrm>
          <a:prstGeom prst="rect">
            <a:avLst/>
          </a:prstGeom>
          <a:noFill/>
          <a:ln w="9525">
            <a:noFill/>
            <a:miter lim="800000"/>
            <a:headEnd/>
            <a:tailEnd/>
          </a:ln>
        </p:spPr>
      </p:pic>
      <p:grpSp>
        <p:nvGrpSpPr>
          <p:cNvPr id="2" name="Group 14"/>
          <p:cNvGrpSpPr>
            <a:grpSpLocks/>
          </p:cNvGrpSpPr>
          <p:nvPr/>
        </p:nvGrpSpPr>
        <p:grpSpPr bwMode="auto">
          <a:xfrm>
            <a:off x="5334000" y="1676400"/>
            <a:ext cx="3276600" cy="4572000"/>
            <a:chOff x="5638800" y="1676400"/>
            <a:chExt cx="2971800" cy="4572000"/>
          </a:xfrm>
        </p:grpSpPr>
        <p:sp>
          <p:nvSpPr>
            <p:cNvPr id="49160" name="Rectangle 12"/>
            <p:cNvSpPr>
              <a:spLocks noChangeArrowheads="1"/>
            </p:cNvSpPr>
            <p:nvPr/>
          </p:nvSpPr>
          <p:spPr bwMode="auto">
            <a:xfrm>
              <a:off x="5638800" y="3657600"/>
              <a:ext cx="2971800" cy="2590800"/>
            </a:xfrm>
            <a:prstGeom prst="rect">
              <a:avLst/>
            </a:prstGeom>
            <a:solidFill>
              <a:schemeClr val="bg1">
                <a:alpha val="70195"/>
              </a:schemeClr>
            </a:solidFill>
            <a:ln w="9525" algn="ctr">
              <a:noFill/>
              <a:round/>
              <a:headEnd/>
              <a:tailEnd/>
            </a:ln>
          </p:spPr>
          <p:txBody>
            <a:bodyPr/>
            <a:lstStyle/>
            <a:p>
              <a:pPr marL="342900" indent="-342900" fontAlgn="base">
                <a:spcBef>
                  <a:spcPct val="0"/>
                </a:spcBef>
                <a:spcAft>
                  <a:spcPct val="0"/>
                </a:spcAft>
                <a:buFontTx/>
                <a:buChar char="•"/>
              </a:pPr>
              <a:endParaRPr lang="en-US" sz="3200" smtClean="0">
                <a:solidFill>
                  <a:srgbClr val="FFCC00"/>
                </a:solidFill>
                <a:latin typeface="Garamond" pitchFamily="18" charset="0"/>
                <a:cs typeface="Arial" pitchFamily="34" charset="0"/>
              </a:endParaRPr>
            </a:p>
          </p:txBody>
        </p:sp>
        <p:sp>
          <p:nvSpPr>
            <p:cNvPr id="49161" name="Rectangle 13"/>
            <p:cNvSpPr>
              <a:spLocks noChangeArrowheads="1"/>
            </p:cNvSpPr>
            <p:nvPr/>
          </p:nvSpPr>
          <p:spPr bwMode="auto">
            <a:xfrm>
              <a:off x="6324600" y="1676400"/>
              <a:ext cx="1676400" cy="2590800"/>
            </a:xfrm>
            <a:prstGeom prst="rect">
              <a:avLst/>
            </a:prstGeom>
            <a:solidFill>
              <a:schemeClr val="bg1">
                <a:alpha val="70195"/>
              </a:schemeClr>
            </a:solidFill>
            <a:ln w="9525" algn="ctr">
              <a:noFill/>
              <a:round/>
              <a:headEnd/>
              <a:tailEnd/>
            </a:ln>
          </p:spPr>
          <p:txBody>
            <a:bodyPr/>
            <a:lstStyle/>
            <a:p>
              <a:pPr marL="342900" indent="-342900" fontAlgn="base">
                <a:spcBef>
                  <a:spcPct val="0"/>
                </a:spcBef>
                <a:spcAft>
                  <a:spcPct val="0"/>
                </a:spcAft>
                <a:buFontTx/>
                <a:buChar char="•"/>
              </a:pPr>
              <a:endParaRPr lang="en-US" sz="3200" smtClean="0">
                <a:solidFill>
                  <a:srgbClr val="FFCC00"/>
                </a:solidFill>
                <a:latin typeface="Garamond" pitchFamily="18"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33656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19691"/>
            <a:ext cx="9144000" cy="6038309"/>
          </a:xfrm>
          <a:prstGeom prst="rect">
            <a:avLst/>
          </a:prstGeom>
        </p:spPr>
      </p:pic>
      <p:sp>
        <p:nvSpPr>
          <p:cNvPr id="6" name="Title 5"/>
          <p:cNvSpPr>
            <a:spLocks noGrp="1"/>
          </p:cNvSpPr>
          <p:nvPr>
            <p:ph type="title"/>
          </p:nvPr>
        </p:nvSpPr>
        <p:spPr>
          <a:xfrm>
            <a:off x="762000" y="228600"/>
            <a:ext cx="7772400" cy="457200"/>
          </a:xfrm>
        </p:spPr>
        <p:txBody>
          <a:bodyPr/>
          <a:lstStyle/>
          <a:p>
            <a:r>
              <a:rPr lang="en-US" sz="3200" dirty="0" smtClean="0"/>
              <a:t>NCBO Indexed Resources</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6" name="Title 3"/>
          <p:cNvSpPr>
            <a:spLocks noGrp="1"/>
          </p:cNvSpPr>
          <p:nvPr>
            <p:ph type="title"/>
          </p:nvPr>
        </p:nvSpPr>
        <p:spPr>
          <a:xfrm>
            <a:off x="609600" y="0"/>
            <a:ext cx="7772400" cy="685800"/>
          </a:xfrm>
        </p:spPr>
        <p:txBody>
          <a:bodyPr/>
          <a:lstStyle/>
          <a:p>
            <a:pPr eaLnBrk="1" hangingPunct="1"/>
            <a:r>
              <a:rPr lang="en-US" sz="3600" dirty="0" smtClean="0"/>
              <a:t>Links to specific resources</a:t>
            </a:r>
          </a:p>
        </p:txBody>
      </p:sp>
      <p:pic>
        <p:nvPicPr>
          <p:cNvPr id="5" name="Picture 4"/>
          <p:cNvPicPr>
            <a:picLocks noChangeAspect="1"/>
          </p:cNvPicPr>
          <p:nvPr/>
        </p:nvPicPr>
        <p:blipFill>
          <a:blip r:embed="rId2"/>
          <a:stretch>
            <a:fillRect/>
          </a:stretch>
        </p:blipFill>
        <p:spPr>
          <a:xfrm>
            <a:off x="0" y="793983"/>
            <a:ext cx="9144000" cy="606401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1"/>
          <p:cNvSpPr>
            <a:spLocks/>
          </p:cNvSpPr>
          <p:nvPr/>
        </p:nvSpPr>
        <p:spPr bwMode="auto">
          <a:xfrm>
            <a:off x="448800" y="0"/>
            <a:ext cx="8152805" cy="1714500"/>
          </a:xfrm>
          <a:prstGeom prst="rect">
            <a:avLst/>
          </a:prstGeom>
          <a:noFill/>
          <a:ln w="12700" cap="flat">
            <a:noFill/>
            <a:miter lim="800000"/>
            <a:headEnd type="none" w="med" len="med"/>
            <a:tailEnd type="none" w="med" len="med"/>
          </a:ln>
        </p:spPr>
        <p:txBody>
          <a:bodyPr lIns="0" tIns="0" rIns="0" bIns="0" anchor="ctr"/>
          <a:lstStyle/>
          <a:p>
            <a:r>
              <a:rPr lang="en-US" sz="4900" dirty="0" err="1" smtClean="0">
                <a:ea typeface="Gill Sans" charset="0"/>
                <a:cs typeface="Gill Sans" charset="0"/>
              </a:rPr>
              <a:t>GMiner</a:t>
            </a:r>
            <a:r>
              <a:rPr lang="en-US" sz="4900" dirty="0" smtClean="0">
                <a:ea typeface="Gill Sans" charset="0"/>
                <a:cs typeface="Gill Sans" charset="0"/>
              </a:rPr>
              <a:t> uses NCBO Annotation Services</a:t>
            </a:r>
            <a:endParaRPr lang="en-US" sz="4900" dirty="0">
              <a:ea typeface="Gill Sans" charset="0"/>
              <a:cs typeface="Gill Sans" charset="0"/>
            </a:endParaRPr>
          </a:p>
        </p:txBody>
      </p:sp>
      <p:grpSp>
        <p:nvGrpSpPr>
          <p:cNvPr id="2" name="Group 2"/>
          <p:cNvGrpSpPr>
            <a:grpSpLocks/>
          </p:cNvGrpSpPr>
          <p:nvPr/>
        </p:nvGrpSpPr>
        <p:grpSpPr bwMode="auto">
          <a:xfrm>
            <a:off x="731772" y="1841963"/>
            <a:ext cx="7697391" cy="4822031"/>
            <a:chOff x="0" y="0"/>
            <a:chExt cx="6896" cy="4320"/>
          </a:xfrm>
        </p:grpSpPr>
        <p:pic>
          <p:nvPicPr>
            <p:cNvPr id="44035" name="Picture 3">
              <a:hlinkClick r:id="rId2"/>
            </p:cNvPr>
            <p:cNvPicPr>
              <a:picLocks noChangeAspect="1" noChangeArrowheads="1"/>
            </p:cNvPicPr>
            <p:nvPr/>
          </p:nvPicPr>
          <p:blipFill>
            <a:blip r:embed="rId3" cstate="print"/>
            <a:srcRect/>
            <a:stretch>
              <a:fillRect/>
            </a:stretch>
          </p:blipFill>
          <p:spPr bwMode="auto">
            <a:xfrm>
              <a:off x="128" y="96"/>
              <a:ext cx="6634" cy="3968"/>
            </a:xfrm>
            <a:prstGeom prst="rect">
              <a:avLst/>
            </a:prstGeom>
            <a:noFill/>
            <a:ln w="12700" cap="flat">
              <a:noFill/>
              <a:miter lim="800000"/>
              <a:headEnd/>
              <a:tailEnd/>
            </a:ln>
          </p:spPr>
        </p:pic>
        <p:pic>
          <p:nvPicPr>
            <p:cNvPr id="44036" name="Picture 4"/>
            <p:cNvPicPr>
              <a:picLocks noChangeArrowheads="1"/>
            </p:cNvPicPr>
            <p:nvPr/>
          </p:nvPicPr>
          <p:blipFill>
            <a:blip r:embed="rId4" cstate="print"/>
            <a:srcRect/>
            <a:stretch>
              <a:fillRect/>
            </a:stretch>
          </p:blipFill>
          <p:spPr bwMode="auto">
            <a:xfrm>
              <a:off x="0" y="0"/>
              <a:ext cx="6896" cy="4320"/>
            </a:xfrm>
            <a:prstGeom prst="rect">
              <a:avLst/>
            </a:prstGeom>
            <a:noFill/>
            <a:ln w="12700" cap="flat">
              <a:noFill/>
              <a:miter lim="800000"/>
              <a:headEnd/>
              <a:tailEnd/>
            </a:ln>
          </p:spPr>
        </p:pic>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our wiki to learn more!</a:t>
            </a:r>
            <a:endParaRPr lang="en-US" dirty="0"/>
          </a:p>
        </p:txBody>
      </p:sp>
      <p:sp>
        <p:nvSpPr>
          <p:cNvPr id="3" name="Content Placeholder 2"/>
          <p:cNvSpPr>
            <a:spLocks noGrp="1"/>
          </p:cNvSpPr>
          <p:nvPr>
            <p:ph idx="1"/>
          </p:nvPr>
        </p:nvSpPr>
        <p:spPr>
          <a:xfrm>
            <a:off x="639305" y="6398226"/>
            <a:ext cx="7772400" cy="405524"/>
          </a:xfrm>
        </p:spPr>
        <p:txBody>
          <a:bodyPr/>
          <a:lstStyle/>
          <a:p>
            <a:pPr marL="0" indent="0">
              <a:buNone/>
            </a:pPr>
            <a:r>
              <a:rPr lang="en-US" sz="1800" dirty="0" smtClean="0"/>
              <a:t>www.bioontology.org/wiki/index.php/Using_NCBO_Technology_In_Your_Project</a:t>
            </a:r>
            <a:endParaRPr lang="en-US" sz="1800" dirty="0"/>
          </a:p>
        </p:txBody>
      </p:sp>
      <p:pic>
        <p:nvPicPr>
          <p:cNvPr id="5" name="Picture 2" descr="C:\Users\nigam\AppData\Local\Temp\capture_14102009_184658.jpg"/>
          <p:cNvPicPr>
            <a:picLocks noChangeAspect="1" noChangeArrowheads="1"/>
          </p:cNvPicPr>
          <p:nvPr/>
        </p:nvPicPr>
        <p:blipFill>
          <a:blip r:embed="rId2" cstate="print"/>
          <a:srcRect/>
          <a:stretch>
            <a:fillRect/>
          </a:stretch>
        </p:blipFill>
        <p:spPr bwMode="auto">
          <a:xfrm>
            <a:off x="1306416" y="658595"/>
            <a:ext cx="6450482" cy="572583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collaborate with NCBO</a:t>
            </a:r>
            <a:endParaRPr lang="en-US" dirty="0"/>
          </a:p>
        </p:txBody>
      </p:sp>
      <p:sp>
        <p:nvSpPr>
          <p:cNvPr id="3" name="Content Placeholder 2"/>
          <p:cNvSpPr>
            <a:spLocks noGrp="1"/>
          </p:cNvSpPr>
          <p:nvPr>
            <p:ph idx="1"/>
          </p:nvPr>
        </p:nvSpPr>
        <p:spPr/>
        <p:txBody>
          <a:bodyPr/>
          <a:lstStyle/>
          <a:p>
            <a:r>
              <a:rPr lang="en-US" dirty="0" smtClean="0"/>
              <a:t>Be a user!</a:t>
            </a:r>
          </a:p>
          <a:p>
            <a:r>
              <a:rPr lang="en-US" dirty="0" smtClean="0"/>
              <a:t>Propose a Driving Biological Project (DBP)</a:t>
            </a:r>
          </a:p>
          <a:p>
            <a:r>
              <a:rPr lang="en-US" dirty="0" smtClean="0"/>
              <a:t>Get a collaborating research grant (NIH R01)</a:t>
            </a:r>
          </a:p>
          <a:p>
            <a:r>
              <a:rPr lang="en-US" dirty="0" smtClean="0"/>
              <a:t>Initiate an industrial or academic joint projects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Driving Biological Projects</a:t>
            </a:r>
            <a:endParaRPr lang="en-US" dirty="0"/>
          </a:p>
        </p:txBody>
      </p:sp>
      <p:sp>
        <p:nvSpPr>
          <p:cNvPr id="3" name="Content Placeholder 2"/>
          <p:cNvSpPr>
            <a:spLocks noGrp="1"/>
          </p:cNvSpPr>
          <p:nvPr>
            <p:ph idx="1"/>
          </p:nvPr>
        </p:nvSpPr>
        <p:spPr>
          <a:xfrm>
            <a:off x="643466" y="1024466"/>
            <a:ext cx="7772400" cy="4572000"/>
          </a:xfrm>
        </p:spPr>
        <p:txBody>
          <a:bodyPr/>
          <a:lstStyle/>
          <a:p>
            <a:r>
              <a:rPr lang="en-US" b="1" dirty="0" err="1" smtClean="0"/>
              <a:t>caNanoLab</a:t>
            </a:r>
            <a:r>
              <a:rPr lang="en-US" dirty="0" smtClean="0"/>
              <a:t>: Workers at Stanford and Wash U developing searchable catalog of therapeutic </a:t>
            </a:r>
            <a:r>
              <a:rPr lang="en-US" dirty="0" err="1" smtClean="0"/>
              <a:t>nanoparticles</a:t>
            </a:r>
            <a:r>
              <a:rPr lang="en-US" dirty="0" smtClean="0"/>
              <a:t/>
            </a:r>
            <a:br>
              <a:rPr lang="en-US" dirty="0" smtClean="0"/>
            </a:br>
            <a:endParaRPr lang="en-US" dirty="0" smtClean="0"/>
          </a:p>
          <a:p>
            <a:r>
              <a:rPr lang="en-US" b="1" dirty="0" smtClean="0"/>
              <a:t>Cardiovascular Research Grid</a:t>
            </a:r>
            <a:r>
              <a:rPr lang="en-US" dirty="0" smtClean="0"/>
              <a:t>: Workers at Hopkins developing ontology of </a:t>
            </a:r>
            <a:r>
              <a:rPr lang="en-US" dirty="0" err="1" smtClean="0"/>
              <a:t>ECGs</a:t>
            </a:r>
            <a:r>
              <a:rPr lang="en-US" dirty="0" smtClean="0"/>
              <a:t> and electrophysiological studies</a:t>
            </a:r>
            <a:br>
              <a:rPr lang="en-US" dirty="0" smtClean="0"/>
            </a:br>
            <a:endParaRPr lang="en-US" dirty="0" smtClean="0"/>
          </a:p>
          <a:p>
            <a:r>
              <a:rPr lang="en-US" b="1" dirty="0" smtClean="0"/>
              <a:t>Rat Genome Database</a:t>
            </a:r>
            <a:r>
              <a:rPr lang="en-US" dirty="0" smtClean="0"/>
              <a:t>: Workers at MCW use </a:t>
            </a:r>
            <a:r>
              <a:rPr lang="en-US" dirty="0" err="1" smtClean="0"/>
              <a:t>ontologies</a:t>
            </a:r>
            <a:r>
              <a:rPr lang="en-US" dirty="0" smtClean="0"/>
              <a:t> to annotate genomic data</a:t>
            </a:r>
            <a:endParaRPr lang="en-US" dirty="0"/>
          </a:p>
        </p:txBody>
      </p:sp>
      <p:pic>
        <p:nvPicPr>
          <p:cNvPr id="4" name="Picture 3"/>
          <p:cNvPicPr>
            <a:picLocks noChangeAspect="1"/>
          </p:cNvPicPr>
          <p:nvPr/>
        </p:nvPicPr>
        <p:blipFill>
          <a:blip r:embed="rId2"/>
          <a:stretch>
            <a:fillRect/>
          </a:stretch>
        </p:blipFill>
        <p:spPr>
          <a:xfrm>
            <a:off x="5968999" y="2207683"/>
            <a:ext cx="2108201" cy="575594"/>
          </a:xfrm>
          <a:prstGeom prst="rect">
            <a:avLst/>
          </a:prstGeom>
        </p:spPr>
      </p:pic>
      <p:pic>
        <p:nvPicPr>
          <p:cNvPr id="6" name="Picture 5"/>
          <p:cNvPicPr>
            <a:picLocks noChangeAspect="1"/>
          </p:cNvPicPr>
          <p:nvPr/>
        </p:nvPicPr>
        <p:blipFill>
          <a:blip r:embed="rId3"/>
          <a:stretch>
            <a:fillRect/>
          </a:stretch>
        </p:blipFill>
        <p:spPr>
          <a:xfrm>
            <a:off x="6392333" y="6057899"/>
            <a:ext cx="2313197" cy="681567"/>
          </a:xfrm>
          <a:prstGeom prst="rect">
            <a:avLst/>
          </a:prstGeom>
        </p:spPr>
      </p:pic>
      <p:pic>
        <p:nvPicPr>
          <p:cNvPr id="7" name="Picture 6"/>
          <p:cNvPicPr>
            <a:picLocks noChangeAspect="1"/>
          </p:cNvPicPr>
          <p:nvPr/>
        </p:nvPicPr>
        <p:blipFill>
          <a:blip r:embed="rId4"/>
          <a:stretch>
            <a:fillRect/>
          </a:stretch>
        </p:blipFill>
        <p:spPr>
          <a:xfrm>
            <a:off x="5969000" y="4328584"/>
            <a:ext cx="2717800" cy="35045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a:t>
            </a:r>
            <a:r>
              <a:rPr lang="en-US" dirty="0" smtClean="0"/>
              <a:t> “Collaborating R01” </a:t>
            </a:r>
            <a:r>
              <a:rPr lang="en-US" dirty="0" smtClean="0"/>
              <a:t>grants</a:t>
            </a:r>
            <a:endParaRPr lang="en-US" dirty="0"/>
          </a:p>
        </p:txBody>
      </p:sp>
      <p:sp>
        <p:nvSpPr>
          <p:cNvPr id="3" name="Content Placeholder 2"/>
          <p:cNvSpPr>
            <a:spLocks noGrp="1"/>
          </p:cNvSpPr>
          <p:nvPr>
            <p:ph idx="1"/>
          </p:nvPr>
        </p:nvSpPr>
        <p:spPr/>
        <p:txBody>
          <a:bodyPr/>
          <a:lstStyle/>
          <a:p>
            <a:r>
              <a:rPr lang="en-US" b="1" dirty="0" smtClean="0"/>
              <a:t>UW</a:t>
            </a:r>
            <a:r>
              <a:rPr lang="en-US" dirty="0" smtClean="0"/>
              <a:t>: Creating views of </a:t>
            </a:r>
            <a:r>
              <a:rPr lang="en-US" dirty="0" err="1" smtClean="0"/>
              <a:t>ontologies</a:t>
            </a:r>
            <a:endParaRPr lang="en-US" dirty="0" smtClean="0"/>
          </a:p>
          <a:p>
            <a:r>
              <a:rPr lang="en-US" b="1" dirty="0" smtClean="0"/>
              <a:t>UCSD</a:t>
            </a:r>
            <a:r>
              <a:rPr lang="en-US" dirty="0" smtClean="0"/>
              <a:t>:  Using </a:t>
            </a:r>
            <a:r>
              <a:rPr lang="en-US" dirty="0" err="1" smtClean="0"/>
              <a:t>ontologies</a:t>
            </a:r>
            <a:r>
              <a:rPr lang="en-US" dirty="0" smtClean="0"/>
              <a:t> to annotate </a:t>
            </a:r>
            <a:r>
              <a:rPr lang="en-US" dirty="0" err="1" smtClean="0"/>
              <a:t>neuroimaging</a:t>
            </a:r>
            <a:r>
              <a:rPr lang="en-US" dirty="0" smtClean="0"/>
              <a:t> data</a:t>
            </a:r>
          </a:p>
          <a:p>
            <a:r>
              <a:rPr lang="en-US" b="1" dirty="0" smtClean="0"/>
              <a:t>UC Denver</a:t>
            </a:r>
            <a:r>
              <a:rPr lang="en-US" dirty="0" smtClean="0"/>
              <a:t>: Ontology enrichment through published literature</a:t>
            </a:r>
          </a:p>
          <a:p>
            <a:r>
              <a:rPr lang="en-US" b="1" dirty="0" smtClean="0"/>
              <a:t>Pittsburgh</a:t>
            </a:r>
            <a:r>
              <a:rPr lang="en-US" dirty="0" smtClean="0"/>
              <a:t>: Ontology enrichment through EMR data</a:t>
            </a:r>
          </a:p>
          <a:p>
            <a:r>
              <a:rPr lang="en-US" b="1" dirty="0" smtClean="0"/>
              <a:t>Wright State</a:t>
            </a:r>
            <a:r>
              <a:rPr lang="en-US" dirty="0" smtClean="0"/>
              <a:t>: Semantic data integration</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a:t>
            </a:r>
            <a:r>
              <a:rPr lang="en-US" dirty="0" smtClean="0"/>
              <a:t>ther </a:t>
            </a:r>
            <a:r>
              <a:rPr lang="en-US" dirty="0" smtClean="0"/>
              <a:t>collaborative</a:t>
            </a:r>
            <a:r>
              <a:rPr lang="en-US" dirty="0" smtClean="0"/>
              <a:t> activities</a:t>
            </a:r>
            <a:endParaRPr lang="en-US" dirty="0"/>
          </a:p>
        </p:txBody>
      </p:sp>
      <p:sp>
        <p:nvSpPr>
          <p:cNvPr id="3" name="Content Placeholder 2"/>
          <p:cNvSpPr>
            <a:spLocks noGrp="1"/>
          </p:cNvSpPr>
          <p:nvPr>
            <p:ph idx="1"/>
          </p:nvPr>
        </p:nvSpPr>
        <p:spPr/>
        <p:txBody>
          <a:bodyPr/>
          <a:lstStyle/>
          <a:p>
            <a:r>
              <a:rPr lang="en-US" b="1" dirty="0" err="1" smtClean="0"/>
              <a:t>CollaboRx</a:t>
            </a:r>
            <a:r>
              <a:rPr lang="en-US" b="1" dirty="0" smtClean="0"/>
              <a:t>, Inc</a:t>
            </a:r>
            <a:r>
              <a:rPr lang="en-US" b="1" dirty="0" smtClean="0"/>
              <a:t>. </a:t>
            </a:r>
            <a:r>
              <a:rPr lang="en-US" dirty="0" smtClean="0"/>
              <a:t>— Resource annotation</a:t>
            </a:r>
          </a:p>
          <a:p>
            <a:r>
              <a:rPr lang="en-US" b="1" dirty="0" err="1" smtClean="0"/>
              <a:t>NextBio</a:t>
            </a:r>
            <a:r>
              <a:rPr lang="en-US" b="1" dirty="0" smtClean="0"/>
              <a:t>, Inc</a:t>
            </a:r>
            <a:r>
              <a:rPr lang="en-US" b="1" dirty="0" smtClean="0"/>
              <a:t>. </a:t>
            </a:r>
            <a:r>
              <a:rPr lang="en-US" dirty="0" smtClean="0"/>
              <a:t>— Ontology-based search</a:t>
            </a:r>
          </a:p>
          <a:p>
            <a:r>
              <a:rPr lang="en-US" b="1" dirty="0" smtClean="0"/>
              <a:t>Google, Inc</a:t>
            </a:r>
            <a:r>
              <a:rPr lang="en-US" b="1" dirty="0" smtClean="0"/>
              <a:t>. </a:t>
            </a:r>
            <a:r>
              <a:rPr lang="en-US" dirty="0" smtClean="0"/>
              <a:t>— Web of Trust</a:t>
            </a:r>
          </a:p>
          <a:p>
            <a:r>
              <a:rPr lang="en-US" b="1" dirty="0" smtClean="0"/>
              <a:t>University of </a:t>
            </a:r>
            <a:r>
              <a:rPr lang="en-US" b="1" dirty="0" smtClean="0"/>
              <a:t>Karlsruhe </a:t>
            </a:r>
            <a:r>
              <a:rPr lang="en-US" dirty="0" smtClean="0"/>
              <a:t>— Use of OMV in </a:t>
            </a:r>
            <a:r>
              <a:rPr lang="en-US" dirty="0" err="1" smtClean="0"/>
              <a:t>BioPortal</a:t>
            </a:r>
            <a:r>
              <a:rPr lang="en-US" dirty="0" smtClean="0"/>
              <a:t> metadata</a:t>
            </a:r>
          </a:p>
          <a:p>
            <a:r>
              <a:rPr lang="en-US" b="1" dirty="0" smtClean="0"/>
              <a:t>World Health </a:t>
            </a:r>
            <a:r>
              <a:rPr lang="en-US" b="1" dirty="0" smtClean="0"/>
              <a:t>Organization </a:t>
            </a:r>
            <a:r>
              <a:rPr lang="en-US" dirty="0" smtClean="0"/>
              <a:t>— Ontology support for ICD11</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a:t>The National Center for Biomedical Ontology</a:t>
            </a:r>
          </a:p>
        </p:txBody>
      </p:sp>
      <p:sp>
        <p:nvSpPr>
          <p:cNvPr id="226307" name="Rectangle 3"/>
          <p:cNvSpPr>
            <a:spLocks noGrp="1" noChangeArrowheads="1"/>
          </p:cNvSpPr>
          <p:nvPr>
            <p:ph type="body" idx="1"/>
          </p:nvPr>
        </p:nvSpPr>
        <p:spPr/>
        <p:txBody>
          <a:bodyPr/>
          <a:lstStyle/>
          <a:p>
            <a:pPr eaLnBrk="1" hangingPunct="1"/>
            <a:r>
              <a:rPr lang="en-US" sz="2000" dirty="0"/>
              <a:t>One of three National Centers for Biomedical Computing launched by NIH in 2005</a:t>
            </a:r>
          </a:p>
          <a:p>
            <a:pPr eaLnBrk="1" hangingPunct="1"/>
            <a:r>
              <a:rPr lang="en-US" sz="2000" dirty="0"/>
              <a:t>Collaboration of Stanford, Mayo, Buffalo, Washington University, Johns Hopkins, and the Medical College of Wisconsin</a:t>
            </a:r>
          </a:p>
          <a:p>
            <a:pPr eaLnBrk="1" hangingPunct="1"/>
            <a:r>
              <a:rPr lang="en-US" sz="2000" dirty="0"/>
              <a:t>Primary goal is to make </a:t>
            </a:r>
            <a:r>
              <a:rPr lang="en-US" sz="2000" dirty="0" err="1"/>
              <a:t>ontologies</a:t>
            </a:r>
            <a:r>
              <a:rPr lang="en-US" sz="2000" dirty="0"/>
              <a:t> accessible and usable</a:t>
            </a:r>
          </a:p>
          <a:p>
            <a:pPr eaLnBrk="1" hangingPunct="1"/>
            <a:r>
              <a:rPr lang="en-US" sz="2000" dirty="0"/>
              <a:t>Research will develop technologies for ontology dissemination</a:t>
            </a:r>
            <a:r>
              <a:rPr lang="en-US" sz="2000" dirty="0" smtClean="0"/>
              <a:t>, use, </a:t>
            </a:r>
            <a:r>
              <a:rPr lang="en-US" sz="2000" dirty="0"/>
              <a:t>indexing, alignment, and peer review</a:t>
            </a:r>
          </a:p>
        </p:txBody>
      </p:sp>
      <p:pic>
        <p:nvPicPr>
          <p:cNvPr id="226308" name="Picture 4" descr="NCBO-logo"/>
          <p:cNvPicPr>
            <a:picLocks noChangeAspect="1" noChangeArrowheads="1"/>
          </p:cNvPicPr>
          <p:nvPr/>
        </p:nvPicPr>
        <p:blipFill>
          <a:blip r:embed="rId3"/>
          <a:srcRect/>
          <a:stretch>
            <a:fillRect/>
          </a:stretch>
        </p:blipFill>
        <p:spPr bwMode="auto">
          <a:xfrm>
            <a:off x="76200" y="5334000"/>
            <a:ext cx="4724400"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NCBO</a:t>
            </a:r>
            <a:r>
              <a:rPr lang="en-US" dirty="0" smtClean="0"/>
              <a:t> components</a:t>
            </a:r>
            <a:endParaRPr lang="en-US" dirty="0"/>
          </a:p>
        </p:txBody>
      </p:sp>
      <p:sp>
        <p:nvSpPr>
          <p:cNvPr id="3" name="Content Placeholder 2"/>
          <p:cNvSpPr>
            <a:spLocks noGrp="1"/>
          </p:cNvSpPr>
          <p:nvPr>
            <p:ph idx="1"/>
          </p:nvPr>
        </p:nvSpPr>
        <p:spPr/>
        <p:txBody>
          <a:bodyPr/>
          <a:lstStyle/>
          <a:p>
            <a:r>
              <a:rPr lang="en-US" dirty="0" smtClean="0"/>
              <a:t>Education and training</a:t>
            </a:r>
          </a:p>
          <a:p>
            <a:pPr lvl="1"/>
            <a:r>
              <a:rPr lang="en-US" dirty="0" smtClean="0"/>
              <a:t>Graduate students</a:t>
            </a:r>
          </a:p>
          <a:p>
            <a:pPr lvl="1"/>
            <a:r>
              <a:rPr lang="en-US" dirty="0" smtClean="0"/>
              <a:t>Post docs</a:t>
            </a:r>
          </a:p>
          <a:p>
            <a:pPr lvl="1"/>
            <a:r>
              <a:rPr lang="en-US" dirty="0" smtClean="0"/>
              <a:t>Visiting researchers</a:t>
            </a:r>
          </a:p>
          <a:p>
            <a:r>
              <a:rPr lang="en-US" dirty="0" smtClean="0"/>
              <a:t>Outreach and dissemination</a:t>
            </a:r>
          </a:p>
          <a:p>
            <a:pPr lvl="1"/>
            <a:r>
              <a:rPr lang="en-US" dirty="0" smtClean="0"/>
              <a:t>Specialized workshops</a:t>
            </a:r>
          </a:p>
          <a:p>
            <a:pPr lvl="1"/>
            <a:r>
              <a:rPr lang="en-US" dirty="0" smtClean="0"/>
              <a:t>Support for conferences</a:t>
            </a:r>
          </a:p>
          <a:p>
            <a:pPr lvl="2"/>
            <a:r>
              <a:rPr lang="en-US" dirty="0" smtClean="0"/>
              <a:t>ISMB Bio-</a:t>
            </a:r>
            <a:r>
              <a:rPr lang="en-US" dirty="0" err="1" smtClean="0"/>
              <a:t>ontologies</a:t>
            </a:r>
            <a:r>
              <a:rPr lang="en-US" dirty="0" smtClean="0"/>
              <a:t> SIG</a:t>
            </a:r>
          </a:p>
          <a:p>
            <a:pPr lvl="2"/>
            <a:r>
              <a:rPr lang="en-US" dirty="0" smtClean="0"/>
              <a:t>International Conference on Biomedical Ontology</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NCBO needs HCLS!</a:t>
            </a:r>
            <a:endParaRPr lang="en-US" dirty="0"/>
          </a:p>
        </p:txBody>
      </p:sp>
      <p:sp>
        <p:nvSpPr>
          <p:cNvPr id="3" name="Content Placeholder 2"/>
          <p:cNvSpPr>
            <a:spLocks noGrp="1"/>
          </p:cNvSpPr>
          <p:nvPr>
            <p:ph idx="1"/>
          </p:nvPr>
        </p:nvSpPr>
        <p:spPr/>
        <p:txBody>
          <a:bodyPr/>
          <a:lstStyle/>
          <a:p>
            <a:r>
              <a:rPr lang="en-US" dirty="0" smtClean="0"/>
              <a:t>To push on our technology</a:t>
            </a:r>
          </a:p>
          <a:p>
            <a:r>
              <a:rPr lang="en-US" dirty="0" smtClean="0"/>
              <a:t>To drive </a:t>
            </a:r>
            <a:r>
              <a:rPr lang="en-US" dirty="0" smtClean="0"/>
              <a:t>our requirements</a:t>
            </a:r>
            <a:endParaRPr lang="en-US" dirty="0" smtClean="0"/>
          </a:p>
          <a:p>
            <a:r>
              <a:rPr lang="en-US" dirty="0" smtClean="0"/>
              <a:t>To help disseminate ontology-based methods in biomedicine</a:t>
            </a:r>
          </a:p>
          <a:p>
            <a:r>
              <a:rPr lang="en-US" dirty="0" smtClean="0"/>
              <a:t>To help promote W3C recommendations in biomedicine</a:t>
            </a:r>
          </a:p>
          <a:p>
            <a:r>
              <a:rPr lang="en-US" dirty="0" smtClean="0"/>
              <a:t>To help us in our mission to educate the community and to encourage best practices</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2930" name="Picture 2" descr="NCBO-logo"/>
          <p:cNvPicPr>
            <a:picLocks noChangeAspect="1" noChangeArrowheads="1"/>
          </p:cNvPicPr>
          <p:nvPr/>
        </p:nvPicPr>
        <p:blipFill>
          <a:blip r:embed="rId3"/>
          <a:srcRect/>
          <a:stretch>
            <a:fillRect/>
          </a:stretch>
        </p:blipFill>
        <p:spPr bwMode="auto">
          <a:xfrm>
            <a:off x="228600" y="1981200"/>
            <a:ext cx="8610600" cy="2557463"/>
          </a:xfrm>
          <a:prstGeom prst="rect">
            <a:avLst/>
          </a:prstGeom>
          <a:noFill/>
          <a:ln w="9525">
            <a:noFill/>
            <a:miter lim="800000"/>
            <a:headEnd/>
            <a:tailEnd/>
          </a:ln>
        </p:spPr>
      </p:pic>
      <p:sp>
        <p:nvSpPr>
          <p:cNvPr id="252931" name="Text Box 3"/>
          <p:cNvSpPr txBox="1">
            <a:spLocks noChangeArrowheads="1"/>
          </p:cNvSpPr>
          <p:nvPr/>
        </p:nvSpPr>
        <p:spPr bwMode="auto">
          <a:xfrm>
            <a:off x="5486400" y="5867400"/>
            <a:ext cx="3030538" cy="457200"/>
          </a:xfrm>
          <a:prstGeom prst="rect">
            <a:avLst/>
          </a:prstGeom>
          <a:noFill/>
          <a:ln w="9525">
            <a:noFill/>
            <a:miter lim="800000"/>
            <a:headEnd/>
            <a:tailEnd/>
          </a:ln>
        </p:spPr>
        <p:txBody>
          <a:bodyPr wrap="none">
            <a:prstTxWarp prst="textNoShape">
              <a:avLst/>
            </a:prstTxWarp>
            <a:spAutoFit/>
          </a:bodyPr>
          <a:lstStyle/>
          <a:p>
            <a:r>
              <a:rPr lang="en-US"/>
              <a:t>http://bioontology.org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8312688" cy="990600"/>
          </a:xfrm>
        </p:spPr>
        <p:txBody>
          <a:bodyPr>
            <a:normAutofit/>
          </a:bodyPr>
          <a:lstStyle/>
          <a:p>
            <a:r>
              <a:rPr lang="en-US" dirty="0" smtClean="0"/>
              <a:t>NCBO: Key activities</a:t>
            </a:r>
            <a:endParaRPr lang="en-US" dirty="0"/>
          </a:p>
        </p:txBody>
      </p:sp>
      <p:sp>
        <p:nvSpPr>
          <p:cNvPr id="3" name="Content Placeholder 2"/>
          <p:cNvSpPr>
            <a:spLocks noGrp="1"/>
          </p:cNvSpPr>
          <p:nvPr>
            <p:ph idx="1"/>
          </p:nvPr>
        </p:nvSpPr>
        <p:spPr>
          <a:xfrm>
            <a:off x="685800" y="1524000"/>
            <a:ext cx="7931258" cy="4572000"/>
          </a:xfrm>
        </p:spPr>
        <p:txBody>
          <a:bodyPr>
            <a:normAutofit/>
          </a:bodyPr>
          <a:lstStyle/>
          <a:p>
            <a:r>
              <a:rPr lang="en-US" dirty="0" smtClean="0"/>
              <a:t>We </a:t>
            </a:r>
            <a:r>
              <a:rPr lang="en-US" b="1" dirty="0" smtClean="0"/>
              <a:t>create and maintain a library</a:t>
            </a:r>
            <a:r>
              <a:rPr lang="en-US" dirty="0" smtClean="0"/>
              <a:t> of biomedical ontologies.</a:t>
            </a:r>
          </a:p>
          <a:p>
            <a:endParaRPr lang="en-US" dirty="0" smtClean="0"/>
          </a:p>
          <a:p>
            <a:r>
              <a:rPr lang="en-US" dirty="0" smtClean="0"/>
              <a:t>We </a:t>
            </a:r>
            <a:r>
              <a:rPr lang="en-US" b="1" dirty="0" smtClean="0"/>
              <a:t>build</a:t>
            </a:r>
            <a:r>
              <a:rPr lang="en-US" dirty="0" smtClean="0"/>
              <a:t> </a:t>
            </a:r>
            <a:r>
              <a:rPr lang="en-US" b="1" dirty="0" smtClean="0"/>
              <a:t>tools and Web services</a:t>
            </a:r>
            <a:r>
              <a:rPr lang="en-US" dirty="0" smtClean="0"/>
              <a:t> to enable the use of </a:t>
            </a:r>
            <a:r>
              <a:rPr lang="en-US" dirty="0" err="1" smtClean="0"/>
              <a:t>ontologies</a:t>
            </a:r>
            <a:r>
              <a:rPr lang="en-US" dirty="0" smtClean="0"/>
              <a:t>.</a:t>
            </a:r>
          </a:p>
          <a:p>
            <a:endParaRPr lang="en-US" dirty="0" smtClean="0"/>
          </a:p>
          <a:p>
            <a:r>
              <a:rPr lang="en-US" dirty="0" smtClean="0"/>
              <a:t>We </a:t>
            </a:r>
            <a:r>
              <a:rPr lang="en-US" b="1" dirty="0" smtClean="0"/>
              <a:t>collaborate with scientific communities</a:t>
            </a:r>
            <a:r>
              <a:rPr lang="en-US" dirty="0" smtClean="0"/>
              <a:t> that develop and use ontologies.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28602" t="4746" r="29131" b="23729"/>
          <a:stretch>
            <a:fillRect/>
          </a:stretch>
        </p:blipFill>
        <p:spPr bwMode="auto">
          <a:xfrm>
            <a:off x="2657959" y="-1"/>
            <a:ext cx="6486041" cy="6859922"/>
          </a:xfrm>
          <a:prstGeom prst="rect">
            <a:avLst/>
          </a:prstGeom>
          <a:noFill/>
          <a:ln w="9525">
            <a:noFill/>
            <a:miter lim="800000"/>
            <a:headEnd/>
            <a:tailEnd/>
          </a:ln>
        </p:spPr>
      </p:pic>
      <p:sp>
        <p:nvSpPr>
          <p:cNvPr id="3" name="Rectangle 2"/>
          <p:cNvSpPr/>
          <p:nvPr/>
        </p:nvSpPr>
        <p:spPr>
          <a:xfrm>
            <a:off x="147231" y="2554661"/>
            <a:ext cx="23605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smtClean="0"/>
              <a:t>www.bioontology.org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623077"/>
          </a:xfrm>
          <a:prstGeom prst="rect">
            <a:avLst/>
          </a:prstGeom>
        </p:spPr>
      </p:pic>
      <p:sp>
        <p:nvSpPr>
          <p:cNvPr id="4" name="Rectangle 3"/>
          <p:cNvSpPr/>
          <p:nvPr/>
        </p:nvSpPr>
        <p:spPr>
          <a:xfrm>
            <a:off x="4572000" y="6172200"/>
            <a:ext cx="4302530" cy="461665"/>
          </a:xfrm>
          <a:prstGeom prst="rect">
            <a:avLst/>
          </a:prstGeom>
        </p:spPr>
        <p:txBody>
          <a:bodyPr wrap="none">
            <a:spAutoFit/>
          </a:bodyPr>
          <a:lstStyle/>
          <a:p>
            <a:r>
              <a:rPr lang="en-US" dirty="0" smtClean="0"/>
              <a:t>http://</a:t>
            </a:r>
            <a:r>
              <a:rPr lang="en-US" dirty="0" err="1" smtClean="0"/>
              <a:t>bioportal.bioontology.org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dirty="0" err="1"/>
              <a:t>BioPortal</a:t>
            </a:r>
            <a:r>
              <a:rPr lang="en-US" dirty="0" smtClean="0"/>
              <a:t> </a:t>
            </a:r>
            <a:r>
              <a:rPr lang="en-US" dirty="0" smtClean="0"/>
              <a:t>allows us to </a:t>
            </a:r>
            <a:r>
              <a:rPr lang="en-US" dirty="0" smtClean="0"/>
              <a:t>experiment </a:t>
            </a:r>
            <a:r>
              <a:rPr lang="en-US" dirty="0"/>
              <a:t>with new models for </a:t>
            </a:r>
          </a:p>
        </p:txBody>
      </p:sp>
      <p:sp>
        <p:nvSpPr>
          <p:cNvPr id="107523" name="Rectangle 3"/>
          <p:cNvSpPr>
            <a:spLocks noGrp="1" noChangeArrowheads="1"/>
          </p:cNvSpPr>
          <p:nvPr>
            <p:ph type="body" idx="1"/>
          </p:nvPr>
        </p:nvSpPr>
        <p:spPr/>
        <p:txBody>
          <a:bodyPr/>
          <a:lstStyle/>
          <a:p>
            <a:pPr eaLnBrk="1" hangingPunct="1"/>
            <a:r>
              <a:rPr lang="en-US" dirty="0"/>
              <a:t>Dissemination of knowledge on the Web</a:t>
            </a:r>
          </a:p>
          <a:p>
            <a:pPr eaLnBrk="1" hangingPunct="1"/>
            <a:r>
              <a:rPr lang="en-US" dirty="0"/>
              <a:t>Integration and alignment of online content</a:t>
            </a:r>
          </a:p>
          <a:p>
            <a:pPr eaLnBrk="1" hangingPunct="1"/>
            <a:r>
              <a:rPr lang="en-US" dirty="0"/>
              <a:t>Knowledge visualization and cognitive support </a:t>
            </a:r>
          </a:p>
          <a:p>
            <a:pPr eaLnBrk="1" hangingPunct="1"/>
            <a:r>
              <a:rPr lang="en-US" dirty="0"/>
              <a:t>Peer review of online content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1317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NCBO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S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rgbClr val="FFCC00"/>
            </a:solidFill>
            <a:effectLst/>
            <a:latin typeface="Garamond" pitchFamily="18" charset="0"/>
            <a:cs typeface="Arial" charset="0"/>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1_ISM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SM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SM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SM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SM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SM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SM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B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B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2792</TotalTime>
  <Words>996</Words>
  <Application>Microsoft Macintosh PowerPoint</Application>
  <PresentationFormat>On-screen Show (4:3)</PresentationFormat>
  <Paragraphs>134</Paragraphs>
  <Slides>42</Slides>
  <Notes>16</Notes>
  <HiddenSlides>0</HiddenSlides>
  <MMClips>0</MMClips>
  <ScaleCrop>false</ScaleCrop>
  <HeadingPairs>
    <vt:vector size="4" baseType="variant">
      <vt:variant>
        <vt:lpstr>Design Template</vt:lpstr>
      </vt:variant>
      <vt:variant>
        <vt:i4>3</vt:i4>
      </vt:variant>
      <vt:variant>
        <vt:lpstr>Slide Titles</vt:lpstr>
      </vt:variant>
      <vt:variant>
        <vt:i4>42</vt:i4>
      </vt:variant>
    </vt:vector>
  </HeadingPairs>
  <TitlesOfParts>
    <vt:vector size="45" baseType="lpstr">
      <vt:lpstr>2_NCBO_theme</vt:lpstr>
      <vt:lpstr>NCBO</vt:lpstr>
      <vt:lpstr>1_NCBO</vt:lpstr>
      <vt:lpstr>Collaborating with the  National Center for  Biomedical Ontology</vt:lpstr>
      <vt:lpstr>Slide 2</vt:lpstr>
      <vt:lpstr>Slide 3</vt:lpstr>
      <vt:lpstr>The National Center for Biomedical Ontology</vt:lpstr>
      <vt:lpstr>NCBO: Key activities</vt:lpstr>
      <vt:lpstr>Slide 6</vt:lpstr>
      <vt:lpstr>Slide 7</vt:lpstr>
      <vt:lpstr>BioPortal allows us to experiment with new models for </vt:lpstr>
      <vt:lpstr>Slide 9</vt:lpstr>
      <vt:lpstr>Slide 10</vt:lpstr>
      <vt:lpstr>Users can view and create mappings </vt:lpstr>
      <vt:lpstr>Biomedical Resource Ontology  in BioPortal</vt:lpstr>
      <vt:lpstr>“Notes” in BioPortal</vt:lpstr>
      <vt:lpstr>Community-Based Annotation as Peer Review</vt:lpstr>
      <vt:lpstr>BioPortal is building an online community of users who</vt:lpstr>
      <vt:lpstr>Slide 16</vt:lpstr>
      <vt:lpstr>Slide 17</vt:lpstr>
      <vt:lpstr>Slide 18</vt:lpstr>
      <vt:lpstr>IO informatics uses Ontology Services</vt:lpstr>
      <vt:lpstr>Wikipathways uses Ontology Services</vt:lpstr>
      <vt:lpstr>Slide 21</vt:lpstr>
      <vt:lpstr>ISAcreator uses Ontology Services</vt:lpstr>
      <vt:lpstr>ECG Gadget uses Ontology Services</vt:lpstr>
      <vt:lpstr>Biositemaps Editor</vt:lpstr>
      <vt:lpstr>Protégé BioPortal-reference plug-in</vt:lpstr>
      <vt:lpstr>Simbios uses NCBO Ontology Web Widgets</vt:lpstr>
      <vt:lpstr>NCBO Annotator: The Basic Idea</vt:lpstr>
      <vt:lpstr>NCBO Annotator http://bioportal.bioontology.org/annotate</vt:lpstr>
      <vt:lpstr>Resources Index: The Basic Idea</vt:lpstr>
      <vt:lpstr>Example: Indexing GEO </vt:lpstr>
      <vt:lpstr>Slide 31</vt:lpstr>
      <vt:lpstr>NCBO Indexed Resources</vt:lpstr>
      <vt:lpstr>Links to specific resources</vt:lpstr>
      <vt:lpstr>Slide 34</vt:lpstr>
      <vt:lpstr>See our wiki to learn more!</vt:lpstr>
      <vt:lpstr>Ways to collaborate with NCBO</vt:lpstr>
      <vt:lpstr>Current Driving Biological Projects</vt:lpstr>
      <vt:lpstr>Current “Collaborating R01” grants</vt:lpstr>
      <vt:lpstr>Some other collaborative activities</vt:lpstr>
      <vt:lpstr>Other NCBO components</vt:lpstr>
      <vt:lpstr>NCBO needs HCLS!</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Annotator Service</dc:title>
  <dc:creator>Shah, Nigam</dc:creator>
  <cp:lastModifiedBy>Mark Musen</cp:lastModifiedBy>
  <cp:revision>83</cp:revision>
  <cp:lastPrinted>2009-10-31T03:47:04Z</cp:lastPrinted>
  <dcterms:created xsi:type="dcterms:W3CDTF">2009-11-01T22:15:11Z</dcterms:created>
  <dcterms:modified xsi:type="dcterms:W3CDTF">2009-11-02T07:18:38Z</dcterms:modified>
</cp:coreProperties>
</file>