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8" r:id="rId3"/>
    <p:sldId id="259" r:id="rId4"/>
    <p:sldId id="260" r:id="rId5"/>
    <p:sldId id="266" r:id="rId6"/>
    <p:sldId id="261" r:id="rId7"/>
    <p:sldId id="257" r:id="rId8"/>
    <p:sldId id="272" r:id="rId9"/>
    <p:sldId id="267" r:id="rId10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in Eriksson" initials="" lastIdx="19" clrIdx="0"/>
  <p:cmAuthor id="1" name="Sara" initials="S" lastIdx="1" clrIdx="1"/>
  <p:cmAuthor id="2" name="Gudbjörn Valgeirsson" initials="" lastIdx="7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A821E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659" autoAdjust="0"/>
  </p:normalViewPr>
  <p:slideViewPr>
    <p:cSldViewPr snapToGrid="0" showGuides="1">
      <p:cViewPr varScale="1">
        <p:scale>
          <a:sx n="94" d="100"/>
          <a:sy n="94" d="100"/>
        </p:scale>
        <p:origin x="-108" y="-234"/>
      </p:cViewPr>
      <p:guideLst>
        <p:guide orient="horz" pos="3533"/>
        <p:guide orient="horz" pos="1013"/>
        <p:guide orient="horz" pos="3217"/>
        <p:guide orient="horz" pos="1202"/>
        <p:guide orient="horz" pos="3951"/>
        <p:guide pos="2880"/>
        <p:guide pos="476"/>
        <p:guide pos="5286"/>
        <p:guide pos="5719"/>
        <p:guide pos="2823"/>
        <p:guide pos="2936"/>
        <p:guide pos="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30" d="100"/>
          <a:sy n="130" d="100"/>
        </p:scale>
        <p:origin x="-342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Arial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1F8A7-6E6A-42FE-8EAD-78C4BAC68739}" type="datetimeFigureOut">
              <a:rPr lang="en-GB" smtClean="0">
                <a:latin typeface="Arial"/>
              </a:rPr>
              <a:pPr/>
              <a:t>23/08/2013</a:t>
            </a:fld>
            <a:endParaRPr lang="en-GB" dirty="0">
              <a:latin typeface="Arial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Arial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F07BD-42F8-4017-B116-C36AA9D7F345}" type="slidenum">
              <a:rPr lang="en-GB" smtClean="0">
                <a:latin typeface="Arial"/>
              </a:rPr>
              <a:pPr/>
              <a:t>‹#›</a:t>
            </a:fld>
            <a:endParaRPr lang="en-GB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97554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B1C9F311-C1E1-4AC3-835C-FACF63D51A9F}" type="datetimeFigureOut">
              <a:rPr lang="en-US" smtClean="0"/>
              <a:pPr/>
              <a:t>8/23/2013</a:t>
            </a:fld>
            <a:endParaRPr lang="en-US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51380FAC-95FA-47B0-A6A6-2FBFA70FDE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67186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Conflicts</a:t>
            </a:r>
            <a:r>
              <a:rPr lang="en-US" baseline="0" dirty="0" smtClean="0"/>
              <a:t> with Web Crypto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80FAC-95FA-47B0-A6A6-2FBFA70FDE6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SysApps - Secure Element API, 2013-08-29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069B-AC54-4A5D-8190-A1CB62E1E50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SysApps - Secure Element API, 2013-08-29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069B-AC54-4A5D-8190-A1CB62E1E50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SysApps - Secure Element API, 2013-08-29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069B-AC54-4A5D-8190-A1CB62E1E50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smtClean="0"/>
              <a:t>Click to add text</a:t>
            </a:r>
            <a:endParaRPr lang="en-US" noProof="0"/>
          </a:p>
        </p:txBody>
      </p:sp>
      <p:sp>
        <p:nvSpPr>
          <p:cNvPr id="10" name="Platshållare för sidfot 13"/>
          <p:cNvSpPr>
            <a:spLocks noGrp="1"/>
          </p:cNvSpPr>
          <p:nvPr>
            <p:ph type="ftr" sz="quarter" idx="3"/>
          </p:nvPr>
        </p:nvSpPr>
        <p:spPr>
          <a:xfrm>
            <a:off x="781080" y="6447328"/>
            <a:ext cx="2813769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SysApps - Secure Element API, 2013-08-29</a:t>
            </a:r>
            <a:endParaRPr lang="en-US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86908" y="6448383"/>
            <a:ext cx="266700" cy="15790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lang="en-GB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D069B-AC54-4A5D-8190-A1CB62E1E50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Platshållare för text 2"/>
          <p:cNvSpPr>
            <a:spLocks noGrp="1"/>
          </p:cNvSpPr>
          <p:nvPr>
            <p:ph idx="1"/>
          </p:nvPr>
        </p:nvSpPr>
        <p:spPr>
          <a:xfrm>
            <a:off x="755650" y="1209073"/>
            <a:ext cx="7635875" cy="465718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98000" indent="-198000">
              <a:buSzPct val="100000"/>
              <a:buFontTx/>
              <a:buBlip>
                <a:blip r:embed="rId2"/>
              </a:buBlip>
              <a:defRPr/>
            </a:lvl1pPr>
            <a:lvl2pPr marL="409575" indent="-200025">
              <a:buSzPct val="100000"/>
              <a:buFontTx/>
              <a:buBlip>
                <a:blip r:embed="rId2"/>
              </a:buBlip>
              <a:defRPr/>
            </a:lvl2pPr>
            <a:lvl3pPr marL="609600" indent="-190500">
              <a:buSzPct val="100000"/>
              <a:buFontTx/>
              <a:buBlip>
                <a:blip r:embed="rId2"/>
              </a:buBlip>
              <a:defRPr/>
            </a:lvl3pPr>
            <a:lvl4pPr marL="800100" indent="-198438">
              <a:buSzPct val="100000"/>
              <a:buFontTx/>
              <a:buBlip>
                <a:blip r:embed="rId2"/>
              </a:buBlip>
              <a:defRPr/>
            </a:lvl4pPr>
            <a:lvl5pPr marL="1009650" indent="-200025">
              <a:buSzPct val="100000"/>
              <a:buFontTx/>
              <a:buBlip>
                <a:blip r:embed="rId2"/>
              </a:buBlip>
              <a:defRPr/>
            </a:lvl5pPr>
            <a:lvl6pPr marL="1200150" indent="-190500">
              <a:buSzPct val="100000"/>
              <a:buFontTx/>
              <a:buBlip>
                <a:blip r:embed="rId2"/>
              </a:buBlip>
              <a:defRPr/>
            </a:lvl6pPr>
            <a:lvl7pPr marL="1404938" indent="-195263">
              <a:buSzPct val="100000"/>
              <a:buFontTx/>
              <a:buBlip>
                <a:blip r:embed="rId2"/>
              </a:buBlip>
              <a:defRPr/>
            </a:lvl7pPr>
            <a:lvl8pPr marL="1619250" indent="-209550">
              <a:buSzPct val="100000"/>
              <a:buFontTx/>
              <a:buBlip>
                <a:blip r:embed="rId2"/>
              </a:buBlip>
              <a:defRPr/>
            </a:lvl8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677043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de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62" r="2962"/>
          <a:stretch/>
        </p:blipFill>
        <p:spPr>
          <a:xfrm>
            <a:off x="0" y="-14974"/>
            <a:ext cx="9144000" cy="6872974"/>
          </a:xfrm>
          <a:prstGeom prst="rect">
            <a:avLst/>
          </a:prstGeom>
        </p:spPr>
      </p:pic>
      <p:pic>
        <p:nvPicPr>
          <p:cNvPr id="15" name="Bildobjekt 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51" b="19261"/>
          <a:stretch/>
        </p:blipFill>
        <p:spPr>
          <a:xfrm>
            <a:off x="622395" y="745958"/>
            <a:ext cx="8021636" cy="4361030"/>
          </a:xfrm>
          <a:prstGeom prst="round2DiagRect">
            <a:avLst>
              <a:gd name="adj1" fmla="val 0"/>
              <a:gd name="adj2" fmla="val 10365"/>
            </a:avLst>
          </a:prstGeom>
          <a:ln w="3175" cmpd="sng">
            <a:solidFill>
              <a:schemeClr val="bg1">
                <a:alpha val="30000"/>
              </a:schemeClr>
            </a:solidFill>
          </a:ln>
          <a:effectLst>
            <a:outerShdw blurRad="111125" dir="2700000" algn="tl" rotWithShape="0">
              <a:srgbClr val="000000">
                <a:alpha val="5000"/>
              </a:srgbClr>
            </a:outerShdw>
          </a:effectLst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154938" y="1834940"/>
            <a:ext cx="6048672" cy="2717407"/>
          </a:xfrm>
        </p:spPr>
        <p:txBody>
          <a:bodyPr lIns="0" tIns="0" rIns="0" bIns="0" anchor="t">
            <a:normAutofit/>
          </a:bodyPr>
          <a:lstStyle>
            <a:lvl1pPr algn="l">
              <a:defRPr sz="28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add text</a:t>
            </a:r>
            <a:endParaRPr lang="en-US" noProof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/>
          </p:nvPr>
        </p:nvSpPr>
        <p:spPr>
          <a:xfrm>
            <a:off x="1166813" y="1476743"/>
            <a:ext cx="6027885" cy="228685"/>
          </a:xfrm>
        </p:spPr>
        <p:txBody>
          <a:bodyPr>
            <a:normAutofit/>
          </a:bodyPr>
          <a:lstStyle>
            <a:lvl1pPr marL="0" indent="0">
              <a:buNone/>
              <a:defRPr sz="1600" cap="all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791" t="25252" r="9116" b="30340"/>
          <a:stretch/>
        </p:blipFill>
        <p:spPr bwMode="auto">
          <a:xfrm>
            <a:off x="7792140" y="6307138"/>
            <a:ext cx="954531" cy="334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 descr="Gemalto_Skugga_PPT_2.png"/>
          <p:cNvPicPr>
            <a:picLocks noChangeAspect="1"/>
          </p:cNvPicPr>
          <p:nvPr userDrawn="1"/>
        </p:nvPicPr>
        <p:blipFill>
          <a:blip r:embed="rId5" cstate="print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06400" y="4596887"/>
            <a:ext cx="9956800" cy="1546184"/>
          </a:xfrm>
          <a:prstGeom prst="rect">
            <a:avLst/>
          </a:prstGeom>
        </p:spPr>
      </p:pic>
      <p:sp>
        <p:nvSpPr>
          <p:cNvPr id="5" name="Round Diagonal Corner Rectangle 4"/>
          <p:cNvSpPr/>
          <p:nvPr userDrawn="1"/>
        </p:nvSpPr>
        <p:spPr>
          <a:xfrm>
            <a:off x="742605" y="742569"/>
            <a:ext cx="7609014" cy="4347794"/>
          </a:xfrm>
          <a:prstGeom prst="round2DiagRect">
            <a:avLst>
              <a:gd name="adj1" fmla="val 0"/>
              <a:gd name="adj2" fmla="val 7427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>
              <a:latin typeface="Arial"/>
            </a:endParaRPr>
          </a:p>
        </p:txBody>
      </p:sp>
      <p:cxnSp>
        <p:nvCxnSpPr>
          <p:cNvPr id="20" name="Rak 4"/>
          <p:cNvCxnSpPr/>
          <p:nvPr userDrawn="1"/>
        </p:nvCxnSpPr>
        <p:spPr>
          <a:xfrm>
            <a:off x="718061" y="6488771"/>
            <a:ext cx="0" cy="108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latshållare för sidfot 13"/>
          <p:cNvSpPr>
            <a:spLocks noGrp="1"/>
          </p:cNvSpPr>
          <p:nvPr>
            <p:ph type="ftr" sz="quarter" idx="3"/>
          </p:nvPr>
        </p:nvSpPr>
        <p:spPr>
          <a:xfrm>
            <a:off x="781080" y="6447328"/>
            <a:ext cx="2813769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SysApps - Secure Element API, 2013-08-29</a:t>
            </a:r>
            <a:endParaRPr lang="en-US" dirty="0"/>
          </a:p>
        </p:txBody>
      </p:sp>
      <p:sp>
        <p:nvSpPr>
          <p:cNvPr id="22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86908" y="6448383"/>
            <a:ext cx="266700" cy="15790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lang="en-GB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D069B-AC54-4A5D-8190-A1CB62E1E50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61943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/>
          <p:cNvSpPr>
            <a:spLocks noGrp="1"/>
          </p:cNvSpPr>
          <p:nvPr>
            <p:ph type="pic" sz="quarter" idx="11" hasCustomPrompt="1"/>
          </p:nvPr>
        </p:nvSpPr>
        <p:spPr>
          <a:xfrm>
            <a:off x="755097" y="1221690"/>
            <a:ext cx="3743471" cy="4909236"/>
          </a:xfrm>
          <a:ln w="53975" cap="sq">
            <a:solidFill>
              <a:schemeClr val="bg1"/>
            </a:solidFill>
            <a:prstDash val="solid"/>
            <a:miter lim="800000"/>
          </a:ln>
          <a:effectLst>
            <a:outerShdw blurRad="76200" dist="12700" dir="12000000" algn="ctr" rotWithShape="0">
              <a:schemeClr val="tx1">
                <a:lumMod val="50000"/>
                <a:lumOff val="50000"/>
                <a:alpha val="50000"/>
              </a:schemeClr>
            </a:outerShdw>
          </a:effectLst>
        </p:spPr>
        <p:txBody>
          <a:bodyPr vert="horz" lIns="0" tIns="0" rIns="0" bIns="0" rtlCol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noProof="0" smtClean="0"/>
              <a:t>Image</a:t>
            </a:r>
            <a:endParaRPr lang="en-US" noProof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2" hasCustomPrompt="1"/>
          </p:nvPr>
        </p:nvSpPr>
        <p:spPr>
          <a:xfrm>
            <a:off x="4660900" y="1210930"/>
            <a:ext cx="3730625" cy="4919996"/>
          </a:xfrm>
        </p:spPr>
        <p:txBody>
          <a:bodyPr/>
          <a:lstStyle>
            <a:lvl1pPr marL="198000" indent="-198000">
              <a:buSzPct val="100000"/>
              <a:buFontTx/>
              <a:buBlip>
                <a:blip r:embed="rId2"/>
              </a:buBlip>
              <a:defRPr/>
            </a:lvl1pPr>
            <a:lvl2pPr marL="409575" indent="-200025">
              <a:buSzPct val="100000"/>
              <a:buFontTx/>
              <a:buBlip>
                <a:blip r:embed="rId2"/>
              </a:buBlip>
              <a:defRPr/>
            </a:lvl2pPr>
            <a:lvl3pPr marL="609600" indent="-190500">
              <a:buSzPct val="100000"/>
              <a:buFontTx/>
              <a:buBlip>
                <a:blip r:embed="rId2"/>
              </a:buBlip>
              <a:defRPr/>
            </a:lvl3pPr>
            <a:lvl4pPr marL="800100" indent="-198438">
              <a:buSzPct val="100000"/>
              <a:buFontTx/>
              <a:buBlip>
                <a:blip r:embed="rId2"/>
              </a:buBlip>
              <a:defRPr/>
            </a:lvl4pPr>
            <a:lvl5pPr marL="1009650" indent="-200025">
              <a:buSzPct val="100000"/>
              <a:buFontTx/>
              <a:buBlip>
                <a:blip r:embed="rId2"/>
              </a:buBlip>
              <a:defRPr/>
            </a:lvl5pPr>
            <a:lvl6pPr marL="1009650" indent="0">
              <a:buSzPct val="100000"/>
              <a:buFontTx/>
              <a:buNone/>
              <a:defRPr/>
            </a:lvl6pPr>
            <a:lvl7pPr marL="1209675" indent="0">
              <a:buNone/>
              <a:defRPr/>
            </a:lvl7pPr>
          </a:lstStyle>
          <a:p>
            <a:pPr lvl="0"/>
            <a:r>
              <a:rPr lang="en-US" noProof="0" smtClean="0"/>
              <a:t>First level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" name="Platshållare för sidfot 13"/>
          <p:cNvSpPr>
            <a:spLocks noGrp="1"/>
          </p:cNvSpPr>
          <p:nvPr>
            <p:ph type="ftr" sz="quarter" idx="3"/>
          </p:nvPr>
        </p:nvSpPr>
        <p:spPr>
          <a:xfrm>
            <a:off x="781080" y="6447328"/>
            <a:ext cx="2813769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SysApps - Secure Element API, 2013-08-29</a:t>
            </a:r>
            <a:endParaRPr lang="en-US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86908" y="6448383"/>
            <a:ext cx="266700" cy="15790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lang="en-GB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D069B-AC54-4A5D-8190-A1CB62E1E50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ubrik 1"/>
          <p:cNvSpPr>
            <a:spLocks noGrp="1"/>
          </p:cNvSpPr>
          <p:nvPr>
            <p:ph type="title" hasCustomPrompt="1"/>
          </p:nvPr>
        </p:nvSpPr>
        <p:spPr>
          <a:xfrm>
            <a:off x="753422" y="439794"/>
            <a:ext cx="7578858" cy="484960"/>
          </a:xfrm>
        </p:spPr>
        <p:txBody>
          <a:bodyPr/>
          <a:lstStyle/>
          <a:p>
            <a:r>
              <a:rPr lang="en-US" noProof="0" smtClean="0"/>
              <a:t>Click to add text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xmlns="" val="1746155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sidfot 13"/>
          <p:cNvSpPr>
            <a:spLocks noGrp="1"/>
          </p:cNvSpPr>
          <p:nvPr>
            <p:ph type="ftr" sz="quarter" idx="3"/>
          </p:nvPr>
        </p:nvSpPr>
        <p:spPr>
          <a:xfrm>
            <a:off x="781080" y="6447328"/>
            <a:ext cx="2813769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SysApps - Secure Element API, 2013-08-29</a:t>
            </a:r>
            <a:endParaRPr lang="en-US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86908" y="6448383"/>
            <a:ext cx="266700" cy="15790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lang="en-GB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D069B-AC54-4A5D-8190-A1CB62E1E50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Platshållare för text 8"/>
          <p:cNvSpPr>
            <a:spLocks noGrp="1"/>
          </p:cNvSpPr>
          <p:nvPr>
            <p:ph type="body" sz="quarter" idx="12" hasCustomPrompt="1"/>
          </p:nvPr>
        </p:nvSpPr>
        <p:spPr>
          <a:xfrm>
            <a:off x="755747" y="1211974"/>
            <a:ext cx="3730625" cy="4924859"/>
          </a:xfrm>
        </p:spPr>
        <p:txBody>
          <a:bodyPr/>
          <a:lstStyle>
            <a:lvl1pPr marL="198000" indent="-198000">
              <a:buSzPct val="100000"/>
              <a:buFontTx/>
              <a:buBlip>
                <a:blip r:embed="rId2"/>
              </a:buBlip>
              <a:defRPr/>
            </a:lvl1pPr>
            <a:lvl2pPr marL="409575" indent="-200025">
              <a:buSzPct val="100000"/>
              <a:buFontTx/>
              <a:buBlip>
                <a:blip r:embed="rId2"/>
              </a:buBlip>
              <a:defRPr/>
            </a:lvl2pPr>
            <a:lvl3pPr marL="609600" indent="-190500">
              <a:buSzPct val="100000"/>
              <a:buFontTx/>
              <a:buBlip>
                <a:blip r:embed="rId2"/>
              </a:buBlip>
              <a:defRPr/>
            </a:lvl3pPr>
            <a:lvl4pPr marL="800100" indent="-198438">
              <a:buSzPct val="100000"/>
              <a:buFontTx/>
              <a:buBlip>
                <a:blip r:embed="rId2"/>
              </a:buBlip>
              <a:defRPr/>
            </a:lvl4pPr>
            <a:lvl5pPr marL="1009650" indent="-200025">
              <a:buSzPct val="100000"/>
              <a:buFontTx/>
              <a:buBlip>
                <a:blip r:embed="rId2"/>
              </a:buBlip>
              <a:defRPr/>
            </a:lvl5pPr>
            <a:lvl6pPr marL="1009650" indent="0">
              <a:buSzPct val="100000"/>
              <a:buFontTx/>
              <a:buNone/>
              <a:defRPr/>
            </a:lvl6pPr>
            <a:lvl7pPr marL="1209675" indent="0">
              <a:buNone/>
              <a:defRPr/>
            </a:lvl7pPr>
          </a:lstStyle>
          <a:p>
            <a:pPr lvl="0"/>
            <a:r>
              <a:rPr lang="en-US" noProof="0" smtClean="0"/>
              <a:t>First level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" name="Rubrik 1"/>
          <p:cNvSpPr>
            <a:spLocks noGrp="1"/>
          </p:cNvSpPr>
          <p:nvPr>
            <p:ph type="title" hasCustomPrompt="1"/>
          </p:nvPr>
        </p:nvSpPr>
        <p:spPr>
          <a:xfrm>
            <a:off x="753422" y="439794"/>
            <a:ext cx="7578858" cy="484960"/>
          </a:xfrm>
        </p:spPr>
        <p:txBody>
          <a:bodyPr/>
          <a:lstStyle/>
          <a:p>
            <a:r>
              <a:rPr lang="en-US" noProof="0" smtClean="0"/>
              <a:t>Click to add text</a:t>
            </a:r>
            <a:endParaRPr lang="en-US" noProof="0"/>
          </a:p>
        </p:txBody>
      </p:sp>
      <p:sp>
        <p:nvSpPr>
          <p:cNvPr id="7" name="Platshållare för bild 5"/>
          <p:cNvSpPr>
            <a:spLocks noGrp="1"/>
          </p:cNvSpPr>
          <p:nvPr>
            <p:ph type="pic" sz="quarter" idx="11" hasCustomPrompt="1"/>
          </p:nvPr>
        </p:nvSpPr>
        <p:spPr>
          <a:xfrm>
            <a:off x="4653458" y="1216838"/>
            <a:ext cx="3743471" cy="4914088"/>
          </a:xfrm>
          <a:ln w="53975" cap="sq">
            <a:solidFill>
              <a:schemeClr val="bg1"/>
            </a:solidFill>
            <a:prstDash val="solid"/>
            <a:miter lim="800000"/>
          </a:ln>
          <a:effectLst>
            <a:outerShdw blurRad="76200" dist="12700" dir="12000000" algn="ctr" rotWithShape="0">
              <a:schemeClr val="tx1">
                <a:lumMod val="50000"/>
                <a:lumOff val="50000"/>
                <a:alpha val="50000"/>
              </a:schemeClr>
            </a:outerShdw>
          </a:effectLst>
        </p:spPr>
        <p:txBody>
          <a:bodyPr vert="horz" lIns="0" tIns="0" rIns="0" bIns="0" rtlCol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noProof="0" smtClean="0"/>
              <a:t>Image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xmlns="" val="3709233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smtClean="0"/>
              <a:t>Click to add text</a:t>
            </a:r>
            <a:endParaRPr lang="en-US" noProof="0"/>
          </a:p>
        </p:txBody>
      </p:sp>
      <p:sp>
        <p:nvSpPr>
          <p:cNvPr id="9" name="Platshållare för sidfot 13"/>
          <p:cNvSpPr>
            <a:spLocks noGrp="1"/>
          </p:cNvSpPr>
          <p:nvPr>
            <p:ph type="ftr" sz="quarter" idx="3"/>
          </p:nvPr>
        </p:nvSpPr>
        <p:spPr>
          <a:xfrm>
            <a:off x="781080" y="6447328"/>
            <a:ext cx="2813769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SysApps - Secure Element API, 2013-08-29</a:t>
            </a:r>
            <a:endParaRPr lang="en-US" dirty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86908" y="6448383"/>
            <a:ext cx="266700" cy="15790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lang="en-GB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D069B-AC54-4A5D-8190-A1CB62E1E50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latshållare för bild 5"/>
          <p:cNvSpPr>
            <a:spLocks noGrp="1"/>
          </p:cNvSpPr>
          <p:nvPr>
            <p:ph type="pic" sz="quarter" idx="12" hasCustomPrompt="1"/>
          </p:nvPr>
        </p:nvSpPr>
        <p:spPr>
          <a:xfrm>
            <a:off x="755097" y="1222744"/>
            <a:ext cx="7632492" cy="4908181"/>
          </a:xfrm>
          <a:ln w="53975" cap="sq">
            <a:solidFill>
              <a:schemeClr val="bg1"/>
            </a:solidFill>
            <a:prstDash val="solid"/>
            <a:miter lim="800000"/>
          </a:ln>
          <a:effectLst>
            <a:outerShdw blurRad="76200" dist="12700" dir="12000000" algn="ctr" rotWithShape="0">
              <a:schemeClr val="tx1">
                <a:lumMod val="50000"/>
                <a:lumOff val="50000"/>
                <a:alpha val="50000"/>
              </a:schemeClr>
            </a:outerShdw>
          </a:effectLst>
        </p:spPr>
        <p:txBody>
          <a:bodyPr vert="horz" lIns="0" tIns="0" rIns="0" bIns="0" rtlCol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sv-SE" dirty="0" smtClean="0"/>
              <a:t>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532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SysApps - Secure Element API, 2013-08-29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069B-AC54-4A5D-8190-A1CB62E1E50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SysApps - Secure Element API, 2013-08-29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069B-AC54-4A5D-8190-A1CB62E1E50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SysApps - Secure Element API, 2013-08-29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069B-AC54-4A5D-8190-A1CB62E1E50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SysApps - Secure Element API, 2013-08-29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069B-AC54-4A5D-8190-A1CB62E1E50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SysApps - Secure Element API, 2013-08-29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069B-AC54-4A5D-8190-A1CB62E1E50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SysApps - Secure Element API, 2013-08-29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069B-AC54-4A5D-8190-A1CB62E1E50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SysApps - Secure Element API, 2013-08-29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069B-AC54-4A5D-8190-A1CB62E1E50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SysApps - Secure Element API, 2013-08-29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069B-AC54-4A5D-8190-A1CB62E1E50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SysApps - Secure Element API, 2013-08-29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D069B-AC54-4A5D-8190-A1CB62E1E50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1" r:id="rId12"/>
    <p:sldLayoutId id="2147483651" r:id="rId13"/>
    <p:sldLayoutId id="2147483652" r:id="rId14"/>
    <p:sldLayoutId id="2147483657" r:id="rId15"/>
    <p:sldLayoutId id="2147483656" r:id="rId16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ax.myeservices.net/" TargetMode="Externa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oyster.tfl.gov.uk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developer.tizen.org/help/index.jsp?topic=/org.tizen.web.device.apireference/tizen/se.html" TargetMode="External"/><Relationship Id="rId13" Type="http://schemas.openxmlformats.org/officeDocument/2006/relationships/image" Target="../media/image18.png"/><Relationship Id="rId3" Type="http://schemas.openxmlformats.org/officeDocument/2006/relationships/image" Target="../media/image13.jpeg"/><Relationship Id="rId7" Type="http://schemas.openxmlformats.org/officeDocument/2006/relationships/image" Target="../media/image15.png"/><Relationship Id="rId12" Type="http://schemas.openxmlformats.org/officeDocument/2006/relationships/hyperlink" Target="http://dev.webinos.org/deliverables/wp3/Deliverable34/secureelements.html" TargetMode="External"/><Relationship Id="rId2" Type="http://schemas.openxmlformats.org/officeDocument/2006/relationships/hyperlink" Target="http://msdn.microsoft.com/en-US/library/windowsphone/develop/microsoft.phone.secureelement(v=vs.105)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veloper.blackberry.com/native/documentation/core/com.qnx.doc.nfc/topic/manual/t_nfcdevguide_connect_app_on_SIM_SE.html" TargetMode="External"/><Relationship Id="rId11" Type="http://schemas.openxmlformats.org/officeDocument/2006/relationships/image" Target="../media/image17.png"/><Relationship Id="rId5" Type="http://schemas.openxmlformats.org/officeDocument/2006/relationships/image" Target="../media/image14.jpeg"/><Relationship Id="rId15" Type="http://schemas.openxmlformats.org/officeDocument/2006/relationships/image" Target="../media/image19.png"/><Relationship Id="rId10" Type="http://schemas.openxmlformats.org/officeDocument/2006/relationships/hyperlink" Target="http://www.simalliance.org/en/resources/specifications/" TargetMode="External"/><Relationship Id="rId4" Type="http://schemas.openxmlformats.org/officeDocument/2006/relationships/hyperlink" Target="https://code.google.com/p/seek-for-android/" TargetMode="External"/><Relationship Id="rId9" Type="http://schemas.openxmlformats.org/officeDocument/2006/relationships/image" Target="../media/image16.png"/><Relationship Id="rId14" Type="http://schemas.openxmlformats.org/officeDocument/2006/relationships/hyperlink" Target="http://www.w3.org/2012/sysapps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Secure Element </a:t>
            </a:r>
            <a:r>
              <a:rPr lang="en-US" dirty="0" smtClean="0"/>
              <a:t>API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introduction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Objectives and use cases</a:t>
            </a:r>
            <a:endParaRPr lang="en-US" noProof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8424"/>
            <a:ext cx="8229600" cy="4747739"/>
          </a:xfrm>
        </p:spPr>
        <p:txBody>
          <a:bodyPr>
            <a:noAutofit/>
          </a:bodyPr>
          <a:lstStyle/>
          <a:p>
            <a:r>
              <a:rPr lang="en-US" sz="2000" noProof="0" dirty="0" smtClean="0"/>
              <a:t>“An API enabling the discovery, introspection, and interaction with hardware tokens (Secure Elements) that offer secure services such as tamper-proof storage, cryptographic operations, etc.”</a:t>
            </a:r>
          </a:p>
          <a:p>
            <a:endParaRPr lang="en-US" sz="2000" noProof="0" dirty="0" smtClean="0"/>
          </a:p>
          <a:p>
            <a:r>
              <a:rPr lang="en-US" sz="2000" noProof="0" dirty="0" smtClean="0"/>
              <a:t>Secure Elements:</a:t>
            </a:r>
          </a:p>
          <a:p>
            <a:pPr lvl="1"/>
            <a:r>
              <a:rPr lang="en-US" sz="1800" noProof="0" dirty="0" smtClean="0"/>
              <a:t>Smart card (contact or </a:t>
            </a:r>
            <a:r>
              <a:rPr lang="en-US" sz="1800" noProof="0" dirty="0" err="1" smtClean="0"/>
              <a:t>contacless</a:t>
            </a:r>
            <a:r>
              <a:rPr lang="en-US" sz="1800" noProof="0" dirty="0" smtClean="0"/>
              <a:t>)</a:t>
            </a:r>
          </a:p>
          <a:p>
            <a:pPr lvl="1"/>
            <a:r>
              <a:rPr lang="en-US" sz="1800" dirty="0" smtClean="0"/>
              <a:t>SIM/</a:t>
            </a:r>
            <a:r>
              <a:rPr lang="fr-FR" sz="1800" dirty="0" smtClean="0"/>
              <a:t> UICC </a:t>
            </a:r>
            <a:r>
              <a:rPr lang="en-US" sz="1800" noProof="0" dirty="0" smtClean="0"/>
              <a:t>card</a:t>
            </a:r>
          </a:p>
          <a:p>
            <a:pPr lvl="1"/>
            <a:r>
              <a:rPr lang="en-US" sz="1800" dirty="0" smtClean="0">
                <a:sym typeface="Symbol"/>
              </a:rPr>
              <a:t>Smart/Secure </a:t>
            </a:r>
            <a:r>
              <a:rPr lang="en-US" sz="1800" dirty="0" err="1" smtClean="0">
                <a:sym typeface="Symbol"/>
              </a:rPr>
              <a:t>micro</a:t>
            </a:r>
            <a:r>
              <a:rPr lang="en-US" sz="1800" dirty="0" err="1" smtClean="0"/>
              <a:t>SD</a:t>
            </a:r>
            <a:r>
              <a:rPr lang="en-US" sz="1800" dirty="0" smtClean="0"/>
              <a:t> cards</a:t>
            </a:r>
            <a:endParaRPr lang="en-US" sz="1800" noProof="0" dirty="0" smtClean="0"/>
          </a:p>
          <a:p>
            <a:pPr lvl="1"/>
            <a:r>
              <a:rPr lang="en-US" sz="1800" noProof="0" dirty="0" smtClean="0"/>
              <a:t>Embedded Secure Elements</a:t>
            </a:r>
          </a:p>
          <a:p>
            <a:pPr lvl="1"/>
            <a:endParaRPr lang="en-US" sz="1800" noProof="0" dirty="0" smtClean="0"/>
          </a:p>
          <a:p>
            <a:r>
              <a:rPr lang="en-US" sz="2000" noProof="0" dirty="0" smtClean="0"/>
              <a:t>Clients</a:t>
            </a:r>
          </a:p>
          <a:p>
            <a:pPr lvl="1"/>
            <a:r>
              <a:rPr lang="en-US" sz="1800" noProof="0" dirty="0" smtClean="0"/>
              <a:t>PC</a:t>
            </a:r>
          </a:p>
          <a:p>
            <a:pPr lvl="1"/>
            <a:r>
              <a:rPr lang="en-US" sz="1800" noProof="0" dirty="0" smtClean="0"/>
              <a:t>Mobile</a:t>
            </a:r>
          </a:p>
          <a:p>
            <a:pPr lvl="1"/>
            <a:r>
              <a:rPr lang="en-US" sz="1800" dirty="0" smtClean="0"/>
              <a:t>Tablet</a:t>
            </a:r>
          </a:p>
          <a:p>
            <a:pPr lvl="1"/>
            <a:r>
              <a:rPr lang="en-US" sz="1800" noProof="0" dirty="0" smtClean="0"/>
              <a:t>…</a:t>
            </a:r>
            <a:endParaRPr lang="en-US" sz="1800" noProof="0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SysApps - Secure Element API, 2013-08-29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069B-AC54-4A5D-8190-A1CB62E1E50C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6" name="Picture 2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97041" y="3771512"/>
            <a:ext cx="557930" cy="390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7965" y="3219600"/>
            <a:ext cx="257587" cy="224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C:\Data\profiles\eID1\John Smith front Simulation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75578" y="3149260"/>
            <a:ext cx="1547570" cy="981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http://fr.mouser.com/images/microchiptechnology/images/dfn8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167399" y="3726726"/>
            <a:ext cx="465812" cy="465812"/>
          </a:xfrm>
          <a:prstGeom prst="rect">
            <a:avLst/>
          </a:prstGeom>
          <a:noFill/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</p:pic>
      <p:pic>
        <p:nvPicPr>
          <p:cNvPr id="2050" name="Picture 2" descr="C:\Users\opotonni\Pictures\microsd-card-imag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64515" y="3668831"/>
            <a:ext cx="610950" cy="610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6851" y="1214755"/>
            <a:ext cx="2228538" cy="1391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2607" y="2661313"/>
            <a:ext cx="2631605" cy="3683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noProof="0" dirty="0" smtClean="0"/>
              <a:t>Use Case #1: </a:t>
            </a:r>
            <a:r>
              <a:rPr lang="en-US" sz="3600" noProof="0" dirty="0" smtClean="0"/>
              <a:t>Web Authentication with SE</a:t>
            </a:r>
            <a:endParaRPr lang="en-US" sz="3600" noProof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600201"/>
            <a:ext cx="5730241" cy="4709159"/>
          </a:xfrm>
        </p:spPr>
        <p:txBody>
          <a:bodyPr>
            <a:normAutofit fontScale="92500" lnSpcReduction="10000"/>
          </a:bodyPr>
          <a:lstStyle/>
          <a:p>
            <a:r>
              <a:rPr lang="en-US" sz="2800" noProof="0" dirty="0" smtClean="0"/>
              <a:t>PC, with contact or contactless PC/SC reader</a:t>
            </a:r>
            <a:endParaRPr lang="en-US" sz="2800" noProof="0" dirty="0" smtClean="0"/>
          </a:p>
          <a:p>
            <a:r>
              <a:rPr lang="en-US" sz="2800" noProof="0" dirty="0" smtClean="0"/>
              <a:t>Government </a:t>
            </a:r>
            <a:r>
              <a:rPr lang="en-US" sz="2800" noProof="0" dirty="0" err="1" smtClean="0"/>
              <a:t>eID</a:t>
            </a:r>
            <a:r>
              <a:rPr lang="en-US" sz="2800" noProof="0" dirty="0" smtClean="0"/>
              <a:t> card with contacts</a:t>
            </a:r>
          </a:p>
          <a:p>
            <a:r>
              <a:rPr lang="en-US" sz="2800" dirty="0" smtClean="0"/>
              <a:t>User goes </a:t>
            </a:r>
            <a:r>
              <a:rPr lang="en-US" sz="2800" dirty="0" smtClean="0"/>
              <a:t>to </a:t>
            </a:r>
            <a:r>
              <a:rPr lang="en-US" sz="2800" dirty="0" smtClean="0"/>
              <a:t>an </a:t>
            </a:r>
            <a:r>
              <a:rPr lang="en-US" sz="2800" dirty="0" err="1" smtClean="0"/>
              <a:t>eGov</a:t>
            </a:r>
            <a:r>
              <a:rPr lang="en-US" sz="2800" dirty="0" smtClean="0"/>
              <a:t> web </a:t>
            </a:r>
            <a:r>
              <a:rPr lang="en-US" sz="2800" dirty="0" smtClean="0"/>
              <a:t>site, and is asked to authenticate</a:t>
            </a:r>
          </a:p>
          <a:p>
            <a:pPr lvl="1"/>
            <a:r>
              <a:rPr lang="en-US" sz="2400" dirty="0" smtClean="0"/>
              <a:t>E.g. </a:t>
            </a:r>
            <a:r>
              <a:rPr lang="fr-FR" sz="2400" dirty="0" smtClean="0">
                <a:hlinkClick r:id="rId5"/>
              </a:rPr>
              <a:t>https://tax.myeservices.net</a:t>
            </a:r>
            <a:r>
              <a:rPr lang="fr-FR" sz="2400" dirty="0" smtClean="0">
                <a:hlinkClick r:id="rId5"/>
              </a:rPr>
              <a:t>/</a:t>
            </a:r>
            <a:endParaRPr lang="en-US" sz="2400" dirty="0" smtClean="0"/>
          </a:p>
          <a:p>
            <a:r>
              <a:rPr lang="en-US" sz="2800" dirty="0" smtClean="0"/>
              <a:t>User inserts her </a:t>
            </a:r>
            <a:r>
              <a:rPr lang="en-US" sz="2800" dirty="0" err="1" smtClean="0"/>
              <a:t>e</a:t>
            </a:r>
            <a:r>
              <a:rPr lang="en-US" sz="2800" dirty="0" err="1" smtClean="0"/>
              <a:t>ID</a:t>
            </a:r>
            <a:r>
              <a:rPr lang="en-US" sz="2800" dirty="0" smtClean="0"/>
              <a:t> card in PC reader, and types PIN code</a:t>
            </a:r>
          </a:p>
          <a:p>
            <a:r>
              <a:rPr lang="en-US" sz="2800" dirty="0" smtClean="0"/>
              <a:t>User is authenticated</a:t>
            </a:r>
            <a:endParaRPr lang="en-US" sz="2800" dirty="0" smtClean="0"/>
          </a:p>
          <a:p>
            <a:r>
              <a:rPr lang="en-US" sz="2800" noProof="0" dirty="0" smtClean="0"/>
              <a:t>User </a:t>
            </a:r>
            <a:r>
              <a:rPr lang="en-US" sz="2800" noProof="0" dirty="0" smtClean="0"/>
              <a:t>digital signs a document (</a:t>
            </a:r>
            <a:r>
              <a:rPr lang="en-US" sz="2800" noProof="0" dirty="0" err="1" smtClean="0"/>
              <a:t>eg</a:t>
            </a:r>
            <a:r>
              <a:rPr lang="en-US" sz="2800" noProof="0" dirty="0" smtClean="0"/>
              <a:t> Tax declaration) using her ID card</a:t>
            </a:r>
          </a:p>
          <a:p>
            <a:pPr lvl="1"/>
            <a:endParaRPr lang="en-US" sz="2400" noProof="0" dirty="0" smtClean="0"/>
          </a:p>
          <a:p>
            <a:pPr lvl="1"/>
            <a:endParaRPr lang="en-US" sz="2400" noProof="0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SysApps - Secure Element API, 2013-08-29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069B-AC54-4A5D-8190-A1CB62E1E50C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54000" rIns="54000">
            <a:normAutofit/>
          </a:bodyPr>
          <a:lstStyle/>
          <a:p>
            <a:r>
              <a:rPr lang="en-US" sz="3600" noProof="0" dirty="0" smtClean="0"/>
              <a:t>Use Case #2: </a:t>
            </a:r>
            <a:r>
              <a:rPr lang="en-US" sz="3600" dirty="0" smtClean="0"/>
              <a:t>“Card present” </a:t>
            </a:r>
            <a:r>
              <a:rPr lang="en-US" sz="3600" noProof="0" dirty="0" err="1" smtClean="0"/>
              <a:t>mCommerce</a:t>
            </a:r>
            <a:endParaRPr lang="en-US" sz="3600" noProof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noProof="0" dirty="0" smtClean="0"/>
              <a:t>Mobile with NFC</a:t>
            </a:r>
            <a:endParaRPr lang="en-US" noProof="0" dirty="0" smtClean="0"/>
          </a:p>
          <a:p>
            <a:r>
              <a:rPr lang="en-US" noProof="0" dirty="0" smtClean="0"/>
              <a:t>UICC or NFC Visa card</a:t>
            </a:r>
          </a:p>
          <a:p>
            <a:r>
              <a:rPr lang="en-US" noProof="0" dirty="0" smtClean="0"/>
              <a:t>User navigates to a </a:t>
            </a:r>
            <a:r>
              <a:rPr lang="en-US" dirty="0" smtClean="0"/>
              <a:t>merchant </a:t>
            </a:r>
            <a:r>
              <a:rPr lang="en-US" noProof="0" dirty="0" smtClean="0"/>
              <a:t>web store in mobile browser</a:t>
            </a:r>
          </a:p>
          <a:p>
            <a:r>
              <a:rPr lang="en-US" noProof="0" dirty="0" smtClean="0"/>
              <a:t>User  pays with Visa app preloaded on UICC or in contactless Visa banking card</a:t>
            </a:r>
          </a:p>
          <a:p>
            <a:r>
              <a:rPr lang="en-US" dirty="0" smtClean="0"/>
              <a:t>This triggers a system application, which prompts user for confirmation and optionally payment issuer (if multiple available), PIN code, asks SE for “payment credential”, and forward it to payment server</a:t>
            </a:r>
          </a:p>
          <a:p>
            <a:r>
              <a:rPr lang="en-US" noProof="0" dirty="0" smtClean="0"/>
              <a:t>When payment confirmation is received, it is forwarded </a:t>
            </a:r>
            <a:r>
              <a:rPr lang="en-US" dirty="0" smtClean="0"/>
              <a:t>to originating merchant in the browser, which displays confirmation message</a:t>
            </a:r>
            <a:endParaRPr lang="en-US" noProof="0" dirty="0" smtClean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SysApps - Secure Element API, 2013-08-29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069B-AC54-4A5D-8190-A1CB62E1E50C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noProof="0" dirty="0" smtClean="0"/>
              <a:t>Use Case #3: </a:t>
            </a:r>
            <a:r>
              <a:rPr lang="en-US" sz="3600" dirty="0" smtClean="0"/>
              <a:t>Reloading transportation card</a:t>
            </a:r>
            <a:endParaRPr lang="en-US" sz="3600" noProof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1944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noProof="0" dirty="0" smtClean="0"/>
              <a:t>Mobile with NFC</a:t>
            </a:r>
            <a:endParaRPr lang="en-US" noProof="0" dirty="0" smtClean="0"/>
          </a:p>
          <a:p>
            <a:r>
              <a:rPr lang="en-US" noProof="0" dirty="0" smtClean="0"/>
              <a:t>Public transportation card (e.g. </a:t>
            </a:r>
            <a:r>
              <a:rPr lang="en-US" dirty="0" smtClean="0"/>
              <a:t>London’s </a:t>
            </a:r>
            <a:r>
              <a:rPr lang="en-US" noProof="0" dirty="0" smtClean="0"/>
              <a:t>Oyster card)</a:t>
            </a:r>
          </a:p>
          <a:p>
            <a:r>
              <a:rPr lang="en-US" noProof="0" dirty="0" smtClean="0"/>
              <a:t>User open’s mobile browser, and navigates to the card’s emitter web site </a:t>
            </a:r>
            <a:r>
              <a:rPr lang="en-US" dirty="0" smtClean="0"/>
              <a:t>(e.g. </a:t>
            </a:r>
            <a:r>
              <a:rPr lang="en-US" sz="2600" dirty="0" smtClean="0">
                <a:hlinkClick r:id="rId2"/>
              </a:rPr>
              <a:t>https://</a:t>
            </a:r>
            <a:r>
              <a:rPr lang="en-US" sz="2600" dirty="0" smtClean="0">
                <a:hlinkClick r:id="rId2"/>
              </a:rPr>
              <a:t>oyster.tfl.gov.uk</a:t>
            </a:r>
            <a:r>
              <a:rPr lang="en-US" dirty="0" smtClean="0"/>
              <a:t>)</a:t>
            </a:r>
            <a:endParaRPr lang="en-US" noProof="0" dirty="0" smtClean="0"/>
          </a:p>
          <a:p>
            <a:r>
              <a:rPr lang="en-US" dirty="0" smtClean="0"/>
              <a:t>User buys a ticket and loads it on her transportation card by tapping it on the mobile</a:t>
            </a:r>
          </a:p>
          <a:p>
            <a:r>
              <a:rPr lang="en-US" dirty="0" smtClean="0"/>
              <a:t>Transportation </a:t>
            </a:r>
            <a:r>
              <a:rPr lang="en-US" noProof="0" dirty="0" smtClean="0"/>
              <a:t>card now holds the tickets, it can be presented to “</a:t>
            </a:r>
            <a:r>
              <a:rPr lang="en-US" dirty="0" smtClean="0"/>
              <a:t>touch” </a:t>
            </a:r>
            <a:r>
              <a:rPr lang="en-US" noProof="0" dirty="0" smtClean="0"/>
              <a:t>readers when travelling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SysApps - Secure Element API, 2013-08-29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069B-AC54-4A5D-8190-A1CB62E1E50C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Case #4: Mobile ID (OOB auth)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2 devices:</a:t>
            </a:r>
          </a:p>
          <a:p>
            <a:pPr lvl="1"/>
            <a:r>
              <a:rPr lang="en-US" dirty="0" smtClean="0"/>
              <a:t>Web application used on PC </a:t>
            </a:r>
            <a:r>
              <a:rPr lang="en-US" dirty="0" smtClean="0"/>
              <a:t>browser (no SE)</a:t>
            </a:r>
            <a:endParaRPr lang="en-US" dirty="0" smtClean="0"/>
          </a:p>
          <a:p>
            <a:pPr lvl="1"/>
            <a:r>
              <a:rPr lang="en-US" dirty="0" smtClean="0"/>
              <a:t>Out-of-band authentication on </a:t>
            </a:r>
            <a:r>
              <a:rPr lang="en-US" dirty="0" smtClean="0"/>
              <a:t>Mobile with NFC</a:t>
            </a:r>
            <a:endParaRPr lang="en-US" dirty="0" smtClean="0"/>
          </a:p>
          <a:p>
            <a:r>
              <a:rPr lang="en-US" dirty="0" smtClean="0"/>
              <a:t>Company ID card with embedded Auth Certificate</a:t>
            </a:r>
          </a:p>
          <a:p>
            <a:r>
              <a:rPr lang="en-US" dirty="0" smtClean="0"/>
              <a:t>User opens a session on a web application in a PC browser</a:t>
            </a:r>
          </a:p>
          <a:p>
            <a:r>
              <a:rPr lang="en-US" dirty="0" smtClean="0"/>
              <a:t>The server opens a session and waits for credential (a signature) from a pre-registered mobile</a:t>
            </a:r>
          </a:p>
          <a:p>
            <a:r>
              <a:rPr lang="en-US" dirty="0" smtClean="0"/>
              <a:t>User opens a pre-installed authentication application on mobile, and </a:t>
            </a:r>
            <a:r>
              <a:rPr lang="en-US" dirty="0" smtClean="0"/>
              <a:t>tap </a:t>
            </a:r>
            <a:r>
              <a:rPr lang="en-US" dirty="0" smtClean="0"/>
              <a:t>her </a:t>
            </a:r>
            <a:r>
              <a:rPr lang="en-US" dirty="0" smtClean="0"/>
              <a:t>NFC corporate </a:t>
            </a:r>
            <a:r>
              <a:rPr lang="en-US" dirty="0" smtClean="0"/>
              <a:t>card </a:t>
            </a:r>
          </a:p>
          <a:p>
            <a:r>
              <a:rPr lang="en-US" dirty="0" smtClean="0"/>
              <a:t>Authentication application </a:t>
            </a:r>
            <a:r>
              <a:rPr lang="en-US" dirty="0" smtClean="0"/>
              <a:t>computes the credential using the embedded card certificate, and sends it to server</a:t>
            </a:r>
          </a:p>
          <a:p>
            <a:r>
              <a:rPr lang="en-US" dirty="0" smtClean="0"/>
              <a:t>Server validates session on PC </a:t>
            </a:r>
            <a:r>
              <a:rPr lang="en-US" dirty="0" smtClean="0"/>
              <a:t>browser and let user in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SysApps - Secure Element API, 2013-08-29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069B-AC54-4A5D-8190-A1CB62E1E50C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Status</a:t>
            </a:r>
            <a:endParaRPr lang="en-US" noProof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086299" cy="4525963"/>
          </a:xfrm>
        </p:spPr>
        <p:txBody>
          <a:bodyPr>
            <a:normAutofit fontScale="62500" lnSpcReduction="20000"/>
          </a:bodyPr>
          <a:lstStyle/>
          <a:p>
            <a:r>
              <a:rPr lang="en-US" noProof="0" dirty="0" smtClean="0"/>
              <a:t>In W3C: SE planned in Phase 2 of </a:t>
            </a:r>
            <a:r>
              <a:rPr lang="en-US" noProof="0" dirty="0" err="1" smtClean="0"/>
              <a:t>SysApp</a:t>
            </a:r>
            <a:r>
              <a:rPr lang="en-US" noProof="0" dirty="0" smtClean="0"/>
              <a:t> WG</a:t>
            </a:r>
          </a:p>
          <a:p>
            <a:endParaRPr lang="en-US" noProof="0" dirty="0" smtClean="0"/>
          </a:p>
          <a:p>
            <a:r>
              <a:rPr lang="en-US" dirty="0" smtClean="0"/>
              <a:t>Adoption in </a:t>
            </a:r>
            <a:r>
              <a:rPr lang="en-US" noProof="0" dirty="0" smtClean="0"/>
              <a:t>Web industry:</a:t>
            </a:r>
          </a:p>
          <a:p>
            <a:pPr lvl="1"/>
            <a:r>
              <a:rPr lang="en-US" noProof="0" dirty="0" err="1" smtClean="0"/>
              <a:t>Tizen</a:t>
            </a:r>
            <a:endParaRPr lang="en-US" noProof="0" dirty="0" smtClean="0"/>
          </a:p>
          <a:p>
            <a:pPr lvl="2"/>
            <a:r>
              <a:rPr lang="en-US" dirty="0" smtClean="0"/>
              <a:t>Open source, standards-based software platform supported by leading mobile operators, device manufacturers, and silicon suppliers for </a:t>
            </a:r>
            <a:r>
              <a:rPr lang="en-US" dirty="0" err="1" smtClean="0"/>
              <a:t>smartphones</a:t>
            </a:r>
            <a:r>
              <a:rPr lang="en-US" dirty="0" smtClean="0"/>
              <a:t>, tablets, </a:t>
            </a:r>
            <a:r>
              <a:rPr lang="en-US" dirty="0" err="1" smtClean="0"/>
              <a:t>netbooks</a:t>
            </a:r>
            <a:r>
              <a:rPr lang="en-US" dirty="0" smtClean="0"/>
              <a:t>, in-vehicle infotainment devices, smart TVs, etc.</a:t>
            </a:r>
            <a:endParaRPr lang="en-US" sz="1100" noProof="0" dirty="0" smtClean="0"/>
          </a:p>
          <a:p>
            <a:pPr lvl="1"/>
            <a:r>
              <a:rPr lang="en-US" noProof="0" dirty="0" err="1" smtClean="0"/>
              <a:t>Webinos</a:t>
            </a:r>
            <a:endParaRPr lang="en-US" noProof="0" dirty="0" smtClean="0"/>
          </a:p>
          <a:p>
            <a:pPr lvl="2"/>
            <a:r>
              <a:rPr lang="en-US" dirty="0" smtClean="0"/>
              <a:t>EU funded project delivering a platform for web applications across mobile, PC, home media (TV) and in-car devices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Adoption In Mobile Industry</a:t>
            </a:r>
          </a:p>
          <a:p>
            <a:pPr lvl="1"/>
            <a:r>
              <a:rPr lang="en-US" dirty="0" err="1" smtClean="0"/>
              <a:t>SIMAlliance’s</a:t>
            </a:r>
            <a:r>
              <a:rPr lang="en-US" dirty="0" smtClean="0"/>
              <a:t> Open Mobile API</a:t>
            </a:r>
          </a:p>
          <a:p>
            <a:pPr lvl="2"/>
            <a:r>
              <a:rPr lang="en-US" dirty="0" smtClean="0"/>
              <a:t>Non-profit trade association working mobile community seeking to create a secure, open and interoperable mobile environment</a:t>
            </a:r>
          </a:p>
          <a:p>
            <a:pPr lvl="1"/>
            <a:r>
              <a:rPr lang="en-US" dirty="0" smtClean="0"/>
              <a:t>Deployed devices (NFC):</a:t>
            </a:r>
          </a:p>
          <a:p>
            <a:pPr lvl="2"/>
            <a:r>
              <a:rPr lang="en-US" b="1" dirty="0" smtClean="0"/>
              <a:t>180+</a:t>
            </a:r>
            <a:r>
              <a:rPr lang="en-US" dirty="0" smtClean="0"/>
              <a:t> models by more than </a:t>
            </a:r>
            <a:r>
              <a:rPr lang="en-US" b="1" dirty="0" smtClean="0"/>
              <a:t>15</a:t>
            </a:r>
            <a:r>
              <a:rPr lang="en-US" dirty="0" smtClean="0"/>
              <a:t> manufacturers</a:t>
            </a:r>
          </a:p>
          <a:p>
            <a:pPr lvl="2"/>
            <a:r>
              <a:rPr lang="en-US" dirty="0" smtClean="0"/>
              <a:t>Android, BlackBerry (BB OS 10), Windows Phone (7.5) </a:t>
            </a:r>
          </a:p>
          <a:p>
            <a:pPr lvl="2"/>
            <a:endParaRPr lang="en-US" dirty="0" smtClean="0"/>
          </a:p>
          <a:p>
            <a:pPr lvl="2"/>
            <a:endParaRPr lang="en-US" sz="1200" dirty="0" smtClean="0"/>
          </a:p>
          <a:p>
            <a:pPr lvl="1">
              <a:buNone/>
            </a:pPr>
            <a:endParaRPr lang="en-US" noProof="0" dirty="0" smtClean="0"/>
          </a:p>
          <a:p>
            <a:pPr lvl="1"/>
            <a:endParaRPr lang="en-US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SysApps - Secure Element API, 2013-08-29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069B-AC54-4A5D-8190-A1CB62E1E50C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12" name="Picture 11" descr="WindowsPhone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1680" y="5455177"/>
            <a:ext cx="843280" cy="877777"/>
          </a:xfrm>
          <a:prstGeom prst="rect">
            <a:avLst/>
          </a:prstGeom>
        </p:spPr>
      </p:pic>
      <p:pic>
        <p:nvPicPr>
          <p:cNvPr id="13" name="Picture 213" descr="logo_android_02.jpeg">
            <a:hlinkClick r:id="rId4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74952" y="5464645"/>
            <a:ext cx="704968" cy="783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bb.bmp">
            <a:hlinkClick r:id="rId6"/>
          </p:cNvPr>
          <p:cNvPicPr>
            <a:picLocks noChangeAspect="1"/>
          </p:cNvPicPr>
          <p:nvPr/>
        </p:nvPicPr>
        <p:blipFill>
          <a:blip r:embed="rId7" cstate="print"/>
          <a:srcRect t="4799" b="25345"/>
          <a:stretch>
            <a:fillRect/>
          </a:stretch>
        </p:blipFill>
        <p:spPr>
          <a:xfrm>
            <a:off x="8029594" y="5511005"/>
            <a:ext cx="837434" cy="584995"/>
          </a:xfrm>
          <a:prstGeom prst="rect">
            <a:avLst/>
          </a:prstGeom>
        </p:spPr>
      </p:pic>
      <p:pic>
        <p:nvPicPr>
          <p:cNvPr id="4104" name="Picture 8" descr="Tizen Lockup on Light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 t="14678" b="14678"/>
          <a:stretch>
            <a:fillRect/>
          </a:stretch>
        </p:blipFill>
        <p:spPr bwMode="auto">
          <a:xfrm>
            <a:off x="7165071" y="2249638"/>
            <a:ext cx="1787857" cy="542034"/>
          </a:xfrm>
          <a:prstGeom prst="rect">
            <a:avLst/>
          </a:prstGeom>
          <a:noFill/>
        </p:spPr>
      </p:pic>
      <p:pic>
        <p:nvPicPr>
          <p:cNvPr id="4098" name="Picture 2" descr="header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878472" y="4341113"/>
            <a:ext cx="1977126" cy="469812"/>
          </a:xfrm>
          <a:prstGeom prst="rect">
            <a:avLst/>
          </a:prstGeom>
          <a:noFill/>
        </p:spPr>
      </p:pic>
      <p:pic>
        <p:nvPicPr>
          <p:cNvPr id="4100" name="Picture 4" descr="webinos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33312" y="3207527"/>
            <a:ext cx="1547406" cy="449926"/>
          </a:xfrm>
          <a:prstGeom prst="rect">
            <a:avLst/>
          </a:prstGeom>
          <a:noFill/>
        </p:spPr>
      </p:pic>
      <p:pic>
        <p:nvPicPr>
          <p:cNvPr id="4106" name="Picture 10" descr="W3C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921153" y="1534196"/>
            <a:ext cx="685800" cy="45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3137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Commercial devices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600200"/>
            <a:ext cx="7223760" cy="4668520"/>
          </a:xfrm>
        </p:spPr>
        <p:txBody>
          <a:bodyPr>
            <a:normAutofit fontScale="85000" lnSpcReduction="20000"/>
          </a:bodyPr>
          <a:lstStyle/>
          <a:p>
            <a:pPr fontAlgn="ctr">
              <a:buNone/>
            </a:pPr>
            <a:r>
              <a:rPr lang="en-US" dirty="0" smtClean="0"/>
              <a:t>Acer: Liquid Express C6</a:t>
            </a:r>
          </a:p>
          <a:p>
            <a:pPr fontAlgn="ctr">
              <a:buNone/>
            </a:pPr>
            <a:r>
              <a:rPr lang="en-US" dirty="0" smtClean="0"/>
              <a:t>Alcatel (TCL): Smart III-4</a:t>
            </a:r>
            <a:endParaRPr lang="fr-FR" dirty="0" smtClean="0"/>
          </a:p>
          <a:p>
            <a:pPr fontAlgn="ctr">
              <a:buNone/>
            </a:pPr>
            <a:r>
              <a:rPr lang="en-US" dirty="0" smtClean="0"/>
              <a:t>BlackBerry: Z10</a:t>
            </a:r>
            <a:endParaRPr lang="fr-FR" dirty="0" smtClean="0"/>
          </a:p>
          <a:p>
            <a:pPr fontAlgn="ctr">
              <a:buNone/>
            </a:pPr>
            <a:r>
              <a:rPr lang="en-US" dirty="0" smtClean="0"/>
              <a:t>HTC: One X</a:t>
            </a:r>
            <a:endParaRPr lang="fr-FR" dirty="0" smtClean="0"/>
          </a:p>
          <a:p>
            <a:pPr fontAlgn="ctr">
              <a:buNone/>
            </a:pPr>
            <a:r>
              <a:rPr lang="en-US" dirty="0" smtClean="0"/>
              <a:t>LG: P940 (Prada)</a:t>
            </a:r>
            <a:endParaRPr lang="fr-FR" dirty="0" smtClean="0"/>
          </a:p>
          <a:p>
            <a:pPr fontAlgn="ctr">
              <a:buNone/>
            </a:pPr>
            <a:r>
              <a:rPr lang="en-US" dirty="0" smtClean="0"/>
              <a:t>Nokia: </a:t>
            </a:r>
            <a:r>
              <a:rPr lang="en-US" dirty="0" err="1" smtClean="0"/>
              <a:t>Lumia</a:t>
            </a:r>
            <a:r>
              <a:rPr lang="en-US" dirty="0" smtClean="0"/>
              <a:t> 610 NFC</a:t>
            </a:r>
            <a:endParaRPr lang="fr-FR" dirty="0" smtClean="0"/>
          </a:p>
          <a:p>
            <a:pPr fontAlgn="ctr">
              <a:buNone/>
            </a:pPr>
            <a:r>
              <a:rPr lang="en-US" dirty="0" smtClean="0"/>
              <a:t>Motorola: Droid RAZR (XT926)</a:t>
            </a:r>
            <a:endParaRPr lang="fr-FR" dirty="0" smtClean="0"/>
          </a:p>
          <a:p>
            <a:pPr fontAlgn="ctr">
              <a:buNone/>
            </a:pPr>
            <a:r>
              <a:rPr lang="en-US" dirty="0" smtClean="0"/>
              <a:t>Samsung: Galaxy S2, Galaxy S3, Galaxy S4</a:t>
            </a:r>
          </a:p>
          <a:p>
            <a:pPr fontAlgn="ctr">
              <a:buNone/>
            </a:pPr>
            <a:r>
              <a:rPr lang="en-US" dirty="0" smtClean="0"/>
              <a:t>Sony: </a:t>
            </a:r>
            <a:r>
              <a:rPr lang="en-US" dirty="0" err="1" smtClean="0"/>
              <a:t>Xperia</a:t>
            </a:r>
            <a:r>
              <a:rPr lang="en-US" dirty="0" smtClean="0"/>
              <a:t> Z</a:t>
            </a:r>
            <a:endParaRPr lang="fr-FR" dirty="0" smtClean="0"/>
          </a:p>
          <a:p>
            <a:pPr fontAlgn="ctr">
              <a:buNone/>
            </a:pPr>
            <a:r>
              <a:rPr lang="en-US" dirty="0" smtClean="0"/>
              <a:t>ZTE: P728</a:t>
            </a:r>
          </a:p>
          <a:p>
            <a:pPr fontAlgn="ctr">
              <a:buNone/>
            </a:pPr>
            <a:r>
              <a:rPr lang="en-US" dirty="0" smtClean="0"/>
              <a:t>….</a:t>
            </a:r>
            <a:endParaRPr lang="fr-FR" dirty="0" smtClean="0"/>
          </a:p>
          <a:p>
            <a:pPr fontAlgn="ctr"/>
            <a:endParaRPr lang="fr-FR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SysApps - Secure Element API, 2013-08-29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069B-AC54-4A5D-8190-A1CB62E1E50C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6" name="Picture 5" descr="WindowsPho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6824" y="3677177"/>
            <a:ext cx="430185" cy="447783"/>
          </a:xfrm>
          <a:prstGeom prst="rect">
            <a:avLst/>
          </a:prstGeom>
        </p:spPr>
      </p:pic>
      <p:pic>
        <p:nvPicPr>
          <p:cNvPr id="7" name="Picture 213" descr="logo_android_02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1251" y="1624165"/>
            <a:ext cx="321331" cy="357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13" descr="logo_android_02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1251" y="2040725"/>
            <a:ext cx="321331" cy="357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bb.bmp"/>
          <p:cNvPicPr>
            <a:picLocks noChangeAspect="1"/>
          </p:cNvPicPr>
          <p:nvPr/>
        </p:nvPicPr>
        <p:blipFill>
          <a:blip r:embed="rId4" cstate="print"/>
          <a:srcRect t="4799" b="25345"/>
          <a:stretch>
            <a:fillRect/>
          </a:stretch>
        </p:blipFill>
        <p:spPr>
          <a:xfrm>
            <a:off x="1066480" y="2479040"/>
            <a:ext cx="450873" cy="314960"/>
          </a:xfrm>
          <a:prstGeom prst="rect">
            <a:avLst/>
          </a:prstGeom>
        </p:spPr>
      </p:pic>
      <p:pic>
        <p:nvPicPr>
          <p:cNvPr id="11" name="Picture 213" descr="logo_android_02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1251" y="4509605"/>
            <a:ext cx="321331" cy="357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13" descr="logo_android_02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1251" y="2863685"/>
            <a:ext cx="321331" cy="357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13" descr="logo_android_02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1251" y="3259925"/>
            <a:ext cx="321331" cy="357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13" descr="logo_android_02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1251" y="4093045"/>
            <a:ext cx="321331" cy="357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13" descr="logo_android_02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1251" y="4916005"/>
            <a:ext cx="321331" cy="357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13" descr="logo_android_02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1251" y="5322405"/>
            <a:ext cx="321331" cy="357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Editorship offer: 2 co-editors</a:t>
            </a:r>
          </a:p>
          <a:p>
            <a:pPr lvl="1"/>
            <a:r>
              <a:rPr lang="en-US" dirty="0" smtClean="0"/>
              <a:t>Gemalto (Olivier </a:t>
            </a:r>
            <a:r>
              <a:rPr lang="en-US" dirty="0" smtClean="0"/>
              <a:t>Potonniée)</a:t>
            </a:r>
            <a:endParaRPr lang="en-US" dirty="0" smtClean="0"/>
          </a:p>
          <a:p>
            <a:pPr lvl="1"/>
            <a:r>
              <a:rPr lang="en-US" dirty="0" smtClean="0"/>
              <a:t>Intel (Tran Dzung D</a:t>
            </a:r>
            <a:r>
              <a:rPr lang="en-US" dirty="0" smtClean="0"/>
              <a:t>.)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Ready to draft</a:t>
            </a:r>
          </a:p>
          <a:p>
            <a:pPr lvl="1"/>
            <a:r>
              <a:rPr lang="en-US" dirty="0" smtClean="0"/>
              <a:t>Start with Use Cases</a:t>
            </a:r>
          </a:p>
          <a:p>
            <a:pPr lvl="1"/>
            <a:r>
              <a:rPr lang="en-US" dirty="0" smtClean="0"/>
              <a:t>Contributions welcome</a:t>
            </a:r>
          </a:p>
          <a:p>
            <a:endParaRPr lang="en-US" dirty="0" smtClean="0"/>
          </a:p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How should we manage them?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SysApps - Secure Element API, 2013-08-29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069B-AC54-4A5D-8190-A1CB62E1E50C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6cefca26cfd723173d4fc5f1a1f41ba8a745a"/>
</p:tagLst>
</file>

<file path=ppt/theme/theme1.xml><?xml version="1.0" encoding="utf-8"?>
<a:theme xmlns:a="http://schemas.openxmlformats.org/drawingml/2006/main" name="W3C_Web_Crypto_San_Jose_April_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W3C_Web_Crypto_San_Jose_April_2013</Template>
  <TotalTime>3560</TotalTime>
  <Words>603</Words>
  <Application>Microsoft Office PowerPoint</Application>
  <PresentationFormat>On-screen Show (4:3)</PresentationFormat>
  <Paragraphs>105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W3C_Web_Crypto_San_Jose_April_2013</vt:lpstr>
      <vt:lpstr>Secure Element API</vt:lpstr>
      <vt:lpstr>Objectives and use cases</vt:lpstr>
      <vt:lpstr>Use Case #1: Web Authentication with SE</vt:lpstr>
      <vt:lpstr>Use Case #2: “Card present” mCommerce</vt:lpstr>
      <vt:lpstr>Use Case #3: Reloading transportation card</vt:lpstr>
      <vt:lpstr>Use Case #4: Mobile ID (OOB auth)</vt:lpstr>
      <vt:lpstr>Status</vt:lpstr>
      <vt:lpstr>Commercial devices examples</vt:lpstr>
      <vt:lpstr>Roadmap</vt:lpstr>
    </vt:vector>
  </TitlesOfParts>
  <Company>Gemalto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Secure Element API</dc:title>
  <dc:creator>Olivier Potonniée</dc:creator>
  <cp:lastModifiedBy>Olivier Potonniée</cp:lastModifiedBy>
  <cp:revision>181</cp:revision>
  <dcterms:created xsi:type="dcterms:W3CDTF">2013-07-22T08:42:48Z</dcterms:created>
  <dcterms:modified xsi:type="dcterms:W3CDTF">2013-08-23T15:20:34Z</dcterms:modified>
</cp:coreProperties>
</file>