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handoutMasterIdLst>
    <p:handoutMasterId r:id="rId14"/>
  </p:handoutMasterIdLst>
  <p:sldIdLst>
    <p:sldId id="463" r:id="rId2"/>
    <p:sldId id="464" r:id="rId3"/>
    <p:sldId id="484" r:id="rId4"/>
    <p:sldId id="494" r:id="rId5"/>
    <p:sldId id="491" r:id="rId6"/>
    <p:sldId id="490" r:id="rId7"/>
    <p:sldId id="492" r:id="rId8"/>
    <p:sldId id="495" r:id="rId9"/>
    <p:sldId id="496" r:id="rId10"/>
    <p:sldId id="497" r:id="rId11"/>
    <p:sldId id="488"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8" autoAdjust="0"/>
    <p:restoredTop sz="85642" autoAdjust="0"/>
  </p:normalViewPr>
  <p:slideViewPr>
    <p:cSldViewPr>
      <p:cViewPr>
        <p:scale>
          <a:sx n="88" d="100"/>
          <a:sy n="88" d="100"/>
        </p:scale>
        <p:origin x="-1050" y="-372"/>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4" d="100"/>
          <a:sy n="104" d="100"/>
        </p:scale>
        <p:origin x="-255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32CE5F-154F-437F-B3AE-58975B05842E}" type="datetimeFigureOut">
              <a:rPr lang="fr-FR" smtClean="0"/>
              <a:pPr/>
              <a:t>14/05/2012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A24C4B-3332-465E-9988-9CF3F21C3694}" type="slidenum">
              <a:rPr lang="fr-FR" smtClean="0"/>
              <a:pPr/>
              <a:t>‹#›</a:t>
            </a:fld>
            <a:endParaRPr lang="fr-FR"/>
          </a:p>
        </p:txBody>
      </p:sp>
    </p:spTree>
    <p:extLst>
      <p:ext uri="{BB962C8B-B14F-4D97-AF65-F5344CB8AC3E}">
        <p14:creationId xmlns:p14="http://schemas.microsoft.com/office/powerpoint/2010/main" val="3529719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108E7-EA85-49B2-9F6C-F5E4E255AF72}" type="datetimeFigureOut">
              <a:rPr lang="fr-FR" smtClean="0"/>
              <a:pPr/>
              <a:t>14/05/2012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08ADA-6B9C-4DB3-9DA2-1CAD8E97565F}" type="slidenum">
              <a:rPr lang="fr-FR" smtClean="0"/>
              <a:pPr/>
              <a:t>‹#›</a:t>
            </a:fld>
            <a:endParaRPr lang="fr-FR"/>
          </a:p>
        </p:txBody>
      </p:sp>
    </p:spTree>
    <p:extLst>
      <p:ext uri="{BB962C8B-B14F-4D97-AF65-F5344CB8AC3E}">
        <p14:creationId xmlns:p14="http://schemas.microsoft.com/office/powerpoint/2010/main" val="16809246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FC775-97E9-F444-9BBA-C5BAB99637DD}"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63608-DFBC-7244-8324-22C5A439A3C7}" type="slidenum">
              <a:rPr lang="en-US" smtClean="0"/>
              <a:pPr/>
              <a:t>‹#›</a:t>
            </a:fld>
            <a:endParaRPr lang="en-US"/>
          </a:p>
        </p:txBody>
      </p:sp>
    </p:spTree>
    <p:extLst>
      <p:ext uri="{BB962C8B-B14F-4D97-AF65-F5344CB8AC3E}">
        <p14:creationId xmlns:p14="http://schemas.microsoft.com/office/powerpoint/2010/main" val="74417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FD878A-FCBD-4319-9106-CED40C66222C}" type="slidenum">
              <a:rPr lang="fr-FR" smtClean="0"/>
              <a:pPr/>
              <a:t>‹#›</a:t>
            </a:fld>
            <a:endParaRPr lang="fr-FR"/>
          </a:p>
        </p:txBody>
      </p:sp>
    </p:spTree>
    <p:extLst>
      <p:ext uri="{BB962C8B-B14F-4D97-AF65-F5344CB8AC3E}">
        <p14:creationId xmlns:p14="http://schemas.microsoft.com/office/powerpoint/2010/main" val="253965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FD878A-FCBD-4319-9106-CED40C66222C}" type="slidenum">
              <a:rPr lang="fr-FR" smtClean="0"/>
              <a:pPr/>
              <a:t>‹#›</a:t>
            </a:fld>
            <a:endParaRPr lang="fr-FR"/>
          </a:p>
        </p:txBody>
      </p:sp>
    </p:spTree>
    <p:extLst>
      <p:ext uri="{BB962C8B-B14F-4D97-AF65-F5344CB8AC3E}">
        <p14:creationId xmlns:p14="http://schemas.microsoft.com/office/powerpoint/2010/main" val="189830375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844824"/>
            <a:ext cx="7772400" cy="1470025"/>
          </a:xfrm>
        </p:spPr>
        <p:txBody>
          <a:bodyPr/>
          <a:lstStyle>
            <a:lvl1pPr algn="ctr" defTabSz="914400" rtl="0" eaLnBrk="1" fontAlgn="base" latinLnBrk="0" hangingPunct="1">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lang="fr-FR" sz="4000" b="1" kern="1200" cap="all" dirty="0" smtClean="0">
                <a:solidFill>
                  <a:srgbClr val="7E0705"/>
                </a:solidFill>
                <a:latin typeface="Gill Sans" charset="0"/>
                <a:ea typeface="+mj-ea"/>
                <a:cs typeface="+mj-cs"/>
              </a:defRPr>
            </a:lvl1pPr>
          </a:lstStyle>
          <a:p>
            <a:endParaRPr lang="fr-FR" dirty="0"/>
          </a:p>
        </p:txBody>
      </p:sp>
      <p:sp>
        <p:nvSpPr>
          <p:cNvPr id="3" name="Sous-titre 2"/>
          <p:cNvSpPr>
            <a:spLocks noGrp="1"/>
          </p:cNvSpPr>
          <p:nvPr>
            <p:ph type="subTitle" idx="1"/>
          </p:nvPr>
        </p:nvSpPr>
        <p:spPr>
          <a:xfrm>
            <a:off x="1403648" y="4869160"/>
            <a:ext cx="6400800" cy="1752600"/>
          </a:xfrm>
        </p:spPr>
        <p:txBody>
          <a:bodyPr>
            <a:normAutofit/>
          </a:bodyPr>
          <a:lstStyle>
            <a:lvl1pPr marL="0" indent="0" algn="ctr" defTabSz="457200" rtl="0" eaLnBrk="0" fontAlgn="base" hangingPunct="0">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lang="fr-FR" sz="3000" i="1" kern="1200" dirty="0">
                <a:solidFill>
                  <a:srgbClr val="666666"/>
                </a:solidFill>
                <a:latin typeface="Baskerville" charset="0"/>
                <a:ea typeface="ヒラギノ角ゴ ProN W3" charset="0"/>
                <a:cs typeface="ヒラギノ角ゴ ProN W3"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139952" y="6381328"/>
            <a:ext cx="549424" cy="365125"/>
          </a:xfrm>
          <a:prstGeom prst="rect">
            <a:avLst/>
          </a:prstGeom>
        </p:spPr>
        <p:txBody>
          <a:bodyPr/>
          <a:lstStyle/>
          <a:p>
            <a:fld id="{6FC957A3-913A-4848-996F-CC3D93F89C95}" type="slidenum">
              <a:rPr lang="fr-FR" smtClean="0"/>
              <a:pPr/>
              <a:t>‹#›</a:t>
            </a:fld>
            <a:endParaRPr lang="fr-FR" dirty="0"/>
          </a:p>
        </p:txBody>
      </p:sp>
      <p:sp>
        <p:nvSpPr>
          <p:cNvPr id="7" name="Line 3"/>
          <p:cNvSpPr>
            <a:spLocks noChangeShapeType="1"/>
          </p:cNvSpPr>
          <p:nvPr userDrawn="1"/>
        </p:nvSpPr>
        <p:spPr bwMode="auto">
          <a:xfrm>
            <a:off x="971600" y="1268760"/>
            <a:ext cx="7200800" cy="0"/>
          </a:xfrm>
          <a:prstGeom prst="line">
            <a:avLst/>
          </a:prstGeom>
          <a:noFill/>
          <a:ln w="6480">
            <a:solidFill>
              <a:srgbClr val="FFFFFF"/>
            </a:solidFill>
            <a:miter lim="800000"/>
            <a:headEnd/>
            <a:tailEnd/>
          </a:ln>
        </p:spPr>
        <p:txBody>
          <a:bodyPr/>
          <a:lstStyle/>
          <a:p>
            <a:endParaRPr lang="fr-FR"/>
          </a:p>
        </p:txBody>
      </p:sp>
      <p:sp>
        <p:nvSpPr>
          <p:cNvPr id="8" name="Espace réservé du texte 14"/>
          <p:cNvSpPr>
            <a:spLocks noGrp="1"/>
          </p:cNvSpPr>
          <p:nvPr>
            <p:ph type="body" sz="quarter" idx="13"/>
          </p:nvPr>
        </p:nvSpPr>
        <p:spPr>
          <a:xfrm>
            <a:off x="971600" y="765398"/>
            <a:ext cx="7200799" cy="287338"/>
          </a:xfrm>
        </p:spPr>
        <p:txBody>
          <a:bodyPr>
            <a:noAutofit/>
          </a:bodyPr>
          <a:lstStyle>
            <a:lvl1pPr algn="ctr" defTabSz="457200" rtl="0" eaLnBrk="0" fontAlgn="base" hangingPunct="0">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fr-FR" sz="2400" kern="1200" dirty="0" smtClean="0">
                <a:solidFill>
                  <a:srgbClr val="4D4D4D"/>
                </a:solidFill>
                <a:latin typeface="Trajan Pro" pitchFamily="18" charset="0"/>
                <a:ea typeface="ヒラギノ角ゴ ProN W3" charset="0"/>
                <a:cs typeface="ヒラギノ角ゴ ProN W3" charset="0"/>
              </a:defRPr>
            </a:lvl1pPr>
          </a:lstStyle>
          <a:p>
            <a:pPr lvl="0"/>
            <a:r>
              <a:rPr lang="fr-FR" dirty="0" smtClean="0"/>
              <a:t>Cliquez pour modifier les styles du texte du masque</a:t>
            </a:r>
          </a:p>
        </p:txBody>
      </p:sp>
      <p:pic>
        <p:nvPicPr>
          <p:cNvPr id="10" name="Image 9" descr="Image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6" y="6093296"/>
            <a:ext cx="926127" cy="50405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re 1"/>
          <p:cNvSpPr>
            <a:spLocks noGrp="1"/>
          </p:cNvSpPr>
          <p:nvPr>
            <p:ph type="title"/>
          </p:nvPr>
        </p:nvSpPr>
        <p:spPr>
          <a:xfrm>
            <a:off x="467544" y="485800"/>
            <a:ext cx="8229600" cy="1143000"/>
          </a:xfrm>
        </p:spPr>
        <p:txBody>
          <a:bodyPr/>
          <a:lstStyle>
            <a:lvl1pPr>
              <a:defRPr sz="3200"/>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57200" y="1783357"/>
            <a:ext cx="8229600" cy="452596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55976" y="6381328"/>
            <a:ext cx="549424" cy="365125"/>
          </a:xfrm>
          <a:prstGeom prst="rect">
            <a:avLst/>
          </a:prstGeom>
        </p:spPr>
        <p:txBody>
          <a:bodyPr/>
          <a:lstStyle/>
          <a:p>
            <a:fld id="{6FC957A3-913A-4848-996F-CC3D93F89C95}" type="slidenum">
              <a:rPr lang="fr-FR" smtClean="0"/>
              <a:pPr/>
              <a:t>‹#›</a:t>
            </a:fld>
            <a:endParaRPr lang="fr-FR"/>
          </a:p>
        </p:txBody>
      </p:sp>
      <p:sp>
        <p:nvSpPr>
          <p:cNvPr id="8" name="Line 3"/>
          <p:cNvSpPr>
            <a:spLocks noChangeShapeType="1"/>
          </p:cNvSpPr>
          <p:nvPr userDrawn="1"/>
        </p:nvSpPr>
        <p:spPr bwMode="auto">
          <a:xfrm>
            <a:off x="1115616" y="620688"/>
            <a:ext cx="7200800" cy="0"/>
          </a:xfrm>
          <a:prstGeom prst="line">
            <a:avLst/>
          </a:prstGeom>
          <a:noFill/>
          <a:ln w="6480">
            <a:solidFill>
              <a:srgbClr val="FFFFFF"/>
            </a:solidFill>
            <a:miter lim="800000"/>
            <a:headEnd/>
            <a:tailEnd/>
          </a:ln>
        </p:spPr>
        <p:txBody>
          <a:bodyPr/>
          <a:lstStyle/>
          <a:p>
            <a:endParaRPr lang="fr-FR"/>
          </a:p>
        </p:txBody>
      </p:sp>
      <p:sp>
        <p:nvSpPr>
          <p:cNvPr id="9" name="Espace réservé du texte 14"/>
          <p:cNvSpPr>
            <a:spLocks noGrp="1"/>
          </p:cNvSpPr>
          <p:nvPr>
            <p:ph type="body" sz="quarter" idx="13"/>
          </p:nvPr>
        </p:nvSpPr>
        <p:spPr>
          <a:xfrm>
            <a:off x="1115616" y="188640"/>
            <a:ext cx="7200799" cy="287338"/>
          </a:xfrm>
        </p:spPr>
        <p:txBody>
          <a:bodyPr>
            <a:noAutofit/>
          </a:bodyPr>
          <a:lstStyle>
            <a:lvl1pPr algn="ctr" defTabSz="457200" rtl="0" eaLnBrk="0" fontAlgn="base" hangingPunct="0">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fr-FR" sz="2400" kern="1200" dirty="0" smtClean="0">
                <a:solidFill>
                  <a:srgbClr val="4D4D4D"/>
                </a:solidFill>
                <a:latin typeface="Trajan Pro" pitchFamily="18" charset="0"/>
                <a:ea typeface="ヒラギノ角ゴ ProN W3" charset="0"/>
                <a:cs typeface="ヒラギノ角ゴ ProN W3" charset="0"/>
              </a:defRPr>
            </a:lvl1pPr>
          </a:lstStyle>
          <a:p>
            <a:pPr lvl="0"/>
            <a:r>
              <a:rPr lang="fr-FR" dirty="0" smtClean="0"/>
              <a:t>Cliquez pour modifier les styles du texte du masque</a:t>
            </a:r>
          </a:p>
        </p:txBody>
      </p:sp>
      <p:pic>
        <p:nvPicPr>
          <p:cNvPr id="11" name="Image 10" descr="Image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6" y="6093296"/>
            <a:ext cx="926127" cy="50405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3923928" y="6376243"/>
            <a:ext cx="549424" cy="365125"/>
          </a:xfrm>
          <a:prstGeom prst="rect">
            <a:avLst/>
          </a:prstGeom>
        </p:spPr>
        <p:txBody>
          <a:bodyPr/>
          <a:lstStyle/>
          <a:p>
            <a:fld id="{6FC957A3-913A-4848-996F-CC3D93F89C95}" type="slidenum">
              <a:rPr lang="fr-FR" smtClean="0"/>
              <a:pPr/>
              <a:t>‹#›</a:t>
            </a:fld>
            <a:endParaRPr lang="fr-FR"/>
          </a:p>
        </p:txBody>
      </p:sp>
      <p:sp>
        <p:nvSpPr>
          <p:cNvPr id="5" name="Titre 1"/>
          <p:cNvSpPr>
            <a:spLocks noGrp="1"/>
          </p:cNvSpPr>
          <p:nvPr>
            <p:ph type="title"/>
          </p:nvPr>
        </p:nvSpPr>
        <p:spPr>
          <a:xfrm>
            <a:off x="4716016" y="404664"/>
            <a:ext cx="3981128" cy="1143000"/>
          </a:xfrm>
        </p:spPr>
        <p:txBody>
          <a:bodyPr/>
          <a:lstStyle>
            <a:lvl1pPr>
              <a:defRPr sz="3200"/>
            </a:lvl1pPr>
          </a:lstStyle>
          <a:p>
            <a:r>
              <a:rPr lang="fr-FR" dirty="0" smtClean="0"/>
              <a:t>Cliquez pour modifier le style du titre</a:t>
            </a:r>
            <a:endParaRPr lang="fr-FR" dirty="0"/>
          </a:p>
        </p:txBody>
      </p:sp>
      <p:sp>
        <p:nvSpPr>
          <p:cNvPr id="6" name="Line 3"/>
          <p:cNvSpPr>
            <a:spLocks noChangeShapeType="1"/>
          </p:cNvSpPr>
          <p:nvPr userDrawn="1"/>
        </p:nvSpPr>
        <p:spPr bwMode="auto">
          <a:xfrm>
            <a:off x="3851920" y="476672"/>
            <a:ext cx="0" cy="5688632"/>
          </a:xfrm>
          <a:prstGeom prst="line">
            <a:avLst/>
          </a:prstGeom>
          <a:noFill/>
          <a:ln w="6480">
            <a:solidFill>
              <a:srgbClr val="FFFFFF"/>
            </a:solidFill>
            <a:miter lim="800000"/>
            <a:headEnd/>
            <a:tailEnd/>
          </a:ln>
          <a:effectLst/>
        </p:spPr>
        <p:txBody>
          <a:bodyPr/>
          <a:lstStyle/>
          <a:p>
            <a:endParaRPr lang="fr-FR"/>
          </a:p>
        </p:txBody>
      </p:sp>
      <p:sp>
        <p:nvSpPr>
          <p:cNvPr id="7" name="Sous-titre 2"/>
          <p:cNvSpPr>
            <a:spLocks noGrp="1"/>
          </p:cNvSpPr>
          <p:nvPr>
            <p:ph type="subTitle" idx="1"/>
          </p:nvPr>
        </p:nvSpPr>
        <p:spPr>
          <a:xfrm>
            <a:off x="467544" y="2060848"/>
            <a:ext cx="3168352" cy="1752600"/>
          </a:xfrm>
        </p:spPr>
        <p:txBody>
          <a:bodyPr>
            <a:noAutofit/>
          </a:bodyPr>
          <a:lstStyle>
            <a:lvl1pPr marL="0" indent="0" algn="r" defTabSz="457200" rtl="0" eaLnBrk="0" fontAlgn="base" hangingPunct="0">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fr-FR" sz="3000" kern="1200" dirty="0">
                <a:solidFill>
                  <a:srgbClr val="808080"/>
                </a:solidFill>
                <a:latin typeface="Gill Sans" charset="0"/>
                <a:ea typeface="ヒラギノ角ゴ ProN W3" charset="0"/>
                <a:cs typeface="ヒラギノ角ゴ ProN W3"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10" name="Espace réservé du texte 9"/>
          <p:cNvSpPr>
            <a:spLocks noGrp="1"/>
          </p:cNvSpPr>
          <p:nvPr>
            <p:ph type="body" sz="quarter" idx="13"/>
          </p:nvPr>
        </p:nvSpPr>
        <p:spPr>
          <a:xfrm>
            <a:off x="4356100" y="2060575"/>
            <a:ext cx="4392613" cy="1728465"/>
          </a:xfrm>
        </p:spPr>
        <p:txBody>
          <a:bodyPr>
            <a:normAutofit/>
          </a:bodyPr>
          <a:lstStyle>
            <a:lvl2pPr>
              <a:defRPr lang="fr-FR" sz="3000" kern="1200" dirty="0">
                <a:solidFill>
                  <a:srgbClr val="404040"/>
                </a:solidFill>
                <a:latin typeface="Gill Sans" charset="0"/>
                <a:ea typeface="ヒラギノ角ゴ ProN W3" charset="0"/>
                <a:cs typeface="ヒラギノ角ゴ ProN W3" charset="0"/>
              </a:defRPr>
            </a:lvl2pPr>
          </a:lstStyle>
          <a:p>
            <a:pPr marL="0" lvl="1" indent="0" algn="l" defTabSz="457200" rtl="0" eaLnBrk="0" fontAlgn="base" hangingPunct="0">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t>Cliquez pour modifier les styles du texte du masque</a:t>
            </a:r>
          </a:p>
        </p:txBody>
      </p:sp>
      <p:sp>
        <p:nvSpPr>
          <p:cNvPr id="12" name="Rectangle 2"/>
          <p:cNvSpPr>
            <a:spLocks noChangeArrowheads="1"/>
          </p:cNvSpPr>
          <p:nvPr userDrawn="1"/>
        </p:nvSpPr>
        <p:spPr bwMode="auto">
          <a:xfrm>
            <a:off x="2384054" y="763394"/>
            <a:ext cx="741165" cy="369332"/>
          </a:xfrm>
          <a:prstGeom prst="rect">
            <a:avLst/>
          </a:prstGeom>
          <a:noFill/>
          <a:ln w="9525">
            <a:noFill/>
            <a:round/>
            <a:headEnd/>
            <a:tailEnd/>
          </a:ln>
          <a:effectLst/>
        </p:spPr>
        <p:txBody>
          <a:bodyPr wrap="none" lIns="0" tIns="0" rIns="0" bIns="0" anchor="ctr">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2400" i="1" dirty="0" err="1" smtClean="0">
                <a:solidFill>
                  <a:srgbClr val="666666"/>
                </a:solidFill>
                <a:latin typeface="Baskerville" charset="0"/>
                <a:ea typeface="ヒラギノ角ゴ ProN W3" charset="0"/>
                <a:cs typeface="ヒラギノ角ゴ ProN W3" charset="0"/>
              </a:rPr>
              <a:t>Texte</a:t>
            </a:r>
            <a:endParaRPr lang="en-CA" sz="2400" i="1" dirty="0">
              <a:solidFill>
                <a:srgbClr val="666666"/>
              </a:solidFill>
              <a:latin typeface="Baskerville" charset="0"/>
              <a:ea typeface="ヒラギノ角ゴ ProN W3" charset="0"/>
              <a:cs typeface="ヒラギノ角ゴ ProN W3" charset="0"/>
            </a:endParaRPr>
          </a:p>
        </p:txBody>
      </p:sp>
      <p:pic>
        <p:nvPicPr>
          <p:cNvPr id="13" name="Image 12" descr="Image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6" y="6093296"/>
            <a:ext cx="926127" cy="50405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a:xfrm>
            <a:off x="3923928" y="6376243"/>
            <a:ext cx="549424" cy="365125"/>
          </a:xfrm>
          <a:prstGeom prst="rect">
            <a:avLst/>
          </a:prstGeom>
        </p:spPr>
        <p:txBody>
          <a:bodyPr/>
          <a:lstStyle/>
          <a:p>
            <a:fld id="{6FC957A3-913A-4848-996F-CC3D93F89C95}" type="slidenum">
              <a:rPr lang="fr-FR" smtClean="0"/>
              <a:pPr/>
              <a:t>‹#›</a:t>
            </a:fld>
            <a:endParaRPr lang="fr-FR"/>
          </a:p>
        </p:txBody>
      </p:sp>
      <p:sp>
        <p:nvSpPr>
          <p:cNvPr id="6" name="Titre 1"/>
          <p:cNvSpPr>
            <a:spLocks noGrp="1"/>
          </p:cNvSpPr>
          <p:nvPr>
            <p:ph type="ctrTitle"/>
          </p:nvPr>
        </p:nvSpPr>
        <p:spPr>
          <a:xfrm>
            <a:off x="755576" y="1484784"/>
            <a:ext cx="7772400" cy="1470025"/>
          </a:xfrm>
        </p:spPr>
        <p:txBody>
          <a:bodyPr/>
          <a:lstStyle>
            <a:lvl1pPr marL="0" algn="ctr" defTabSz="914400" rtl="0" eaLnBrk="1" fontAlgn="base" latinLnBrk="0" hangingPunct="1">
              <a:spcBef>
                <a:spcPct val="0"/>
              </a:spcBef>
              <a:spcAft>
                <a:spcPct val="0"/>
              </a:spcAft>
              <a:buClrTx/>
              <a:buSzPct val="100000"/>
              <a:buFontTx/>
              <a:buNone/>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 pos="6617604" algn="l"/>
                <a:tab pos="7126651" algn="l"/>
                <a:tab pos="7635697" algn="l"/>
                <a:tab pos="8144744" algn="l"/>
              </a:tabLst>
              <a:defRPr lang="fr-FR" sz="5100" kern="1200" dirty="0">
                <a:solidFill>
                  <a:srgbClr val="7C0500"/>
                </a:solidFill>
                <a:latin typeface="Gill Sans" charset="0"/>
                <a:ea typeface="ヒラギノ角ゴ ProN W3" charset="0"/>
                <a:cs typeface="ヒラギノ角ゴ ProN W3" charset="0"/>
              </a:defRPr>
            </a:lvl1pPr>
          </a:lstStyle>
          <a:p>
            <a:endParaRPr lang="fr-FR" dirty="0"/>
          </a:p>
        </p:txBody>
      </p:sp>
      <p:sp>
        <p:nvSpPr>
          <p:cNvPr id="7" name="Line 3"/>
          <p:cNvSpPr>
            <a:spLocks noChangeShapeType="1"/>
          </p:cNvSpPr>
          <p:nvPr userDrawn="1"/>
        </p:nvSpPr>
        <p:spPr bwMode="auto">
          <a:xfrm>
            <a:off x="1115616" y="1268760"/>
            <a:ext cx="7200800" cy="0"/>
          </a:xfrm>
          <a:prstGeom prst="line">
            <a:avLst/>
          </a:prstGeom>
          <a:noFill/>
          <a:ln w="6480">
            <a:solidFill>
              <a:srgbClr val="FFFFFF"/>
            </a:solidFill>
            <a:miter lim="800000"/>
            <a:headEnd/>
            <a:tailEnd/>
          </a:ln>
        </p:spPr>
        <p:txBody>
          <a:bodyPr/>
          <a:lstStyle/>
          <a:p>
            <a:endParaRPr lang="fr-FR"/>
          </a:p>
        </p:txBody>
      </p:sp>
      <p:sp>
        <p:nvSpPr>
          <p:cNvPr id="8" name="Line 3"/>
          <p:cNvSpPr>
            <a:spLocks noChangeShapeType="1"/>
          </p:cNvSpPr>
          <p:nvPr userDrawn="1"/>
        </p:nvSpPr>
        <p:spPr bwMode="auto">
          <a:xfrm>
            <a:off x="1187624" y="3140968"/>
            <a:ext cx="7200800" cy="0"/>
          </a:xfrm>
          <a:prstGeom prst="line">
            <a:avLst/>
          </a:prstGeom>
          <a:noFill/>
          <a:ln w="6480">
            <a:solidFill>
              <a:srgbClr val="FFFFFF"/>
            </a:solidFill>
            <a:miter lim="800000"/>
            <a:headEnd/>
            <a:tailEnd/>
          </a:ln>
        </p:spPr>
        <p:txBody>
          <a:bodyPr/>
          <a:lstStyle/>
          <a:p>
            <a:endParaRPr lang="fr-FR"/>
          </a:p>
        </p:txBody>
      </p:sp>
      <p:sp>
        <p:nvSpPr>
          <p:cNvPr id="9" name="Espace réservé du texte 14"/>
          <p:cNvSpPr>
            <a:spLocks noGrp="1"/>
          </p:cNvSpPr>
          <p:nvPr>
            <p:ph type="body" sz="quarter" idx="13"/>
          </p:nvPr>
        </p:nvSpPr>
        <p:spPr>
          <a:xfrm>
            <a:off x="1115616" y="765398"/>
            <a:ext cx="7200799" cy="287338"/>
          </a:xfrm>
        </p:spPr>
        <p:txBody>
          <a:bodyPr>
            <a:noAutofit/>
          </a:bodyPr>
          <a:lstStyle>
            <a:lvl1pPr algn="ctr" defTabSz="457200" rtl="0" eaLnBrk="0" fontAlgn="base" hangingPunct="0">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fr-FR" sz="2400" kern="1200" dirty="0" smtClean="0">
                <a:solidFill>
                  <a:srgbClr val="4D4D4D"/>
                </a:solidFill>
                <a:latin typeface="Trajan Pro" pitchFamily="18" charset="0"/>
                <a:ea typeface="ヒラギノ角ゴ ProN W3" charset="0"/>
                <a:cs typeface="ヒラギノ角ゴ ProN W3" charset="0"/>
              </a:defRPr>
            </a:lvl1pPr>
          </a:lstStyle>
          <a:p>
            <a:pPr lvl="0"/>
            <a:r>
              <a:rPr lang="fr-FR" dirty="0" smtClean="0"/>
              <a:t>Cliquez pour modifier les styles du texte du masque</a:t>
            </a:r>
          </a:p>
        </p:txBody>
      </p:sp>
      <p:sp>
        <p:nvSpPr>
          <p:cNvPr id="10" name="Rectangle 8"/>
          <p:cNvSpPr>
            <a:spLocks noChangeArrowheads="1"/>
          </p:cNvSpPr>
          <p:nvPr userDrawn="1"/>
        </p:nvSpPr>
        <p:spPr bwMode="auto">
          <a:xfrm>
            <a:off x="4118371" y="5688796"/>
            <a:ext cx="960840" cy="384721"/>
          </a:xfrm>
          <a:prstGeom prst="rect">
            <a:avLst/>
          </a:prstGeom>
          <a:noFill/>
          <a:ln w="9525">
            <a:noFill/>
            <a:round/>
            <a:headEnd/>
            <a:tailEnd/>
          </a:ln>
          <a:effectLst/>
        </p:spPr>
        <p:txBody>
          <a:bodyPr wrap="none" lIns="0" tIns="0" rIns="0" bIns="0" anchor="ctr">
            <a:spAutoFit/>
          </a:bodyPr>
          <a:lstStyle/>
          <a:p>
            <a:pPr algn="ctr">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Lst>
            </a:pPr>
            <a:r>
              <a:rPr lang="en-CA" sz="2500" dirty="0" err="1" smtClean="0">
                <a:solidFill>
                  <a:srgbClr val="002959"/>
                </a:solidFill>
                <a:latin typeface="Trajan Pro" pitchFamily="18" charset="0"/>
                <a:ea typeface="ヒラギノ角ゴ ProN W3" charset="0"/>
                <a:cs typeface="ヒラギノ角ゴ ProN W3" charset="0"/>
              </a:rPr>
              <a:t>Texte</a:t>
            </a:r>
            <a:endParaRPr lang="en-CA" sz="2500" dirty="0">
              <a:solidFill>
                <a:srgbClr val="002959"/>
              </a:solidFill>
              <a:latin typeface="Trajan Pro" pitchFamily="18" charset="0"/>
              <a:ea typeface="ヒラギノ角ゴ ProN W3" charset="0"/>
              <a:cs typeface="ヒラギノ角ゴ ProN W3" charset="0"/>
            </a:endParaRPr>
          </a:p>
        </p:txBody>
      </p:sp>
      <p:sp>
        <p:nvSpPr>
          <p:cNvPr id="11" name="Rectangle 9"/>
          <p:cNvSpPr>
            <a:spLocks noChangeArrowheads="1"/>
          </p:cNvSpPr>
          <p:nvPr userDrawn="1"/>
        </p:nvSpPr>
        <p:spPr bwMode="auto">
          <a:xfrm>
            <a:off x="1366409" y="6099969"/>
            <a:ext cx="6412298" cy="339383"/>
          </a:xfrm>
          <a:prstGeom prst="rect">
            <a:avLst/>
          </a:prstGeom>
          <a:noFill/>
          <a:ln w="9525">
            <a:noFill/>
            <a:round/>
            <a:headEnd/>
            <a:tailEnd/>
          </a:ln>
          <a:effectLst/>
        </p:spPr>
        <p:txBody>
          <a:bodyPr lIns="80502" tIns="80502" rIns="80502" bIns="80502" anchor="ctr"/>
          <a:lstStyle/>
          <a:p>
            <a:pPr algn="ctr">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Lst>
            </a:pPr>
            <a:r>
              <a:rPr lang="en-CA" sz="1400" dirty="0" err="1" smtClean="0">
                <a:solidFill>
                  <a:srgbClr val="4D4D4D"/>
                </a:solidFill>
                <a:latin typeface="Trajan Pro" pitchFamily="18" charset="0"/>
                <a:ea typeface="ヒラギノ角ゴ ProN W3" charset="0"/>
                <a:cs typeface="ヒラギノ角ゴ ProN W3" charset="0"/>
              </a:rPr>
              <a:t>Texte</a:t>
            </a:r>
            <a:endParaRPr lang="en-CA" sz="1400" dirty="0">
              <a:solidFill>
                <a:srgbClr val="4D4D4D"/>
              </a:solidFill>
              <a:latin typeface="Trajan Pro" pitchFamily="18" charset="0"/>
              <a:ea typeface="ヒラギノ角ゴ ProN W3" charset="0"/>
              <a:cs typeface="ヒラギノ角ゴ ProN W3" charset="0"/>
            </a:endParaRPr>
          </a:p>
        </p:txBody>
      </p:sp>
      <p:pic>
        <p:nvPicPr>
          <p:cNvPr id="12" name="Image 11" descr="Image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6" y="6093296"/>
            <a:ext cx="926127" cy="50405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139952" y="6381328"/>
            <a:ext cx="549424" cy="365125"/>
          </a:xfrm>
          <a:prstGeom prst="rect">
            <a:avLst/>
          </a:prstGeom>
        </p:spPr>
        <p:txBody>
          <a:bodyPr/>
          <a:lstStyle/>
          <a:p>
            <a:fld id="{6FC957A3-913A-4848-996F-CC3D93F89C95}" type="slidenum">
              <a:rPr lang="fr-FR" smtClean="0"/>
              <a:pPr/>
              <a:t>‹#›</a:t>
            </a:fld>
            <a:endParaRPr lang="fr-FR" dirty="0"/>
          </a:p>
        </p:txBody>
      </p:sp>
      <p:pic>
        <p:nvPicPr>
          <p:cNvPr id="10" name="Image 9" descr="Image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56376" y="6093296"/>
            <a:ext cx="926127" cy="50405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48BA31A-9F14-4698-8A22-BD5E6B55EBDB}" type="slidenum">
              <a:rPr lang="en-US" smtClean="0"/>
              <a:pPr/>
              <a:t>‹#›</a:t>
            </a:fld>
            <a:endParaRPr lang="en-US"/>
          </a:p>
        </p:txBody>
      </p:sp>
    </p:spTree>
    <p:extLst>
      <p:ext uri="{BB962C8B-B14F-4D97-AF65-F5344CB8AC3E}">
        <p14:creationId xmlns:p14="http://schemas.microsoft.com/office/powerpoint/2010/main" val="324366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FD878A-FCBD-4319-9106-CED40C66222C}" type="slidenum">
              <a:rPr lang="fr-FR" smtClean="0"/>
              <a:pPr/>
              <a:t>‹#›</a:t>
            </a:fld>
            <a:endParaRPr lang="fr-FR"/>
          </a:p>
        </p:txBody>
      </p:sp>
    </p:spTree>
    <p:extLst>
      <p:ext uri="{BB962C8B-B14F-4D97-AF65-F5344CB8AC3E}">
        <p14:creationId xmlns:p14="http://schemas.microsoft.com/office/powerpoint/2010/main" val="221582835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FD878A-FCBD-4319-9106-CED40C66222C}" type="slidenum">
              <a:rPr lang="fr-FR" smtClean="0"/>
              <a:pPr/>
              <a:t>‹#›</a:t>
            </a:fld>
            <a:endParaRPr lang="fr-FR"/>
          </a:p>
        </p:txBody>
      </p:sp>
    </p:spTree>
    <p:extLst>
      <p:ext uri="{BB962C8B-B14F-4D97-AF65-F5344CB8AC3E}">
        <p14:creationId xmlns:p14="http://schemas.microsoft.com/office/powerpoint/2010/main" val="37828953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FD878A-FCBD-4319-9106-CED40C66222C}" type="slidenum">
              <a:rPr lang="fr-FR" smtClean="0"/>
              <a:pPr/>
              <a:t>‹#›</a:t>
            </a:fld>
            <a:endParaRPr lang="fr-FR"/>
          </a:p>
        </p:txBody>
      </p:sp>
    </p:spTree>
    <p:extLst>
      <p:ext uri="{BB962C8B-B14F-4D97-AF65-F5344CB8AC3E}">
        <p14:creationId xmlns:p14="http://schemas.microsoft.com/office/powerpoint/2010/main" val="20578399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CFD878A-FCBD-4319-9106-CED40C66222C}" type="slidenum">
              <a:rPr lang="fr-FR" smtClean="0"/>
              <a:pPr/>
              <a:t>‹#›</a:t>
            </a:fld>
            <a:endParaRPr lang="fr-FR"/>
          </a:p>
        </p:txBody>
      </p:sp>
    </p:spTree>
    <p:extLst>
      <p:ext uri="{BB962C8B-B14F-4D97-AF65-F5344CB8AC3E}">
        <p14:creationId xmlns:p14="http://schemas.microsoft.com/office/powerpoint/2010/main" val="356910853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CFD878A-FCBD-4319-9106-CED40C66222C}" type="slidenum">
              <a:rPr lang="fr-FR" smtClean="0"/>
              <a:pPr/>
              <a:t>‹#›</a:t>
            </a:fld>
            <a:endParaRPr lang="fr-FR"/>
          </a:p>
        </p:txBody>
      </p:sp>
    </p:spTree>
    <p:extLst>
      <p:ext uri="{BB962C8B-B14F-4D97-AF65-F5344CB8AC3E}">
        <p14:creationId xmlns:p14="http://schemas.microsoft.com/office/powerpoint/2010/main" val="13129010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FD878A-FCBD-4319-9106-CED40C66222C}" type="slidenum">
              <a:rPr lang="fr-FR" smtClean="0"/>
              <a:pPr/>
              <a:t>‹#›</a:t>
            </a:fld>
            <a:endParaRPr lang="fr-FR"/>
          </a:p>
        </p:txBody>
      </p:sp>
    </p:spTree>
    <p:extLst>
      <p:ext uri="{BB962C8B-B14F-4D97-AF65-F5344CB8AC3E}">
        <p14:creationId xmlns:p14="http://schemas.microsoft.com/office/powerpoint/2010/main" val="39681304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FD878A-FCBD-4319-9106-CED40C66222C}" type="slidenum">
              <a:rPr lang="fr-FR" smtClean="0"/>
              <a:pPr/>
              <a:t>‹#›</a:t>
            </a:fld>
            <a:endParaRPr lang="fr-FR"/>
          </a:p>
        </p:txBody>
      </p:sp>
    </p:spTree>
    <p:extLst>
      <p:ext uri="{BB962C8B-B14F-4D97-AF65-F5344CB8AC3E}">
        <p14:creationId xmlns:p14="http://schemas.microsoft.com/office/powerpoint/2010/main" val="28437221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D878A-FCBD-4319-9106-CED40C66222C}" type="slidenum">
              <a:rPr lang="fr-FR" smtClean="0"/>
              <a:pPr/>
              <a:t>‹#›</a:t>
            </a:fld>
            <a:endParaRPr lang="fr-FR"/>
          </a:p>
        </p:txBody>
      </p:sp>
    </p:spTree>
    <p:extLst>
      <p:ext uri="{BB962C8B-B14F-4D97-AF65-F5344CB8AC3E}">
        <p14:creationId xmlns:p14="http://schemas.microsoft.com/office/powerpoint/2010/main" val="8180752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49" r:id="rId12"/>
    <p:sldLayoutId id="2147483650" r:id="rId13"/>
    <p:sldLayoutId id="2147483655" r:id="rId14"/>
    <p:sldLayoutId id="2147483654" r:id="rId15"/>
    <p:sldLayoutId id="2147483659"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w3.org/2011/socialbusiness-jam/report.html" TargetMode="External"/><Relationship Id="rId3" Type="http://schemas.openxmlformats.org/officeDocument/2006/relationships/hyperlink" Target="http://youtu.be/7VQpeIBoE1E" TargetMode="External"/><Relationship Id="rId7" Type="http://schemas.openxmlformats.org/officeDocument/2006/relationships/image" Target="../media/image8.png"/><Relationship Id="rId2" Type="http://schemas.openxmlformats.org/officeDocument/2006/relationships/hyperlink" Target="http://www.w3.org/2011/socialbusiness-jam"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bit.ly/IBMOpenStandardsW3CJa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3998" cy="6857999"/>
          </a:xfrm>
          <a:prstGeom prst="rect">
            <a:avLst/>
          </a:prstGeom>
        </p:spPr>
      </p:pic>
      <p:sp>
        <p:nvSpPr>
          <p:cNvPr id="2" name="TextBox 1"/>
          <p:cNvSpPr txBox="1"/>
          <p:nvPr/>
        </p:nvSpPr>
        <p:spPr>
          <a:xfrm>
            <a:off x="5155499" y="1829793"/>
            <a:ext cx="3156800" cy="1938992"/>
          </a:xfrm>
          <a:prstGeom prst="rect">
            <a:avLst/>
          </a:prstGeom>
          <a:noFill/>
        </p:spPr>
        <p:txBody>
          <a:bodyPr wrap="square" rtlCol="0">
            <a:spAutoFit/>
          </a:bodyPr>
          <a:lstStyle/>
          <a:p>
            <a:r>
              <a:rPr lang="en-US" sz="4000" dirty="0" smtClean="0">
                <a:solidFill>
                  <a:schemeClr val="bg1"/>
                </a:solidFill>
                <a:latin typeface="LeagueGothic"/>
                <a:cs typeface="LeagueGothic"/>
              </a:rPr>
              <a:t>Headlight:</a:t>
            </a:r>
          </a:p>
          <a:p>
            <a:r>
              <a:rPr lang="en-US" sz="4000" dirty="0" smtClean="0">
                <a:solidFill>
                  <a:schemeClr val="bg1"/>
                </a:solidFill>
                <a:latin typeface="LeagueGothic"/>
                <a:cs typeface="LeagueGothic"/>
              </a:rPr>
              <a:t>Social Networking</a:t>
            </a:r>
            <a:endParaRPr lang="en-US" sz="4000" dirty="0" smtClean="0">
              <a:solidFill>
                <a:schemeClr val="bg1"/>
              </a:solidFill>
              <a:latin typeface="LeagueGothic"/>
              <a:cs typeface="LeagueGothic"/>
            </a:endParaRPr>
          </a:p>
        </p:txBody>
      </p:sp>
      <p:sp>
        <p:nvSpPr>
          <p:cNvPr id="4" name="TextBox 3"/>
          <p:cNvSpPr txBox="1"/>
          <p:nvPr/>
        </p:nvSpPr>
        <p:spPr>
          <a:xfrm>
            <a:off x="4644008" y="4950623"/>
            <a:ext cx="3782027" cy="1446550"/>
          </a:xfrm>
          <a:prstGeom prst="rect">
            <a:avLst/>
          </a:prstGeom>
          <a:noFill/>
        </p:spPr>
        <p:txBody>
          <a:bodyPr wrap="square" rtlCol="0">
            <a:spAutoFit/>
          </a:bodyPr>
          <a:lstStyle/>
          <a:p>
            <a:r>
              <a:rPr lang="en-US" sz="3600" dirty="0" smtClean="0">
                <a:solidFill>
                  <a:srgbClr val="004480"/>
                </a:solidFill>
                <a:latin typeface="LeagueGothic"/>
                <a:cs typeface="LeagueGothic"/>
              </a:rPr>
              <a:t>Steve Holbrook</a:t>
            </a:r>
            <a:endParaRPr lang="en-US" sz="3600" dirty="0">
              <a:solidFill>
                <a:srgbClr val="004480"/>
              </a:solidFill>
              <a:latin typeface="LeagueGothic"/>
              <a:cs typeface="LeagueGothic"/>
            </a:endParaRPr>
          </a:p>
          <a:p>
            <a:r>
              <a:rPr lang="en-US" sz="3600" dirty="0" smtClean="0">
                <a:solidFill>
                  <a:srgbClr val="004480"/>
                </a:solidFill>
                <a:latin typeface="LeagueGothic"/>
                <a:cs typeface="LeagueGothic"/>
              </a:rPr>
              <a:t>IBM, AC rep</a:t>
            </a:r>
            <a:endParaRPr lang="en-US" sz="3600" dirty="0" smtClean="0">
              <a:solidFill>
                <a:srgbClr val="004480"/>
              </a:solidFill>
              <a:latin typeface="LeagueGothic"/>
              <a:cs typeface="LeagueGothic"/>
            </a:endParaRPr>
          </a:p>
          <a:p>
            <a:r>
              <a:rPr lang="en-US" sz="1600" i="1" dirty="0" smtClean="0">
                <a:solidFill>
                  <a:srgbClr val="004480"/>
                </a:solidFill>
                <a:latin typeface="Georgia"/>
                <a:cs typeface="Georgia"/>
              </a:rPr>
              <a:t>14 May 2012</a:t>
            </a:r>
            <a:endParaRPr lang="en-US" sz="1600" i="1" dirty="0">
              <a:solidFill>
                <a:srgbClr val="004480"/>
              </a:solidFill>
              <a:latin typeface="Georgia"/>
              <a:cs typeface="Georgia"/>
            </a:endParaRPr>
          </a:p>
        </p:txBody>
      </p:sp>
    </p:spTree>
    <p:extLst>
      <p:ext uri="{BB962C8B-B14F-4D97-AF65-F5344CB8AC3E}">
        <p14:creationId xmlns:p14="http://schemas.microsoft.com/office/powerpoint/2010/main" val="3077331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238"/>
            <a:ext cx="9143999" cy="6857999"/>
          </a:xfrm>
          <a:prstGeom prst="rect">
            <a:avLst/>
          </a:prstGeom>
        </p:spPr>
      </p:pic>
      <p:sp>
        <p:nvSpPr>
          <p:cNvPr id="3" name="Rectangle 5"/>
          <p:cNvSpPr>
            <a:spLocks noChangeArrowheads="1"/>
          </p:cNvSpPr>
          <p:nvPr/>
        </p:nvSpPr>
        <p:spPr bwMode="auto">
          <a:xfrm>
            <a:off x="2244045" y="1232524"/>
            <a:ext cx="6676118" cy="996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1">
              <a:lnSpc>
                <a:spcPct val="100000"/>
              </a:lnSpc>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 pos="6616700" algn="l"/>
                <a:tab pos="7126288" algn="l"/>
                <a:tab pos="7634288" algn="l"/>
                <a:tab pos="8143875" algn="l"/>
              </a:tabLst>
            </a:pPr>
            <a:r>
              <a:rPr lang="en-US" sz="4000" dirty="0" smtClean="0">
                <a:solidFill>
                  <a:srgbClr val="004480"/>
                </a:solidFill>
                <a:latin typeface="LeagueGothic"/>
                <a:ea typeface="ヒラギノ角ゴ ProN W3" charset="0"/>
                <a:cs typeface="LeagueGothic"/>
              </a:rPr>
              <a:t>Discussion</a:t>
            </a:r>
            <a:endParaRPr lang="en-US" sz="4000" dirty="0">
              <a:solidFill>
                <a:srgbClr val="004480"/>
              </a:solidFill>
              <a:latin typeface="LeagueGothic"/>
              <a:ea typeface="ヒラギノ角ゴ ProN W3" charset="0"/>
              <a:cs typeface="LeagueGothic"/>
            </a:endParaRPr>
          </a:p>
        </p:txBody>
      </p:sp>
      <p:sp>
        <p:nvSpPr>
          <p:cNvPr id="4" name="Rectangle 10"/>
          <p:cNvSpPr>
            <a:spLocks noChangeArrowheads="1"/>
          </p:cNvSpPr>
          <p:nvPr/>
        </p:nvSpPr>
        <p:spPr bwMode="auto">
          <a:xfrm>
            <a:off x="2244045" y="2731770"/>
            <a:ext cx="6576427" cy="1321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5000" rIns="90000" bIns="45000">
            <a:spAutoFit/>
          </a:bodyPr>
          <a:lstStyle/>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Should W3C pursue further work in Social?</a:t>
            </a: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Is a (co-branded) Workshop a good idea?</a:t>
            </a: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endParaRPr lang="en-US" sz="2000" dirty="0" smtClean="0">
              <a:solidFill>
                <a:srgbClr val="000000"/>
              </a:solidFill>
              <a:latin typeface="Gill Sans" charset="0"/>
            </a:endParaRP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Q&amp;A…</a:t>
            </a:r>
            <a:endParaRPr lang="en-US" sz="2000" dirty="0" smtClean="0">
              <a:solidFill>
                <a:srgbClr val="000000"/>
              </a:solidFill>
              <a:latin typeface="Gill Sans" charset="0"/>
            </a:endParaRPr>
          </a:p>
        </p:txBody>
      </p:sp>
    </p:spTree>
    <p:extLst>
      <p:ext uri="{BB962C8B-B14F-4D97-AF65-F5344CB8AC3E}">
        <p14:creationId xmlns:p14="http://schemas.microsoft.com/office/powerpoint/2010/main" val="205808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Tree>
    <p:extLst>
      <p:ext uri="{BB962C8B-B14F-4D97-AF65-F5344CB8AC3E}">
        <p14:creationId xmlns:p14="http://schemas.microsoft.com/office/powerpoint/2010/main" val="196891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3" name="Rectangle 5"/>
          <p:cNvSpPr>
            <a:spLocks noChangeArrowheads="1"/>
          </p:cNvSpPr>
          <p:nvPr/>
        </p:nvSpPr>
        <p:spPr bwMode="auto">
          <a:xfrm>
            <a:off x="2244045" y="1232524"/>
            <a:ext cx="6676118" cy="996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1">
              <a:lnSpc>
                <a:spcPct val="100000"/>
              </a:lnSpc>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 pos="6616700" algn="l"/>
                <a:tab pos="7126288" algn="l"/>
                <a:tab pos="7634288" algn="l"/>
                <a:tab pos="8143875" algn="l"/>
              </a:tabLst>
            </a:pPr>
            <a:r>
              <a:rPr lang="en-US" sz="4000" dirty="0" smtClean="0">
                <a:solidFill>
                  <a:srgbClr val="004480"/>
                </a:solidFill>
                <a:latin typeface="LeagueGothic"/>
                <a:ea typeface="ヒラギノ角ゴ ProN W3" charset="0"/>
                <a:cs typeface="LeagueGothic"/>
              </a:rPr>
              <a:t>Agenda</a:t>
            </a:r>
            <a:endParaRPr lang="en-US" sz="4000" dirty="0">
              <a:solidFill>
                <a:srgbClr val="004480"/>
              </a:solidFill>
              <a:latin typeface="LeagueGothic"/>
              <a:ea typeface="ヒラギノ角ゴ ProN W3" charset="0"/>
              <a:cs typeface="LeagueGothic"/>
            </a:endParaRPr>
          </a:p>
        </p:txBody>
      </p:sp>
      <p:grpSp>
        <p:nvGrpSpPr>
          <p:cNvPr id="6" name="Group 8"/>
          <p:cNvGrpSpPr>
            <a:grpSpLocks/>
          </p:cNvGrpSpPr>
          <p:nvPr/>
        </p:nvGrpSpPr>
        <p:grpSpPr bwMode="auto">
          <a:xfrm>
            <a:off x="4912129" y="946546"/>
            <a:ext cx="4029603" cy="4816951"/>
            <a:chOff x="4230" y="910"/>
            <a:chExt cx="3938" cy="5065"/>
          </a:xfrm>
        </p:grpSpPr>
        <p:pic>
          <p:nvPicPr>
            <p:cNvPr id="7" name="Picture 14" descr="cloud_door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 y="1300"/>
              <a:ext cx="3938" cy="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p:cNvSpPr>
            <p:nvPr/>
          </p:nvSpPr>
          <p:spPr bwMode="auto">
            <a:xfrm>
              <a:off x="4992" y="910"/>
              <a:ext cx="2136"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ctr">
                <a:defRPr sz="4000">
                  <a:solidFill>
                    <a:srgbClr val="727272"/>
                  </a:solidFill>
                  <a:latin typeface="Futura" charset="0"/>
                  <a:cs typeface="Arial" charset="0"/>
                  <a:sym typeface="Futura" charset="0"/>
                </a:defRPr>
              </a:lvl1pPr>
              <a:lvl2pPr marL="37931725" indent="-37474525" algn="ctr">
                <a:defRPr sz="4000">
                  <a:solidFill>
                    <a:srgbClr val="727272"/>
                  </a:solidFill>
                  <a:latin typeface="Futura" charset="0"/>
                  <a:cs typeface="Arial" charset="0"/>
                  <a:sym typeface="Futura" charset="0"/>
                </a:defRPr>
              </a:lvl2pPr>
              <a:lvl3pPr>
                <a:defRPr sz="4000">
                  <a:solidFill>
                    <a:srgbClr val="727272"/>
                  </a:solidFill>
                  <a:latin typeface="Futura" charset="0"/>
                  <a:cs typeface="Arial" charset="0"/>
                  <a:sym typeface="Futura" charset="0"/>
                </a:defRPr>
              </a:lvl3pPr>
              <a:lvl4pPr>
                <a:defRPr sz="4000">
                  <a:solidFill>
                    <a:srgbClr val="727272"/>
                  </a:solidFill>
                  <a:latin typeface="Futura" charset="0"/>
                  <a:cs typeface="Arial" charset="0"/>
                  <a:sym typeface="Futura" charset="0"/>
                </a:defRPr>
              </a:lvl4pPr>
              <a:lvl5pPr>
                <a:defRPr sz="4000">
                  <a:solidFill>
                    <a:srgbClr val="727272"/>
                  </a:solidFill>
                  <a:latin typeface="Futura" charset="0"/>
                  <a:cs typeface="Arial" charset="0"/>
                  <a:sym typeface="Futura" charset="0"/>
                </a:defRPr>
              </a:lvl5pPr>
              <a:lvl6pPr marL="457200" eaLnBrk="0" fontAlgn="base" hangingPunct="0">
                <a:spcBef>
                  <a:spcPct val="0"/>
                </a:spcBef>
                <a:spcAft>
                  <a:spcPct val="0"/>
                </a:spcAft>
                <a:defRPr sz="4000">
                  <a:solidFill>
                    <a:srgbClr val="727272"/>
                  </a:solidFill>
                  <a:latin typeface="Futura" charset="0"/>
                  <a:cs typeface="Arial" charset="0"/>
                  <a:sym typeface="Futura" charset="0"/>
                </a:defRPr>
              </a:lvl6pPr>
              <a:lvl7pPr marL="914400" eaLnBrk="0" fontAlgn="base" hangingPunct="0">
                <a:spcBef>
                  <a:spcPct val="0"/>
                </a:spcBef>
                <a:spcAft>
                  <a:spcPct val="0"/>
                </a:spcAft>
                <a:defRPr sz="4000">
                  <a:solidFill>
                    <a:srgbClr val="727272"/>
                  </a:solidFill>
                  <a:latin typeface="Futura" charset="0"/>
                  <a:cs typeface="Arial" charset="0"/>
                  <a:sym typeface="Futura" charset="0"/>
                </a:defRPr>
              </a:lvl7pPr>
              <a:lvl8pPr marL="1371600" eaLnBrk="0" fontAlgn="base" hangingPunct="0">
                <a:spcBef>
                  <a:spcPct val="0"/>
                </a:spcBef>
                <a:spcAft>
                  <a:spcPct val="0"/>
                </a:spcAft>
                <a:defRPr sz="4000">
                  <a:solidFill>
                    <a:srgbClr val="727272"/>
                  </a:solidFill>
                  <a:latin typeface="Futura" charset="0"/>
                  <a:cs typeface="Arial" charset="0"/>
                  <a:sym typeface="Futura" charset="0"/>
                </a:defRPr>
              </a:lvl8pPr>
              <a:lvl9pPr marL="1828800" eaLnBrk="0" fontAlgn="base" hangingPunct="0">
                <a:spcBef>
                  <a:spcPct val="0"/>
                </a:spcBef>
                <a:spcAft>
                  <a:spcPct val="0"/>
                </a:spcAft>
                <a:defRPr sz="4000">
                  <a:solidFill>
                    <a:srgbClr val="727272"/>
                  </a:solidFill>
                  <a:latin typeface="Futura" charset="0"/>
                  <a:cs typeface="Arial" charset="0"/>
                  <a:sym typeface="Futura" charset="0"/>
                </a:defRPr>
              </a:lvl9pPr>
            </a:lstStyle>
            <a:p>
              <a:pPr eaLnBrk="1" hangingPunct="1">
                <a:buClrTx/>
                <a:buFontTx/>
                <a:buNone/>
              </a:pPr>
              <a:r>
                <a:rPr lang="en-US" sz="1800" b="1" dirty="0">
                  <a:solidFill>
                    <a:schemeClr val="accent1"/>
                  </a:solidFill>
                </a:rPr>
                <a:t>Open the door </a:t>
              </a:r>
            </a:p>
            <a:p>
              <a:pPr eaLnBrk="1" hangingPunct="1">
                <a:buClrTx/>
                <a:buFontTx/>
                <a:buNone/>
              </a:pPr>
              <a:r>
                <a:rPr lang="en-US" sz="1800" b="1" dirty="0">
                  <a:solidFill>
                    <a:schemeClr val="accent1"/>
                  </a:solidFill>
                </a:rPr>
                <a:t>to social business</a:t>
              </a:r>
            </a:p>
          </p:txBody>
        </p:sp>
        <p:sp>
          <p:nvSpPr>
            <p:cNvPr id="9" name="Rectangle 7"/>
            <p:cNvSpPr>
              <a:spLocks/>
            </p:cNvSpPr>
            <p:nvPr/>
          </p:nvSpPr>
          <p:spPr bwMode="auto">
            <a:xfrm>
              <a:off x="4430" y="4389"/>
              <a:ext cx="332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eaLnBrk="1" hangingPunct="1">
                <a:buClrTx/>
                <a:buFontTx/>
                <a:buNone/>
              </a:pPr>
              <a:r>
                <a:rPr lang="en-US" sz="1600" dirty="0">
                  <a:latin typeface="Futura" charset="0"/>
                  <a:sym typeface="Futura" charset="0"/>
                </a:rPr>
                <a:t>Standout organizations are </a:t>
              </a:r>
              <a:r>
                <a:rPr lang="en-US" sz="2000" b="1" dirty="0">
                  <a:solidFill>
                    <a:schemeClr val="accent1"/>
                  </a:solidFill>
                  <a:latin typeface="Futura" charset="0"/>
                  <a:sym typeface="Futura" charset="0"/>
                </a:rPr>
                <a:t>57%</a:t>
              </a:r>
              <a:r>
                <a:rPr lang="en-US" sz="1600" dirty="0">
                  <a:latin typeface="Futura" charset="0"/>
                  <a:sym typeface="Futura" charset="0"/>
                </a:rPr>
                <a:t> more likely than their peers to allow their people to use social and collaborative tools.  </a:t>
              </a:r>
            </a:p>
            <a:p>
              <a:pPr algn="r" eaLnBrk="1" hangingPunct="1">
                <a:buClrTx/>
                <a:buFontTx/>
                <a:buNone/>
              </a:pPr>
              <a:endParaRPr lang="en-US" sz="1200" i="1" dirty="0">
                <a:latin typeface="Futura" charset="0"/>
                <a:sym typeface="Futura" charset="0"/>
              </a:endParaRPr>
            </a:p>
            <a:p>
              <a:pPr algn="r" eaLnBrk="1" hangingPunct="1">
                <a:buClrTx/>
                <a:buFontTx/>
                <a:buNone/>
              </a:pPr>
              <a:r>
                <a:rPr lang="en-US" sz="1200" i="1" dirty="0">
                  <a:latin typeface="Futura" charset="0"/>
                  <a:sym typeface="Futura" charset="0"/>
                </a:rPr>
                <a:t>Source: IBM 2010 CHRO Study</a:t>
              </a:r>
            </a:p>
          </p:txBody>
        </p:sp>
      </p:grpSp>
      <p:sp>
        <p:nvSpPr>
          <p:cNvPr id="4" name="Rectangle 10"/>
          <p:cNvSpPr>
            <a:spLocks noChangeArrowheads="1"/>
          </p:cNvSpPr>
          <p:nvPr/>
        </p:nvSpPr>
        <p:spPr bwMode="auto">
          <a:xfrm>
            <a:off x="1907704" y="2540141"/>
            <a:ext cx="3475539" cy="162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5000" rIns="90000" bIns="45000">
            <a:spAutoFit/>
          </a:bodyPr>
          <a:lstStyle/>
          <a:p>
            <a:pPr marL="285750" indent="-284163">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latin typeface="Gill Sans"/>
              </a:rPr>
              <a:t>Social, </a:t>
            </a:r>
            <a:r>
              <a:rPr lang="en-US" sz="2000" dirty="0">
                <a:latin typeface="Gill Sans"/>
              </a:rPr>
              <a:t>Standards &amp; W3C</a:t>
            </a: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Social Business Jam</a:t>
            </a: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Social CGs</a:t>
            </a: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Social Workshop?</a:t>
            </a:r>
            <a:endParaRPr lang="en-US" sz="2000" dirty="0" smtClean="0">
              <a:solidFill>
                <a:srgbClr val="000000"/>
              </a:solidFill>
              <a:latin typeface="Gill Sans" charset="0"/>
            </a:endParaRP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endParaRPr lang="en-US" sz="2000" dirty="0" smtClean="0">
              <a:solidFill>
                <a:srgbClr val="000000"/>
              </a:solidFill>
              <a:latin typeface="Gill Sans" charset="0"/>
            </a:endParaRPr>
          </a:p>
        </p:txBody>
      </p:sp>
    </p:spTree>
    <p:extLst>
      <p:ext uri="{BB962C8B-B14F-4D97-AF65-F5344CB8AC3E}">
        <p14:creationId xmlns:p14="http://schemas.microsoft.com/office/powerpoint/2010/main" val="196891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3" name="Rectangle 5"/>
          <p:cNvSpPr>
            <a:spLocks noChangeArrowheads="1"/>
          </p:cNvSpPr>
          <p:nvPr/>
        </p:nvSpPr>
        <p:spPr bwMode="auto">
          <a:xfrm>
            <a:off x="2244045" y="236208"/>
            <a:ext cx="6676118" cy="996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 pos="6616700" algn="l"/>
                <a:tab pos="7126288" algn="l"/>
                <a:tab pos="7634288" algn="l"/>
                <a:tab pos="8143875" algn="l"/>
              </a:tabLst>
            </a:pPr>
            <a:r>
              <a:rPr lang="en-US" sz="3600" dirty="0"/>
              <a:t>Social Business, Standards &amp; W3C</a:t>
            </a:r>
            <a:endParaRPr lang="en-US" sz="3600" dirty="0">
              <a:solidFill>
                <a:srgbClr val="004480"/>
              </a:solidFill>
              <a:latin typeface="LeagueGothic"/>
              <a:ea typeface="ヒラギノ角ゴ ProN W3" charset="0"/>
              <a:cs typeface="LeagueGothic"/>
            </a:endParaRPr>
          </a:p>
        </p:txBody>
      </p:sp>
      <p:sp>
        <p:nvSpPr>
          <p:cNvPr id="6" name="Rectangle 3"/>
          <p:cNvSpPr txBox="1">
            <a:spLocks noChangeArrowheads="1"/>
          </p:cNvSpPr>
          <p:nvPr/>
        </p:nvSpPr>
        <p:spPr>
          <a:xfrm>
            <a:off x="395536" y="2348881"/>
            <a:ext cx="2978051" cy="30243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5626" indent="-15626"/>
            <a:r>
              <a:rPr lang="en-US" sz="2000" dirty="0" smtClean="0"/>
              <a:t>Social Business represents an exciting $4.6B</a:t>
            </a:r>
            <a:r>
              <a:rPr lang="en-US" sz="2000" baseline="30000" dirty="0" smtClean="0"/>
              <a:t>*</a:t>
            </a:r>
            <a:r>
              <a:rPr lang="en-US" sz="2000" dirty="0" smtClean="0"/>
              <a:t> market opportunity by 2013</a:t>
            </a:r>
            <a:endParaRPr lang="en-US" sz="2000" baseline="30000" dirty="0" smtClean="0"/>
          </a:p>
          <a:p>
            <a:pPr marL="15626" indent="-15626"/>
            <a:endParaRPr lang="en-US" sz="2000" dirty="0" smtClean="0"/>
          </a:p>
          <a:p>
            <a:pPr marL="15626" indent="-15626"/>
            <a:endParaRPr lang="en-US" sz="2000" dirty="0" smtClean="0"/>
          </a:p>
          <a:p>
            <a:pPr marL="15626" indent="-15626"/>
            <a:r>
              <a:rPr lang="en-US" sz="2000" dirty="0" smtClean="0"/>
              <a:t>Many standards organizations target </a:t>
            </a:r>
            <a:r>
              <a:rPr lang="en-US" sz="2000" i="1" dirty="0" smtClean="0"/>
              <a:t>portions</a:t>
            </a:r>
            <a:r>
              <a:rPr lang="en-US" sz="2000" dirty="0" smtClean="0"/>
              <a:t> of this market</a:t>
            </a:r>
            <a:endParaRPr lang="en-US" sz="2000" dirty="0"/>
          </a:p>
        </p:txBody>
      </p:sp>
      <p:sp>
        <p:nvSpPr>
          <p:cNvPr id="7" name="Rectangle 5"/>
          <p:cNvSpPr>
            <a:spLocks/>
          </p:cNvSpPr>
          <p:nvPr/>
        </p:nvSpPr>
        <p:spPr bwMode="auto">
          <a:xfrm>
            <a:off x="3625453" y="1251273"/>
            <a:ext cx="5349999" cy="149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4291" tIns="32146" rIns="64291" bIns="32146" anchor="ctr">
            <a:spAutoFit/>
          </a:bodyPr>
          <a:lstStyle/>
          <a:p>
            <a:pPr eaLnBrk="1" hangingPunct="1">
              <a:buClrTx/>
              <a:buFontTx/>
              <a:buNone/>
            </a:pPr>
            <a:r>
              <a:rPr lang="en-US" sz="1700" b="1" dirty="0">
                <a:solidFill>
                  <a:schemeClr val="accent1"/>
                </a:solidFill>
                <a:latin typeface="Futura" charset="0"/>
                <a:sym typeface="Futura" charset="0"/>
              </a:rPr>
              <a:t>Customers are seizing the Social Business opportunity! </a:t>
            </a:r>
          </a:p>
          <a:p>
            <a:pPr eaLnBrk="1" hangingPunct="1">
              <a:buClrTx/>
              <a:buFontTx/>
              <a:buNone/>
            </a:pPr>
            <a:endParaRPr lang="en-US" sz="1700" b="1" dirty="0">
              <a:solidFill>
                <a:schemeClr val="accent1"/>
              </a:solidFill>
              <a:latin typeface="Futura" charset="0"/>
              <a:sym typeface="Futura" charset="0"/>
            </a:endParaRPr>
          </a:p>
          <a:p>
            <a:pPr eaLnBrk="1" hangingPunct="1">
              <a:buClrTx/>
              <a:buFontTx/>
              <a:buNone/>
            </a:pPr>
            <a:r>
              <a:rPr lang="en-US" sz="1400" dirty="0">
                <a:latin typeface="Futura" charset="0"/>
                <a:sym typeface="Futura" charset="0"/>
              </a:rPr>
              <a:t>According to IDC's </a:t>
            </a:r>
            <a:r>
              <a:rPr lang="en-US" sz="1400" i="1" dirty="0">
                <a:latin typeface="Futura" charset="0"/>
                <a:sym typeface="Futura" charset="0"/>
              </a:rPr>
              <a:t>Social Business Survey</a:t>
            </a:r>
            <a:r>
              <a:rPr lang="en-US" sz="1400" dirty="0">
                <a:latin typeface="Futura" charset="0"/>
                <a:sym typeface="Futura" charset="0"/>
              </a:rPr>
              <a:t> conducted in September 2010, 41 percent of respondents indicated that they have already implemented an enterprise social software solution. </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175" y="3110880"/>
            <a:ext cx="5020717" cy="19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5"/>
          <p:cNvSpPr>
            <a:spLocks/>
          </p:cNvSpPr>
          <p:nvPr/>
        </p:nvSpPr>
        <p:spPr bwMode="auto">
          <a:xfrm>
            <a:off x="1888686" y="5589240"/>
            <a:ext cx="6981899" cy="58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4291" tIns="32146" rIns="64291" bIns="32146" anchor="ctr">
            <a:spAutoFit/>
          </a:bodyPr>
          <a:lstStyle/>
          <a:p>
            <a:pPr algn="ctr" eaLnBrk="1" hangingPunct="1">
              <a:buClrTx/>
              <a:buFontTx/>
              <a:buNone/>
            </a:pPr>
            <a:r>
              <a:rPr lang="en-US" sz="1700" b="1" dirty="0">
                <a:solidFill>
                  <a:schemeClr val="accent1"/>
                </a:solidFill>
                <a:latin typeface="Futura" charset="0"/>
                <a:sym typeface="Futura" charset="0"/>
              </a:rPr>
              <a:t>But there is no one place yet that brings together customers with the community in a dialogue that sets the agenda for standards!</a:t>
            </a:r>
          </a:p>
        </p:txBody>
      </p:sp>
    </p:spTree>
    <p:extLst>
      <p:ext uri="{BB962C8B-B14F-4D97-AF65-F5344CB8AC3E}">
        <p14:creationId xmlns:p14="http://schemas.microsoft.com/office/powerpoint/2010/main" val="196891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17"/>
          <p:cNvSpPr>
            <a:spLocks noChangeArrowheads="1"/>
          </p:cNvSpPr>
          <p:nvPr/>
        </p:nvSpPr>
        <p:spPr bwMode="auto">
          <a:xfrm rot="-21600000">
            <a:off x="381000" y="1878166"/>
            <a:ext cx="8223448" cy="4678204"/>
          </a:xfrm>
          <a:prstGeom prst="rect">
            <a:avLst/>
          </a:prstGeom>
          <a:noFill/>
          <a:ln w="28575">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600" dirty="0">
              <a:latin typeface="Arial" charset="0"/>
            </a:endParaRPr>
          </a:p>
          <a:p>
            <a:r>
              <a:rPr lang="en-US" sz="1100" dirty="0">
                <a:latin typeface="Arial" charset="0"/>
              </a:rPr>
              <a:t>W3C, an international community that develops open standards, is hosting the W3C Social Business Jam, a 72-hour online discussion for leaders in business, government and technology to discuss how businesses are using social technologies and the challenges they face integrating the technologies into their existing environments. </a:t>
            </a:r>
          </a:p>
          <a:p>
            <a:endParaRPr lang="en-US" sz="1100" dirty="0">
              <a:latin typeface="Arial" charset="0"/>
            </a:endParaRPr>
          </a:p>
          <a:p>
            <a:r>
              <a:rPr lang="en-US" sz="1100" b="1" dirty="0">
                <a:solidFill>
                  <a:srgbClr val="000066"/>
                </a:solidFill>
                <a:latin typeface="Arial" charset="0"/>
              </a:rPr>
              <a:t>Please Join Special Guests Participating in the Jam, Including:</a:t>
            </a:r>
          </a:p>
          <a:p>
            <a:pPr lvl="1"/>
            <a:r>
              <a:rPr lang="en-US" sz="1100" dirty="0">
                <a:latin typeface="Arial" charset="0"/>
              </a:rPr>
              <a:t>Lee </a:t>
            </a:r>
            <a:r>
              <a:rPr lang="en-US" sz="1100" dirty="0" err="1">
                <a:latin typeface="Arial" charset="0"/>
              </a:rPr>
              <a:t>Aase</a:t>
            </a:r>
            <a:r>
              <a:rPr lang="en-US" sz="1100" dirty="0">
                <a:latin typeface="Arial" charset="0"/>
              </a:rPr>
              <a:t>- Director, Mayo Clinic Center For Social Media</a:t>
            </a:r>
            <a:br>
              <a:rPr lang="en-US" sz="1100" dirty="0">
                <a:latin typeface="Arial" charset="0"/>
              </a:rPr>
            </a:br>
            <a:r>
              <a:rPr lang="en-US" sz="1100" dirty="0">
                <a:latin typeface="Arial" charset="0"/>
              </a:rPr>
              <a:t>David </a:t>
            </a:r>
            <a:r>
              <a:rPr lang="en-US" sz="1100" dirty="0" err="1">
                <a:latin typeface="Arial" charset="0"/>
              </a:rPr>
              <a:t>Ascher</a:t>
            </a:r>
            <a:r>
              <a:rPr lang="en-US" sz="1100" dirty="0">
                <a:latin typeface="Arial" charset="0"/>
              </a:rPr>
              <a:t>- Social &amp; Communications, Mozilla</a:t>
            </a:r>
            <a:br>
              <a:rPr lang="en-US" sz="1100" dirty="0">
                <a:latin typeface="Arial" charset="0"/>
              </a:rPr>
            </a:br>
            <a:r>
              <a:rPr lang="en-US" sz="1100" dirty="0" err="1">
                <a:latin typeface="Arial" charset="0"/>
              </a:rPr>
              <a:t>Yochai</a:t>
            </a:r>
            <a:r>
              <a:rPr lang="en-US" sz="1100" dirty="0">
                <a:latin typeface="Arial" charset="0"/>
              </a:rPr>
              <a:t> </a:t>
            </a:r>
            <a:r>
              <a:rPr lang="en-US" sz="1100" dirty="0" err="1">
                <a:latin typeface="Arial" charset="0"/>
              </a:rPr>
              <a:t>Benkler</a:t>
            </a:r>
            <a:r>
              <a:rPr lang="en-US" sz="1100" dirty="0">
                <a:latin typeface="Arial" charset="0"/>
              </a:rPr>
              <a:t>- Professor, Harvard Law School</a:t>
            </a:r>
            <a:br>
              <a:rPr lang="en-US" sz="1100" dirty="0">
                <a:latin typeface="Arial" charset="0"/>
              </a:rPr>
            </a:br>
            <a:r>
              <a:rPr lang="en-US" sz="1100" dirty="0">
                <a:latin typeface="Arial" charset="0"/>
              </a:rPr>
              <a:t>Tim Berners-Lee- Inventor of the Web, W3C Director</a:t>
            </a:r>
            <a:br>
              <a:rPr lang="en-US" sz="1100" dirty="0">
                <a:latin typeface="Arial" charset="0"/>
              </a:rPr>
            </a:br>
            <a:r>
              <a:rPr lang="en-US" sz="1100" dirty="0">
                <a:latin typeface="Arial" charset="0"/>
              </a:rPr>
              <a:t>Angel L. Diaz- Vice President, Software Standards, IBM Software Group</a:t>
            </a:r>
            <a:br>
              <a:rPr lang="en-US" sz="1100" dirty="0">
                <a:latin typeface="Arial" charset="0"/>
              </a:rPr>
            </a:br>
            <a:r>
              <a:rPr lang="en-US" sz="1100" dirty="0">
                <a:latin typeface="Arial" charset="0"/>
              </a:rPr>
              <a:t>Paige </a:t>
            </a:r>
            <a:r>
              <a:rPr lang="en-US" sz="1100" dirty="0" err="1">
                <a:latin typeface="Arial" charset="0"/>
              </a:rPr>
              <a:t>Finkelman</a:t>
            </a:r>
            <a:r>
              <a:rPr lang="en-US" sz="1100" dirty="0">
                <a:latin typeface="Arial" charset="0"/>
              </a:rPr>
              <a:t>- General Manager, Enterprise 2.0 Conference</a:t>
            </a:r>
            <a:br>
              <a:rPr lang="en-US" sz="1100" dirty="0">
                <a:latin typeface="Arial" charset="0"/>
              </a:rPr>
            </a:br>
            <a:r>
              <a:rPr lang="en-US" sz="1100" dirty="0">
                <a:latin typeface="Arial" charset="0"/>
              </a:rPr>
              <a:t>Kevin </a:t>
            </a:r>
            <a:r>
              <a:rPr lang="en-US" sz="1100" dirty="0" err="1">
                <a:latin typeface="Arial" charset="0"/>
              </a:rPr>
              <a:t>Hauswirth</a:t>
            </a:r>
            <a:r>
              <a:rPr lang="en-US" sz="1100" dirty="0">
                <a:latin typeface="Arial" charset="0"/>
              </a:rPr>
              <a:t>- Social Media Director, Office of the Mayor at City of Chicago</a:t>
            </a:r>
            <a:br>
              <a:rPr lang="en-US" sz="1100" dirty="0">
                <a:latin typeface="Arial" charset="0"/>
              </a:rPr>
            </a:br>
            <a:r>
              <a:rPr lang="en-US" sz="1100" dirty="0">
                <a:latin typeface="Arial" charset="0"/>
              </a:rPr>
              <a:t>Alejandro </a:t>
            </a:r>
            <a:r>
              <a:rPr lang="en-US" sz="1100" dirty="0" err="1">
                <a:latin typeface="Arial" charset="0"/>
              </a:rPr>
              <a:t>Jaimes</a:t>
            </a:r>
            <a:r>
              <a:rPr lang="en-US" sz="1100" dirty="0">
                <a:latin typeface="Arial" charset="0"/>
              </a:rPr>
              <a:t>- Manager of Social Media Engagement Group at Yahoo! Research</a:t>
            </a:r>
            <a:br>
              <a:rPr lang="en-US" sz="1100" dirty="0">
                <a:latin typeface="Arial" charset="0"/>
              </a:rPr>
            </a:br>
            <a:r>
              <a:rPr lang="en-US" sz="1100" dirty="0">
                <a:latin typeface="Arial" charset="0"/>
              </a:rPr>
              <a:t>Evan </a:t>
            </a:r>
            <a:r>
              <a:rPr lang="en-US" sz="1100" dirty="0" err="1">
                <a:latin typeface="Arial" charset="0"/>
              </a:rPr>
              <a:t>Prodromou</a:t>
            </a:r>
            <a:r>
              <a:rPr lang="en-US" sz="1100" dirty="0">
                <a:latin typeface="Arial" charset="0"/>
              </a:rPr>
              <a:t>- CEO of Status.net</a:t>
            </a:r>
            <a:br>
              <a:rPr lang="en-US" sz="1100" dirty="0">
                <a:latin typeface="Arial" charset="0"/>
              </a:rPr>
            </a:br>
            <a:r>
              <a:rPr lang="en-US" sz="1100" dirty="0">
                <a:latin typeface="Arial" charset="0"/>
              </a:rPr>
              <a:t>Steve </a:t>
            </a:r>
            <a:r>
              <a:rPr lang="en-US" sz="1100" dirty="0" err="1">
                <a:latin typeface="Arial" charset="0"/>
              </a:rPr>
              <a:t>Ressler</a:t>
            </a:r>
            <a:r>
              <a:rPr lang="en-US" sz="1100" dirty="0">
                <a:latin typeface="Arial" charset="0"/>
              </a:rPr>
              <a:t>- Founder and President of </a:t>
            </a:r>
            <a:r>
              <a:rPr lang="en-US" sz="1100" dirty="0" err="1">
                <a:latin typeface="Arial" charset="0"/>
              </a:rPr>
              <a:t>GovLoop</a:t>
            </a:r>
            <a:r>
              <a:rPr lang="en-US" sz="1100" dirty="0">
                <a:latin typeface="Arial" charset="0"/>
              </a:rPr>
              <a:t/>
            </a:r>
            <a:br>
              <a:rPr lang="en-US" sz="1100" dirty="0">
                <a:latin typeface="Arial" charset="0"/>
              </a:rPr>
            </a:br>
            <a:r>
              <a:rPr lang="en-US" sz="1100" dirty="0">
                <a:latin typeface="Arial" charset="0"/>
              </a:rPr>
              <a:t>Doc </a:t>
            </a:r>
            <a:r>
              <a:rPr lang="en-US" sz="1100" dirty="0" err="1">
                <a:latin typeface="Arial" charset="0"/>
              </a:rPr>
              <a:t>Searls</a:t>
            </a:r>
            <a:r>
              <a:rPr lang="en-US" sz="1100" dirty="0">
                <a:latin typeface="Arial" charset="0"/>
              </a:rPr>
              <a:t>- Well-Known Blogger, Founder of "Vendor Relationship Management"</a:t>
            </a:r>
            <a:br>
              <a:rPr lang="en-US" sz="1100" dirty="0">
                <a:latin typeface="Arial" charset="0"/>
              </a:rPr>
            </a:br>
            <a:r>
              <a:rPr lang="en-US" sz="1100" dirty="0">
                <a:latin typeface="Arial" charset="0"/>
              </a:rPr>
              <a:t>Matt Tucker- Co-founder and Chief Technology Officer, Jive Software </a:t>
            </a:r>
          </a:p>
          <a:p>
            <a:endParaRPr lang="en-US" sz="1100" dirty="0">
              <a:latin typeface="Arial" charset="0"/>
            </a:endParaRPr>
          </a:p>
          <a:p>
            <a:r>
              <a:rPr lang="en-US" sz="1100" dirty="0">
                <a:latin typeface="Arial" charset="0"/>
              </a:rPr>
              <a:t>Topics to be discussed by a world-wide audience will range from issues on mobile computing to security to integrating social with existing business processes. Participants will discuss with peers specific ways they can achieve greater business value from social technologies, with a focus on applying open standards.</a:t>
            </a:r>
          </a:p>
          <a:p>
            <a:endParaRPr lang="en-US" sz="1100" dirty="0">
              <a:latin typeface="Arial" charset="0"/>
            </a:endParaRPr>
          </a:p>
          <a:p>
            <a:r>
              <a:rPr lang="en-US" sz="1100" b="1" dirty="0">
                <a:solidFill>
                  <a:srgbClr val="000066"/>
                </a:solidFill>
                <a:latin typeface="Arial" charset="0"/>
              </a:rPr>
              <a:t>Please register to participate today!</a:t>
            </a:r>
            <a:r>
              <a:rPr lang="en-US" sz="1100" dirty="0">
                <a:latin typeface="Arial" charset="0"/>
              </a:rPr>
              <a:t>   </a:t>
            </a:r>
            <a:r>
              <a:rPr lang="en-US" sz="1100" dirty="0">
                <a:latin typeface="Arial" charset="0"/>
                <a:hlinkClick r:id="rId2"/>
              </a:rPr>
              <a:t>http://www.w3.org/2011/socialbusiness-jam</a:t>
            </a:r>
            <a:r>
              <a:rPr lang="en-US" sz="1100" dirty="0">
                <a:latin typeface="Arial" charset="0"/>
              </a:rPr>
              <a:t> </a:t>
            </a:r>
          </a:p>
          <a:p>
            <a:endParaRPr lang="en-US" sz="1100" dirty="0">
              <a:latin typeface="Arial" charset="0"/>
            </a:endParaRPr>
          </a:p>
          <a:p>
            <a:r>
              <a:rPr lang="en-US" sz="1100" dirty="0">
                <a:latin typeface="Arial" charset="0"/>
              </a:rPr>
              <a:t>To learn more, </a:t>
            </a:r>
            <a:r>
              <a:rPr lang="en-US" sz="1100" dirty="0">
                <a:latin typeface="Arial" charset="0"/>
                <a:hlinkClick r:id="rId3"/>
              </a:rPr>
              <a:t>watch this video </a:t>
            </a:r>
            <a:r>
              <a:rPr lang="en-US" sz="1100" dirty="0">
                <a:latin typeface="Arial" charset="0"/>
              </a:rPr>
              <a:t>with Angel Diaz, IBM VP, Software Standards, regarding the W3C Social Business Jam and open standards. </a:t>
            </a:r>
            <a:r>
              <a:rPr lang="en-US" sz="1100" dirty="0">
                <a:latin typeface="Arial" charset="0"/>
                <a:hlinkClick r:id="rId4"/>
              </a:rPr>
              <a:t>http://bit.ly/IBMOpenStandardsW3CJam</a:t>
            </a:r>
            <a:r>
              <a:rPr lang="en-US" sz="1100" dirty="0">
                <a:latin typeface="Arial" charset="0"/>
              </a:rPr>
              <a:t> </a:t>
            </a:r>
          </a:p>
          <a:p>
            <a:endParaRPr lang="en-US" sz="600" dirty="0">
              <a:latin typeface="Arial" charset="0"/>
            </a:endParaRPr>
          </a:p>
        </p:txBody>
      </p:sp>
      <p:pic>
        <p:nvPicPr>
          <p:cNvPr id="616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4" name="Rectangle 20"/>
          <p:cNvSpPr>
            <a:spLocks noChangeArrowheads="1"/>
          </p:cNvSpPr>
          <p:nvPr/>
        </p:nvSpPr>
        <p:spPr bwMode="auto">
          <a:xfrm>
            <a:off x="2123728" y="997803"/>
            <a:ext cx="40324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b="1" dirty="0">
                <a:solidFill>
                  <a:srgbClr val="000066"/>
                </a:solidFill>
              </a:rPr>
              <a:t>November 8-10, 2011</a:t>
            </a:r>
          </a:p>
          <a:p>
            <a:pPr algn="ctr"/>
            <a:r>
              <a:rPr lang="en-US" sz="1600" b="1" dirty="0">
                <a:solidFill>
                  <a:srgbClr val="000066"/>
                </a:solidFill>
              </a:rPr>
              <a:t>Please register to participate:</a:t>
            </a:r>
          </a:p>
          <a:p>
            <a:pPr algn="ctr"/>
            <a:r>
              <a:rPr lang="en-US" sz="1600" b="1" dirty="0">
                <a:hlinkClick r:id="rId2"/>
              </a:rPr>
              <a:t>http://www.w3.org/2011/socialbusiness-jam</a:t>
            </a:r>
            <a:r>
              <a:rPr lang="en-US" sz="1600" b="1" dirty="0"/>
              <a:t> </a:t>
            </a:r>
          </a:p>
        </p:txBody>
      </p:sp>
      <p:sp>
        <p:nvSpPr>
          <p:cNvPr id="6166" name="Text Box 22"/>
          <p:cNvSpPr txBox="1">
            <a:spLocks noChangeArrowheads="1"/>
          </p:cNvSpPr>
          <p:nvPr/>
        </p:nvSpPr>
        <p:spPr bwMode="auto">
          <a:xfrm>
            <a:off x="76200" y="762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0066"/>
                </a:solidFill>
              </a:rPr>
              <a:t>Supported by</a:t>
            </a:r>
            <a:endParaRPr lang="en-US" sz="1800" b="1">
              <a:solidFill>
                <a:srgbClr val="000066"/>
              </a:solidFill>
              <a:latin typeface="MeninBlue" pitchFamily="2" charset="0"/>
            </a:endParaRPr>
          </a:p>
        </p:txBody>
      </p:sp>
      <p:pic>
        <p:nvPicPr>
          <p:cNvPr id="6171"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8100"/>
            <a:ext cx="13716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3" name="Picture 29" descr="black ibm"/>
          <p:cNvPicPr>
            <a:picLocks noChangeAspect="1" noChangeArrowheads="1"/>
          </p:cNvPicPr>
          <p:nvPr/>
        </p:nvPicPr>
        <p:blipFill>
          <a:blip r:embed="rId7">
            <a:extLst>
              <a:ext uri="{28A0092B-C50C-407E-A947-70E740481C1C}">
                <a14:useLocalDpi xmlns:a14="http://schemas.microsoft.com/office/drawing/2010/main" val="0"/>
              </a:ext>
            </a:extLst>
          </a:blip>
          <a:srcRect l="11111" t="18182" r="13889" b="22728"/>
          <a:stretch>
            <a:fillRect/>
          </a:stretch>
        </p:blipFill>
        <p:spPr bwMode="auto">
          <a:xfrm>
            <a:off x="228600" y="431800"/>
            <a:ext cx="685800" cy="330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13" y="6522107"/>
            <a:ext cx="7913000" cy="338554"/>
          </a:xfrm>
          <a:prstGeom prst="rect">
            <a:avLst/>
          </a:prstGeom>
          <a:noFill/>
        </p:spPr>
        <p:txBody>
          <a:bodyPr wrap="none" rtlCol="0">
            <a:spAutoFit/>
          </a:bodyPr>
          <a:lstStyle/>
          <a:p>
            <a:r>
              <a:rPr lang="en-US" sz="1600" dirty="0" smtClean="0"/>
              <a:t>Link to Social Business Jam report:  </a:t>
            </a:r>
            <a:r>
              <a:rPr lang="en-US" sz="1600" dirty="0">
                <a:hlinkClick r:id="rId8"/>
              </a:rPr>
              <a:t>http://www.w3.org/2011/socialbusiness-jam/report.html</a:t>
            </a:r>
            <a:endParaRPr lang="en-US" sz="1600" dirty="0"/>
          </a:p>
        </p:txBody>
      </p:sp>
    </p:spTree>
    <p:extLst>
      <p:ext uri="{BB962C8B-B14F-4D97-AF65-F5344CB8AC3E}">
        <p14:creationId xmlns:p14="http://schemas.microsoft.com/office/powerpoint/2010/main" val="3085506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3" name="Rectangle 5"/>
          <p:cNvSpPr>
            <a:spLocks noChangeArrowheads="1"/>
          </p:cNvSpPr>
          <p:nvPr/>
        </p:nvSpPr>
        <p:spPr bwMode="auto">
          <a:xfrm>
            <a:off x="2225654" y="548680"/>
            <a:ext cx="6676118" cy="996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 pos="6616700" algn="l"/>
                <a:tab pos="7126288" algn="l"/>
                <a:tab pos="7634288" algn="l"/>
                <a:tab pos="8143875" algn="l"/>
              </a:tabLst>
            </a:pPr>
            <a:r>
              <a:rPr lang="en-US" sz="4000" dirty="0"/>
              <a:t>A Social Business Standards Community </a:t>
            </a:r>
            <a:r>
              <a:rPr lang="en-US" sz="4000" dirty="0" smtClean="0"/>
              <a:t>Group</a:t>
            </a:r>
            <a:endParaRPr lang="en-US" sz="4000" dirty="0">
              <a:solidFill>
                <a:srgbClr val="004480"/>
              </a:solidFill>
              <a:latin typeface="LeagueGothic"/>
              <a:ea typeface="ヒラギノ角ゴ ProN W3" charset="0"/>
              <a:cs typeface="LeagueGothic"/>
            </a:endParaRPr>
          </a:p>
        </p:txBody>
      </p:sp>
      <p:sp>
        <p:nvSpPr>
          <p:cNvPr id="4" name="Rectangle 10"/>
          <p:cNvSpPr>
            <a:spLocks noChangeArrowheads="1"/>
          </p:cNvSpPr>
          <p:nvPr/>
        </p:nvSpPr>
        <p:spPr bwMode="auto">
          <a:xfrm>
            <a:off x="2196377" y="2276872"/>
            <a:ext cx="6442755" cy="3661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5000" rIns="90000" bIns="45000">
            <a:spAutoFit/>
          </a:bodyPr>
          <a:lstStyle/>
          <a:p>
            <a:pPr lvl="1">
              <a:spcAft>
                <a:spcPts val="598"/>
              </a:spcAft>
              <a:buFontTx/>
              <a:buChar char="•"/>
            </a:pPr>
            <a:r>
              <a:rPr lang="en-US" sz="2100" dirty="0"/>
              <a:t>Drive Customer requirements into standards development process </a:t>
            </a:r>
          </a:p>
          <a:p>
            <a:pPr lvl="1">
              <a:spcAft>
                <a:spcPts val="598"/>
              </a:spcAft>
              <a:buFontTx/>
              <a:buChar char="•"/>
            </a:pPr>
            <a:endParaRPr lang="en-US" sz="2100" dirty="0"/>
          </a:p>
          <a:p>
            <a:pPr lvl="1">
              <a:spcAft>
                <a:spcPts val="598"/>
              </a:spcAft>
              <a:buFontTx/>
              <a:buChar char="•"/>
            </a:pPr>
            <a:r>
              <a:rPr lang="en-US" sz="2100" dirty="0"/>
              <a:t>Raise awareness of the importance of open standards based Social Business</a:t>
            </a:r>
          </a:p>
          <a:p>
            <a:pPr lvl="1">
              <a:spcAft>
                <a:spcPts val="598"/>
              </a:spcAft>
              <a:buFontTx/>
              <a:buChar char="•"/>
            </a:pPr>
            <a:endParaRPr lang="en-US" sz="2100" dirty="0"/>
          </a:p>
          <a:p>
            <a:pPr lvl="1">
              <a:spcAft>
                <a:spcPts val="598"/>
              </a:spcAft>
              <a:buFontTx/>
              <a:buChar char="•"/>
            </a:pPr>
            <a:r>
              <a:rPr lang="en-US" sz="2100" dirty="0"/>
              <a:t>Deliver customer focused content in the form of best practices, patterns, case studies, use cases, and standards roadmaps.</a:t>
            </a:r>
          </a:p>
          <a:p>
            <a:endParaRPr lang="en-US" sz="2000" dirty="0"/>
          </a:p>
        </p:txBody>
      </p:sp>
    </p:spTree>
    <p:extLst>
      <p:ext uri="{BB962C8B-B14F-4D97-AF65-F5344CB8AC3E}">
        <p14:creationId xmlns:p14="http://schemas.microsoft.com/office/powerpoint/2010/main" val="413541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3" name="Rectangle 5"/>
          <p:cNvSpPr>
            <a:spLocks noChangeArrowheads="1"/>
          </p:cNvSpPr>
          <p:nvPr/>
        </p:nvSpPr>
        <p:spPr bwMode="auto">
          <a:xfrm>
            <a:off x="2123728" y="332656"/>
            <a:ext cx="6676118" cy="996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1">
              <a:lnSpc>
                <a:spcPct val="100000"/>
              </a:lnSpc>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 pos="6616700" algn="l"/>
                <a:tab pos="7126288" algn="l"/>
                <a:tab pos="7634288" algn="l"/>
                <a:tab pos="8143875" algn="l"/>
              </a:tabLst>
            </a:pPr>
            <a:r>
              <a:rPr lang="en-US" sz="4000" dirty="0" smtClean="0">
                <a:solidFill>
                  <a:srgbClr val="004480"/>
                </a:solidFill>
                <a:latin typeface="LeagueGothic"/>
                <a:ea typeface="ヒラギノ角ゴ ProN W3" charset="0"/>
                <a:cs typeface="LeagueGothic"/>
              </a:rPr>
              <a:t>Social Business CG page</a:t>
            </a:r>
            <a:endParaRPr lang="en-US" sz="4000" dirty="0">
              <a:solidFill>
                <a:srgbClr val="004480"/>
              </a:solidFill>
              <a:latin typeface="LeagueGothic"/>
              <a:ea typeface="ヒラギノ角ゴ ProN W3" charset="0"/>
              <a:cs typeface="LeagueGothic"/>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661" y="1369352"/>
            <a:ext cx="6690185" cy="5112920"/>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41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3" name="Rectangle 5"/>
          <p:cNvSpPr>
            <a:spLocks noChangeArrowheads="1"/>
          </p:cNvSpPr>
          <p:nvPr/>
        </p:nvSpPr>
        <p:spPr bwMode="auto">
          <a:xfrm>
            <a:off x="2218960" y="548680"/>
            <a:ext cx="6676118" cy="996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1">
              <a:lnSpc>
                <a:spcPct val="100000"/>
              </a:lnSpc>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 pos="6616700" algn="l"/>
                <a:tab pos="7126288" algn="l"/>
                <a:tab pos="7634288" algn="l"/>
                <a:tab pos="8143875" algn="l"/>
              </a:tabLst>
            </a:pPr>
            <a:r>
              <a:rPr lang="en-US" sz="4000" dirty="0" smtClean="0">
                <a:solidFill>
                  <a:srgbClr val="004480"/>
                </a:solidFill>
                <a:latin typeface="LeagueGothic"/>
                <a:ea typeface="ヒラギノ角ゴ ProN W3" charset="0"/>
                <a:cs typeface="LeagueGothic"/>
              </a:rPr>
              <a:t>Social Networking CGs</a:t>
            </a:r>
            <a:endParaRPr lang="en-US" sz="4000" dirty="0">
              <a:solidFill>
                <a:srgbClr val="004480"/>
              </a:solidFill>
              <a:latin typeface="LeagueGothic"/>
              <a:ea typeface="ヒラギノ角ゴ ProN W3" charset="0"/>
              <a:cs typeface="LeagueGothic"/>
            </a:endParaRPr>
          </a:p>
        </p:txBody>
      </p:sp>
      <p:sp>
        <p:nvSpPr>
          <p:cNvPr id="4" name="Rectangle 10"/>
          <p:cNvSpPr>
            <a:spLocks noChangeArrowheads="1"/>
          </p:cNvSpPr>
          <p:nvPr/>
        </p:nvSpPr>
        <p:spPr bwMode="auto">
          <a:xfrm>
            <a:off x="2244045" y="2060848"/>
            <a:ext cx="6442755" cy="3722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5000" rIns="90000" bIns="45000">
            <a:spAutoFit/>
          </a:bodyPr>
          <a:lstStyle/>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Federated Social Web</a:t>
            </a: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Social Business</a:t>
            </a: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err="1" smtClean="0">
                <a:solidFill>
                  <a:srgbClr val="000000"/>
                </a:solidFill>
                <a:latin typeface="Gill Sans" charset="0"/>
              </a:rPr>
              <a:t>PubSubHubbub</a:t>
            </a:r>
            <a:endParaRPr lang="en-US" sz="2000" dirty="0" smtClean="0">
              <a:solidFill>
                <a:srgbClr val="000000"/>
              </a:solidFill>
              <a:latin typeface="Gill Sans" charset="0"/>
            </a:endParaRP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err="1" smtClean="0">
                <a:solidFill>
                  <a:srgbClr val="000000"/>
                </a:solidFill>
                <a:latin typeface="Gill Sans" charset="0"/>
              </a:rPr>
              <a:t>OStatus</a:t>
            </a:r>
            <a:endParaRPr lang="en-US" sz="2000" dirty="0" smtClean="0">
              <a:solidFill>
                <a:srgbClr val="000000"/>
              </a:solidFill>
              <a:latin typeface="Gill Sans" charset="0"/>
            </a:endParaRP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Core </a:t>
            </a:r>
            <a:r>
              <a:rPr lang="en-US" sz="2000" dirty="0" err="1" smtClean="0">
                <a:solidFill>
                  <a:srgbClr val="000000"/>
                </a:solidFill>
                <a:latin typeface="Gill Sans" charset="0"/>
              </a:rPr>
              <a:t>Mobel</a:t>
            </a:r>
            <a:r>
              <a:rPr lang="en-US" sz="2000" dirty="0" smtClean="0">
                <a:solidFill>
                  <a:srgbClr val="000000"/>
                </a:solidFill>
                <a:latin typeface="Gill Sans" charset="0"/>
              </a:rPr>
              <a:t> Web Platform</a:t>
            </a: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err="1" smtClean="0">
                <a:solidFill>
                  <a:srgbClr val="000000"/>
                </a:solidFill>
                <a:latin typeface="Gill Sans" charset="0"/>
              </a:rPr>
              <a:t>ActivityPub</a:t>
            </a:r>
            <a:endParaRPr lang="en-US" sz="2000" dirty="0" smtClean="0">
              <a:solidFill>
                <a:srgbClr val="000000"/>
              </a:solidFill>
              <a:latin typeface="Gill Sans" charset="0"/>
            </a:endParaRP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endParaRPr lang="en-US" sz="2000" dirty="0">
              <a:solidFill>
                <a:srgbClr val="000000"/>
              </a:solidFill>
              <a:latin typeface="Gill Sans" charset="0"/>
            </a:endParaRP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Headlight Projects are a great means of encouraging cross pollination between similarly themed CGs</a:t>
            </a:r>
          </a:p>
          <a:p>
            <a:pPr marL="742950" lvl="1" indent="-284163">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IBM would like to encourage this practice along with Cross CG task forces.</a:t>
            </a:r>
          </a:p>
          <a:p>
            <a:pPr marL="1587" hangingPunct="1">
              <a:lnSpc>
                <a:spcPct val="100000"/>
              </a:lnSpc>
              <a:buSzPct val="45000"/>
              <a:tabLst>
                <a:tab pos="723900" algn="l"/>
                <a:tab pos="1447800" algn="l"/>
                <a:tab pos="2171700" algn="l"/>
                <a:tab pos="2895600" algn="l"/>
                <a:tab pos="3619500" algn="l"/>
                <a:tab pos="4343400" algn="l"/>
                <a:tab pos="5067300" algn="l"/>
                <a:tab pos="5791200" algn="l"/>
              </a:tabLst>
            </a:pPr>
            <a:endParaRPr lang="en-US" sz="1600" dirty="0" smtClean="0">
              <a:solidFill>
                <a:srgbClr val="000000"/>
              </a:solidFill>
              <a:latin typeface="Gill Sans" charset="0"/>
            </a:endParaRPr>
          </a:p>
        </p:txBody>
      </p:sp>
    </p:spTree>
    <p:extLst>
      <p:ext uri="{BB962C8B-B14F-4D97-AF65-F5344CB8AC3E}">
        <p14:creationId xmlns:p14="http://schemas.microsoft.com/office/powerpoint/2010/main" val="413541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238"/>
            <a:ext cx="9143999" cy="6857999"/>
          </a:xfrm>
          <a:prstGeom prst="rect">
            <a:avLst/>
          </a:prstGeom>
        </p:spPr>
      </p:pic>
      <p:sp>
        <p:nvSpPr>
          <p:cNvPr id="3" name="Rectangle 5"/>
          <p:cNvSpPr>
            <a:spLocks noChangeArrowheads="1"/>
          </p:cNvSpPr>
          <p:nvPr/>
        </p:nvSpPr>
        <p:spPr bwMode="auto">
          <a:xfrm>
            <a:off x="2244045" y="1232524"/>
            <a:ext cx="6676118" cy="996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1">
              <a:lnSpc>
                <a:spcPct val="100000"/>
              </a:lnSpc>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 pos="6616700" algn="l"/>
                <a:tab pos="7126288" algn="l"/>
                <a:tab pos="7634288" algn="l"/>
                <a:tab pos="8143875" algn="l"/>
              </a:tabLst>
            </a:pPr>
            <a:r>
              <a:rPr lang="en-US" sz="4000" dirty="0" smtClean="0">
                <a:solidFill>
                  <a:srgbClr val="004480"/>
                </a:solidFill>
                <a:latin typeface="LeagueGothic"/>
                <a:ea typeface="ヒラギノ角ゴ ProN W3" charset="0"/>
                <a:cs typeface="LeagueGothic"/>
              </a:rPr>
              <a:t>Headlight: Directions</a:t>
            </a:r>
            <a:endParaRPr lang="en-US" sz="4000" dirty="0">
              <a:solidFill>
                <a:srgbClr val="004480"/>
              </a:solidFill>
              <a:latin typeface="LeagueGothic"/>
              <a:ea typeface="ヒラギノ角ゴ ProN W3" charset="0"/>
              <a:cs typeface="LeagueGothic"/>
            </a:endParaRPr>
          </a:p>
        </p:txBody>
      </p:sp>
      <p:sp>
        <p:nvSpPr>
          <p:cNvPr id="4" name="Rectangle 10"/>
          <p:cNvSpPr>
            <a:spLocks noChangeArrowheads="1"/>
          </p:cNvSpPr>
          <p:nvPr/>
        </p:nvSpPr>
        <p:spPr bwMode="auto">
          <a:xfrm>
            <a:off x="2244045" y="2731770"/>
            <a:ext cx="6576427" cy="706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5000" rIns="90000" bIns="45000">
            <a:spAutoFit/>
          </a:bodyPr>
          <a:lstStyle/>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Social Standards “</a:t>
            </a:r>
            <a:r>
              <a:rPr lang="en-US" sz="2000" dirty="0" err="1" smtClean="0">
                <a:solidFill>
                  <a:srgbClr val="000000"/>
                </a:solidFill>
                <a:latin typeface="Gill Sans" charset="0"/>
              </a:rPr>
              <a:t>Boxitecture</a:t>
            </a:r>
            <a:r>
              <a:rPr lang="en-US" sz="2000" dirty="0" smtClean="0">
                <a:solidFill>
                  <a:srgbClr val="000000"/>
                </a:solidFill>
                <a:latin typeface="Gill Sans" charset="0"/>
              </a:rPr>
              <a:t>” (Ann’s presentation)</a:t>
            </a:r>
            <a:endParaRPr lang="en-US" sz="2000" dirty="0" smtClean="0">
              <a:solidFill>
                <a:srgbClr val="000000"/>
              </a:solidFill>
              <a:latin typeface="Gill Sans" charset="0"/>
            </a:endParaRP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Co-branded Workshop(s)</a:t>
            </a:r>
            <a:endParaRPr lang="en-US" sz="2000" dirty="0" smtClean="0">
              <a:solidFill>
                <a:srgbClr val="000000"/>
              </a:solidFill>
              <a:latin typeface="Gill Sans" charset="0"/>
            </a:endParaRPr>
          </a:p>
        </p:txBody>
      </p:sp>
    </p:spTree>
    <p:extLst>
      <p:ext uri="{BB962C8B-B14F-4D97-AF65-F5344CB8AC3E}">
        <p14:creationId xmlns:p14="http://schemas.microsoft.com/office/powerpoint/2010/main" val="407109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238"/>
            <a:ext cx="9143999" cy="6857999"/>
          </a:xfrm>
          <a:prstGeom prst="rect">
            <a:avLst/>
          </a:prstGeom>
        </p:spPr>
      </p:pic>
      <p:sp>
        <p:nvSpPr>
          <p:cNvPr id="3" name="Rectangle 5"/>
          <p:cNvSpPr>
            <a:spLocks noChangeArrowheads="1"/>
          </p:cNvSpPr>
          <p:nvPr/>
        </p:nvSpPr>
        <p:spPr bwMode="auto">
          <a:xfrm>
            <a:off x="2239042" y="188640"/>
            <a:ext cx="6676118" cy="996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hangingPunct="1">
              <a:lnSpc>
                <a:spcPct val="100000"/>
              </a:lnSpc>
              <a:tabLst>
                <a:tab pos="0" algn="l"/>
                <a:tab pos="314325" algn="l"/>
                <a:tab pos="630238" algn="l"/>
                <a:tab pos="946150" algn="l"/>
                <a:tab pos="1262063" algn="l"/>
                <a:tab pos="1577975" algn="l"/>
                <a:tab pos="1893888" algn="l"/>
                <a:tab pos="2209800" algn="l"/>
                <a:tab pos="2525713" algn="l"/>
                <a:tab pos="2841625" algn="l"/>
                <a:tab pos="3157538" algn="l"/>
                <a:tab pos="3473450" algn="l"/>
                <a:tab pos="3789363" algn="l"/>
                <a:tab pos="4105275" algn="l"/>
                <a:tab pos="4421188" algn="l"/>
                <a:tab pos="4737100" algn="l"/>
                <a:tab pos="5053013" algn="l"/>
                <a:tab pos="5368925" algn="l"/>
                <a:tab pos="5684838" algn="l"/>
                <a:tab pos="6000750" algn="l"/>
                <a:tab pos="6316663" algn="l"/>
                <a:tab pos="6616700" algn="l"/>
                <a:tab pos="7126288" algn="l"/>
                <a:tab pos="7634288" algn="l"/>
                <a:tab pos="8143875" algn="l"/>
              </a:tabLst>
            </a:pPr>
            <a:r>
              <a:rPr lang="en-US" sz="4000" dirty="0" smtClean="0">
                <a:solidFill>
                  <a:srgbClr val="004480"/>
                </a:solidFill>
                <a:latin typeface="LeagueGothic"/>
                <a:ea typeface="ヒラギノ角ゴ ProN W3" charset="0"/>
                <a:cs typeface="LeagueGothic"/>
              </a:rPr>
              <a:t>Social Workshop</a:t>
            </a:r>
            <a:endParaRPr lang="en-US" sz="4000" dirty="0">
              <a:solidFill>
                <a:srgbClr val="004480"/>
              </a:solidFill>
              <a:latin typeface="LeagueGothic"/>
              <a:ea typeface="ヒラギノ角ゴ ProN W3" charset="0"/>
              <a:cs typeface="LeagueGothic"/>
            </a:endParaRPr>
          </a:p>
        </p:txBody>
      </p:sp>
      <p:sp>
        <p:nvSpPr>
          <p:cNvPr id="4" name="Rectangle 10"/>
          <p:cNvSpPr>
            <a:spLocks noChangeArrowheads="1"/>
          </p:cNvSpPr>
          <p:nvPr/>
        </p:nvSpPr>
        <p:spPr bwMode="auto">
          <a:xfrm>
            <a:off x="2123728" y="1916832"/>
            <a:ext cx="6610707" cy="3968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5000" rIns="90000" bIns="45000">
            <a:spAutoFit/>
          </a:bodyPr>
          <a:lstStyle/>
          <a:p>
            <a:pPr marL="285750" indent="-284163">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b="1" dirty="0">
                <a:solidFill>
                  <a:schemeClr val="accent1"/>
                </a:solidFill>
                <a:latin typeface="Gill Sans" charset="0"/>
              </a:rPr>
              <a:t>When</a:t>
            </a:r>
            <a:r>
              <a:rPr lang="en-US" sz="2000" dirty="0">
                <a:solidFill>
                  <a:srgbClr val="000000"/>
                </a:solidFill>
                <a:latin typeface="Gill Sans" charset="0"/>
              </a:rPr>
              <a:t>: Fall 2012</a:t>
            </a:r>
          </a:p>
          <a:p>
            <a:pPr marL="285750" indent="-284163">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b="1" dirty="0">
                <a:solidFill>
                  <a:schemeClr val="accent1"/>
                </a:solidFill>
                <a:latin typeface="Gill Sans" charset="0"/>
              </a:rPr>
              <a:t>Where</a:t>
            </a:r>
            <a:r>
              <a:rPr lang="en-US" sz="2000" b="1" dirty="0">
                <a:solidFill>
                  <a:srgbClr val="000000"/>
                </a:solidFill>
                <a:latin typeface="Gill Sans" charset="0"/>
              </a:rPr>
              <a:t>: </a:t>
            </a:r>
            <a:r>
              <a:rPr lang="en-US" sz="2000" dirty="0">
                <a:solidFill>
                  <a:srgbClr val="000000"/>
                </a:solidFill>
                <a:latin typeface="Gill Sans" charset="0"/>
              </a:rPr>
              <a:t>Bay Area</a:t>
            </a:r>
          </a:p>
          <a:p>
            <a:pPr marL="742950" lvl="1" indent="-284163">
              <a:buSzPct val="45000"/>
              <a:buFont typeface="Arial" charset="0"/>
              <a:buChar char="•"/>
              <a:tabLst>
                <a:tab pos="723900" algn="l"/>
                <a:tab pos="1447800" algn="l"/>
                <a:tab pos="2171700" algn="l"/>
                <a:tab pos="2895600" algn="l"/>
                <a:tab pos="3619500" algn="l"/>
                <a:tab pos="4343400" algn="l"/>
                <a:tab pos="5067300" algn="l"/>
                <a:tab pos="5791200" algn="l"/>
              </a:tabLst>
            </a:pPr>
            <a:r>
              <a:rPr lang="en-US" sz="1600" dirty="0">
                <a:solidFill>
                  <a:srgbClr val="000000"/>
                </a:solidFill>
                <a:latin typeface="Gill Sans" charset="0"/>
              </a:rPr>
              <a:t>possibly co-located with Internet Identity Workshop in Oct</a:t>
            </a: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b="1" dirty="0" smtClean="0">
                <a:solidFill>
                  <a:schemeClr val="accent1"/>
                </a:solidFill>
                <a:latin typeface="Gill Sans" charset="0"/>
              </a:rPr>
              <a:t>What: </a:t>
            </a:r>
            <a:r>
              <a:rPr lang="en-US" sz="2000" dirty="0" smtClean="0">
                <a:solidFill>
                  <a:srgbClr val="000000"/>
                </a:solidFill>
                <a:latin typeface="Gill Sans" charset="0"/>
              </a:rPr>
              <a:t>Bring together key organizations dealing with Social Standards</a:t>
            </a:r>
          </a:p>
          <a:p>
            <a:pPr marL="742950" lvl="1" indent="-284163">
              <a:buSzPct val="45000"/>
              <a:buFont typeface="Arial" charset="0"/>
              <a:buChar char="•"/>
              <a:tabLst>
                <a:tab pos="723900" algn="l"/>
                <a:tab pos="1447800" algn="l"/>
                <a:tab pos="2171700" algn="l"/>
                <a:tab pos="2895600" algn="l"/>
                <a:tab pos="3619500" algn="l"/>
                <a:tab pos="4343400" algn="l"/>
                <a:tab pos="5067300" algn="l"/>
                <a:tab pos="5791200" algn="l"/>
              </a:tabLst>
            </a:pPr>
            <a:r>
              <a:rPr lang="en-US" dirty="0">
                <a:solidFill>
                  <a:srgbClr val="000000"/>
                </a:solidFill>
                <a:latin typeface="Gill Sans" charset="0"/>
              </a:rPr>
              <a:t>In early discussions re: </a:t>
            </a:r>
            <a:r>
              <a:rPr lang="en-US" dirty="0" smtClean="0">
                <a:solidFill>
                  <a:srgbClr val="000000"/>
                </a:solidFill>
                <a:latin typeface="Gill Sans" charset="0"/>
              </a:rPr>
              <a:t>co-branding</a:t>
            </a:r>
          </a:p>
          <a:p>
            <a:pPr marL="742950" lvl="1" indent="-284163">
              <a:buSzPct val="45000"/>
              <a:buFont typeface="Arial" charset="0"/>
              <a:buChar char="•"/>
              <a:tabLst>
                <a:tab pos="723900" algn="l"/>
                <a:tab pos="1447800" algn="l"/>
                <a:tab pos="2171700" algn="l"/>
                <a:tab pos="2895600" algn="l"/>
                <a:tab pos="3619500" algn="l"/>
                <a:tab pos="4343400" algn="l"/>
                <a:tab pos="5067300" algn="l"/>
                <a:tab pos="5791200" algn="l"/>
              </a:tabLst>
            </a:pPr>
            <a:endParaRPr lang="en-US" dirty="0" smtClean="0">
              <a:solidFill>
                <a:srgbClr val="000000"/>
              </a:solidFill>
              <a:latin typeface="Gill Sans" charset="0"/>
            </a:endParaRP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Use headlights project output as catalyst for Workshop</a:t>
            </a:r>
          </a:p>
          <a:p>
            <a:pPr marL="742950" lvl="1" indent="-284163">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a:solidFill>
                  <a:srgbClr val="000000"/>
                </a:solidFill>
                <a:latin typeface="Gill Sans" charset="0"/>
              </a:rPr>
              <a:t>Use cases &amp; requirements</a:t>
            </a:r>
          </a:p>
          <a:p>
            <a:pPr marL="742950" lvl="1" indent="-284163">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explore “</a:t>
            </a:r>
            <a:r>
              <a:rPr lang="en-US" sz="2000" dirty="0" err="1" smtClean="0">
                <a:solidFill>
                  <a:srgbClr val="000000"/>
                </a:solidFill>
                <a:latin typeface="Gill Sans" charset="0"/>
              </a:rPr>
              <a:t>boxitecture</a:t>
            </a:r>
            <a:r>
              <a:rPr lang="en-US" sz="2000" dirty="0" smtClean="0">
                <a:solidFill>
                  <a:srgbClr val="000000"/>
                </a:solidFill>
                <a:latin typeface="Gill Sans" charset="0"/>
              </a:rPr>
              <a:t>”</a:t>
            </a:r>
          </a:p>
          <a:p>
            <a:pPr marL="742950" lvl="1" indent="-284163">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Explore standards roadmap</a:t>
            </a: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endParaRPr lang="en-US" sz="2000" dirty="0" smtClean="0">
              <a:solidFill>
                <a:srgbClr val="000000"/>
              </a:solidFill>
              <a:latin typeface="Gill Sans" charset="0"/>
            </a:endParaRPr>
          </a:p>
          <a:p>
            <a:pPr marL="285750" indent="-284163" hangingPunct="1">
              <a:lnSpc>
                <a:spcPct val="100000"/>
              </a:lnSpc>
              <a:buSzPct val="45000"/>
              <a:buFont typeface="Arial" charset="0"/>
              <a:buChar char="•"/>
              <a:tabLst>
                <a:tab pos="723900" algn="l"/>
                <a:tab pos="1447800" algn="l"/>
                <a:tab pos="2171700" algn="l"/>
                <a:tab pos="2895600" algn="l"/>
                <a:tab pos="3619500" algn="l"/>
                <a:tab pos="4343400" algn="l"/>
                <a:tab pos="5067300" algn="l"/>
                <a:tab pos="5791200" algn="l"/>
              </a:tabLst>
            </a:pPr>
            <a:r>
              <a:rPr lang="en-US" sz="2000" dirty="0" smtClean="0">
                <a:solidFill>
                  <a:srgbClr val="000000"/>
                </a:solidFill>
                <a:latin typeface="Gill Sans" charset="0"/>
              </a:rPr>
              <a:t>Seeking Workshop Sponsors, interested parties</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8844" y="1052736"/>
            <a:ext cx="3059808" cy="116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1490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1306</TotalTime>
  <Words>430</Words>
  <Application>Microsoft Office PowerPoint</Application>
  <PresentationFormat>On-screen Show (4:3)</PresentationFormat>
  <Paragraphs>78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Eddy</dc:creator>
  <cp:lastModifiedBy>Steve Holbrook</cp:lastModifiedBy>
  <cp:revision>1170</cp:revision>
  <dcterms:created xsi:type="dcterms:W3CDTF">2012-05-13T15:02:35Z</dcterms:created>
  <dcterms:modified xsi:type="dcterms:W3CDTF">2012-05-14T09:35:25Z</dcterms:modified>
</cp:coreProperties>
</file>