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9" r:id="rId4"/>
    <p:sldId id="302" r:id="rId5"/>
    <p:sldId id="303" r:id="rId6"/>
    <p:sldId id="304" r:id="rId7"/>
    <p:sldId id="305" r:id="rId8"/>
    <p:sldId id="306" r:id="rId9"/>
    <p:sldId id="274" r:id="rId10"/>
    <p:sldId id="293" r:id="rId11"/>
    <p:sldId id="295" r:id="rId12"/>
    <p:sldId id="270" r:id="rId13"/>
    <p:sldId id="276" r:id="rId14"/>
    <p:sldId id="284" r:id="rId15"/>
    <p:sldId id="277" r:id="rId16"/>
    <p:sldId id="301" r:id="rId17"/>
    <p:sldId id="278" r:id="rId18"/>
    <p:sldId id="296" r:id="rId19"/>
    <p:sldId id="308" r:id="rId20"/>
    <p:sldId id="307" r:id="rId21"/>
    <p:sldId id="309" r:id="rId22"/>
    <p:sldId id="311" r:id="rId23"/>
    <p:sldId id="310" r:id="rId24"/>
    <p:sldId id="279" r:id="rId25"/>
    <p:sldId id="285" r:id="rId26"/>
    <p:sldId id="280" r:id="rId27"/>
    <p:sldId id="25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06" autoAdjust="0"/>
  </p:normalViewPr>
  <p:slideViewPr>
    <p:cSldViewPr snapToGrid="0" snapToObjects="1">
      <p:cViewPr varScale="1">
        <p:scale>
          <a:sx n="100" d="100"/>
          <a:sy n="100" d="100"/>
        </p:scale>
        <p:origin x="-112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86CB8-ED4B-3642-9AE3-6A8662480BEB}" type="datetimeFigureOut">
              <a:rPr lang="en-US" smtClean="0"/>
              <a:t>11/1/11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DFCBD-A895-D941-ADBE-ECDFB8D45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68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F29CE-26B2-C24C-BA85-066B9DE1C2C9}" type="datetimeFigureOut">
              <a:rPr lang="en-US" smtClean="0"/>
              <a:t>11/1/11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26644-2BAF-B94B-917E-429CCA1B2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211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31 October-1 November 2011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r>
              <a:rPr lang="en-US" smtClean="0"/>
              <a:t>31 October-1 November 2011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October-1 November 2011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42D2-6EC0-47EE-B633-BA0A345679BF}" type="slidenum">
              <a:rPr/>
              <a:pPr/>
              <a:t>‹#›</a:t>
            </a:fld>
            <a:endParaRPr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October-1 November 2011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October-1 November 2011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October-1 November 2011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October-1 November 2011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31 October-1 November 2011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31 October-1 November 2011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October-1 November 2011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October-1 November 2011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October-1 November 2011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October-1 November 2011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r>
              <a:rPr lang="en-US" smtClean="0"/>
              <a:t>31 October-1 November 2011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31 October-1 November 2011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1F84E61-BFA6-4150-9FE3-AA0C8F288190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0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" TargetMode="External"/><Relationship Id="rId4" Type="http://schemas.openxmlformats.org/officeDocument/2006/relationships/hyperlink" Target="http://okfn.org" TargetMode="External"/><Relationship Id="rId5" Type="http://schemas.openxmlformats.org/officeDocument/2006/relationships/hyperlink" Target="http://lists.okfn.org/mailman/listinfo/data-catalogs" TargetMode="External"/><Relationship Id="rId6" Type="http://schemas.openxmlformats.org/officeDocument/2006/relationships/hyperlink" Target="http://Data.overheid.nl" TargetMode="External"/><Relationship Id="rId7" Type="http://schemas.openxmlformats.org/officeDocument/2006/relationships/hyperlink" Target="mailto:Paul.Suijkerbuijk@ictu.nl" TargetMode="External"/><Relationship Id="rId8" Type="http://schemas.openxmlformats.org/officeDocument/2006/relationships/hyperlink" Target="mailto:Jeanne.M.Holm@jpl.nasa.gov" TargetMode="External"/><Relationship Id="rId9" Type="http://schemas.openxmlformats.org/officeDocument/2006/relationships/hyperlink" Target="mailto:Andrew.Stott@dirdigeng.com" TargetMode="External"/><Relationship Id="rId10" Type="http://schemas.openxmlformats.org/officeDocument/2006/relationships/hyperlink" Target="https://docs.google.com/spreadsheet/viewform?formkey=dGVwNXM3T3FxRzRrN3cyRTFaaURYblE6MQ" TargetMode="External"/><Relationship Id="rId11" Type="http://schemas.openxmlformats.org/officeDocument/2006/relationships/hyperlink" Target="http://epsiplatform.eu/content/invitation-data-portal-managers-join-our-expert-group-do-our-survey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PSIplatform.eu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csmaster.sxu.edu/caviles/images/internet%20comic.gif" TargetMode="External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gdcamp.org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ata.gov/semantic/inde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Project/IRC/" TargetMode="External"/><Relationship Id="rId3" Type="http://schemas.openxmlformats.org/officeDocument/2006/relationships/hyperlink" Target="http://irc.w3.org/?channels=ego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13281"/>
            <a:ext cx="7501552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W3C eGovernment Interest Group</a:t>
            </a:r>
            <a:br>
              <a:rPr lang="en-US" dirty="0" smtClean="0"/>
            </a:br>
            <a:r>
              <a:rPr lang="en-US" dirty="0" smtClean="0"/>
              <a:t>Launch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31 October – 1 November 2011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552" y="150091"/>
            <a:ext cx="3175000" cy="3048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October-1 November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0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components that are necessary for an open government site?</a:t>
            </a:r>
          </a:p>
          <a:p>
            <a:pPr lvl="1"/>
            <a:r>
              <a:rPr lang="en-US" dirty="0" smtClean="0"/>
              <a:t>Discussion</a:t>
            </a:r>
          </a:p>
          <a:p>
            <a:pPr lvl="1"/>
            <a:r>
              <a:rPr lang="en-US" dirty="0" smtClean="0"/>
              <a:t>Think of a way to symbolize the important components</a:t>
            </a:r>
          </a:p>
          <a:p>
            <a:pPr lvl="2"/>
            <a:r>
              <a:rPr lang="en-US" dirty="0" smtClean="0"/>
              <a:t>Create those from Legos</a:t>
            </a:r>
          </a:p>
          <a:p>
            <a:pPr lvl="2"/>
            <a:r>
              <a:rPr lang="en-US" dirty="0" smtClean="0"/>
              <a:t>Bring them to the front to share</a:t>
            </a:r>
          </a:p>
          <a:p>
            <a:pPr lvl="2"/>
            <a:r>
              <a:rPr lang="en-US" dirty="0" smtClean="0"/>
              <a:t>Place them with others that are like them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October-1 November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52440" y="3548401"/>
            <a:ext cx="2217317" cy="295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2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Data Portal Management Questionnaire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Q</a:t>
            </a:r>
            <a:r>
              <a:rPr lang="en-US" dirty="0" smtClean="0"/>
              <a:t>uestionnaire </a:t>
            </a:r>
            <a:r>
              <a:rPr lang="en-US" dirty="0"/>
              <a:t>is to share facts </a:t>
            </a:r>
            <a:r>
              <a:rPr lang="en-US" dirty="0" smtClean="0"/>
              <a:t>and </a:t>
            </a:r>
            <a:r>
              <a:rPr lang="en-US" dirty="0"/>
              <a:t>figures, insights and lessons learned between open data portal </a:t>
            </a:r>
            <a:r>
              <a:rPr lang="en-US" dirty="0" smtClean="0"/>
              <a:t>managers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esults </a:t>
            </a:r>
            <a:r>
              <a:rPr lang="en-US" dirty="0"/>
              <a:t>will be shared online via </a:t>
            </a:r>
            <a:r>
              <a:rPr lang="en-US" dirty="0">
                <a:hlinkClick r:id="rId2"/>
              </a:rPr>
              <a:t>http://www.ePSIplatform.eu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http://www.w3.org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okfn.org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ailing </a:t>
            </a:r>
            <a:r>
              <a:rPr lang="en-US" dirty="0"/>
              <a:t>list which will be used for community </a:t>
            </a:r>
            <a:r>
              <a:rPr lang="en-US" dirty="0" smtClean="0"/>
              <a:t>communication </a:t>
            </a:r>
            <a:r>
              <a:rPr lang="en-US" dirty="0">
                <a:hlinkClick r:id="rId5"/>
              </a:rPr>
              <a:t>http://lists.okfn.org/mailman/listinfo/data-</a:t>
            </a:r>
            <a:r>
              <a:rPr lang="en-US" dirty="0" smtClean="0">
                <a:hlinkClick r:id="rId5"/>
              </a:rPr>
              <a:t>catalogs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aul </a:t>
            </a:r>
            <a:r>
              <a:rPr lang="en-US" dirty="0" err="1"/>
              <a:t>Suijkerbuijk</a:t>
            </a:r>
            <a:r>
              <a:rPr lang="en-US" dirty="0"/>
              <a:t> (</a:t>
            </a:r>
            <a:r>
              <a:rPr lang="en-US" dirty="0">
                <a:hlinkClick r:id="rId6"/>
              </a:rPr>
              <a:t>Data.overheid.nl</a:t>
            </a:r>
            <a:r>
              <a:rPr lang="en-US" dirty="0"/>
              <a:t>, The Netherlands) </a:t>
            </a:r>
            <a:r>
              <a:rPr lang="en-US" dirty="0">
                <a:hlinkClick r:id="rId7"/>
              </a:rPr>
              <a:t>Paul.Suijkerbuijk@ictu.nl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Jeanne </a:t>
            </a:r>
            <a:r>
              <a:rPr lang="en-US" dirty="0"/>
              <a:t>Holm (</a:t>
            </a:r>
            <a:r>
              <a:rPr lang="en-US" dirty="0" err="1"/>
              <a:t>Data.gov</a:t>
            </a:r>
            <a:r>
              <a:rPr lang="en-US" dirty="0"/>
              <a:t>, US) </a:t>
            </a:r>
            <a:r>
              <a:rPr lang="en-US" dirty="0">
                <a:hlinkClick r:id="rId8"/>
              </a:rPr>
              <a:t>Jeanne.M.Holm@jpl.nasa.gov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Andrew </a:t>
            </a:r>
            <a:r>
              <a:rPr lang="en-US" dirty="0"/>
              <a:t>Stott (UK) </a:t>
            </a:r>
            <a:r>
              <a:rPr lang="en-US" dirty="0">
                <a:hlinkClick r:id="rId9"/>
              </a:rPr>
              <a:t>Andrew.Stott@</a:t>
            </a:r>
            <a:r>
              <a:rPr lang="en-US" dirty="0" smtClean="0">
                <a:hlinkClick r:id="rId9"/>
              </a:rPr>
              <a:t>dirdigeng.com</a:t>
            </a:r>
            <a:endParaRPr lang="en-US" dirty="0" smtClean="0"/>
          </a:p>
          <a:p>
            <a:r>
              <a:rPr lang="en-US" dirty="0" err="1" smtClean="0"/>
              <a:t>Questionnaire</a:t>
            </a:r>
            <a:r>
              <a:rPr lang="en-US" dirty="0" err="1" smtClean="0">
                <a:hlinkClick r:id="rId10"/>
              </a:rPr>
              <a:t>https</a:t>
            </a:r>
            <a:r>
              <a:rPr lang="en-US" dirty="0">
                <a:hlinkClick r:id="rId10"/>
              </a:rPr>
              <a:t>://docs.google.com/spreadsheet/viewform?formkey=</a:t>
            </a:r>
            <a:r>
              <a:rPr lang="en-US" dirty="0" smtClean="0">
                <a:hlinkClick r:id="rId10"/>
              </a:rPr>
              <a:t>dGVwNXM3T3FxRzRrN3cyRTFaaURYblE6MQ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Invitation</a:t>
            </a:r>
            <a:r>
              <a:rPr lang="en-US" dirty="0" err="1" smtClean="0">
                <a:hlinkClick r:id="rId11"/>
              </a:rPr>
              <a:t>http</a:t>
            </a:r>
            <a:r>
              <a:rPr lang="en-US" dirty="0">
                <a:hlinkClick r:id="rId11"/>
              </a:rPr>
              <a:t>://epsiplatform.eu/content/invitation-data-portal-managers-join-our-expert-group-do-our-</a:t>
            </a:r>
            <a:r>
              <a:rPr lang="en-US" dirty="0" smtClean="0">
                <a:hlinkClick r:id="rId11"/>
              </a:rPr>
              <a:t>survey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October-1 November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6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Licensing (14:15-15:00)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smtClean="0"/>
              <a:t>Anne Fitzgerald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October-1 November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6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Education and Outreach (15:00-15:45)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John Erickson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October-1 November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2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Brainstorm: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best no-cost/low-cost ways to:</a:t>
            </a:r>
          </a:p>
          <a:p>
            <a:pPr lvl="1"/>
            <a:r>
              <a:rPr lang="en-US" dirty="0" smtClean="0"/>
              <a:t>Initiate government and public interest in an open data site?</a:t>
            </a:r>
          </a:p>
          <a:p>
            <a:pPr lvl="1"/>
            <a:r>
              <a:rPr lang="en-US" dirty="0" smtClean="0"/>
              <a:t>Generate interest in an existing open data site?</a:t>
            </a:r>
          </a:p>
          <a:p>
            <a:pPr lvl="1"/>
            <a:r>
              <a:rPr lang="en-US" dirty="0" smtClean="0"/>
              <a:t>Engage with developers?</a:t>
            </a:r>
          </a:p>
          <a:p>
            <a:pPr lvl="1"/>
            <a:r>
              <a:rPr lang="en-US" dirty="0" smtClean="0"/>
              <a:t>Communicate to the public about open data?</a:t>
            </a:r>
          </a:p>
          <a:p>
            <a:pPr lvl="1"/>
            <a:r>
              <a:rPr lang="en-US" dirty="0" smtClean="0"/>
              <a:t>Find and identify apps and uses of open data?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October-1 November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63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9661" y="4648200"/>
            <a:ext cx="8153400" cy="193975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Break (</a:t>
            </a:r>
            <a:r>
              <a:rPr lang="en-US" sz="3200" b="1" dirty="0" smtClean="0"/>
              <a:t>15:45-16:00)</a:t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1600" i="1" dirty="0" smtClean="0">
                <a:solidFill>
                  <a:schemeClr val="tx1"/>
                </a:solidFill>
              </a:rPr>
              <a:t>Courtesy </a:t>
            </a:r>
            <a:r>
              <a:rPr lang="en-US" sz="1600" i="1" dirty="0">
                <a:solidFill>
                  <a:schemeClr val="tx1"/>
                </a:solidFill>
                <a:hlinkClick r:id="rId2"/>
              </a:rPr>
              <a:t>http://csmaster.sxu.edu/caviles/images/internet%</a:t>
            </a:r>
            <a:r>
              <a:rPr lang="en-US" sz="1600" i="1" dirty="0" smtClean="0">
                <a:solidFill>
                  <a:schemeClr val="tx1"/>
                </a:solidFill>
                <a:hlinkClick r:id="rId2"/>
              </a:rPr>
              <a:t>20comic.gif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endParaRPr lang="en-US" sz="1600" i="1" dirty="0">
              <a:solidFill>
                <a:schemeClr val="tx1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9260" y="228600"/>
            <a:ext cx="8534203" cy="42672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October-1 November 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42D2-6EC0-47EE-B633-BA0A345679B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4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 Cards from the Parking Lot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Items to add from today’s discussions?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19098" y="4221510"/>
            <a:ext cx="4021848" cy="212520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October-1 November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8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Future of eGovernment at W3C: Summary and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16.00-17.30</a:t>
            </a:r>
            <a:r>
              <a:rPr lang="en-US" sz="2400" dirty="0" smtClean="0"/>
              <a:t> – Jeanne Holm, Phil Archer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October-1 November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OGD Camp Keynoters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3"/>
            <a:ext cx="7583488" cy="437698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</a:t>
            </a:r>
            <a:r>
              <a:rPr lang="en-US" dirty="0" smtClean="0"/>
              <a:t>closing </a:t>
            </a:r>
            <a:r>
              <a:rPr lang="en-US" dirty="0"/>
              <a:t>session at </a:t>
            </a:r>
            <a:r>
              <a:rPr lang="en-US" dirty="0">
                <a:hlinkClick r:id="rId2"/>
              </a:rPr>
              <a:t>Open Government Data Camp</a:t>
            </a:r>
            <a:r>
              <a:rPr lang="en-US" dirty="0"/>
              <a:t>, </a:t>
            </a:r>
            <a:r>
              <a:rPr lang="en-US" dirty="0" smtClean="0"/>
              <a:t>keynoters reflected </a:t>
            </a:r>
            <a:r>
              <a:rPr lang="en-US" dirty="0"/>
              <a:t>on what developments they would most like to see in the next year in relation to open government </a:t>
            </a:r>
            <a:r>
              <a:rPr lang="en-US" dirty="0" smtClean="0"/>
              <a:t>data:</a:t>
            </a:r>
            <a:endParaRPr lang="en-US" dirty="0"/>
          </a:p>
          <a:p>
            <a:pPr lvl="1"/>
            <a:r>
              <a:rPr lang="en-US" dirty="0"/>
              <a:t>Open Government Data as a Right</a:t>
            </a:r>
          </a:p>
          <a:p>
            <a:pPr lvl="1"/>
            <a:r>
              <a:rPr lang="en-US" dirty="0"/>
              <a:t>More Schemas (Knowledge APIs) – keep it focused, let’s not try to boil the ocean</a:t>
            </a:r>
          </a:p>
          <a:p>
            <a:pPr lvl="1"/>
            <a:r>
              <a:rPr lang="en-US" dirty="0"/>
              <a:t>Open Data as a Platform, Not a Commodity</a:t>
            </a:r>
          </a:p>
          <a:p>
            <a:pPr lvl="1"/>
            <a:r>
              <a:rPr lang="en-US" dirty="0"/>
              <a:t>Massive Interconnection Between Open Data Sites</a:t>
            </a:r>
          </a:p>
          <a:p>
            <a:pPr lvl="1"/>
            <a:r>
              <a:rPr lang="en-US" dirty="0"/>
              <a:t>Open Corporate Data (for and by Corporates)</a:t>
            </a:r>
          </a:p>
          <a:p>
            <a:pPr lvl="1"/>
            <a:r>
              <a:rPr lang="en-US" dirty="0"/>
              <a:t>Standards (e.g. for catalog metadata) for Data Portals and Data Hubs</a:t>
            </a:r>
          </a:p>
          <a:p>
            <a:pPr lvl="1"/>
            <a:r>
              <a:rPr lang="en-US" dirty="0"/>
              <a:t>Open Data for Growth – making clear the the connection</a:t>
            </a:r>
          </a:p>
          <a:p>
            <a:pPr lvl="1"/>
            <a:r>
              <a:rPr lang="en-US" dirty="0"/>
              <a:t>Strong international norms for data inventories</a:t>
            </a:r>
          </a:p>
          <a:p>
            <a:pPr lvl="1"/>
            <a:r>
              <a:rPr lang="en-US" dirty="0"/>
              <a:t>Organizational </a:t>
            </a:r>
            <a:r>
              <a:rPr lang="en-US" dirty="0" smtClean="0"/>
              <a:t>identifiers–Dunn </a:t>
            </a:r>
            <a:r>
              <a:rPr lang="en-US" dirty="0"/>
              <a:t>&amp; Bradstreet should be replaced with open data</a:t>
            </a:r>
          </a:p>
          <a:p>
            <a:pPr lvl="1"/>
            <a:r>
              <a:rPr lang="en-US" dirty="0" err="1"/>
              <a:t>MiData</a:t>
            </a:r>
            <a:r>
              <a:rPr lang="en-US" dirty="0"/>
              <a:t> – getting personal data out of corporates and government back into the hands of the people whose data it is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October-1 November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06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Cards and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Issues</a:t>
            </a:r>
          </a:p>
          <a:p>
            <a:pPr lvl="1"/>
            <a:r>
              <a:rPr lang="en-US" dirty="0"/>
              <a:t>What happens when the use of open government counters the intent of the government (e.g., revolution)?</a:t>
            </a:r>
          </a:p>
          <a:p>
            <a:pPr lvl="1"/>
            <a:r>
              <a:rPr lang="en-US" dirty="0"/>
              <a:t>Expression of an </a:t>
            </a:r>
            <a:r>
              <a:rPr lang="en-US" dirty="0" err="1"/>
              <a:t>eGov</a:t>
            </a:r>
            <a:r>
              <a:rPr lang="en-US" dirty="0"/>
              <a:t> policy</a:t>
            </a:r>
          </a:p>
          <a:p>
            <a:pPr lvl="1"/>
            <a:r>
              <a:rPr lang="en-US" dirty="0"/>
              <a:t>How does </a:t>
            </a:r>
            <a:r>
              <a:rPr lang="en-US" dirty="0" err="1"/>
              <a:t>eGov</a:t>
            </a:r>
            <a:r>
              <a:rPr lang="en-US" dirty="0"/>
              <a:t> fit into the model of digital have-nots</a:t>
            </a:r>
          </a:p>
          <a:p>
            <a:pPr lvl="1"/>
            <a:r>
              <a:rPr lang="en-US" dirty="0"/>
              <a:t>Provenance:  What can be done to associated basic provenance info, even an authority &amp; URL of source, of data in a </a:t>
            </a:r>
            <a:r>
              <a:rPr lang="en-US" dirty="0" err="1"/>
              <a:t>mashup</a:t>
            </a:r>
            <a:r>
              <a:rPr lang="en-US" dirty="0"/>
              <a:t>. John Erickson gave an example that he had to email some developers to find out where they pulled data from; Bernadette gave examples of </a:t>
            </a:r>
            <a:r>
              <a:rPr lang="en-US" dirty="0" err="1"/>
              <a:t>mashups</a:t>
            </a:r>
            <a:r>
              <a:rPr lang="en-US" dirty="0"/>
              <a:t> where data was just incorrect and there was no way to reach back to the developer and cite correct data</a:t>
            </a:r>
          </a:p>
          <a:p>
            <a:pPr lvl="1"/>
            <a:r>
              <a:rPr lang="en-US" dirty="0"/>
              <a:t>Should we consider helping to inform a standard API(s) that could be included to show how to correct the data?</a:t>
            </a:r>
          </a:p>
          <a:p>
            <a:pPr lvl="1"/>
            <a:r>
              <a:rPr lang="en-US" dirty="0" smtClean="0"/>
              <a:t>Sub </a:t>
            </a:r>
            <a:r>
              <a:rPr lang="en-US" dirty="0"/>
              <a:t>force on reputation and trust </a:t>
            </a:r>
          </a:p>
          <a:p>
            <a:pPr lvl="1"/>
            <a:r>
              <a:rPr lang="en-US" dirty="0"/>
              <a:t>No more papers, only instances of the use of the data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31 October-1 November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25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  Monday 31 October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949824"/>
            <a:ext cx="7858669" cy="4007224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1800" b="1" dirty="0" smtClean="0"/>
              <a:t>09:00</a:t>
            </a:r>
            <a:r>
              <a:rPr lang="en-US" sz="1800" b="1" dirty="0"/>
              <a:t>-</a:t>
            </a:r>
            <a:r>
              <a:rPr lang="en-US" sz="1800" b="1" dirty="0" smtClean="0"/>
              <a:t>09:30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en-US" sz="1800" b="1" dirty="0"/>
              <a:t>Introductions by Participants and </a:t>
            </a:r>
            <a:r>
              <a:rPr lang="en-US" sz="1800" b="1" dirty="0" smtClean="0"/>
              <a:t>Observers</a:t>
            </a:r>
            <a:endParaRPr lang="en-US" sz="1800" dirty="0"/>
          </a:p>
          <a:p>
            <a:pPr>
              <a:spcBef>
                <a:spcPts val="800"/>
              </a:spcBef>
            </a:pPr>
            <a:r>
              <a:rPr lang="en-US" sz="1800" b="1" dirty="0" smtClean="0"/>
              <a:t>09:30</a:t>
            </a:r>
            <a:r>
              <a:rPr lang="en-US" sz="1800" b="1" dirty="0"/>
              <a:t>-</a:t>
            </a:r>
            <a:r>
              <a:rPr lang="en-US" sz="1800" b="1" dirty="0" smtClean="0"/>
              <a:t>10:00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en-US" sz="1800" b="1" dirty="0"/>
              <a:t>Introductions and Goals of the </a:t>
            </a:r>
            <a:r>
              <a:rPr lang="en-US" sz="1800" b="1" dirty="0" smtClean="0"/>
              <a:t>Meeting</a:t>
            </a:r>
          </a:p>
          <a:p>
            <a:pPr>
              <a:spcBef>
                <a:spcPts val="800"/>
              </a:spcBef>
            </a:pPr>
            <a:r>
              <a:rPr lang="en-US" sz="1800" b="1" dirty="0"/>
              <a:t>10:00-10:30</a:t>
            </a:r>
            <a:r>
              <a:rPr lang="en-US" sz="1800" dirty="0"/>
              <a:t> - </a:t>
            </a:r>
            <a:r>
              <a:rPr lang="en-US" sz="1800" b="1" dirty="0" smtClean="0"/>
              <a:t>View </a:t>
            </a:r>
            <a:r>
              <a:rPr lang="en-US" sz="1800" b="1" dirty="0"/>
              <a:t>from the Government and Stakeholders, What Is More Important, What Is Missing, What the Future Could Bring to </a:t>
            </a:r>
            <a:r>
              <a:rPr lang="en-US" sz="1800" b="1" dirty="0" err="1" smtClean="0"/>
              <a:t>eGov</a:t>
            </a:r>
            <a:endParaRPr lang="en-US" sz="1800" dirty="0"/>
          </a:p>
          <a:p>
            <a:pPr>
              <a:spcBef>
                <a:spcPts val="800"/>
              </a:spcBef>
            </a:pPr>
            <a:r>
              <a:rPr lang="en-US" sz="1800" b="1" dirty="0"/>
              <a:t>10:30-10:45 - </a:t>
            </a:r>
            <a:r>
              <a:rPr lang="en-US" sz="1800" b="1" i="1" dirty="0"/>
              <a:t>Break</a:t>
            </a:r>
            <a:endParaRPr lang="en-US" sz="1800" dirty="0"/>
          </a:p>
          <a:p>
            <a:pPr>
              <a:spcBef>
                <a:spcPts val="800"/>
              </a:spcBef>
            </a:pPr>
            <a:r>
              <a:rPr lang="en-US" sz="1800" b="1" dirty="0" smtClean="0"/>
              <a:t>10:45-12:30</a:t>
            </a:r>
            <a:r>
              <a:rPr lang="en-US" sz="1800" dirty="0" smtClean="0"/>
              <a:t> </a:t>
            </a:r>
            <a:r>
              <a:rPr lang="en-US" sz="1800" dirty="0"/>
              <a:t>- </a:t>
            </a:r>
            <a:r>
              <a:rPr lang="en-US" sz="1800" b="1" dirty="0"/>
              <a:t>Reports from </a:t>
            </a:r>
            <a:r>
              <a:rPr lang="en-US" sz="1800" b="1" dirty="0" smtClean="0"/>
              <a:t>Open </a:t>
            </a:r>
            <a:r>
              <a:rPr lang="en-US" sz="1800" b="1" dirty="0"/>
              <a:t>Government Data </a:t>
            </a:r>
            <a:r>
              <a:rPr lang="en-US" sz="1800" b="1" dirty="0" smtClean="0"/>
              <a:t>Camp</a:t>
            </a:r>
            <a:endParaRPr lang="en-US" sz="1800" dirty="0"/>
          </a:p>
          <a:p>
            <a:pPr>
              <a:spcBef>
                <a:spcPts val="800"/>
              </a:spcBef>
            </a:pPr>
            <a:r>
              <a:rPr lang="en-US" sz="1800" b="1" dirty="0" smtClean="0"/>
              <a:t>12</a:t>
            </a:r>
            <a:r>
              <a:rPr lang="en-US" sz="1800" b="1" dirty="0"/>
              <a:t>:</a:t>
            </a:r>
            <a:r>
              <a:rPr lang="en-US" sz="1800" b="1" dirty="0" smtClean="0"/>
              <a:t>30</a:t>
            </a:r>
            <a:r>
              <a:rPr lang="en-US" sz="1800" b="1" dirty="0"/>
              <a:t>-</a:t>
            </a:r>
            <a:r>
              <a:rPr lang="en-US" sz="1800" b="1" dirty="0" smtClean="0"/>
              <a:t>14</a:t>
            </a:r>
            <a:r>
              <a:rPr lang="en-US" sz="1800" b="1" dirty="0"/>
              <a:t>:</a:t>
            </a:r>
            <a:r>
              <a:rPr lang="en-US" sz="1800" b="1" dirty="0" smtClean="0"/>
              <a:t>00 </a:t>
            </a:r>
            <a:r>
              <a:rPr lang="en-US" sz="1800" b="1" dirty="0"/>
              <a:t>- </a:t>
            </a:r>
            <a:r>
              <a:rPr lang="en-US" sz="1800" b="1" i="1" dirty="0"/>
              <a:t>Lunch</a:t>
            </a:r>
            <a:endParaRPr lang="en-US" sz="1800" dirty="0"/>
          </a:p>
          <a:p>
            <a:pPr>
              <a:spcBef>
                <a:spcPts val="800"/>
              </a:spcBef>
            </a:pPr>
            <a:r>
              <a:rPr lang="en-US" sz="1800" b="1" dirty="0" smtClean="0"/>
              <a:t>14:00-14:</a:t>
            </a:r>
            <a:r>
              <a:rPr lang="en-US" sz="1800" b="1" dirty="0"/>
              <a:t>30</a:t>
            </a:r>
            <a:r>
              <a:rPr lang="en-US" sz="1800" dirty="0"/>
              <a:t> - </a:t>
            </a:r>
            <a:r>
              <a:rPr lang="en-US" sz="1800" b="1" dirty="0"/>
              <a:t>Reports from </a:t>
            </a:r>
            <a:r>
              <a:rPr lang="en-US" sz="1800" b="1" dirty="0" smtClean="0"/>
              <a:t>World Bank</a:t>
            </a:r>
            <a:endParaRPr lang="en-US" sz="1800" dirty="0"/>
          </a:p>
          <a:p>
            <a:pPr>
              <a:spcBef>
                <a:spcPts val="800"/>
              </a:spcBef>
            </a:pPr>
            <a:r>
              <a:rPr lang="en-US" sz="1800" b="1" dirty="0" smtClean="0"/>
              <a:t>14:</a:t>
            </a:r>
            <a:r>
              <a:rPr lang="en-US" sz="1800" b="1" dirty="0"/>
              <a:t>3</a:t>
            </a:r>
            <a:r>
              <a:rPr lang="en-US" sz="1800" b="1" dirty="0" smtClean="0"/>
              <a:t>0-16:</a:t>
            </a:r>
            <a:r>
              <a:rPr lang="en-US" sz="1800" b="1" dirty="0"/>
              <a:t>3</a:t>
            </a:r>
            <a:r>
              <a:rPr lang="en-US" sz="1800" b="1" dirty="0" smtClean="0"/>
              <a:t>0</a:t>
            </a:r>
            <a:r>
              <a:rPr lang="en-US" sz="1800" dirty="0" smtClean="0"/>
              <a:t> - </a:t>
            </a:r>
            <a:r>
              <a:rPr lang="en-US" sz="1800" b="1" dirty="0"/>
              <a:t>Open Government Data Practices and Policies</a:t>
            </a:r>
            <a:r>
              <a:rPr lang="en-US" sz="1800" dirty="0"/>
              <a:t> </a:t>
            </a:r>
            <a:endParaRPr lang="en-US" sz="1800" dirty="0" smtClean="0"/>
          </a:p>
          <a:p>
            <a:pPr>
              <a:spcBef>
                <a:spcPts val="800"/>
              </a:spcBef>
            </a:pPr>
            <a:r>
              <a:rPr lang="en-US" sz="1800" b="1" dirty="0" smtClean="0"/>
              <a:t>16:</a:t>
            </a:r>
            <a:r>
              <a:rPr lang="en-US" sz="1800" b="1" dirty="0"/>
              <a:t>3</a:t>
            </a:r>
            <a:r>
              <a:rPr lang="en-US" sz="1800" b="1" dirty="0" smtClean="0"/>
              <a:t>0</a:t>
            </a:r>
            <a:r>
              <a:rPr lang="en-US" sz="1800" b="1" dirty="0"/>
              <a:t>-</a:t>
            </a:r>
            <a:r>
              <a:rPr lang="en-US" sz="1800" b="1" dirty="0" smtClean="0"/>
              <a:t>16:45 </a:t>
            </a:r>
            <a:r>
              <a:rPr lang="en-US" sz="1800" b="1" dirty="0"/>
              <a:t>- </a:t>
            </a:r>
            <a:r>
              <a:rPr lang="en-US" sz="1800" b="1" i="1" dirty="0" smtClean="0"/>
              <a:t>Break</a:t>
            </a:r>
          </a:p>
          <a:p>
            <a:pPr>
              <a:spcBef>
                <a:spcPts val="800"/>
              </a:spcBef>
            </a:pPr>
            <a:r>
              <a:rPr lang="en-US" sz="1800" b="1" dirty="0" smtClean="0"/>
              <a:t>16</a:t>
            </a:r>
            <a:r>
              <a:rPr lang="en-US" sz="1800" b="1" dirty="0"/>
              <a:t>:</a:t>
            </a:r>
            <a:r>
              <a:rPr lang="en-US" sz="1800" b="1" dirty="0" smtClean="0"/>
              <a:t>30-17</a:t>
            </a:r>
            <a:r>
              <a:rPr lang="en-US" sz="1800" b="1" dirty="0"/>
              <a:t>:</a:t>
            </a:r>
            <a:r>
              <a:rPr lang="en-US" sz="1800" b="1" dirty="0" smtClean="0"/>
              <a:t>30</a:t>
            </a:r>
            <a:r>
              <a:rPr lang="en-US" sz="1800" dirty="0" smtClean="0"/>
              <a:t> - </a:t>
            </a:r>
            <a:r>
              <a:rPr lang="en-US" sz="1800" b="1" dirty="0" smtClean="0"/>
              <a:t>Social Media</a:t>
            </a:r>
            <a:endParaRPr lang="en-US" sz="1800" dirty="0" smtClean="0"/>
          </a:p>
          <a:p>
            <a:pPr>
              <a:spcBef>
                <a:spcPts val="800"/>
              </a:spcBef>
            </a:pPr>
            <a:r>
              <a:rPr lang="en-US" sz="1800" b="1" dirty="0" smtClean="0"/>
              <a:t>18</a:t>
            </a:r>
            <a:r>
              <a:rPr lang="en-US" sz="1800" b="1" dirty="0"/>
              <a:t>:</a:t>
            </a:r>
            <a:r>
              <a:rPr lang="en-US" sz="1800" b="1" dirty="0" smtClean="0"/>
              <a:t>30-21</a:t>
            </a:r>
            <a:r>
              <a:rPr lang="en-US" sz="1800" b="1" dirty="0"/>
              <a:t>:</a:t>
            </a:r>
            <a:r>
              <a:rPr lang="en-US" sz="1800" b="1" dirty="0" smtClean="0"/>
              <a:t>00 - </a:t>
            </a:r>
            <a:r>
              <a:rPr lang="en-US" sz="1800" b="1" i="1" dirty="0" smtClean="0"/>
              <a:t>Networking/Dinner</a:t>
            </a: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October-1 November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66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Cards and Actions: #1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 and share best practices and examples of</a:t>
            </a:r>
          </a:p>
          <a:p>
            <a:pPr lvl="1"/>
            <a:r>
              <a:rPr lang="en-US" dirty="0" err="1" smtClean="0"/>
              <a:t>eGov</a:t>
            </a:r>
            <a:r>
              <a:rPr lang="en-US" dirty="0" smtClean="0"/>
              <a:t> policies (stories, benefits, outcomes)</a:t>
            </a:r>
          </a:p>
          <a:p>
            <a:pPr lvl="2"/>
            <a:r>
              <a:rPr lang="en-US" dirty="0" smtClean="0"/>
              <a:t>Inclusive of social media, outreach, education, …</a:t>
            </a:r>
          </a:p>
          <a:p>
            <a:pPr lvl="1"/>
            <a:r>
              <a:rPr lang="en-US" dirty="0" smtClean="0"/>
              <a:t>Should we create examples and a form?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should collect and look across for commonalities of </a:t>
            </a:r>
            <a:r>
              <a:rPr lang="en-US" dirty="0" smtClean="0"/>
              <a:t>elements in published cases and examples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31 October-1 November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69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Cards and Actions: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How do we capture the provenance of social media artifacts like policy and technology</a:t>
            </a:r>
          </a:p>
          <a:p>
            <a:pPr lvl="1"/>
            <a:r>
              <a:rPr lang="en-US" dirty="0" smtClean="0"/>
              <a:t>What is the official status of government officials’ tweets?</a:t>
            </a:r>
          </a:p>
          <a:p>
            <a:pPr lvl="1"/>
            <a:r>
              <a:rPr lang="en-US" dirty="0" smtClean="0"/>
              <a:t>Can we use the W3C kit t=to </a:t>
            </a:r>
            <a:r>
              <a:rPr lang="en-US" dirty="0" err="1" smtClean="0"/>
              <a:t>crowdsource</a:t>
            </a:r>
            <a:r>
              <a:rPr lang="en-US" dirty="0" smtClean="0"/>
              <a:t> on data quality, third parties commenting on ideas</a:t>
            </a:r>
          </a:p>
          <a:p>
            <a:pPr lvl="1"/>
            <a:r>
              <a:rPr lang="en-US" dirty="0"/>
              <a:t>can we discuss licensing in the social media discussion too? We have groups in UK </a:t>
            </a:r>
            <a:r>
              <a:rPr lang="en-US" dirty="0" err="1"/>
              <a:t>gov</a:t>
            </a:r>
            <a:r>
              <a:rPr lang="en-US" dirty="0"/>
              <a:t> who default to "All rights reserved" (erroneously) when publishing content on social networks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Be sure to look broadly at social media in the discussion later </a:t>
            </a:r>
            <a:r>
              <a:rPr lang="en-US" dirty="0" smtClean="0"/>
              <a:t>today</a:t>
            </a:r>
          </a:p>
          <a:p>
            <a:pPr lvl="1"/>
            <a:r>
              <a:rPr lang="en-US" dirty="0"/>
              <a:t>Collect the resources of everyone's social media </a:t>
            </a:r>
            <a:r>
              <a:rPr lang="en-US" dirty="0" smtClean="0"/>
              <a:t>network</a:t>
            </a:r>
          </a:p>
          <a:p>
            <a:pPr marL="34925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31 October-1 November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23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Cards and Actions: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Apps</a:t>
            </a:r>
          </a:p>
          <a:p>
            <a:pPr lvl="1"/>
            <a:r>
              <a:rPr lang="en-US" dirty="0"/>
              <a:t>How </a:t>
            </a:r>
            <a:r>
              <a:rPr lang="en-US" dirty="0" smtClean="0"/>
              <a:t>can we make </a:t>
            </a:r>
            <a:r>
              <a:rPr lang="en-US" dirty="0"/>
              <a:t>open data + apps </a:t>
            </a:r>
            <a:r>
              <a:rPr lang="en-US" dirty="0" smtClean="0"/>
              <a:t>sustainable?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can we provide guidance that is peer-reviewed and properly advertised on the Web, possibly even coming from some standards body or hub site?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31 October-1 November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38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Cards and Actions: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 with others</a:t>
            </a:r>
          </a:p>
          <a:p>
            <a:pPr lvl="1"/>
            <a:r>
              <a:rPr lang="en-US" dirty="0" smtClean="0"/>
              <a:t>Coordinate with Crossover project for June 2012 (Barcelona) or final March 2013 (Lisbon)</a:t>
            </a:r>
          </a:p>
          <a:p>
            <a:pPr lvl="1"/>
            <a:r>
              <a:rPr lang="en-US" dirty="0" smtClean="0"/>
              <a:t>DCAT via GLD in W3C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larify the DCAT development/recommendation process within the context of the GLD's work</a:t>
            </a:r>
          </a:p>
          <a:p>
            <a:pPr lvl="1"/>
            <a:r>
              <a:rPr lang="en-US" dirty="0" smtClean="0"/>
              <a:t>Federated Social Web Group in W3C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evelop the persona of constituents</a:t>
            </a:r>
          </a:p>
          <a:p>
            <a:pPr lvl="1"/>
            <a:r>
              <a:rPr lang="en-US" dirty="0" smtClean="0"/>
              <a:t>What other sub groups are required?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34925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31 October-1 November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39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Actions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October-1 November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57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Brainstorm: Future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are we headed?</a:t>
            </a:r>
          </a:p>
          <a:p>
            <a:pPr lvl="1"/>
            <a:r>
              <a:rPr lang="en-US" dirty="0" smtClean="0"/>
              <a:t>What outcomes do we want to see in 12 or 24 months?</a:t>
            </a:r>
          </a:p>
          <a:p>
            <a:pPr lvl="1"/>
            <a:r>
              <a:rPr lang="en-US" dirty="0" smtClean="0"/>
              <a:t>How would we measure those outcomes?</a:t>
            </a:r>
          </a:p>
          <a:p>
            <a:pPr lvl="1"/>
            <a:r>
              <a:rPr lang="en-US" dirty="0" smtClean="0"/>
              <a:t>What would be considered a spectacular win for open data?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October-1 November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36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18.30-21.00 - </a:t>
            </a:r>
            <a:r>
              <a:rPr lang="en-US" b="1" i="1" dirty="0"/>
              <a:t>Networking/Dinner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October-1 November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22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IDEO cards</a:t>
            </a:r>
          </a:p>
          <a:p>
            <a:r>
              <a:rPr lang="en-US" dirty="0" smtClean="0"/>
              <a:t>Stair step voting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RDF Resource Description Framework Ic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1944" y="171824"/>
            <a:ext cx="2020829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061" y="561378"/>
            <a:ext cx="2353890" cy="1754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8860" y="2493818"/>
            <a:ext cx="2735503" cy="2051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954" y="4456988"/>
            <a:ext cx="3911227" cy="2307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7" y="4700122"/>
            <a:ext cx="2249055" cy="215787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October-1 November 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13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 Tuesday 1 November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1400"/>
              </a:spcBef>
            </a:pPr>
            <a:r>
              <a:rPr lang="en-US" sz="2400" b="1" dirty="0" smtClean="0"/>
              <a:t>09:00-11:00</a:t>
            </a:r>
            <a:r>
              <a:rPr lang="en-US" sz="2400" dirty="0" smtClean="0"/>
              <a:t> – </a:t>
            </a:r>
            <a:r>
              <a:rPr lang="en-US" sz="2400" b="1" dirty="0" smtClean="0"/>
              <a:t>Social Media (John Erickson and Kevin </a:t>
            </a:r>
            <a:r>
              <a:rPr lang="en-US" sz="2400" b="1" dirty="0" err="1" smtClean="0"/>
              <a:t>Simkins</a:t>
            </a:r>
            <a:r>
              <a:rPr lang="en-US" sz="2400" b="1" dirty="0" smtClean="0"/>
              <a:t>)</a:t>
            </a:r>
            <a:endParaRPr lang="en-US" sz="2400" dirty="0"/>
          </a:p>
          <a:p>
            <a:pPr>
              <a:lnSpc>
                <a:spcPct val="120000"/>
              </a:lnSpc>
              <a:spcBef>
                <a:spcPts val="1400"/>
              </a:spcBef>
            </a:pPr>
            <a:r>
              <a:rPr lang="en-US" sz="2400" b="1" dirty="0" smtClean="0"/>
              <a:t>11:00-11:15 </a:t>
            </a:r>
            <a:r>
              <a:rPr lang="en-US" sz="2400" b="1" dirty="0"/>
              <a:t>- </a:t>
            </a:r>
            <a:r>
              <a:rPr lang="en-US" sz="2400" b="1" i="1" dirty="0"/>
              <a:t>Break</a:t>
            </a:r>
            <a:endParaRPr lang="en-US" sz="2400" dirty="0"/>
          </a:p>
          <a:p>
            <a:pPr>
              <a:lnSpc>
                <a:spcPct val="120000"/>
              </a:lnSpc>
              <a:spcBef>
                <a:spcPts val="1400"/>
              </a:spcBef>
            </a:pPr>
            <a:r>
              <a:rPr lang="en-US" sz="2400" b="1" dirty="0" smtClean="0"/>
              <a:t>11:15-12</a:t>
            </a:r>
            <a:r>
              <a:rPr lang="en-US" sz="2400" b="1" dirty="0"/>
              <a:t>:</a:t>
            </a:r>
            <a:r>
              <a:rPr lang="en-US" sz="2400" b="1" dirty="0" smtClean="0"/>
              <a:t>30</a:t>
            </a:r>
            <a:r>
              <a:rPr lang="en-US" sz="2400" dirty="0" smtClean="0"/>
              <a:t> </a:t>
            </a:r>
            <a:r>
              <a:rPr lang="en-US" sz="2400" dirty="0"/>
              <a:t>- </a:t>
            </a:r>
            <a:r>
              <a:rPr lang="en-US" sz="2400" b="1" dirty="0"/>
              <a:t>Community Directory and </a:t>
            </a:r>
            <a:r>
              <a:rPr lang="en-US" sz="2400" b="1" dirty="0" smtClean="0"/>
              <a:t>Resources</a:t>
            </a:r>
            <a:endParaRPr lang="en-US" sz="2400" dirty="0"/>
          </a:p>
          <a:p>
            <a:pPr>
              <a:lnSpc>
                <a:spcPct val="120000"/>
              </a:lnSpc>
              <a:spcBef>
                <a:spcPts val="1400"/>
              </a:spcBef>
            </a:pPr>
            <a:r>
              <a:rPr lang="en-US" sz="2400" b="1" dirty="0" smtClean="0"/>
              <a:t>12</a:t>
            </a:r>
            <a:r>
              <a:rPr lang="en-US" sz="2400" b="1" dirty="0"/>
              <a:t>:</a:t>
            </a:r>
            <a:r>
              <a:rPr lang="en-US" sz="2400" b="1" dirty="0" smtClean="0"/>
              <a:t>30</a:t>
            </a:r>
            <a:r>
              <a:rPr lang="en-US" sz="2400" b="1" dirty="0"/>
              <a:t>-</a:t>
            </a:r>
            <a:r>
              <a:rPr lang="en-US" sz="2400" b="1" dirty="0" smtClean="0"/>
              <a:t>13:45 </a:t>
            </a:r>
            <a:r>
              <a:rPr lang="en-US" sz="2400" b="1" dirty="0"/>
              <a:t>- </a:t>
            </a:r>
            <a:r>
              <a:rPr lang="en-US" sz="2400" b="1" i="1" dirty="0"/>
              <a:t>Lunch</a:t>
            </a:r>
            <a:endParaRPr lang="en-US" sz="2400" dirty="0"/>
          </a:p>
          <a:p>
            <a:pPr>
              <a:lnSpc>
                <a:spcPct val="120000"/>
              </a:lnSpc>
              <a:spcBef>
                <a:spcPts val="1400"/>
              </a:spcBef>
            </a:pPr>
            <a:r>
              <a:rPr lang="en-US" sz="2400" b="1" dirty="0" smtClean="0"/>
              <a:t>13:45-14:15 – Components of an Open Data Site (Jeanne Holm, Lego)</a:t>
            </a:r>
          </a:p>
          <a:p>
            <a:pPr>
              <a:lnSpc>
                <a:spcPct val="120000"/>
              </a:lnSpc>
              <a:spcBef>
                <a:spcPts val="1400"/>
              </a:spcBef>
            </a:pPr>
            <a:r>
              <a:rPr lang="en-US" sz="2400" b="1" dirty="0" smtClean="0"/>
              <a:t>14:15-15:00 – </a:t>
            </a:r>
            <a:r>
              <a:rPr lang="en-US" sz="2400" b="1" dirty="0"/>
              <a:t>D</a:t>
            </a:r>
            <a:r>
              <a:rPr lang="en-US" sz="2400" b="1" dirty="0" smtClean="0"/>
              <a:t>ata Licensing (Anne Fitzgerald)</a:t>
            </a:r>
          </a:p>
          <a:p>
            <a:pPr>
              <a:lnSpc>
                <a:spcPct val="120000"/>
              </a:lnSpc>
              <a:spcBef>
                <a:spcPts val="1400"/>
              </a:spcBef>
            </a:pPr>
            <a:r>
              <a:rPr lang="en-US" sz="2400" b="1" dirty="0" smtClean="0"/>
              <a:t>15:00-15:45 - Education </a:t>
            </a:r>
            <a:r>
              <a:rPr lang="en-US" sz="2400" b="1" dirty="0"/>
              <a:t>and Outreach </a:t>
            </a:r>
            <a:r>
              <a:rPr lang="en-US" sz="2400" b="1" dirty="0" smtClean="0"/>
              <a:t>(John Erickson)</a:t>
            </a:r>
            <a:endParaRPr lang="en-US" sz="2400" b="1" dirty="0"/>
          </a:p>
          <a:p>
            <a:pPr>
              <a:lnSpc>
                <a:spcPct val="120000"/>
              </a:lnSpc>
              <a:spcBef>
                <a:spcPts val="1400"/>
              </a:spcBef>
            </a:pPr>
            <a:r>
              <a:rPr lang="en-US" sz="2400" b="1" dirty="0" smtClean="0"/>
              <a:t>15:45-16:00 </a:t>
            </a:r>
            <a:r>
              <a:rPr lang="en-US" sz="2400" b="1" dirty="0"/>
              <a:t>- </a:t>
            </a:r>
            <a:r>
              <a:rPr lang="en-US" sz="2400" b="1" i="1" dirty="0"/>
              <a:t>Break</a:t>
            </a:r>
            <a:endParaRPr lang="en-US" sz="2400" dirty="0"/>
          </a:p>
          <a:p>
            <a:pPr>
              <a:lnSpc>
                <a:spcPct val="120000"/>
              </a:lnSpc>
              <a:spcBef>
                <a:spcPts val="1400"/>
              </a:spcBef>
            </a:pPr>
            <a:r>
              <a:rPr lang="en-US" sz="2400" b="1" dirty="0" smtClean="0"/>
              <a:t>15</a:t>
            </a:r>
            <a:r>
              <a:rPr lang="en-US" sz="2400" b="1" dirty="0"/>
              <a:t>:</a:t>
            </a:r>
            <a:r>
              <a:rPr lang="en-US" sz="2400" b="1" dirty="0" smtClean="0"/>
              <a:t>15</a:t>
            </a:r>
            <a:r>
              <a:rPr lang="en-US" sz="2400" b="1" dirty="0"/>
              <a:t>-</a:t>
            </a:r>
            <a:r>
              <a:rPr lang="en-US" sz="2400" b="1" dirty="0" smtClean="0"/>
              <a:t>17:</a:t>
            </a:r>
            <a:r>
              <a:rPr lang="en-US" sz="2400" b="1" dirty="0"/>
              <a:t>3</a:t>
            </a:r>
            <a:r>
              <a:rPr lang="en-US" sz="2400" b="1" dirty="0" smtClean="0"/>
              <a:t>0</a:t>
            </a:r>
            <a:r>
              <a:rPr lang="en-US" sz="2400" dirty="0" smtClean="0"/>
              <a:t> </a:t>
            </a:r>
            <a:r>
              <a:rPr lang="en-US" sz="2400" dirty="0"/>
              <a:t>- </a:t>
            </a:r>
            <a:r>
              <a:rPr lang="en-US" sz="2400" b="1" dirty="0"/>
              <a:t>Future of eGovernment at W3C: Summary and </a:t>
            </a:r>
            <a:r>
              <a:rPr lang="en-US" sz="2400" b="1" dirty="0" smtClean="0"/>
              <a:t>Actions</a:t>
            </a:r>
            <a:endParaRPr lang="en-US" sz="2400" dirty="0"/>
          </a:p>
          <a:p>
            <a:pPr>
              <a:lnSpc>
                <a:spcPct val="120000"/>
              </a:lnSpc>
              <a:spcBef>
                <a:spcPts val="1400"/>
              </a:spcBef>
            </a:pPr>
            <a:r>
              <a:rPr lang="en-US" sz="2400" b="1" dirty="0" smtClean="0"/>
              <a:t>18</a:t>
            </a:r>
            <a:r>
              <a:rPr lang="en-US" sz="2400" b="1" dirty="0"/>
              <a:t>:</a:t>
            </a:r>
            <a:r>
              <a:rPr lang="en-US" sz="2400" b="1" dirty="0" smtClean="0"/>
              <a:t>30</a:t>
            </a:r>
            <a:r>
              <a:rPr lang="en-US" sz="2400" b="1" dirty="0"/>
              <a:t>-</a:t>
            </a:r>
            <a:r>
              <a:rPr lang="en-US" sz="2400" b="1" dirty="0" smtClean="0"/>
              <a:t>21</a:t>
            </a:r>
            <a:r>
              <a:rPr lang="en-US" sz="2400" b="1" dirty="0"/>
              <a:t>:</a:t>
            </a:r>
            <a:r>
              <a:rPr lang="en-US" sz="2400" b="1" dirty="0" smtClean="0"/>
              <a:t>00 </a:t>
            </a:r>
            <a:r>
              <a:rPr lang="en-US" sz="2400" b="1" dirty="0"/>
              <a:t>- </a:t>
            </a:r>
            <a:r>
              <a:rPr lang="en-US" sz="2400" b="1" i="1" dirty="0"/>
              <a:t>Networking/Dinner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October-1 November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7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 to face</a:t>
            </a:r>
          </a:p>
          <a:p>
            <a:r>
              <a:rPr lang="en-US" dirty="0" smtClean="0"/>
              <a:t>Virtual via teleconference</a:t>
            </a:r>
          </a:p>
          <a:p>
            <a:r>
              <a:rPr lang="en-US" dirty="0" smtClean="0"/>
              <a:t>IRC</a:t>
            </a:r>
          </a:p>
          <a:p>
            <a:pPr lvl="1"/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://www.w3.org/Project/IRC</a:t>
            </a:r>
            <a:r>
              <a:rPr lang="en-US" u="sng" dirty="0" smtClean="0">
                <a:hlinkClick r:id="rId2"/>
              </a:rPr>
              <a:t>/</a:t>
            </a:r>
            <a:r>
              <a:rPr lang="en-US" u="sng" dirty="0" smtClean="0"/>
              <a:t>   </a:t>
            </a:r>
            <a:r>
              <a:rPr lang="en-US" dirty="0" smtClean="0"/>
              <a:t>OR</a:t>
            </a:r>
            <a:endParaRPr lang="en-US" dirty="0"/>
          </a:p>
          <a:p>
            <a:pPr lvl="1"/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://irc.w3.org/?channels=egov</a:t>
            </a:r>
            <a:endParaRPr lang="en-US" dirty="0" smtClean="0"/>
          </a:p>
          <a:p>
            <a:pPr lvl="1"/>
            <a:r>
              <a:rPr lang="en-US" dirty="0" smtClean="0"/>
              <a:t>Please volunteer to help scribe</a:t>
            </a:r>
          </a:p>
          <a:p>
            <a:r>
              <a:rPr lang="en-US" dirty="0" smtClean="0"/>
              <a:t>Open discussion around topics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October-1 November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83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Open discussion around topics in order to lead to</a:t>
            </a:r>
          </a:p>
          <a:p>
            <a:pPr lvl="1"/>
            <a:r>
              <a:rPr lang="en-US" dirty="0" smtClean="0"/>
              <a:t>Sharing of best practices and ideas</a:t>
            </a:r>
          </a:p>
          <a:p>
            <a:pPr lvl="1"/>
            <a:r>
              <a:rPr lang="en-US" dirty="0" smtClean="0"/>
              <a:t>Requirements for another W3C standards group</a:t>
            </a:r>
          </a:p>
          <a:p>
            <a:pPr lvl="1"/>
            <a:r>
              <a:rPr lang="en-US" dirty="0" smtClean="0"/>
              <a:t>Recommendations or papers</a:t>
            </a:r>
          </a:p>
          <a:p>
            <a:pPr lvl="1"/>
            <a:r>
              <a:rPr lang="en-US" dirty="0" smtClean="0"/>
              <a:t>Projects</a:t>
            </a:r>
          </a:p>
          <a:p>
            <a:r>
              <a:rPr lang="en-US" dirty="0" smtClean="0"/>
              <a:t>Off-topic discussions welcome via note cards at tables or in IRC with “CARD” preceding comment</a:t>
            </a:r>
          </a:p>
          <a:p>
            <a:pPr lvl="1"/>
            <a:r>
              <a:rPr lang="en-US" dirty="0" smtClean="0"/>
              <a:t>All note cards will be discussed during that day</a:t>
            </a:r>
          </a:p>
          <a:p>
            <a:r>
              <a:rPr lang="en-US" dirty="0" smtClean="0"/>
              <a:t>Have an idea for a project or action use a note card and put it in “space”</a:t>
            </a:r>
          </a:p>
          <a:p>
            <a:pPr lvl="1"/>
            <a:r>
              <a:rPr lang="en-US" dirty="0" smtClean="0"/>
              <a:t>In IRC put “ACTION” preceding the comment</a:t>
            </a:r>
          </a:p>
          <a:p>
            <a:pPr lvl="1"/>
            <a:r>
              <a:rPr lang="en-US" dirty="0" smtClean="0"/>
              <a:t>All actions will be discussed as part of the overall actions and plans</a:t>
            </a:r>
          </a:p>
          <a:p>
            <a:r>
              <a:rPr lang="en-US" dirty="0" smtClean="0"/>
              <a:t>Participate, enjoy, relax, and engage!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October-1 November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0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(</a:t>
            </a:r>
            <a:r>
              <a:rPr lang="en-US" dirty="0"/>
              <a:t>9</a:t>
            </a:r>
            <a:r>
              <a:rPr lang="en-US" dirty="0" smtClean="0"/>
              <a:t>:00-10:</a:t>
            </a:r>
            <a:r>
              <a:rPr lang="en-US" dirty="0"/>
              <a:t>0</a:t>
            </a:r>
            <a:r>
              <a:rPr lang="en-US" dirty="0" smtClean="0"/>
              <a:t>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Social media complements open data in a variety of ways</a:t>
            </a:r>
          </a:p>
          <a:p>
            <a:pPr lvl="1"/>
            <a:r>
              <a:rPr lang="en-US" b="1" dirty="0" smtClean="0"/>
              <a:t>Open data formats are used to pull, collect, or aggregate content from a social platform</a:t>
            </a:r>
          </a:p>
          <a:p>
            <a:pPr lvl="1"/>
            <a:r>
              <a:rPr lang="en-US" b="1" dirty="0" smtClean="0"/>
              <a:t>Social media is used to communicate about specific open data activities</a:t>
            </a:r>
          </a:p>
          <a:p>
            <a:pPr lvl="1"/>
            <a:r>
              <a:rPr lang="en-US" b="1" dirty="0" smtClean="0"/>
              <a:t>Social media is used to create and connect the open data community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October-1 November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8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your favorite social network and social media products and platforms and why?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October-1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47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your favorite social network and social media products and platforms and why?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66" y="295833"/>
            <a:ext cx="7178448" cy="634893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October-1 November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41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Community Directory and Resources</a:t>
            </a:r>
            <a:r>
              <a:rPr lang="en-US" sz="4000" dirty="0"/>
              <a:t> </a:t>
            </a:r>
            <a:r>
              <a:rPr lang="en-US" sz="4000" dirty="0" smtClean="0"/>
              <a:t> (11:00-12:30)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Bernadette Hyland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 October-1 November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84E61-BFA6-4150-9FE3-AA0C8F28819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9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FFFFFF"/>
      </a:dk1>
      <a:lt1>
        <a:srgbClr val="103154"/>
      </a:lt1>
      <a:dk2>
        <a:srgbClr val="0096FF"/>
      </a:dk2>
      <a:lt2>
        <a:srgbClr val="87FD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1464</TotalTime>
  <Words>1685</Words>
  <Application>Microsoft Macintosh PowerPoint</Application>
  <PresentationFormat>On-screen Show (4:3)</PresentationFormat>
  <Paragraphs>201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Pixel</vt:lpstr>
      <vt:lpstr>W3C eGovernment Interest Group Launch Workshop</vt:lpstr>
      <vt:lpstr>Agenda:  Monday 31 October</vt:lpstr>
      <vt:lpstr>Agenda: Tuesday 1 November</vt:lpstr>
      <vt:lpstr>Logistics</vt:lpstr>
      <vt:lpstr>Procedures</vt:lpstr>
      <vt:lpstr>Social Media (9:00-10:00)</vt:lpstr>
      <vt:lpstr>Social Media Discussion</vt:lpstr>
      <vt:lpstr>Social Media Discussion</vt:lpstr>
      <vt:lpstr>Community Directory and Resources  (11:00-12:30)</vt:lpstr>
      <vt:lpstr>Brainstorm</vt:lpstr>
      <vt:lpstr>Open Data Portal Management Questionnaire</vt:lpstr>
      <vt:lpstr>Data Licensing (14:15-15:00)</vt:lpstr>
      <vt:lpstr>Education and Outreach (15:00-15:45)</vt:lpstr>
      <vt:lpstr>Brainstorm: Communications</vt:lpstr>
      <vt:lpstr>Break (15:45-16:00)  Courtesy http://csmaster.sxu.edu/caviles/images/internet%20comic.gif </vt:lpstr>
      <vt:lpstr>Collect Cards from the Parking Lot</vt:lpstr>
      <vt:lpstr>Future of eGovernment at W3C: Summary and Actions</vt:lpstr>
      <vt:lpstr>From OGD Camp Keynoters</vt:lpstr>
      <vt:lpstr>Cards and Actions</vt:lpstr>
      <vt:lpstr>Cards and Actions: #1 Use Cases</vt:lpstr>
      <vt:lpstr>Cards and Actions: Social Media</vt:lpstr>
      <vt:lpstr>Cards and Actions: Apps</vt:lpstr>
      <vt:lpstr>Cards and Actions: Coordination</vt:lpstr>
      <vt:lpstr>Summary and Actions </vt:lpstr>
      <vt:lpstr>Brainstorm: Future States</vt:lpstr>
      <vt:lpstr>PowerPoint Presentation</vt:lpstr>
      <vt:lpstr>Exercises</vt:lpstr>
    </vt:vector>
  </TitlesOfParts>
  <Company>JPL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W3C eGovernment Interest Group Launch Workshop</dc:title>
  <dc:creator>Jeanne Holm</dc:creator>
  <cp:lastModifiedBy>Jeanne Holm</cp:lastModifiedBy>
  <cp:revision>48</cp:revision>
  <cp:lastPrinted>2011-10-31T10:37:34Z</cp:lastPrinted>
  <dcterms:created xsi:type="dcterms:W3CDTF">2011-10-30T18:49:42Z</dcterms:created>
  <dcterms:modified xsi:type="dcterms:W3CDTF">2011-11-01T23:07:53Z</dcterms:modified>
</cp:coreProperties>
</file>