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63" r:id="rId2"/>
    <p:sldId id="464" r:id="rId3"/>
    <p:sldId id="487" r:id="rId4"/>
    <p:sldId id="488" r:id="rId5"/>
    <p:sldId id="490" r:id="rId6"/>
    <p:sldId id="495" r:id="rId7"/>
    <p:sldId id="496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8" r:id="rId24"/>
    <p:sldId id="519" r:id="rId25"/>
    <p:sldId id="516" r:id="rId26"/>
    <p:sldId id="491" r:id="rId27"/>
    <p:sldId id="492" r:id="rId28"/>
    <p:sldId id="493" r:id="rId29"/>
    <p:sldId id="514" r:id="rId30"/>
    <p:sldId id="517" r:id="rId31"/>
    <p:sldId id="489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8" autoAdjust="0"/>
    <p:restoredTop sz="85642" autoAdjust="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2"/>
    </p:cViewPr>
  </p:sorterViewPr>
  <p:notesViewPr>
    <p:cSldViewPr>
      <p:cViewPr varScale="1">
        <p:scale>
          <a:sx n="104" d="100"/>
          <a:sy n="104" d="100"/>
        </p:scale>
        <p:origin x="-255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2CE5F-154F-437F-B3AE-58975B05842E}" type="datetimeFigureOut">
              <a:rPr lang="fr-FR" smtClean="0"/>
              <a:pPr/>
              <a:t>14/05/2012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4C4B-3332-465E-9988-9CF3F21C369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71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108E7-EA85-49B2-9F6C-F5E4E255AF72}" type="datetimeFigureOut">
              <a:rPr lang="fr-FR" smtClean="0"/>
              <a:pPr/>
              <a:t>14/05/2012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08ADA-6B9C-4DB3-9DA2-1CAD8E97565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9246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lang="fr-FR" sz="4000" b="1" kern="1200" cap="all" dirty="0" smtClean="0">
                <a:solidFill>
                  <a:srgbClr val="7E0705"/>
                </a:solidFill>
                <a:latin typeface="Gill Sans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>
            <a:normAutofit/>
          </a:bodyPr>
          <a:lstStyle>
            <a:lvl1pPr marL="0" indent="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lang="fr-FR" sz="3000" i="1" kern="1200" dirty="0">
                <a:solidFill>
                  <a:srgbClr val="666666"/>
                </a:solidFill>
                <a:latin typeface="Baskerville" charset="0"/>
                <a:ea typeface="ヒラギノ角ゴ ProN W3" charset="0"/>
                <a:cs typeface="ヒラギノ角ゴ ProN W3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139952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971600" y="1268760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971600" y="765398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0" name="Image 9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1115616" y="620688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115616" y="188640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1" name="Image 10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3981128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Line 3"/>
          <p:cNvSpPr>
            <a:spLocks noChangeShapeType="1"/>
          </p:cNvSpPr>
          <p:nvPr userDrawn="1"/>
        </p:nvSpPr>
        <p:spPr bwMode="auto">
          <a:xfrm>
            <a:off x="3851920" y="476672"/>
            <a:ext cx="0" cy="5688632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3168352" cy="1752600"/>
          </a:xfrm>
        </p:spPr>
        <p:txBody>
          <a:bodyPr>
            <a:noAutofit/>
          </a:bodyPr>
          <a:lstStyle>
            <a:lvl1pPr marL="0" indent="0" algn="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3000" kern="1200" dirty="0">
                <a:solidFill>
                  <a:srgbClr val="80808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4356100" y="2060575"/>
            <a:ext cx="4392613" cy="1728465"/>
          </a:xfrm>
        </p:spPr>
        <p:txBody>
          <a:bodyPr>
            <a:normAutofit/>
          </a:bodyPr>
          <a:lstStyle>
            <a:lvl2pPr>
              <a:defRPr lang="fr-FR" sz="3000" kern="1200" dirty="0">
                <a:solidFill>
                  <a:srgbClr val="40404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2pPr>
          </a:lstStyle>
          <a:p>
            <a:pPr marL="0" lvl="1" indent="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2384054" y="763394"/>
            <a:ext cx="741165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 i="1" dirty="0" err="1" smtClean="0">
                <a:solidFill>
                  <a:srgbClr val="666666"/>
                </a:solidFill>
                <a:latin typeface="Baskerville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2400" i="1" dirty="0">
              <a:solidFill>
                <a:srgbClr val="666666"/>
              </a:solidFill>
              <a:latin typeface="Baskerville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3" name="Image 12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>
            <a:lvl1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  <a:defRPr lang="fr-FR" sz="5100" kern="1200" dirty="0">
                <a:solidFill>
                  <a:srgbClr val="7C050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fr-FR" dirty="0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115616" y="1268760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1187624" y="3140968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115616" y="765398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4118371" y="5688796"/>
            <a:ext cx="960840" cy="384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2500" dirty="0" err="1" smtClean="0">
                <a:solidFill>
                  <a:srgbClr val="002959"/>
                </a:solidFill>
                <a:latin typeface="Trajan Pro" pitchFamily="18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2500" dirty="0">
              <a:solidFill>
                <a:srgbClr val="002959"/>
              </a:solidFill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366409" y="6099969"/>
            <a:ext cx="6412298" cy="3393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502" tIns="80502" rIns="80502" bIns="80502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400" dirty="0" err="1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1400" dirty="0">
              <a:solidFill>
                <a:srgbClr val="4D4D4D"/>
              </a:solidFill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2" name="Image 11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139952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2463608-DFBC-7244-8324-22C5A439A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9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88568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D878A-FCBD-4319-9106-CED40C66222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2" r:id="rId5"/>
    <p:sldLayoutId id="2147483653" r:id="rId6"/>
    <p:sldLayoutId id="2147483656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fr-FR" sz="4000" kern="1200" dirty="0" smtClean="0">
          <a:solidFill>
            <a:srgbClr val="7E0705"/>
          </a:solidFill>
          <a:latin typeface="Gill Sans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w3.org/wiki/SocialWebHeadlightsTaskForc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w3.org/Talks/Deck/identity/identity-hub-api.sv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55499" y="1829793"/>
            <a:ext cx="315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networking task force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5497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Jeff Jaffe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2386" y="248171"/>
            <a:ext cx="6211614" cy="523220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David Robinson </a:t>
            </a:r>
            <a:r>
              <a:rPr lang="en-US" sz="1400" dirty="0" smtClean="0">
                <a:solidFill>
                  <a:srgbClr val="FF0000"/>
                </a:solidFill>
                <a:latin typeface="LeagueGothic"/>
                <a:ea typeface="ヒラギノ角ゴ ProN W3" charset="0"/>
                <a:cs typeface="LeagueGothic"/>
              </a:rPr>
              <a:t>additions </a:t>
            </a:r>
          </a:p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(annotations by Ann Bassetti)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72" y="1621525"/>
            <a:ext cx="8709174" cy="508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32216" y="3089327"/>
            <a:ext cx="1130893" cy="1035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7178" y="3052195"/>
            <a:ext cx="1130893" cy="1035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23736" y="2268057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25904" y="4779921"/>
            <a:ext cx="1035569" cy="290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9327" y="6407171"/>
            <a:ext cx="801591" cy="207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00853" y="5935378"/>
            <a:ext cx="1603179" cy="390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607480">
            <a:off x="6177879" y="1120174"/>
            <a:ext cx="1484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was called 'sharing'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764392" y="1296074"/>
            <a:ext cx="532949" cy="404083"/>
          </a:xfrm>
          <a:custGeom>
            <a:avLst/>
            <a:gdLst>
              <a:gd name="connsiteX0" fmla="*/ 559558 w 559558"/>
              <a:gd name="connsiteY0" fmla="*/ 106907 h 420806"/>
              <a:gd name="connsiteX1" fmla="*/ 313898 w 559558"/>
              <a:gd name="connsiteY1" fmla="*/ 52316 h 420806"/>
              <a:gd name="connsiteX2" fmla="*/ 0 w 559558"/>
              <a:gd name="connsiteY2" fmla="*/ 420806 h 4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420806">
                <a:moveTo>
                  <a:pt x="559558" y="106907"/>
                </a:moveTo>
                <a:cubicBezTo>
                  <a:pt x="483358" y="53453"/>
                  <a:pt x="407158" y="0"/>
                  <a:pt x="313898" y="52316"/>
                </a:cubicBezTo>
                <a:cubicBezTo>
                  <a:pt x="220638" y="104632"/>
                  <a:pt x="110319" y="262719"/>
                  <a:pt x="0" y="42080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0607480">
            <a:off x="7587904" y="933855"/>
            <a:ext cx="1364871" cy="26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was called 'news'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130167" y="1241468"/>
            <a:ext cx="491787" cy="432478"/>
          </a:xfrm>
          <a:custGeom>
            <a:avLst/>
            <a:gdLst>
              <a:gd name="connsiteX0" fmla="*/ 0 w 516341"/>
              <a:gd name="connsiteY0" fmla="*/ 0 h 450376"/>
              <a:gd name="connsiteX1" fmla="*/ 477672 w 516341"/>
              <a:gd name="connsiteY1" fmla="*/ 95534 h 450376"/>
              <a:gd name="connsiteX2" fmla="*/ 232012 w 516341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341" h="450376">
                <a:moveTo>
                  <a:pt x="0" y="0"/>
                </a:moveTo>
                <a:cubicBezTo>
                  <a:pt x="219501" y="10235"/>
                  <a:pt x="439003" y="20471"/>
                  <a:pt x="477672" y="95534"/>
                </a:cubicBezTo>
                <a:cubicBezTo>
                  <a:pt x="516341" y="170597"/>
                  <a:pt x="374176" y="310486"/>
                  <a:pt x="232012" y="45037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48872" y="2446451"/>
            <a:ext cx="1035569" cy="16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20273" y="3620096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22440" y="4067863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11614" y="6090461"/>
            <a:ext cx="3275689" cy="502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*NOTE:  needs to be checked to make sure I found all additions and changes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409907" y="2964533"/>
            <a:ext cx="2674577" cy="263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moved "Activity </a:t>
            </a:r>
            <a:r>
              <a:rPr lang="en-US" sz="1200" dirty="0" err="1" smtClean="0">
                <a:solidFill>
                  <a:srgbClr val="FF0000"/>
                </a:solidFill>
              </a:rPr>
              <a:t>Stteams</a:t>
            </a:r>
            <a:r>
              <a:rPr lang="en-US" sz="1200" dirty="0" smtClean="0">
                <a:solidFill>
                  <a:srgbClr val="FF0000"/>
                </a:solidFill>
              </a:rPr>
              <a:t>" from here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253716" y="1881448"/>
            <a:ext cx="532949" cy="404083"/>
          </a:xfrm>
          <a:custGeom>
            <a:avLst/>
            <a:gdLst>
              <a:gd name="connsiteX0" fmla="*/ 559558 w 559558"/>
              <a:gd name="connsiteY0" fmla="*/ 106907 h 420806"/>
              <a:gd name="connsiteX1" fmla="*/ 313898 w 559558"/>
              <a:gd name="connsiteY1" fmla="*/ 52316 h 420806"/>
              <a:gd name="connsiteX2" fmla="*/ 0 w 559558"/>
              <a:gd name="connsiteY2" fmla="*/ 420806 h 4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420806">
                <a:moveTo>
                  <a:pt x="559558" y="106907"/>
                </a:moveTo>
                <a:cubicBezTo>
                  <a:pt x="483358" y="53453"/>
                  <a:pt x="407158" y="0"/>
                  <a:pt x="313898" y="52316"/>
                </a:cubicBezTo>
                <a:cubicBezTo>
                  <a:pt x="220638" y="104632"/>
                  <a:pt x="110319" y="262719"/>
                  <a:pt x="0" y="42080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/>
          <p:cNvSpPr/>
          <p:nvPr/>
        </p:nvSpPr>
        <p:spPr>
          <a:xfrm>
            <a:off x="205516" y="1102659"/>
            <a:ext cx="931653" cy="125864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5136102" y="832427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3894491" y="83691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3894491" y="982587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3898971" y="1128260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3896729" y="1549600"/>
            <a:ext cx="931653" cy="129396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3894487" y="1970940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3892245" y="2109891"/>
            <a:ext cx="931653" cy="276962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1409026" y="827954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1409026" y="1800621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1409026" y="1946293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1406782" y="236315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1406782" y="250882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6600649" y="3060049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6600649" y="3200417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6604665" y="34851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6604665" y="33447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7847927" y="3625533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7847927" y="3765901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7847927" y="34851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7847927" y="33447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247383" y="5637282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245216" y="5781937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45918" y="6469493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48085" y="618999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248787" y="6329754"/>
            <a:ext cx="931653" cy="129396"/>
          </a:xfrm>
          <a:prstGeom prst="rect">
            <a:avLst/>
          </a:prstGeom>
          <a:solidFill>
            <a:srgbClr val="33CC3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1401732" y="565349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2977" y="29184"/>
            <a:ext cx="2772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Ann Bassetti </a:t>
            </a:r>
            <a:r>
              <a:rPr lang="en-US" sz="1400" dirty="0" smtClean="0">
                <a:solidFill>
                  <a:srgbClr val="FF0000"/>
                </a:solidFill>
                <a:latin typeface="LeagueGothic"/>
                <a:ea typeface="ヒラギノ角ゴ ProN W3" charset="0"/>
                <a:cs typeface="LeagueGothic"/>
              </a:rPr>
              <a:t>additions     </a:t>
            </a:r>
            <a:endParaRPr lang="en-US" sz="1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grpSp>
        <p:nvGrpSpPr>
          <p:cNvPr id="2" name="Group 174"/>
          <p:cNvGrpSpPr/>
          <p:nvPr/>
        </p:nvGrpSpPr>
        <p:grpSpPr>
          <a:xfrm>
            <a:off x="7225845" y="373034"/>
            <a:ext cx="1772502" cy="1242205"/>
            <a:chOff x="7225845" y="373034"/>
            <a:chExt cx="1772502" cy="1242205"/>
          </a:xfrm>
        </p:grpSpPr>
        <p:sp>
          <p:nvSpPr>
            <p:cNvPr id="93" name="Rectangle 92"/>
            <p:cNvSpPr/>
            <p:nvPr/>
          </p:nvSpPr>
          <p:spPr>
            <a:xfrm>
              <a:off x="7266085" y="925655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266085" y="1100783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266085" y="1286483"/>
              <a:ext cx="1708031" cy="134483"/>
            </a:xfrm>
            <a:prstGeom prst="rect">
              <a:avLst/>
            </a:prstGeom>
            <a:solidFill>
              <a:srgbClr val="FFFF9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266085" y="1451039"/>
              <a:ext cx="1708031" cy="134483"/>
            </a:xfrm>
            <a:prstGeom prst="rect">
              <a:avLst/>
            </a:prstGeom>
            <a:solidFill>
              <a:srgbClr val="FF66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266085" y="575399"/>
              <a:ext cx="1708031" cy="134483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266085" y="750527"/>
              <a:ext cx="1708031" cy="134483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225845" y="373034"/>
              <a:ext cx="1772502" cy="1242205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pPr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Key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W3C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W3C Community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another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Standardization candidate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No standards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Known IP issues</a:t>
              </a:r>
            </a:p>
            <a:p>
              <a:endParaRPr lang="en-US" sz="10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4871680" y="6578006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875291" y="6281874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875291" y="6429941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2851" y="6097369"/>
            <a:ext cx="9802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Discovery  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Webfinger, LRDD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SWD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Open Graph</a:t>
            </a:r>
            <a:endParaRPr lang="en-US" sz="900" i="1" dirty="0"/>
          </a:p>
        </p:txBody>
      </p:sp>
      <p:grpSp>
        <p:nvGrpSpPr>
          <p:cNvPr id="3" name="Group 166"/>
          <p:cNvGrpSpPr/>
          <p:nvPr/>
        </p:nvGrpSpPr>
        <p:grpSpPr>
          <a:xfrm>
            <a:off x="4849521" y="5238741"/>
            <a:ext cx="980237" cy="784830"/>
            <a:chOff x="4935246" y="5282056"/>
            <a:chExt cx="980237" cy="784830"/>
          </a:xfrm>
        </p:grpSpPr>
        <p:sp>
          <p:nvSpPr>
            <p:cNvPr id="125" name="Rectangle 124"/>
            <p:cNvSpPr/>
            <p:nvPr/>
          </p:nvSpPr>
          <p:spPr>
            <a:xfrm>
              <a:off x="4953522" y="5468027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954245" y="5616092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54967" y="5755490"/>
              <a:ext cx="931653" cy="129396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51355" y="5899222"/>
              <a:ext cx="931653" cy="129396"/>
            </a:xfrm>
            <a:prstGeom prst="rect">
              <a:avLst/>
            </a:prstGeom>
            <a:solidFill>
              <a:srgbClr val="FFF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35246" y="5282056"/>
              <a:ext cx="980237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Login credentials </a:t>
              </a:r>
              <a:endParaRPr lang="en-US" sz="900" i="1" dirty="0" smtClean="0">
                <a:solidFill>
                  <a:srgbClr val="FF0000"/>
                </a:solidFill>
              </a:endParaRP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OAuth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Browser ID</a:t>
              </a:r>
              <a:endParaRPr lang="en-US" sz="900" i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5335446" y="2688257"/>
            <a:ext cx="1132114" cy="1268001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Username(s)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Assigned number(s) (e.g., governmental)</a:t>
            </a:r>
            <a:endParaRPr lang="en-US" sz="1000" dirty="0">
              <a:solidFill>
                <a:srgbClr val="FF0000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 ....</a:t>
            </a:r>
          </a:p>
        </p:txBody>
      </p:sp>
      <p:grpSp>
        <p:nvGrpSpPr>
          <p:cNvPr id="4" name="Group 113"/>
          <p:cNvGrpSpPr/>
          <p:nvPr/>
        </p:nvGrpSpPr>
        <p:grpSpPr>
          <a:xfrm>
            <a:off x="5335491" y="4041609"/>
            <a:ext cx="1130195" cy="693398"/>
            <a:chOff x="5325870" y="5280348"/>
            <a:chExt cx="1130195" cy="693398"/>
          </a:xfrm>
        </p:grpSpPr>
        <p:sp>
          <p:nvSpPr>
            <p:cNvPr id="89" name="Rectangle 88"/>
            <p:cNvSpPr/>
            <p:nvPr/>
          </p:nvSpPr>
          <p:spPr>
            <a:xfrm>
              <a:off x="5352816" y="5609673"/>
              <a:ext cx="1055078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352816" y="5753448"/>
              <a:ext cx="1055078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25870" y="5280348"/>
              <a:ext cx="1130195" cy="693398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/>
                <a:t>Addressing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0000"/>
                  </a:solidFill>
                </a:rPr>
                <a:t>snail mail address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</a:rPr>
                <a:t>email address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</a:rPr>
                <a:t>URI</a:t>
              </a:r>
            </a:p>
          </p:txBody>
        </p:sp>
      </p:grpSp>
      <p:grpSp>
        <p:nvGrpSpPr>
          <p:cNvPr id="7" name="Group 101"/>
          <p:cNvGrpSpPr/>
          <p:nvPr/>
        </p:nvGrpSpPr>
        <p:grpSpPr>
          <a:xfrm>
            <a:off x="7767969" y="2688366"/>
            <a:ext cx="1132114" cy="2316078"/>
            <a:chOff x="1383188" y="858443"/>
            <a:chExt cx="1132114" cy="2316078"/>
          </a:xfrm>
        </p:grpSpPr>
        <p:sp>
          <p:nvSpPr>
            <p:cNvPr id="15" name="Rectangle 14"/>
            <p:cNvSpPr/>
            <p:nvPr/>
          </p:nvSpPr>
          <p:spPr>
            <a:xfrm>
              <a:off x="1383188" y="858443"/>
              <a:ext cx="1132114" cy="2316078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Profile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34841" y="104132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Profile page  </a:t>
              </a:r>
              <a:r>
                <a:rPr lang="en-US" sz="900" dirty="0" smtClean="0">
                  <a:solidFill>
                    <a:srgbClr val="FF0000"/>
                  </a:solidFill>
                </a:rPr>
                <a:t>??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34841" y="1325780"/>
              <a:ext cx="980237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Profile data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hCard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vCard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ActivityStrea.ms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Portable Contacts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...</a:t>
              </a:r>
              <a:endParaRPr lang="en-US" sz="900" i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34841" y="2302736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Presence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34841" y="2587194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Location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34841" y="2871651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Skills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5245697" y="2629075"/>
            <a:ext cx="3753163" cy="2436411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11" name="Group 116"/>
          <p:cNvGrpSpPr/>
          <p:nvPr/>
        </p:nvGrpSpPr>
        <p:grpSpPr>
          <a:xfrm>
            <a:off x="6524067" y="2688366"/>
            <a:ext cx="1132114" cy="1976830"/>
            <a:chOff x="7737552" y="2949621"/>
            <a:chExt cx="1132114" cy="1976830"/>
          </a:xfrm>
        </p:grpSpPr>
        <p:sp>
          <p:nvSpPr>
            <p:cNvPr id="12" name="Rectangle 11"/>
            <p:cNvSpPr/>
            <p:nvPr/>
          </p:nvSpPr>
          <p:spPr>
            <a:xfrm>
              <a:off x="7737552" y="2949621"/>
              <a:ext cx="1132114" cy="1976830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Social Graph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96127" y="3984191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Groups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96127" y="3132500"/>
              <a:ext cx="980237" cy="782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Contacts 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Portable Contacts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FOAF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vCard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XFN</a:t>
              </a:r>
              <a:endParaRPr lang="en-US" sz="9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96127" y="4283295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Brands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796127" y="4588095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Access control</a:t>
              </a:r>
              <a:r>
                <a:rPr lang="en-US" sz="900" dirty="0" smtClean="0">
                  <a:solidFill>
                    <a:srgbClr val="FF0000"/>
                  </a:solidFill>
                </a:rPr>
                <a:t> ??</a:t>
              </a: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7452119" y="2321893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grpSp>
        <p:nvGrpSpPr>
          <p:cNvPr id="14" name="Group 126"/>
          <p:cNvGrpSpPr/>
          <p:nvPr/>
        </p:nvGrpSpPr>
        <p:grpSpPr>
          <a:xfrm>
            <a:off x="169786" y="5238741"/>
            <a:ext cx="1093890" cy="1493694"/>
            <a:chOff x="131061" y="4260126"/>
            <a:chExt cx="1093890" cy="1493694"/>
          </a:xfrm>
        </p:grpSpPr>
        <p:sp>
          <p:nvSpPr>
            <p:cNvPr id="65" name="Rectangle 64"/>
            <p:cNvSpPr/>
            <p:nvPr/>
          </p:nvSpPr>
          <p:spPr>
            <a:xfrm>
              <a:off x="131061" y="4260126"/>
              <a:ext cx="1093890" cy="1493694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Client APIs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9636" y="4464905"/>
              <a:ext cx="980237" cy="5078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JavaScript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WebIntents</a:t>
              </a:r>
              <a:endParaRPr lang="en-US" sz="900" i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6760" y="5022747"/>
              <a:ext cx="98023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REST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ActivityPub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Twitter</a:t>
              </a:r>
              <a:endParaRPr lang="en-US" sz="900" i="1" dirty="0"/>
            </a:p>
          </p:txBody>
        </p:sp>
      </p:grpSp>
      <p:grpSp>
        <p:nvGrpSpPr>
          <p:cNvPr id="20" name="Group 125"/>
          <p:cNvGrpSpPr/>
          <p:nvPr/>
        </p:nvGrpSpPr>
        <p:grpSpPr>
          <a:xfrm>
            <a:off x="1320437" y="5238741"/>
            <a:ext cx="1132114" cy="918599"/>
            <a:chOff x="1323698" y="4274503"/>
            <a:chExt cx="1132114" cy="918599"/>
          </a:xfrm>
        </p:grpSpPr>
        <p:sp>
          <p:nvSpPr>
            <p:cNvPr id="72" name="Rectangle 71"/>
            <p:cNvSpPr/>
            <p:nvPr/>
          </p:nvSpPr>
          <p:spPr>
            <a:xfrm>
              <a:off x="1323698" y="4274503"/>
              <a:ext cx="1132114" cy="918599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Widgets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82959" y="4479282"/>
              <a:ext cx="98023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Embedded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  <a:endParaRPr lang="en-US" sz="900" i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82959" y="489048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External</a:t>
              </a:r>
            </a:p>
          </p:txBody>
        </p:sp>
      </p:grpSp>
      <p:grpSp>
        <p:nvGrpSpPr>
          <p:cNvPr id="21" name="Group 129"/>
          <p:cNvGrpSpPr/>
          <p:nvPr/>
        </p:nvGrpSpPr>
        <p:grpSpPr>
          <a:xfrm>
            <a:off x="2509312" y="5238741"/>
            <a:ext cx="1094574" cy="1361421"/>
            <a:chOff x="2579373" y="4280254"/>
            <a:chExt cx="1094574" cy="1361421"/>
          </a:xfrm>
        </p:grpSpPr>
        <p:sp>
          <p:nvSpPr>
            <p:cNvPr id="75" name="Rectangle 74"/>
            <p:cNvSpPr/>
            <p:nvPr/>
          </p:nvSpPr>
          <p:spPr>
            <a:xfrm>
              <a:off x="2579373" y="4280254"/>
              <a:ext cx="1094574" cy="1361421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Analytics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33238" y="4485033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Engagement</a:t>
              </a:r>
              <a:endParaRPr lang="en-US" sz="900" i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33238" y="4763959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Scoring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633238" y="5042885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Recommendations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633238" y="5321811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Trends</a:t>
              </a:r>
            </a:p>
          </p:txBody>
        </p:sp>
      </p:grpSp>
      <p:grpSp>
        <p:nvGrpSpPr>
          <p:cNvPr id="34" name="Group 128"/>
          <p:cNvGrpSpPr/>
          <p:nvPr/>
        </p:nvGrpSpPr>
        <p:grpSpPr>
          <a:xfrm>
            <a:off x="3660647" y="5238741"/>
            <a:ext cx="1132114" cy="924349"/>
            <a:chOff x="3785102" y="4286005"/>
            <a:chExt cx="1132114" cy="924349"/>
          </a:xfrm>
        </p:grpSpPr>
        <p:sp>
          <p:nvSpPr>
            <p:cNvPr id="80" name="Rectangle 79"/>
            <p:cNvSpPr/>
            <p:nvPr/>
          </p:nvSpPr>
          <p:spPr>
            <a:xfrm>
              <a:off x="3785102" y="4286005"/>
              <a:ext cx="1132114" cy="924349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Real-time Notifications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35737" y="4625950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Mobile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35737" y="489912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Browser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5925453" y="5238972"/>
            <a:ext cx="2382102" cy="639678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JSON (Activity Streams, Portable Contacts)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XML (Atom, XRD)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RDF (FOAF, SIOC)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58056" y="362625"/>
            <a:ext cx="6273406" cy="4329823"/>
          </a:xfrm>
          <a:custGeom>
            <a:avLst/>
            <a:gdLst>
              <a:gd name="connsiteX0" fmla="*/ 0 w 6255658"/>
              <a:gd name="connsiteY0" fmla="*/ 0 h 4325489"/>
              <a:gd name="connsiteX1" fmla="*/ 6255658 w 6255658"/>
              <a:gd name="connsiteY1" fmla="*/ 0 h 4325489"/>
              <a:gd name="connsiteX2" fmla="*/ 6255658 w 6255658"/>
              <a:gd name="connsiteY2" fmla="*/ 4325489 h 4325489"/>
              <a:gd name="connsiteX3" fmla="*/ 0 w 6255658"/>
              <a:gd name="connsiteY3" fmla="*/ 4325489 h 4325489"/>
              <a:gd name="connsiteX4" fmla="*/ 0 w 6255658"/>
              <a:gd name="connsiteY4" fmla="*/ 0 h 4325489"/>
              <a:gd name="connsiteX0" fmla="*/ 0 w 6255658"/>
              <a:gd name="connsiteY0" fmla="*/ 0 h 4325490"/>
              <a:gd name="connsiteX1" fmla="*/ 6255658 w 6255658"/>
              <a:gd name="connsiteY1" fmla="*/ 0 h 4325490"/>
              <a:gd name="connsiteX2" fmla="*/ 6255658 w 6255658"/>
              <a:gd name="connsiteY2" fmla="*/ 4325489 h 4325490"/>
              <a:gd name="connsiteX3" fmla="*/ 2351315 w 6255658"/>
              <a:gd name="connsiteY3" fmla="*/ 4325490 h 4325490"/>
              <a:gd name="connsiteX4" fmla="*/ 0 w 6255658"/>
              <a:gd name="connsiteY4" fmla="*/ 4325489 h 4325490"/>
              <a:gd name="connsiteX5" fmla="*/ 0 w 6255658"/>
              <a:gd name="connsiteY5" fmla="*/ 0 h 4325490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50989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72657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658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3846562 w 6255658"/>
              <a:gd name="connsiteY3" fmla="*/ 4322050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796 w 6255658"/>
              <a:gd name="connsiteY3" fmla="*/ 2649261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154251 w 6255658"/>
              <a:gd name="connsiteY3" fmla="*/ 3398983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4990232 w 6255658"/>
              <a:gd name="connsiteY2" fmla="*/ 2228002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5454346 w 6255658"/>
              <a:gd name="connsiteY2" fmla="*/ 1405504 h 4329823"/>
              <a:gd name="connsiteX3" fmla="*/ 4990232 w 6255658"/>
              <a:gd name="connsiteY3" fmla="*/ 2228002 h 4329823"/>
              <a:gd name="connsiteX4" fmla="*/ 4981978 w 6255658"/>
              <a:gd name="connsiteY4" fmla="*/ 2653595 h 4329823"/>
              <a:gd name="connsiteX5" fmla="*/ 2485796 w 6255658"/>
              <a:gd name="connsiteY5" fmla="*/ 2649261 h 4329823"/>
              <a:gd name="connsiteX6" fmla="*/ 2485658 w 6255658"/>
              <a:gd name="connsiteY6" fmla="*/ 4329823 h 4329823"/>
              <a:gd name="connsiteX7" fmla="*/ 0 w 6255658"/>
              <a:gd name="connsiteY7" fmla="*/ 4325489 h 4329823"/>
              <a:gd name="connsiteX8" fmla="*/ 0 w 6255658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649261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3406" h="4329823">
                <a:moveTo>
                  <a:pt x="0" y="0"/>
                </a:moveTo>
                <a:lnTo>
                  <a:pt x="6255658" y="0"/>
                </a:lnTo>
                <a:lnTo>
                  <a:pt x="6273406" y="2220230"/>
                </a:lnTo>
                <a:lnTo>
                  <a:pt x="4990232" y="2228002"/>
                </a:lnTo>
                <a:lnTo>
                  <a:pt x="4981978" y="2653595"/>
                </a:lnTo>
                <a:lnTo>
                  <a:pt x="2485796" y="2649261"/>
                </a:lnTo>
                <a:lnTo>
                  <a:pt x="2485658" y="4329823"/>
                </a:lnTo>
                <a:lnTo>
                  <a:pt x="0" y="43254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4769" y="4857296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grpSp>
        <p:nvGrpSpPr>
          <p:cNvPr id="35" name="Group 117"/>
          <p:cNvGrpSpPr/>
          <p:nvPr/>
        </p:nvGrpSpPr>
        <p:grpSpPr>
          <a:xfrm>
            <a:off x="111265" y="58056"/>
            <a:ext cx="6079840" cy="4545114"/>
            <a:chOff x="270920" y="187616"/>
            <a:chExt cx="6079840" cy="4545114"/>
          </a:xfrm>
        </p:grpSpPr>
        <p:grpSp>
          <p:nvGrpSpPr>
            <p:cNvPr id="42" name="Group 85"/>
            <p:cNvGrpSpPr/>
            <p:nvPr/>
          </p:nvGrpSpPr>
          <p:grpSpPr>
            <a:xfrm>
              <a:off x="270920" y="561972"/>
              <a:ext cx="1132114" cy="4018358"/>
              <a:chOff x="5269512" y="858442"/>
              <a:chExt cx="1132114" cy="401835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269512" y="858442"/>
                <a:ext cx="1132114" cy="401835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Sharing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42416" y="1762086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Images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42416" y="1344523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Links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OExchange</a:t>
                </a:r>
                <a:endParaRPr lang="en-US" sz="900" i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42416" y="2041149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Video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342416" y="2320212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Audio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42416" y="1065460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Text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42416" y="2599275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Tasks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42416" y="2878338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Events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42416" y="3157401"/>
                <a:ext cx="980237" cy="507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Workflow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Routing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Signatures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42416" y="3713463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Location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42416" y="3992526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Bookmarks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342416" y="4271594"/>
                <a:ext cx="980237" cy="5078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Status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Presence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Microblog</a:t>
                </a:r>
              </a:p>
            </p:txBody>
          </p:sp>
        </p:grpSp>
        <p:grpSp>
          <p:nvGrpSpPr>
            <p:cNvPr id="49" name="Group 107"/>
            <p:cNvGrpSpPr/>
            <p:nvPr/>
          </p:nvGrpSpPr>
          <p:grpSpPr>
            <a:xfrm>
              <a:off x="5218646" y="576962"/>
              <a:ext cx="1132114" cy="2067638"/>
              <a:chOff x="4069165" y="858442"/>
              <a:chExt cx="1132114" cy="206763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069165" y="858442"/>
                <a:ext cx="1132114" cy="206763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Reactions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125854" y="1558816"/>
                <a:ext cx="980237" cy="2719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Re-share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25854" y="1060174"/>
                <a:ext cx="980237" cy="435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Comments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Salmon</a:t>
                </a:r>
                <a:endParaRPr lang="en-US" sz="900" i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125854" y="1894292"/>
                <a:ext cx="980237" cy="2719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Like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 / rating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25854" y="2229768"/>
                <a:ext cx="980237" cy="2719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Recommendations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125854" y="2565246"/>
                <a:ext cx="980237" cy="2719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Tags</a:t>
                </a:r>
              </a:p>
            </p:txBody>
          </p:sp>
        </p:grpSp>
        <p:grpSp>
          <p:nvGrpSpPr>
            <p:cNvPr id="53" name="Group 83"/>
            <p:cNvGrpSpPr/>
            <p:nvPr/>
          </p:nvGrpSpPr>
          <p:grpSpPr>
            <a:xfrm>
              <a:off x="1484636" y="561972"/>
              <a:ext cx="1132114" cy="4170758"/>
              <a:chOff x="6481648" y="858442"/>
              <a:chExt cx="1132114" cy="417075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481648" y="858442"/>
                <a:ext cx="1132114" cy="417075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Messaging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540223" y="1491324"/>
                <a:ext cx="980237" cy="10618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Text chat 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(includes 1:1 and 1:multiple; also includes "Live Chat" such as with Helpline person)</a:t>
                </a:r>
              </a:p>
              <a:p>
                <a:pPr marL="63500" indent="-55563">
                  <a:buFont typeface="Arial" pitchFamily="34" charset="0"/>
                  <a:buChar char="•"/>
                </a:pPr>
                <a:r>
                  <a:rPr lang="en-US" sz="900" dirty="0" smtClean="0"/>
                  <a:t>XMPP</a:t>
                </a:r>
              </a:p>
              <a:p>
                <a:pPr marL="63500" indent="-55563">
                  <a:buFont typeface="Arial" pitchFamily="34" charset="0"/>
                  <a:buChar char="•"/>
                </a:pPr>
                <a:r>
                  <a:rPr lang="en-US" sz="900" dirty="0" smtClean="0"/>
                  <a:t>IRC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40223" y="1063223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E-mail  like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SMTP</a:t>
                </a:r>
                <a:endParaRPr lang="en-US" sz="900" i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540223" y="2611922"/>
                <a:ext cx="980237" cy="507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Voice chat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dirty="0" smtClean="0"/>
                  <a:t>Jingle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dirty="0" smtClean="0"/>
                  <a:t>STP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540223" y="3178522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Video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900" dirty="0" smtClean="0"/>
                  <a:t>chat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540223" y="3468123"/>
                <a:ext cx="980237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Forward / reply (might be part of others or part of 'Sharing")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540223" y="4173224"/>
                <a:ext cx="980237" cy="7848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Threaded discussions (e.g., bulletin board; includes "Idea Generation / Jam")</a:t>
                </a:r>
              </a:p>
            </p:txBody>
          </p:sp>
        </p:grpSp>
        <p:grpSp>
          <p:nvGrpSpPr>
            <p:cNvPr id="54" name="Group 80"/>
            <p:cNvGrpSpPr/>
            <p:nvPr/>
          </p:nvGrpSpPr>
          <p:grpSpPr>
            <a:xfrm>
              <a:off x="3973976" y="576961"/>
              <a:ext cx="1132114" cy="2480180"/>
              <a:chOff x="7756264" y="858442"/>
              <a:chExt cx="1132114" cy="248018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814839" y="2892919"/>
                <a:ext cx="98023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Alerts / Notifications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756264" y="858442"/>
                <a:ext cx="1132114" cy="2480180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Newsfeed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814839" y="1765455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Subscription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smtClean="0"/>
                  <a:t>OStatus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814839" y="1063223"/>
                <a:ext cx="980237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Data structures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Atom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SIOC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ActivityStreams</a:t>
                </a:r>
                <a:endParaRPr lang="en-US" sz="900" i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814839" y="2190688"/>
                <a:ext cx="980237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Embedding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err="1" smtClean="0"/>
                  <a:t>oEmbed</a:t>
                </a:r>
                <a:endParaRPr lang="en-US" sz="900" i="1" dirty="0" smtClean="0"/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smtClean="0"/>
                  <a:t>Embedded Experience</a:t>
                </a: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99469" y="187616"/>
              <a:ext cx="1453438" cy="261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Human interactions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grpSp>
          <p:nvGrpSpPr>
            <p:cNvPr id="55" name="Group 138"/>
            <p:cNvGrpSpPr/>
            <p:nvPr/>
          </p:nvGrpSpPr>
          <p:grpSpPr>
            <a:xfrm>
              <a:off x="2727535" y="569070"/>
              <a:ext cx="1132114" cy="2218839"/>
              <a:chOff x="5229067" y="4174010"/>
              <a:chExt cx="1132114" cy="2218839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5281016" y="5787069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Group list(s)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229067" y="4174010"/>
                <a:ext cx="1132114" cy="221883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Group Dynamics</a:t>
                </a:r>
              </a:p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(e.g., Community, Team)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281016" y="5224141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End / Close</a:t>
                </a:r>
                <a:endParaRPr lang="en-US" sz="900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281016" y="4665027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Create</a:t>
                </a:r>
                <a:endParaRPr lang="en-US" sz="9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5281016" y="5506256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Membership list(s)</a:t>
                </a:r>
                <a:endParaRPr lang="en-US" sz="900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281016" y="4952599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Join / Un-join</a:t>
                </a:r>
                <a:endParaRPr lang="en-US" sz="9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281016" y="6066691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Distribution list(s)</a:t>
                </a:r>
              </a:p>
            </p:txBody>
          </p:sp>
        </p:grpSp>
      </p:grpSp>
      <p:sp>
        <p:nvSpPr>
          <p:cNvPr id="163" name="Rectangle 162"/>
          <p:cNvSpPr/>
          <p:nvPr/>
        </p:nvSpPr>
        <p:spPr>
          <a:xfrm>
            <a:off x="76200" y="5143501"/>
            <a:ext cx="8315326" cy="1638300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934978" y="5962871"/>
            <a:ext cx="2382102" cy="77130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rgbClr val="FF0000"/>
                </a:solidFill>
              </a:rPr>
              <a:t>Content 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858946" y="3707432"/>
            <a:ext cx="1979754" cy="997918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860819" y="3409496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36270" y="4788960"/>
            <a:ext cx="2603785" cy="302327"/>
          </a:xfrm>
          <a:prstGeom prst="rect">
            <a:avLst/>
          </a:prstGeom>
          <a:noFill/>
        </p:spPr>
        <p:txBody>
          <a:bodyPr wrap="square" lIns="27432" rIns="27432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*Note: inside corporate firewall one has  professional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profile, separate from one's personal profile.</a:t>
            </a:r>
            <a:endParaRPr lang="en-US" sz="900" i="1" dirty="0"/>
          </a:p>
        </p:txBody>
      </p:sp>
      <p:sp>
        <p:nvSpPr>
          <p:cNvPr id="165" name="Slide Number Placeholder 1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5245697" y="2665651"/>
            <a:ext cx="3753163" cy="2436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88487" y="5143501"/>
            <a:ext cx="8909812" cy="163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139" y="5530888"/>
            <a:ext cx="980237" cy="23652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Discovery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1809" y="5238741"/>
            <a:ext cx="980237" cy="23873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lIns="27432" rIns="18288" rtlCol="0">
            <a:noAutofit/>
          </a:bodyPr>
          <a:lstStyle/>
          <a:p>
            <a:r>
              <a:rPr lang="en-US" sz="1000" dirty="0" smtClean="0"/>
              <a:t>Login credentials </a:t>
            </a:r>
            <a:endParaRPr lang="en-US" sz="1000" i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5446" y="2738481"/>
            <a:ext cx="1132114" cy="126800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User 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Assigned number(s) (e.g., governmental)</a:t>
            </a:r>
            <a:endParaRPr lang="en-US" sz="1000" i="1" dirty="0">
              <a:solidFill>
                <a:schemeClr val="tx1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 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5491" y="4091833"/>
            <a:ext cx="1130195" cy="69339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Addressing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snail 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email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URI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7969" y="2738590"/>
            <a:ext cx="1132114" cy="160930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Profile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3270" y="292146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Profile page  ??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3270" y="3201916"/>
            <a:ext cx="980237" cy="231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Profile data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33270" y="347302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Presence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33270" y="375747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33270" y="40419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Skills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4067" y="2738590"/>
            <a:ext cx="1132114" cy="131653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Social Graph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6290" y="3198814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Groups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6290" y="2921470"/>
            <a:ext cx="980237" cy="231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Contacts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6290" y="3475117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Brands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96290" y="3751419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Access control ??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52119" y="2374005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2074" y="5238741"/>
            <a:ext cx="1093890" cy="1374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Client APIs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0649" y="5443521"/>
            <a:ext cx="980237" cy="22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JavaScript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7773" y="5720350"/>
            <a:ext cx="980237" cy="22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REST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32725" y="5238741"/>
            <a:ext cx="1132114" cy="7962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Widgets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91986" y="5443520"/>
            <a:ext cx="980237" cy="23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Embedded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391986" y="571644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External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521600" y="5238741"/>
            <a:ext cx="1094574" cy="136142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Analytics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75465" y="544352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Engagement</a:t>
            </a:r>
            <a:endParaRPr lang="en-US" sz="900" i="1" dirty="0"/>
          </a:p>
        </p:txBody>
      </p:sp>
      <p:sp>
        <p:nvSpPr>
          <p:cNvPr id="77" name="TextBox 76"/>
          <p:cNvSpPr txBox="1"/>
          <p:nvPr/>
        </p:nvSpPr>
        <p:spPr>
          <a:xfrm>
            <a:off x="2575465" y="572244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Scoring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75465" y="600137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575465" y="628029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Trends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72935" y="5238741"/>
            <a:ext cx="1132114" cy="9243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Real-time Notifications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23570" y="557868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Mobile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723570" y="585185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Browser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937741" y="5238972"/>
            <a:ext cx="1899974" cy="11869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58056" y="356687"/>
            <a:ext cx="6273406" cy="4429069"/>
          </a:xfrm>
          <a:custGeom>
            <a:avLst/>
            <a:gdLst>
              <a:gd name="connsiteX0" fmla="*/ 0 w 6255658"/>
              <a:gd name="connsiteY0" fmla="*/ 0 h 4325489"/>
              <a:gd name="connsiteX1" fmla="*/ 6255658 w 6255658"/>
              <a:gd name="connsiteY1" fmla="*/ 0 h 4325489"/>
              <a:gd name="connsiteX2" fmla="*/ 6255658 w 6255658"/>
              <a:gd name="connsiteY2" fmla="*/ 4325489 h 4325489"/>
              <a:gd name="connsiteX3" fmla="*/ 0 w 6255658"/>
              <a:gd name="connsiteY3" fmla="*/ 4325489 h 4325489"/>
              <a:gd name="connsiteX4" fmla="*/ 0 w 6255658"/>
              <a:gd name="connsiteY4" fmla="*/ 0 h 4325489"/>
              <a:gd name="connsiteX0" fmla="*/ 0 w 6255658"/>
              <a:gd name="connsiteY0" fmla="*/ 0 h 4325490"/>
              <a:gd name="connsiteX1" fmla="*/ 6255658 w 6255658"/>
              <a:gd name="connsiteY1" fmla="*/ 0 h 4325490"/>
              <a:gd name="connsiteX2" fmla="*/ 6255658 w 6255658"/>
              <a:gd name="connsiteY2" fmla="*/ 4325489 h 4325490"/>
              <a:gd name="connsiteX3" fmla="*/ 2351315 w 6255658"/>
              <a:gd name="connsiteY3" fmla="*/ 4325490 h 4325490"/>
              <a:gd name="connsiteX4" fmla="*/ 0 w 6255658"/>
              <a:gd name="connsiteY4" fmla="*/ 4325489 h 4325490"/>
              <a:gd name="connsiteX5" fmla="*/ 0 w 6255658"/>
              <a:gd name="connsiteY5" fmla="*/ 0 h 4325490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50989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72657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658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3846562 w 6255658"/>
              <a:gd name="connsiteY3" fmla="*/ 4322050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796 w 6255658"/>
              <a:gd name="connsiteY3" fmla="*/ 2649261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154251 w 6255658"/>
              <a:gd name="connsiteY3" fmla="*/ 3398983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4990232 w 6255658"/>
              <a:gd name="connsiteY2" fmla="*/ 2228002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5454346 w 6255658"/>
              <a:gd name="connsiteY2" fmla="*/ 1405504 h 4329823"/>
              <a:gd name="connsiteX3" fmla="*/ 4990232 w 6255658"/>
              <a:gd name="connsiteY3" fmla="*/ 2228002 h 4329823"/>
              <a:gd name="connsiteX4" fmla="*/ 4981978 w 6255658"/>
              <a:gd name="connsiteY4" fmla="*/ 2653595 h 4329823"/>
              <a:gd name="connsiteX5" fmla="*/ 2485796 w 6255658"/>
              <a:gd name="connsiteY5" fmla="*/ 2649261 h 4329823"/>
              <a:gd name="connsiteX6" fmla="*/ 2485658 w 6255658"/>
              <a:gd name="connsiteY6" fmla="*/ 4329823 h 4329823"/>
              <a:gd name="connsiteX7" fmla="*/ 0 w 6255658"/>
              <a:gd name="connsiteY7" fmla="*/ 4325489 h 4329823"/>
              <a:gd name="connsiteX8" fmla="*/ 0 w 6255658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649261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403282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7326 w 6273406"/>
              <a:gd name="connsiteY4" fmla="*/ 2402269 h 4329823"/>
              <a:gd name="connsiteX5" fmla="*/ 2485796 w 6273406"/>
              <a:gd name="connsiteY5" fmla="*/ 2403282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3406" h="4329823">
                <a:moveTo>
                  <a:pt x="0" y="0"/>
                </a:moveTo>
                <a:lnTo>
                  <a:pt x="6255658" y="0"/>
                </a:lnTo>
                <a:lnTo>
                  <a:pt x="6273406" y="2220230"/>
                </a:lnTo>
                <a:lnTo>
                  <a:pt x="4990232" y="2228002"/>
                </a:lnTo>
                <a:cubicBezTo>
                  <a:pt x="4989263" y="2286091"/>
                  <a:pt x="4988295" y="2344180"/>
                  <a:pt x="4987326" y="2402269"/>
                </a:cubicBezTo>
                <a:lnTo>
                  <a:pt x="2485796" y="2403282"/>
                </a:lnTo>
                <a:lnTo>
                  <a:pt x="2485658" y="4329823"/>
                </a:lnTo>
                <a:lnTo>
                  <a:pt x="0" y="4325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7057" y="485729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265" y="432412"/>
            <a:ext cx="1132114" cy="429396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Sharing</a:t>
            </a:r>
            <a:r>
              <a:rPr lang="en-US" sz="1000" dirty="0" smtClean="0">
                <a:solidFill>
                  <a:srgbClr val="FF0000"/>
                </a:solidFill>
              </a:rPr>
              <a:t> / Collaboration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190" y="162007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Images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190" y="189770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Video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190" y="217534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Audio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190" y="79350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Text</a:t>
            </a:r>
            <a:endParaRPr lang="en-US" sz="9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190" y="245297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Tasks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190" y="273060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Events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2190" y="3008241"/>
            <a:ext cx="98023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Workflow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Routing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Signatures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190" y="3562873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190" y="384050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Bookmarks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190" y="4118140"/>
            <a:ext cx="98023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Status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Presence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Microblog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58991" y="447402"/>
            <a:ext cx="1132114" cy="165435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Reactions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29059" y="9263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Re-share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29059" y="649134"/>
            <a:ext cx="980237" cy="234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Comments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29059" y="120032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Like / rating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29059" y="147431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9059" y="1748304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Tags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24981" y="432412"/>
            <a:ext cx="1132114" cy="32640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Messaging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83556" y="922284"/>
            <a:ext cx="980237" cy="767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Text chat </a:t>
            </a:r>
            <a:r>
              <a:rPr lang="en-US" sz="900" i="1" dirty="0" smtClean="0"/>
              <a:t>(includes 1:1 and 1:multiple; also includes "Live Chat" such as with Helpline person)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83556" y="637193"/>
            <a:ext cx="980237" cy="233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E-mail  like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83556" y="1748193"/>
            <a:ext cx="980237" cy="232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Voice chat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83556" y="202010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Video chat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5450" y="2301039"/>
            <a:ext cx="9802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Forward / reply </a:t>
            </a:r>
            <a:r>
              <a:rPr lang="en-US" sz="900" i="1" dirty="0" smtClean="0"/>
              <a:t>(might be part of others or part of 'Sharing")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90736" y="1628225"/>
            <a:ext cx="9802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Alerts / Notifications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14321" y="447400"/>
            <a:ext cx="1132114" cy="165453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Collaboration</a:t>
            </a:r>
            <a:r>
              <a:rPr lang="en-US" sz="1000" dirty="0" smtClean="0">
                <a:solidFill>
                  <a:schemeClr val="tx1"/>
                </a:solidFill>
              </a:rPr>
              <a:t> / Newsfeed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0736" y="1070365"/>
            <a:ext cx="980237" cy="233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Subscription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90736" y="793217"/>
            <a:ext cx="980237" cy="230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Data structures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90736" y="1350039"/>
            <a:ext cx="980237" cy="232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Embedding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4054" y="5805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Human interactions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633477" y="205256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Group list(s)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2567880" y="439510"/>
            <a:ext cx="1132114" cy="221883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Group Dynamics</a:t>
            </a:r>
          </a:p>
          <a:p>
            <a:r>
              <a:rPr lang="en-US" sz="1000" i="1" dirty="0" smtClean="0">
                <a:solidFill>
                  <a:schemeClr val="tx1"/>
                </a:solidFill>
              </a:rPr>
              <a:t>(e.g., Community, Team)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633477" y="1489641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End / Close</a:t>
            </a:r>
            <a:endParaRPr lang="en-US" sz="900" i="1" dirty="0" smtClean="0"/>
          </a:p>
        </p:txBody>
      </p:sp>
      <p:sp>
        <p:nvSpPr>
          <p:cNvPr id="135" name="TextBox 134"/>
          <p:cNvSpPr txBox="1"/>
          <p:nvPr/>
        </p:nvSpPr>
        <p:spPr>
          <a:xfrm>
            <a:off x="2633477" y="930527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Create</a:t>
            </a:r>
            <a:endParaRPr lang="en-US" sz="900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2633477" y="177175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Membership list(s)</a:t>
            </a:r>
            <a:endParaRPr lang="en-US" sz="900" i="1" dirty="0" smtClean="0"/>
          </a:p>
        </p:txBody>
      </p:sp>
      <p:sp>
        <p:nvSpPr>
          <p:cNvPr id="137" name="TextBox 136"/>
          <p:cNvSpPr txBox="1"/>
          <p:nvPr/>
        </p:nvSpPr>
        <p:spPr>
          <a:xfrm>
            <a:off x="2633477" y="121809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Join / Un-join</a:t>
            </a:r>
            <a:endParaRPr lang="en-US" sz="900" i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2633477" y="2332191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Distribution list(s)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7932717" y="5238801"/>
            <a:ext cx="980172" cy="115697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Content 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886242" y="3530008"/>
            <a:ext cx="1979754" cy="1261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Search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Biz/Mining Intelligence (??)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929059" y="3241597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60021" y="4824592"/>
            <a:ext cx="2637070" cy="3023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7432" rIns="27432" rtlCol="0">
            <a:no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 Note:  professional profile, inside corporate firewall, 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is separate from one's personal profile.</a:t>
            </a:r>
            <a:endParaRPr lang="en-US" sz="900" i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182190" y="1348768"/>
            <a:ext cx="980237" cy="224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Links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375450" y="2984763"/>
            <a:ext cx="980237" cy="230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Connected objects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375450" y="3263622"/>
            <a:ext cx="980237" cy="230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Mobile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82190" y="10711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Document</a:t>
            </a:r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All contributions merged; no technologies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grpSp>
        <p:nvGrpSpPr>
          <p:cNvPr id="2" name="Group 83"/>
          <p:cNvGrpSpPr/>
          <p:nvPr/>
        </p:nvGrpSpPr>
        <p:grpSpPr>
          <a:xfrm>
            <a:off x="7197325" y="1294453"/>
            <a:ext cx="1772502" cy="1669775"/>
            <a:chOff x="7225845" y="975139"/>
            <a:chExt cx="1772502" cy="1669775"/>
          </a:xfrm>
        </p:grpSpPr>
        <p:sp>
          <p:nvSpPr>
            <p:cNvPr id="186" name="Rectangle 185"/>
            <p:cNvSpPr/>
            <p:nvPr/>
          </p:nvSpPr>
          <p:spPr>
            <a:xfrm>
              <a:off x="7254736" y="2061250"/>
              <a:ext cx="1708031" cy="134483"/>
            </a:xfrm>
            <a:prstGeom prst="rect">
              <a:avLst/>
            </a:prstGeom>
            <a:solidFill>
              <a:srgbClr val="FF6699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254736" y="1889395"/>
              <a:ext cx="1708031" cy="134483"/>
            </a:xfrm>
            <a:prstGeom prst="rect">
              <a:avLst/>
            </a:prstGeom>
            <a:solidFill>
              <a:srgbClr val="CC66FF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254736" y="1527760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254736" y="1707752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7254736" y="2238783"/>
              <a:ext cx="1708031" cy="134483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7254736" y="2417931"/>
              <a:ext cx="1708031" cy="134483"/>
            </a:xfrm>
            <a:prstGeom prst="rect">
              <a:avLst/>
            </a:prstGeom>
            <a:solidFill>
              <a:srgbClr val="FF66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254736" y="1177504"/>
              <a:ext cx="1708031" cy="134483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254736" y="1352632"/>
              <a:ext cx="1708031" cy="134483"/>
            </a:xfrm>
            <a:prstGeom prst="rect">
              <a:avLst/>
            </a:prstGeom>
            <a:solidFill>
              <a:srgbClr val="33CC3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225845" y="975139"/>
              <a:ext cx="1772502" cy="1669775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>
              <a:noAutofit/>
            </a:bodyPr>
            <a:lstStyle/>
            <a:p>
              <a:pPr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Key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W3C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W3C Community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another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Standardization candidate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Independent standard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Public standard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No standards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Known IP issues</a:t>
              </a:r>
            </a:p>
            <a:p>
              <a:endParaRPr lang="en-US" sz="105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82"/>
          <p:cNvGrpSpPr/>
          <p:nvPr/>
        </p:nvGrpSpPr>
        <p:grpSpPr>
          <a:xfrm>
            <a:off x="754742" y="1035502"/>
            <a:ext cx="6273406" cy="5528827"/>
            <a:chOff x="58056" y="658131"/>
            <a:chExt cx="6273406" cy="5528827"/>
          </a:xfrm>
        </p:grpSpPr>
        <p:sp>
          <p:nvSpPr>
            <p:cNvPr id="101" name="Freeform 100"/>
            <p:cNvSpPr/>
            <p:nvPr/>
          </p:nvSpPr>
          <p:spPr>
            <a:xfrm>
              <a:off x="58056" y="962699"/>
              <a:ext cx="6273406" cy="5224259"/>
            </a:xfrm>
            <a:custGeom>
              <a:avLst/>
              <a:gdLst>
                <a:gd name="connsiteX0" fmla="*/ 0 w 6255658"/>
                <a:gd name="connsiteY0" fmla="*/ 0 h 4325489"/>
                <a:gd name="connsiteX1" fmla="*/ 6255658 w 6255658"/>
                <a:gd name="connsiteY1" fmla="*/ 0 h 4325489"/>
                <a:gd name="connsiteX2" fmla="*/ 6255658 w 6255658"/>
                <a:gd name="connsiteY2" fmla="*/ 4325489 h 4325489"/>
                <a:gd name="connsiteX3" fmla="*/ 0 w 6255658"/>
                <a:gd name="connsiteY3" fmla="*/ 4325489 h 4325489"/>
                <a:gd name="connsiteX4" fmla="*/ 0 w 6255658"/>
                <a:gd name="connsiteY4" fmla="*/ 0 h 4325489"/>
                <a:gd name="connsiteX0" fmla="*/ 0 w 6255658"/>
                <a:gd name="connsiteY0" fmla="*/ 0 h 4325490"/>
                <a:gd name="connsiteX1" fmla="*/ 6255658 w 6255658"/>
                <a:gd name="connsiteY1" fmla="*/ 0 h 4325490"/>
                <a:gd name="connsiteX2" fmla="*/ 6255658 w 6255658"/>
                <a:gd name="connsiteY2" fmla="*/ 4325489 h 4325490"/>
                <a:gd name="connsiteX3" fmla="*/ 2351315 w 6255658"/>
                <a:gd name="connsiteY3" fmla="*/ 4325490 h 4325490"/>
                <a:gd name="connsiteX4" fmla="*/ 0 w 6255658"/>
                <a:gd name="connsiteY4" fmla="*/ 4325489 h 4325490"/>
                <a:gd name="connsiteX5" fmla="*/ 0 w 6255658"/>
                <a:gd name="connsiteY5" fmla="*/ 0 h 4325490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50989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72657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85658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3846562 w 6255658"/>
                <a:gd name="connsiteY3" fmla="*/ 4322050 h 4329823"/>
                <a:gd name="connsiteX4" fmla="*/ 2485658 w 6255658"/>
                <a:gd name="connsiteY4" fmla="*/ 4329823 h 4329823"/>
                <a:gd name="connsiteX5" fmla="*/ 0 w 6255658"/>
                <a:gd name="connsiteY5" fmla="*/ 4325489 h 4329823"/>
                <a:gd name="connsiteX6" fmla="*/ 0 w 6255658"/>
                <a:gd name="connsiteY6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85796 w 6255658"/>
                <a:gd name="connsiteY3" fmla="*/ 2649261 h 4329823"/>
                <a:gd name="connsiteX4" fmla="*/ 2485658 w 6255658"/>
                <a:gd name="connsiteY4" fmla="*/ 4329823 h 4329823"/>
                <a:gd name="connsiteX5" fmla="*/ 0 w 6255658"/>
                <a:gd name="connsiteY5" fmla="*/ 4325489 h 4329823"/>
                <a:gd name="connsiteX6" fmla="*/ 0 w 6255658"/>
                <a:gd name="connsiteY6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4154251 w 6255658"/>
                <a:gd name="connsiteY3" fmla="*/ 3398983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4981978 w 6255658"/>
                <a:gd name="connsiteY3" fmla="*/ 2653595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4990232 w 6255658"/>
                <a:gd name="connsiteY2" fmla="*/ 2228002 h 4329823"/>
                <a:gd name="connsiteX3" fmla="*/ 4981978 w 6255658"/>
                <a:gd name="connsiteY3" fmla="*/ 2653595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5454346 w 6255658"/>
                <a:gd name="connsiteY2" fmla="*/ 1405504 h 4329823"/>
                <a:gd name="connsiteX3" fmla="*/ 4990232 w 6255658"/>
                <a:gd name="connsiteY3" fmla="*/ 2228002 h 4329823"/>
                <a:gd name="connsiteX4" fmla="*/ 4981978 w 6255658"/>
                <a:gd name="connsiteY4" fmla="*/ 2653595 h 4329823"/>
                <a:gd name="connsiteX5" fmla="*/ 2485796 w 6255658"/>
                <a:gd name="connsiteY5" fmla="*/ 2649261 h 4329823"/>
                <a:gd name="connsiteX6" fmla="*/ 2485658 w 6255658"/>
                <a:gd name="connsiteY6" fmla="*/ 4329823 h 4329823"/>
                <a:gd name="connsiteX7" fmla="*/ 0 w 6255658"/>
                <a:gd name="connsiteY7" fmla="*/ 4325489 h 4329823"/>
                <a:gd name="connsiteX8" fmla="*/ 0 w 6255658"/>
                <a:gd name="connsiteY8" fmla="*/ 0 h 4329823"/>
                <a:gd name="connsiteX0" fmla="*/ 0 w 6273406"/>
                <a:gd name="connsiteY0" fmla="*/ 0 h 4329823"/>
                <a:gd name="connsiteX1" fmla="*/ 6255658 w 6273406"/>
                <a:gd name="connsiteY1" fmla="*/ 0 h 4329823"/>
                <a:gd name="connsiteX2" fmla="*/ 6273406 w 6273406"/>
                <a:gd name="connsiteY2" fmla="*/ 2220230 h 4329823"/>
                <a:gd name="connsiteX3" fmla="*/ 4990232 w 6273406"/>
                <a:gd name="connsiteY3" fmla="*/ 2228002 h 4329823"/>
                <a:gd name="connsiteX4" fmla="*/ 4981978 w 6273406"/>
                <a:gd name="connsiteY4" fmla="*/ 2653595 h 4329823"/>
                <a:gd name="connsiteX5" fmla="*/ 2485796 w 6273406"/>
                <a:gd name="connsiteY5" fmla="*/ 2649261 h 4329823"/>
                <a:gd name="connsiteX6" fmla="*/ 2485658 w 6273406"/>
                <a:gd name="connsiteY6" fmla="*/ 4329823 h 4329823"/>
                <a:gd name="connsiteX7" fmla="*/ 0 w 6273406"/>
                <a:gd name="connsiteY7" fmla="*/ 4325489 h 4329823"/>
                <a:gd name="connsiteX8" fmla="*/ 0 w 6273406"/>
                <a:gd name="connsiteY8" fmla="*/ 0 h 432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3406" h="4329823">
                  <a:moveTo>
                    <a:pt x="0" y="0"/>
                  </a:moveTo>
                  <a:lnTo>
                    <a:pt x="6255658" y="0"/>
                  </a:lnTo>
                  <a:lnTo>
                    <a:pt x="6273406" y="2220230"/>
                  </a:lnTo>
                  <a:lnTo>
                    <a:pt x="4990232" y="2228002"/>
                  </a:lnTo>
                  <a:lnTo>
                    <a:pt x="4981978" y="2653595"/>
                  </a:lnTo>
                  <a:lnTo>
                    <a:pt x="2485796" y="2649261"/>
                  </a:lnTo>
                  <a:lnTo>
                    <a:pt x="2485658" y="4329823"/>
                  </a:lnTo>
                  <a:lnTo>
                    <a:pt x="0" y="4325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endParaRPr 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136102" y="1432502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894491" y="1597925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894491" y="1743597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898971" y="1883660"/>
              <a:ext cx="931653" cy="129396"/>
            </a:xfrm>
            <a:prstGeom prst="rect">
              <a:avLst/>
            </a:prstGeom>
            <a:solidFill>
              <a:srgbClr val="CC66FF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896729" y="2428416"/>
              <a:ext cx="931653" cy="129396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894487" y="2849756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892245" y="2998133"/>
              <a:ext cx="931653" cy="27696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409026" y="1428029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409026" y="2400696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409026" y="254636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406782" y="296940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406782" y="3122550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1265" y="1032486"/>
              <a:ext cx="1132114" cy="507910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Sharing</a:t>
              </a:r>
              <a:r>
                <a:rPr lang="en-US" sz="1000" dirty="0" smtClean="0">
                  <a:solidFill>
                    <a:srgbClr val="FF0000"/>
                  </a:solidFill>
                </a:rPr>
                <a:t> / Collaboration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4169" y="2535485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Images</a:t>
              </a:r>
            </a:p>
          </p:txBody>
        </p:sp>
        <p:grpSp>
          <p:nvGrpSpPr>
            <p:cNvPr id="4" name="Group 78"/>
            <p:cNvGrpSpPr/>
            <p:nvPr/>
          </p:nvGrpSpPr>
          <p:grpSpPr>
            <a:xfrm>
              <a:off x="184169" y="2117922"/>
              <a:ext cx="980237" cy="369332"/>
              <a:chOff x="184169" y="1517847"/>
              <a:chExt cx="980237" cy="369332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205516" y="1708191"/>
                <a:ext cx="931653" cy="125864"/>
              </a:xfrm>
              <a:prstGeom prst="rect">
                <a:avLst/>
              </a:prstGeom>
              <a:solidFill>
                <a:srgbClr val="FFFF66">
                  <a:alpha val="69804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4169" y="1517847"/>
                <a:ext cx="980237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Links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OExchange</a:t>
                </a:r>
                <a:endParaRPr lang="en-US" sz="9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84169" y="2814548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Video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4169" y="309361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Audio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4169" y="142433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Text</a:t>
              </a:r>
              <a:r>
                <a:rPr lang="en-US" sz="900" dirty="0" smtClean="0">
                  <a:solidFill>
                    <a:srgbClr val="FF0000"/>
                  </a:solidFill>
                </a:rPr>
                <a:t> </a:t>
              </a:r>
              <a:endParaRPr lang="en-US" sz="900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4169" y="337267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Tasks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4169" y="365173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Events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4169" y="3930800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Workflow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Routing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Signatures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4169" y="4486862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Location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4169" y="4765925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Bookmarks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4169" y="5039082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Status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Presence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Microblog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58991" y="1047477"/>
              <a:ext cx="1132114" cy="2067638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Reactions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15680" y="174785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Re-share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15680" y="1249209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Comments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Salmon</a:t>
              </a:r>
              <a:endParaRPr lang="en-US" sz="900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15680" y="208332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Like / rating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15680" y="2418803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Recommendations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24981" y="1032486"/>
              <a:ext cx="1132114" cy="507910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Messaging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83556" y="1665369"/>
              <a:ext cx="980237" cy="106182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Text chat</a:t>
              </a:r>
              <a:r>
                <a:rPr lang="en-US" sz="900" i="1" dirty="0" smtClean="0"/>
                <a:t> (includes 1:1 and 1:multiple; also "Live Chat" such as with Helpline person)</a:t>
              </a:r>
            </a:p>
            <a:p>
              <a:pPr marL="63500" indent="-55563">
                <a:buFont typeface="Arial" pitchFamily="34" charset="0"/>
                <a:buChar char="•"/>
              </a:pPr>
              <a:r>
                <a:rPr lang="en-US" sz="900" i="1" dirty="0" smtClean="0"/>
                <a:t>XMPP</a:t>
              </a:r>
            </a:p>
            <a:p>
              <a:pPr marL="63500" indent="-55563">
                <a:buFont typeface="Arial" pitchFamily="34" charset="0"/>
                <a:buChar char="•"/>
              </a:pPr>
              <a:r>
                <a:rPr lang="en-US" sz="900" i="1" dirty="0" smtClean="0"/>
                <a:t>IRC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83556" y="1237268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E-mail  like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SMTP</a:t>
              </a:r>
              <a:endParaRPr lang="en-US" sz="900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83556" y="2785967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Voice chat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Jingle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STP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83556" y="335256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Video chat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83556" y="3642168"/>
              <a:ext cx="980237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Forward / reply (might be part of others or part of 'Sharing")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83556" y="4347269"/>
              <a:ext cx="980237" cy="78483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Threaded discussions (e.g., bulletin board; includes "Idea Generation / Jam")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72896" y="3360694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Alerts / Notifications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14321" y="1047476"/>
              <a:ext cx="1132114" cy="3019465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Collaboration</a:t>
              </a:r>
              <a:r>
                <a:rPr lang="en-US" sz="1000" dirty="0" smtClean="0">
                  <a:solidFill>
                    <a:srgbClr val="FF0000"/>
                  </a:solidFill>
                </a:rPr>
                <a:t> / Newsfeed</a:t>
              </a:r>
            </a:p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2896" y="2233230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Subscription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OStatus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72896" y="2658463"/>
              <a:ext cx="980237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Embedding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oEmbed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Embedded Experience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9814" y="658131"/>
              <a:ext cx="1453438" cy="26161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Human interactions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19829" y="265264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Group list(s)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67880" y="1039585"/>
              <a:ext cx="1132114" cy="221883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Group Dynamics</a:t>
              </a:r>
            </a:p>
            <a:p>
              <a:r>
                <a:rPr lang="en-US" sz="1000" dirty="0" smtClean="0">
                  <a:solidFill>
                    <a:schemeClr val="tx1"/>
                  </a:solidFill>
                </a:rPr>
                <a:t>(e.g., Community, Team)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619829" y="2089716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End / Close</a:t>
              </a:r>
              <a:endParaRPr lang="en-US" sz="900" i="1" dirty="0" smtClean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619829" y="1530602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Create</a:t>
              </a:r>
              <a:endParaRPr lang="en-US" sz="900" i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619829" y="237183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Membership list(s)</a:t>
              </a:r>
              <a:endParaRPr lang="en-US" sz="900" i="1" dirty="0" smtClean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619829" y="181817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Join / Un-join</a:t>
              </a:r>
              <a:endParaRPr lang="en-US" sz="900" i="1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619829" y="2932266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Distribution list(s)</a:t>
              </a:r>
            </a:p>
          </p:txBody>
        </p:sp>
        <p:grpSp>
          <p:nvGrpSpPr>
            <p:cNvPr id="5" name="Group 77"/>
            <p:cNvGrpSpPr/>
            <p:nvPr/>
          </p:nvGrpSpPr>
          <p:grpSpPr>
            <a:xfrm>
              <a:off x="1384118" y="5175287"/>
              <a:ext cx="980237" cy="343456"/>
              <a:chOff x="1384118" y="4575212"/>
              <a:chExt cx="980237" cy="34345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408238" y="4764430"/>
                <a:ext cx="931653" cy="125864"/>
              </a:xfrm>
              <a:prstGeom prst="rect">
                <a:avLst/>
              </a:prstGeom>
              <a:solidFill>
                <a:srgbClr val="FFFF66">
                  <a:alpha val="69804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1384118" y="4575212"/>
                <a:ext cx="980237" cy="3434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Connected objects</a:t>
                </a:r>
              </a:p>
              <a:p>
                <a:pPr marL="55563" indent="-55563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Salmon</a:t>
                </a:r>
              </a:p>
            </p:txBody>
          </p:sp>
        </p:grpSp>
        <p:grpSp>
          <p:nvGrpSpPr>
            <p:cNvPr id="6" name="Group 74"/>
            <p:cNvGrpSpPr/>
            <p:nvPr/>
          </p:nvGrpSpPr>
          <p:grpSpPr>
            <a:xfrm>
              <a:off x="1384118" y="5579751"/>
              <a:ext cx="980237" cy="371071"/>
              <a:chOff x="1384118" y="4979676"/>
              <a:chExt cx="980237" cy="371071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407491" y="5163242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1384118" y="4979676"/>
                <a:ext cx="980237" cy="37107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Mobile</a:t>
                </a:r>
              </a:p>
              <a:p>
                <a:pPr marL="55563" indent="-55563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OMA Push</a:t>
                </a:r>
              </a:p>
            </p:txBody>
          </p:sp>
        </p:grpSp>
        <p:grpSp>
          <p:nvGrpSpPr>
            <p:cNvPr id="7" name="Group 75"/>
            <p:cNvGrpSpPr/>
            <p:nvPr/>
          </p:nvGrpSpPr>
          <p:grpSpPr>
            <a:xfrm>
              <a:off x="182190" y="1707785"/>
              <a:ext cx="980237" cy="355329"/>
              <a:chOff x="182190" y="1107710"/>
              <a:chExt cx="980237" cy="35532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05224" y="1292754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82190" y="1107710"/>
                <a:ext cx="980237" cy="355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Document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CMIS</a:t>
                </a:r>
              </a:p>
            </p:txBody>
          </p:sp>
        </p:grpSp>
        <p:grpSp>
          <p:nvGrpSpPr>
            <p:cNvPr id="8" name="Group 72"/>
            <p:cNvGrpSpPr/>
            <p:nvPr/>
          </p:nvGrpSpPr>
          <p:grpSpPr>
            <a:xfrm>
              <a:off x="186098" y="5531691"/>
              <a:ext cx="980237" cy="230832"/>
              <a:chOff x="186098" y="4891424"/>
              <a:chExt cx="980237" cy="23083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03943" y="4949073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86098" y="4891424"/>
                <a:ext cx="980237" cy="2308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i="1" dirty="0" smtClean="0">
                    <a:solidFill>
                      <a:srgbClr val="FF0000"/>
                    </a:solidFill>
                  </a:rPr>
                  <a:t>OMA  MobSocNet</a:t>
                </a: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3901036" y="2025206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72896" y="1413192"/>
              <a:ext cx="980237" cy="77446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noAutofit/>
            </a:bodyPr>
            <a:lstStyle/>
            <a:p>
              <a:r>
                <a:rPr lang="en-US" sz="900" dirty="0" smtClean="0"/>
                <a:t>Data structures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Atom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SIOC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ActivityStreams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JRD (XRD, JSON)</a:t>
              </a:r>
              <a:endParaRPr lang="en-US" sz="900" i="1" dirty="0"/>
            </a:p>
          </p:txBody>
        </p:sp>
      </p:grp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5245697" y="3200575"/>
            <a:ext cx="3753163" cy="2436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45868" y="4482648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6600649" y="3631549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6600649" y="3771917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604665" y="40566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604665" y="39162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847927" y="4197033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847927" y="4337401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847927" y="40566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847927" y="39162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5446" y="3259757"/>
            <a:ext cx="1132114" cy="126800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User 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Assigned number(s) (e.g., governmental)</a:t>
            </a:r>
            <a:endParaRPr lang="en-US" sz="1000" i="1" dirty="0">
              <a:solidFill>
                <a:schemeClr val="tx1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 ....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362437" y="4942434"/>
            <a:ext cx="1055078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362437" y="5086209"/>
            <a:ext cx="1055078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5491" y="4613109"/>
            <a:ext cx="1130195" cy="69339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Addressing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snail 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email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URI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7969" y="3259866"/>
            <a:ext cx="1132114" cy="231607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Profile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9622" y="3442745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Profile page  ??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9622" y="3727203"/>
            <a:ext cx="980237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Profile data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hCard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vCard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strike="sngStrike" dirty="0" smtClean="0">
                <a:solidFill>
                  <a:srgbClr val="FF0000"/>
                </a:solidFill>
              </a:rPr>
              <a:t>ActivityStreams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Portable Contacts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>
                <a:solidFill>
                  <a:srgbClr val="FF0000"/>
                </a:solidFill>
              </a:rPr>
              <a:t>OpenSocial</a:t>
            </a:r>
            <a:endParaRPr lang="en-US" sz="900" i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19622" y="4704159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Presence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19622" y="4988617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19622" y="5273074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Skills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4067" y="3259866"/>
            <a:ext cx="1132114" cy="197683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Social Graph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2642" y="4294436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Groups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2642" y="3442745"/>
            <a:ext cx="980237" cy="7828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Contacts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Portable Contacts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FOAF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vCard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XFN</a:t>
            </a:r>
            <a:endParaRPr lang="en-US" sz="9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82642" y="4593540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Brands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82642" y="4898340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Access control ??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52119" y="2922577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36270" y="5360460"/>
            <a:ext cx="2603785" cy="302327"/>
          </a:xfrm>
          <a:prstGeom prst="rect">
            <a:avLst/>
          </a:prstGeom>
          <a:noFill/>
          <a:ln w="9525">
            <a:noFill/>
          </a:ln>
        </p:spPr>
        <p:txBody>
          <a:bodyPr wrap="square" lIns="27432" rIns="27432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*Note: inside corporate firewall one has  professional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profile, separate from one's personal profile.</a:t>
            </a:r>
            <a:endParaRPr lang="en-US" sz="900" i="1" dirty="0"/>
          </a:p>
        </p:txBody>
      </p:sp>
      <p:sp>
        <p:nvSpPr>
          <p:cNvPr id="49" name="Rectangle 48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8487" y="4443413"/>
            <a:ext cx="8909812" cy="2043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2074" y="4538653"/>
            <a:ext cx="1093890" cy="1374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Client APIs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0649" y="4743433"/>
            <a:ext cx="980237" cy="22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JavaScript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7773" y="5020262"/>
            <a:ext cx="980237" cy="22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REST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332725" y="4538653"/>
            <a:ext cx="1132114" cy="7962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Widgets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91986" y="4743432"/>
            <a:ext cx="980237" cy="23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91986" y="5016357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External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521600" y="4538653"/>
            <a:ext cx="1094574" cy="136142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Analytics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5465" y="474343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Engagement</a:t>
            </a:r>
            <a:endParaRPr lang="en-US" sz="9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2575465" y="502235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Scoring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575465" y="5301284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75465" y="558021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Trends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672935" y="4538653"/>
            <a:ext cx="1132114" cy="9243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Real-time Notifications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23570" y="487859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Mobile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23570" y="515177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Browser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961396" y="5176848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77316" y="4871494"/>
            <a:ext cx="1151432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7057" y="4157208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961396" y="5630462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61396" y="6084076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32717" y="4538713"/>
            <a:ext cx="980172" cy="115697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Content 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86078" y="5325926"/>
            <a:ext cx="1147289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085485" y="5471210"/>
            <a:ext cx="1147289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937741" y="4538884"/>
            <a:ext cx="1899974" cy="186191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JSON </a:t>
            </a:r>
          </a:p>
          <a:p>
            <a:pPr marL="173038" lvl="1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Activity Streams</a:t>
            </a:r>
          </a:p>
          <a:p>
            <a:pPr marL="173038" lvl="1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Portable Contacts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XML</a:t>
            </a:r>
          </a:p>
          <a:p>
            <a:pPr marL="169863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Atom</a:t>
            </a:r>
          </a:p>
          <a:p>
            <a:pPr marL="169863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XRD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RDF</a:t>
            </a:r>
          </a:p>
          <a:p>
            <a:pPr marL="176213" lvl="1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FOAF</a:t>
            </a:r>
          </a:p>
          <a:p>
            <a:pPr marL="176213" lvl="1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SIOC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HTML5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Slide Number Placeholder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" name="Group 82"/>
          <p:cNvGrpSpPr/>
          <p:nvPr/>
        </p:nvGrpSpPr>
        <p:grpSpPr>
          <a:xfrm>
            <a:off x="4881427" y="5397257"/>
            <a:ext cx="980237" cy="661720"/>
            <a:chOff x="4881427" y="5397257"/>
            <a:chExt cx="980237" cy="661720"/>
          </a:xfrm>
        </p:grpSpPr>
        <p:sp>
          <p:nvSpPr>
            <p:cNvPr id="72" name="Rectangle 71"/>
            <p:cNvSpPr/>
            <p:nvPr/>
          </p:nvSpPr>
          <p:spPr>
            <a:xfrm>
              <a:off x="4900256" y="5872728"/>
              <a:ext cx="931653" cy="129396"/>
            </a:xfrm>
            <a:prstGeom prst="rect">
              <a:avLst/>
            </a:prstGeom>
            <a:solidFill>
              <a:srgbClr val="FFFF6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03867" y="5581762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03867" y="5729829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81427" y="5397257"/>
              <a:ext cx="980237" cy="66172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000" dirty="0" smtClean="0"/>
                <a:t>Discovery  </a:t>
              </a:r>
              <a:endParaRPr lang="en-US" sz="900" dirty="0" smtClean="0"/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Webfinger, LRDD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SWD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Open Graph</a:t>
              </a:r>
              <a:endParaRPr lang="en-US" sz="900" i="1" dirty="0"/>
            </a:p>
          </p:txBody>
        </p:sp>
      </p:grpSp>
      <p:grpSp>
        <p:nvGrpSpPr>
          <p:cNvPr id="3" name="Group 81"/>
          <p:cNvGrpSpPr/>
          <p:nvPr/>
        </p:nvGrpSpPr>
        <p:grpSpPr>
          <a:xfrm>
            <a:off x="4878097" y="4538629"/>
            <a:ext cx="980237" cy="800219"/>
            <a:chOff x="4878097" y="4538629"/>
            <a:chExt cx="980237" cy="800219"/>
          </a:xfrm>
        </p:grpSpPr>
        <p:sp>
          <p:nvSpPr>
            <p:cNvPr id="77" name="Rectangle 76"/>
            <p:cNvSpPr/>
            <p:nvPr/>
          </p:nvSpPr>
          <p:spPr>
            <a:xfrm>
              <a:off x="4896373" y="4724600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97096" y="487185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897818" y="5006897"/>
              <a:ext cx="931653" cy="129396"/>
            </a:xfrm>
            <a:prstGeom prst="rect">
              <a:avLst/>
            </a:prstGeom>
            <a:solidFill>
              <a:srgbClr val="33CC3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94206" y="5145463"/>
              <a:ext cx="931653" cy="129396"/>
            </a:xfrm>
            <a:prstGeom prst="rect">
              <a:avLst/>
            </a:prstGeom>
            <a:solidFill>
              <a:srgbClr val="FFFF6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78097" y="4538629"/>
              <a:ext cx="980237" cy="80021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000" dirty="0" smtClean="0"/>
                <a:t>Login credentials</a:t>
              </a:r>
              <a:r>
                <a:rPr lang="en-US" sz="900" dirty="0" smtClean="0"/>
                <a:t> </a:t>
              </a:r>
              <a:endParaRPr lang="en-US" sz="900" i="1" dirty="0" smtClean="0">
                <a:solidFill>
                  <a:srgbClr val="FF0000"/>
                </a:solidFill>
              </a:endParaRP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OAuth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Browser ID</a:t>
              </a:r>
              <a:endParaRPr lang="en-US" sz="900" i="1" dirty="0"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2858946" y="3707431"/>
            <a:ext cx="1979754" cy="1274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Search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Biz/Mining Intelligence (??)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860819" y="340949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numero diapositiva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797E5-03C2-427F-BCB2-A5A1C855C25B}" type="slidenum">
              <a:rPr/>
              <a:pPr>
                <a:defRPr/>
              </a:pPr>
              <a:t>17</a:t>
            </a:fld>
            <a:endParaRPr dirty="0"/>
          </a:p>
        </p:txBody>
      </p:sp>
      <p:grpSp>
        <p:nvGrpSpPr>
          <p:cNvPr id="2" name="Group 83"/>
          <p:cNvGrpSpPr/>
          <p:nvPr/>
        </p:nvGrpSpPr>
        <p:grpSpPr>
          <a:xfrm>
            <a:off x="214282" y="4714884"/>
            <a:ext cx="1772502" cy="1669775"/>
            <a:chOff x="7225845" y="975139"/>
            <a:chExt cx="1772502" cy="1669775"/>
          </a:xfrm>
        </p:grpSpPr>
        <p:sp>
          <p:nvSpPr>
            <p:cNvPr id="41" name="Rectangle 185"/>
            <p:cNvSpPr/>
            <p:nvPr/>
          </p:nvSpPr>
          <p:spPr>
            <a:xfrm>
              <a:off x="7254736" y="2061250"/>
              <a:ext cx="1708031" cy="134483"/>
            </a:xfrm>
            <a:prstGeom prst="rect">
              <a:avLst/>
            </a:prstGeom>
            <a:solidFill>
              <a:srgbClr val="FF6699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186"/>
            <p:cNvSpPr/>
            <p:nvPr/>
          </p:nvSpPr>
          <p:spPr>
            <a:xfrm>
              <a:off x="7254736" y="1889395"/>
              <a:ext cx="1708031" cy="134483"/>
            </a:xfrm>
            <a:prstGeom prst="rect">
              <a:avLst/>
            </a:prstGeom>
            <a:solidFill>
              <a:srgbClr val="CC66FF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ectangle 187"/>
            <p:cNvSpPr/>
            <p:nvPr/>
          </p:nvSpPr>
          <p:spPr>
            <a:xfrm>
              <a:off x="7254736" y="1527760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188"/>
            <p:cNvSpPr/>
            <p:nvPr/>
          </p:nvSpPr>
          <p:spPr>
            <a:xfrm>
              <a:off x="7254736" y="1707752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189"/>
            <p:cNvSpPr/>
            <p:nvPr/>
          </p:nvSpPr>
          <p:spPr>
            <a:xfrm>
              <a:off x="7254736" y="2238783"/>
              <a:ext cx="1708031" cy="134483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Rectangle 190"/>
            <p:cNvSpPr/>
            <p:nvPr/>
          </p:nvSpPr>
          <p:spPr>
            <a:xfrm>
              <a:off x="7254736" y="2417931"/>
              <a:ext cx="1708031" cy="134483"/>
            </a:xfrm>
            <a:prstGeom prst="rect">
              <a:avLst/>
            </a:prstGeom>
            <a:solidFill>
              <a:srgbClr val="FF66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 191"/>
            <p:cNvSpPr/>
            <p:nvPr/>
          </p:nvSpPr>
          <p:spPr>
            <a:xfrm>
              <a:off x="7254736" y="1177504"/>
              <a:ext cx="1708031" cy="134483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Rectangle 192"/>
            <p:cNvSpPr/>
            <p:nvPr/>
          </p:nvSpPr>
          <p:spPr>
            <a:xfrm>
              <a:off x="7254736" y="1352632"/>
              <a:ext cx="1708031" cy="134483"/>
            </a:xfrm>
            <a:prstGeom prst="rect">
              <a:avLst/>
            </a:prstGeom>
            <a:solidFill>
              <a:srgbClr val="33CC3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 193"/>
            <p:cNvSpPr/>
            <p:nvPr/>
          </p:nvSpPr>
          <p:spPr>
            <a:xfrm>
              <a:off x="7225845" y="975139"/>
              <a:ext cx="1772502" cy="1669775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>
              <a:noAutofit/>
            </a:bodyPr>
            <a:lstStyle/>
            <a:p>
              <a:pPr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Key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W3C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W3C Community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another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Standardization candidate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Independent standard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Public standard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No standards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Known IP issues</a:t>
              </a:r>
            </a:p>
            <a:p>
              <a:endParaRPr lang="en-US" sz="10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77827" name="Ovale 3"/>
          <p:cNvSpPr>
            <a:spLocks noChangeArrowheads="1"/>
          </p:cNvSpPr>
          <p:nvPr/>
        </p:nvSpPr>
        <p:spPr bwMode="auto">
          <a:xfrm>
            <a:off x="3048458" y="1700808"/>
            <a:ext cx="2885801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>
                <a:solidFill>
                  <a:schemeClr val="bg1"/>
                </a:solidFill>
              </a:rPr>
              <a:t>OMA MobSocNet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77828" name="Ovale 4"/>
          <p:cNvSpPr>
            <a:spLocks noChangeArrowheads="1"/>
          </p:cNvSpPr>
          <p:nvPr/>
        </p:nvSpPr>
        <p:spPr bwMode="auto">
          <a:xfrm>
            <a:off x="4202779" y="2545979"/>
            <a:ext cx="1667351" cy="563447"/>
          </a:xfrm>
          <a:prstGeom prst="ellipse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/>
              <a:t>OStatus</a:t>
            </a:r>
            <a:endParaRPr lang="fr-FR"/>
          </a:p>
        </p:txBody>
      </p:sp>
      <p:sp>
        <p:nvSpPr>
          <p:cNvPr id="77829" name="Ovale 5"/>
          <p:cNvSpPr>
            <a:spLocks noChangeArrowheads="1"/>
          </p:cNvSpPr>
          <p:nvPr/>
        </p:nvSpPr>
        <p:spPr bwMode="auto">
          <a:xfrm>
            <a:off x="611560" y="2545979"/>
            <a:ext cx="1987996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OpenSocial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0" name="Ovale 6"/>
          <p:cNvSpPr>
            <a:spLocks noChangeArrowheads="1"/>
          </p:cNvSpPr>
          <p:nvPr/>
        </p:nvSpPr>
        <p:spPr bwMode="auto">
          <a:xfrm>
            <a:off x="2214782" y="3250289"/>
            <a:ext cx="2436898" cy="563447"/>
          </a:xfrm>
          <a:prstGeom prst="ellipse">
            <a:avLst/>
          </a:prstGeom>
          <a:solidFill>
            <a:srgbClr val="FF66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>
                <a:solidFill>
                  <a:schemeClr val="bg1"/>
                </a:solidFill>
              </a:rPr>
              <a:t>ActivityStreams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77831" name="Ovale 7"/>
          <p:cNvSpPr>
            <a:spLocks noChangeArrowheads="1"/>
          </p:cNvSpPr>
          <p:nvPr/>
        </p:nvSpPr>
        <p:spPr bwMode="auto">
          <a:xfrm>
            <a:off x="5549486" y="3743305"/>
            <a:ext cx="1731480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WebFinger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2" name="Ovale 8"/>
          <p:cNvSpPr>
            <a:spLocks noChangeArrowheads="1"/>
          </p:cNvSpPr>
          <p:nvPr/>
        </p:nvSpPr>
        <p:spPr bwMode="auto">
          <a:xfrm>
            <a:off x="5934260" y="4799769"/>
            <a:ext cx="1731480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Host-Meta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3" name="Ovale 9"/>
          <p:cNvSpPr>
            <a:spLocks noChangeArrowheads="1"/>
          </p:cNvSpPr>
          <p:nvPr/>
        </p:nvSpPr>
        <p:spPr bwMode="auto">
          <a:xfrm>
            <a:off x="7047450" y="6067527"/>
            <a:ext cx="1124950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XRD/S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4" name="Ovale 10"/>
          <p:cNvSpPr>
            <a:spLocks noChangeArrowheads="1"/>
          </p:cNvSpPr>
          <p:nvPr/>
        </p:nvSpPr>
        <p:spPr bwMode="auto">
          <a:xfrm>
            <a:off x="6126646" y="2545979"/>
            <a:ext cx="1859739" cy="56344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/>
              <a:t>OExchange</a:t>
            </a:r>
            <a:endParaRPr lang="fr-FR"/>
          </a:p>
        </p:txBody>
      </p:sp>
      <p:sp>
        <p:nvSpPr>
          <p:cNvPr id="12" name="Ovale 11"/>
          <p:cNvSpPr/>
          <p:nvPr/>
        </p:nvSpPr>
        <p:spPr bwMode="auto">
          <a:xfrm>
            <a:off x="7152736" y="4165891"/>
            <a:ext cx="1310634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>
              <a:defRPr/>
            </a:pPr>
            <a:r>
              <a:rPr lang="it-IT" dirty="0" err="1">
                <a:solidFill>
                  <a:schemeClr val="bg1"/>
                </a:solidFill>
              </a:rPr>
              <a:t>OpenID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6" name="Ovale 12"/>
          <p:cNvSpPr>
            <a:spLocks noChangeArrowheads="1"/>
          </p:cNvSpPr>
          <p:nvPr/>
        </p:nvSpPr>
        <p:spPr bwMode="auto">
          <a:xfrm>
            <a:off x="4138650" y="4799769"/>
            <a:ext cx="1346707" cy="56344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 err="1"/>
              <a:t>Salmon</a:t>
            </a:r>
            <a:endParaRPr lang="fr-FR" dirty="0"/>
          </a:p>
        </p:txBody>
      </p:sp>
      <p:sp>
        <p:nvSpPr>
          <p:cNvPr id="77837" name="Ovale 13"/>
          <p:cNvSpPr>
            <a:spLocks noChangeArrowheads="1"/>
          </p:cNvSpPr>
          <p:nvPr/>
        </p:nvSpPr>
        <p:spPr bwMode="auto">
          <a:xfrm>
            <a:off x="4715810" y="5504079"/>
            <a:ext cx="2372769" cy="56344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/>
              <a:t>PubSubHubbub</a:t>
            </a:r>
            <a:endParaRPr lang="fr-FR"/>
          </a:p>
        </p:txBody>
      </p:sp>
      <p:sp>
        <p:nvSpPr>
          <p:cNvPr id="77838" name="Ovale 14"/>
          <p:cNvSpPr>
            <a:spLocks noChangeArrowheads="1"/>
          </p:cNvSpPr>
          <p:nvPr/>
        </p:nvSpPr>
        <p:spPr bwMode="auto">
          <a:xfrm>
            <a:off x="2086525" y="3954598"/>
            <a:ext cx="2757543" cy="56344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/>
              <a:t>Portable Contacts</a:t>
            </a:r>
            <a:endParaRPr lang="fr-FR"/>
          </a:p>
        </p:txBody>
      </p:sp>
      <p:cxnSp>
        <p:nvCxnSpPr>
          <p:cNvPr id="77839" name="Connettore 2 16"/>
          <p:cNvCxnSpPr>
            <a:cxnSpLocks noChangeShapeType="1"/>
            <a:stCxn id="77827" idx="4"/>
            <a:endCxn id="77829" idx="0"/>
          </p:cNvCxnSpPr>
          <p:nvPr/>
        </p:nvCxnSpPr>
        <p:spPr bwMode="auto">
          <a:xfrm rot="5400000">
            <a:off x="2907596" y="962217"/>
            <a:ext cx="281724" cy="288580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0" name="Connettore 2 18"/>
          <p:cNvCxnSpPr>
            <a:cxnSpLocks noChangeShapeType="1"/>
            <a:stCxn id="77827" idx="4"/>
            <a:endCxn id="77828" idx="0"/>
          </p:cNvCxnSpPr>
          <p:nvPr/>
        </p:nvCxnSpPr>
        <p:spPr bwMode="auto">
          <a:xfrm rot="16200000" flipH="1">
            <a:off x="4623045" y="2132569"/>
            <a:ext cx="281724" cy="54509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1" name="Connettore 2 20"/>
          <p:cNvCxnSpPr>
            <a:cxnSpLocks noChangeShapeType="1"/>
            <a:stCxn id="77828" idx="4"/>
            <a:endCxn id="77837" idx="0"/>
          </p:cNvCxnSpPr>
          <p:nvPr/>
        </p:nvCxnSpPr>
        <p:spPr bwMode="auto">
          <a:xfrm rot="16200000" flipH="1">
            <a:off x="4271998" y="3873882"/>
            <a:ext cx="2394652" cy="86574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2" name="Connettore 2 22"/>
          <p:cNvCxnSpPr>
            <a:cxnSpLocks noChangeShapeType="1"/>
            <a:stCxn id="77828" idx="4"/>
            <a:endCxn id="77836" idx="0"/>
          </p:cNvCxnSpPr>
          <p:nvPr/>
        </p:nvCxnSpPr>
        <p:spPr bwMode="auto">
          <a:xfrm rot="5400000">
            <a:off x="4079057" y="3842372"/>
            <a:ext cx="1690343" cy="22445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3" name="Connettore 2 24"/>
          <p:cNvCxnSpPr>
            <a:cxnSpLocks noChangeShapeType="1"/>
            <a:stCxn id="77828" idx="4"/>
            <a:endCxn id="77830" idx="7"/>
          </p:cNvCxnSpPr>
          <p:nvPr/>
        </p:nvCxnSpPr>
        <p:spPr bwMode="auto">
          <a:xfrm rot="5400000">
            <a:off x="4554194" y="2850197"/>
            <a:ext cx="223031" cy="74149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4" name="Connettore 2 26"/>
          <p:cNvCxnSpPr>
            <a:cxnSpLocks noChangeShapeType="1"/>
            <a:stCxn id="77829" idx="4"/>
            <a:endCxn id="77830" idx="1"/>
          </p:cNvCxnSpPr>
          <p:nvPr/>
        </p:nvCxnSpPr>
        <p:spPr bwMode="auto">
          <a:xfrm rot="16200000" flipH="1">
            <a:off x="1977013" y="2737971"/>
            <a:ext cx="223031" cy="96594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5" name="Connettore 2 28"/>
          <p:cNvCxnSpPr>
            <a:cxnSpLocks noChangeShapeType="1"/>
            <a:stCxn id="77829" idx="4"/>
            <a:endCxn id="77838" idx="1"/>
          </p:cNvCxnSpPr>
          <p:nvPr/>
        </p:nvCxnSpPr>
        <p:spPr bwMode="auto">
          <a:xfrm rot="16200000" flipH="1">
            <a:off x="1584110" y="3130874"/>
            <a:ext cx="927341" cy="88444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6" name="Connettore 2 30"/>
          <p:cNvCxnSpPr>
            <a:cxnSpLocks noChangeShapeType="1"/>
            <a:stCxn id="77828" idx="4"/>
            <a:endCxn id="77838" idx="7"/>
          </p:cNvCxnSpPr>
          <p:nvPr/>
        </p:nvCxnSpPr>
        <p:spPr bwMode="auto">
          <a:xfrm rot="5400000">
            <a:off x="4274852" y="3275165"/>
            <a:ext cx="927341" cy="59586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7" name="Connettore 2 32"/>
          <p:cNvCxnSpPr>
            <a:cxnSpLocks noChangeShapeType="1"/>
            <a:stCxn id="77828" idx="4"/>
            <a:endCxn id="77831" idx="0"/>
          </p:cNvCxnSpPr>
          <p:nvPr/>
        </p:nvCxnSpPr>
        <p:spPr bwMode="auto">
          <a:xfrm rot="16200000" flipH="1">
            <a:off x="5408901" y="2736980"/>
            <a:ext cx="633878" cy="137877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8" name="Connettore 2 34"/>
          <p:cNvCxnSpPr>
            <a:cxnSpLocks noChangeShapeType="1"/>
            <a:stCxn id="77831" idx="4"/>
            <a:endCxn id="77832" idx="0"/>
          </p:cNvCxnSpPr>
          <p:nvPr/>
        </p:nvCxnSpPr>
        <p:spPr bwMode="auto">
          <a:xfrm rot="16200000" flipH="1">
            <a:off x="6361104" y="4360874"/>
            <a:ext cx="493017" cy="38477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9" name="Connettore 2 36"/>
          <p:cNvCxnSpPr>
            <a:cxnSpLocks noChangeShapeType="1"/>
            <a:stCxn id="77832" idx="4"/>
            <a:endCxn id="77833" idx="0"/>
          </p:cNvCxnSpPr>
          <p:nvPr/>
        </p:nvCxnSpPr>
        <p:spPr bwMode="auto">
          <a:xfrm>
            <a:off x="6800000" y="5363216"/>
            <a:ext cx="809925" cy="70431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50" name="Connettore 2 38"/>
          <p:cNvCxnSpPr>
            <a:cxnSpLocks noChangeShapeType="1"/>
            <a:stCxn id="77834" idx="4"/>
            <a:endCxn id="77831" idx="0"/>
          </p:cNvCxnSpPr>
          <p:nvPr/>
        </p:nvCxnSpPr>
        <p:spPr bwMode="auto">
          <a:xfrm rot="5400000">
            <a:off x="6418931" y="3105721"/>
            <a:ext cx="633878" cy="64128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51" name="Connettore 2 44"/>
          <p:cNvCxnSpPr>
            <a:cxnSpLocks noChangeShapeType="1"/>
            <a:stCxn id="12" idx="4"/>
            <a:endCxn id="77833" idx="0"/>
          </p:cNvCxnSpPr>
          <p:nvPr/>
        </p:nvCxnSpPr>
        <p:spPr bwMode="auto">
          <a:xfrm flipH="1">
            <a:off x="7609925" y="4729338"/>
            <a:ext cx="198128" cy="133818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52" name="Connettore 2 71"/>
          <p:cNvCxnSpPr>
            <a:cxnSpLocks noChangeShapeType="1"/>
            <a:stCxn id="77827" idx="4"/>
            <a:endCxn id="77834" idx="0"/>
          </p:cNvCxnSpPr>
          <p:nvPr/>
        </p:nvCxnSpPr>
        <p:spPr bwMode="auto">
          <a:xfrm rot="16200000" flipH="1">
            <a:off x="5633075" y="1122538"/>
            <a:ext cx="281724" cy="256515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53" name="Forma 141"/>
          <p:cNvCxnSpPr>
            <a:cxnSpLocks noChangeShapeType="1"/>
            <a:stCxn id="77829" idx="4"/>
            <a:endCxn id="77833" idx="2"/>
          </p:cNvCxnSpPr>
          <p:nvPr/>
        </p:nvCxnSpPr>
        <p:spPr bwMode="auto">
          <a:xfrm rot="16200000" flipH="1">
            <a:off x="2706592" y="2008392"/>
            <a:ext cx="3239825" cy="5441892"/>
          </a:xfrm>
          <a:prstGeom prst="curvedConnector2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sp>
        <p:nvSpPr>
          <p:cNvPr id="50" name="Ovale 3"/>
          <p:cNvSpPr>
            <a:spLocks noChangeArrowheads="1"/>
          </p:cNvSpPr>
          <p:nvPr/>
        </p:nvSpPr>
        <p:spPr bwMode="auto">
          <a:xfrm>
            <a:off x="2676573" y="2517726"/>
            <a:ext cx="1466757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4646" rIns="0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OMA </a:t>
            </a:r>
            <a:r>
              <a:rPr lang="it-IT" dirty="0" err="1" smtClean="0">
                <a:solidFill>
                  <a:schemeClr val="bg1"/>
                </a:solidFill>
              </a:rPr>
              <a:t>Push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51" name="Connettore 2 18"/>
          <p:cNvCxnSpPr>
            <a:cxnSpLocks noChangeShapeType="1"/>
            <a:stCxn id="77827" idx="4"/>
            <a:endCxn id="50" idx="0"/>
          </p:cNvCxnSpPr>
          <p:nvPr/>
        </p:nvCxnSpPr>
        <p:spPr bwMode="auto">
          <a:xfrm rot="5400000">
            <a:off x="3823920" y="1850287"/>
            <a:ext cx="253471" cy="108140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"Mobile" equilibrium of social network specifications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21591" y="1016155"/>
            <a:ext cx="2959585" cy="307777"/>
          </a:xfrm>
          <a:prstGeom prst="rect">
            <a:avLst/>
          </a:prstGeom>
          <a:noFill/>
        </p:spPr>
        <p:txBody>
          <a:bodyPr wrap="square" rIns="9144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Laurent Walter Goix contribution</a:t>
            </a:r>
          </a:p>
        </p:txBody>
      </p:sp>
      <p:cxnSp>
        <p:nvCxnSpPr>
          <p:cNvPr id="63" name="Straight Connector 62"/>
          <p:cNvCxnSpPr>
            <a:stCxn id="77827" idx="0"/>
          </p:cNvCxnSpPr>
          <p:nvPr/>
        </p:nvCxnSpPr>
        <p:spPr>
          <a:xfrm flipV="1">
            <a:off x="4491359" y="1124744"/>
            <a:ext cx="8633" cy="576064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331640" y="1124744"/>
            <a:ext cx="49685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433" y="5278998"/>
            <a:ext cx="6429375" cy="150495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06"/>
          <a:stretch>
            <a:fillRect/>
          </a:stretch>
        </p:blipFill>
        <p:spPr bwMode="auto">
          <a:xfrm>
            <a:off x="1950720" y="2784401"/>
            <a:ext cx="6409373" cy="23907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b="4430"/>
          <a:stretch>
            <a:fillRect/>
          </a:stretch>
        </p:blipFill>
        <p:spPr bwMode="auto">
          <a:xfrm>
            <a:off x="1945958" y="1246113"/>
            <a:ext cx="6410325" cy="14382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44572" y="908720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Blaine Cook contribution (Not complete.)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Layer view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b="4430"/>
          <a:stretch>
            <a:fillRect/>
          </a:stretch>
        </p:blipFill>
        <p:spPr bwMode="auto">
          <a:xfrm>
            <a:off x="1945958" y="6400120"/>
            <a:ext cx="6410325" cy="14382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324" t="2995"/>
          <a:stretch>
            <a:fillRect/>
          </a:stretch>
        </p:blipFill>
        <p:spPr bwMode="auto">
          <a:xfrm>
            <a:off x="1943532" y="4667202"/>
            <a:ext cx="6418057" cy="162619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 l="421" t="1700" b="1080"/>
          <a:stretch>
            <a:fillRect/>
          </a:stretch>
        </p:blipFill>
        <p:spPr bwMode="auto">
          <a:xfrm>
            <a:off x="1932157" y="1090276"/>
            <a:ext cx="6411782" cy="252804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/>
          <p:cNvGrpSpPr/>
          <p:nvPr/>
        </p:nvGrpSpPr>
        <p:grpSpPr>
          <a:xfrm>
            <a:off x="1946670" y="3699434"/>
            <a:ext cx="6411782" cy="887506"/>
            <a:chOff x="1946670" y="3699434"/>
            <a:chExt cx="6411782" cy="887506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421" t="4480" b="5928"/>
            <a:stretch>
              <a:fillRect/>
            </a:stretch>
          </p:blipFill>
          <p:spPr bwMode="auto">
            <a:xfrm>
              <a:off x="1946670" y="3699434"/>
              <a:ext cx="6411782" cy="887506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 rot="20745000">
              <a:off x="4760686" y="4034971"/>
              <a:ext cx="2467428" cy="246743"/>
            </a:xfrm>
            <a:prstGeom prst="rect">
              <a:avLst/>
            </a:prstGeom>
            <a:noFill/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(lots here; not finished)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Layer view, continued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What we’ve done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636912"/>
            <a:ext cx="6360403" cy="25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Tried to identify specific standards opportunities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Decided we first needed to create an architecture block diagram to show relationships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Made some progress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Liaison calls with Open Social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Initial ideas on next steps</a:t>
            </a:r>
            <a:endParaRPr lang="en-US" sz="2000" dirty="0">
              <a:solidFill>
                <a:srgbClr val="000000"/>
              </a:solidFill>
              <a:latin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Additional perspectives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Having described the social web components by categories, making sure everything is there…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Human interaction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About the human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Ubiquitous attributes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Technical foundations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We may want to organize items in a different way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to identify relationships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to identify the Basis Set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to identify essential tests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Scenarios &amp; Narratives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Scenarios are the activities that drive the diagram.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What is the canonical set of social networking scenarios?  Examples: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Update personal information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Explore a social graph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Share information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Provide a reaction</a:t>
            </a:r>
          </a:p>
          <a:p>
            <a:pPr marL="471488" lvl="1" indent="-223838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...</a:t>
            </a:r>
          </a:p>
          <a:p>
            <a:pPr marL="14288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Can we write narratives to describe each scenario? 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Samples:  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  <a:hlinkClick r:id="rId4"/>
              </a:rPr>
              <a:t>http://www.w3.org/wiki/SocialWebHeadlightsTaskForce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 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16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Basis set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204864"/>
            <a:ext cx="6662948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3175" indent="-31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"Basis Set" = the irreducible list of 5-10 components that are the top-level description of the block diagram</a:t>
            </a: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i="1" dirty="0" smtClean="0">
                <a:latin typeface="LeagueGothic"/>
                <a:ea typeface="ヒラギノ角ゴ ProN W3" charset="0"/>
                <a:cs typeface="LeagueGothic"/>
              </a:rPr>
              <a:t>Example:  in the OSI model, the basis set is 7 layers</a:t>
            </a:r>
          </a:p>
          <a:p>
            <a:pPr marL="3175" indent="-31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	Initial proposed social networking basis set: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Identity and addressing (includes profile)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Data (text, documents, etc.)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Sharing infrastructure (events, location, status)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Linking to more information (posting, hyperlinks, search)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Group dynamics (create groups, membership lists, social graph)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Transport / messaging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"Feeds" management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Reactions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16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Tests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How to test if we have the correct Basis Set: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If, every time we describe a scenario: 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it uses the basis set; and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these technology categories are used in roughly the same way each time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... then we have correctly described the underlying technology.	</a:t>
            </a: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	</a:t>
            </a:r>
            <a:r>
              <a:rPr lang="en-US" i="1" dirty="0" smtClean="0">
                <a:latin typeface="LeagueGothic"/>
                <a:ea typeface="ヒラギノ角ゴ ProN W3" charset="0"/>
                <a:cs typeface="LeagueGothic"/>
              </a:rPr>
              <a:t>Example:  With data communications, every time a message is sent, it goes through the 7 layers in approximately the same way</a:t>
            </a:r>
            <a:endParaRPr lang="en-US" sz="2000" i="1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Current work summary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3175" indent="-31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Multiple efforts on how to represent a complicated subject area, including: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Component parts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Relationships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Scenarios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Tests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Standards to-date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Who's doing what</a:t>
            </a:r>
          </a:p>
          <a:p>
            <a:pPr marL="3175" indent="-31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... toward answering "what, if anything, would best </a:t>
            </a:r>
            <a:br>
              <a:rPr lang="en-US" sz="2000" dirty="0" smtClean="0">
                <a:latin typeface="LeagueGothic"/>
                <a:ea typeface="ヒラギノ角ゴ ProN W3" charset="0"/>
                <a:cs typeface="LeagueGothic"/>
              </a:rPr>
            </a:b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role of W3C?"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67744" y="692696"/>
            <a:ext cx="665241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Jeff Jaffe:</a:t>
            </a:r>
            <a:b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</a:b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 </a:t>
            </a:r>
          </a:p>
          <a:p>
            <a:pPr marL="228600" indent="-22860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Standardization possibilities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Standardization possibilities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731770"/>
            <a:ext cx="6360403" cy="363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Within the social space there are many potential areas for standardization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The block diagram helps clarify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Some are already underway elsewhere 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Some have not started and could be opportunities for W3C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But we also ask whether there are unique opportunities for W3C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Here’s one!</a:t>
            </a:r>
            <a:endParaRPr lang="en-US" sz="2000" dirty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3999" cy="7101408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776500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Developers want common APIs to get at social data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123728" y="2276872"/>
            <a:ext cx="6360403" cy="4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Sites who want to be part of a standardized social web can share social data in "near real-time" via server-to-server federation --- but many do not.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Today, several sites use </a:t>
            </a:r>
            <a:r>
              <a:rPr lang="en-US" sz="2000" dirty="0" err="1" smtClean="0">
                <a:solidFill>
                  <a:srgbClr val="000000"/>
                </a:solidFill>
                <a:latin typeface="Gill Sans" charset="0"/>
              </a:rPr>
              <a:t>OpenSocial</a:t>
            </a: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Other, significant sites open their APIs to developers, but do not use any standard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Developers are forced to customize applications to individual sites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But every social site sits on top of a browser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Browsers can get access to social data and provide a standard social view (APIs) to developers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How would this work?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172037" y="2204864"/>
            <a:ext cx="6360403" cy="439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For example, users could download their profile data into their browser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Don’t they want to own their profile data?</a:t>
            </a:r>
          </a:p>
          <a:p>
            <a:pPr marL="344487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A standard browser API could make this available uniformly across applications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Contact information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APIs to manage this information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Protocols to socialize this with other sites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Data formats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Candidate specs exist as starting points</a:t>
            </a:r>
          </a:p>
          <a:p>
            <a:pPr marL="344487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This could be repeated for other information in the social world</a:t>
            </a:r>
            <a:endParaRPr lang="en-US" sz="2000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Social-Web-Landsc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8758231" cy="47525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Putting it all together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3000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www.w3.org/Talks/Deck/identity/identity-hub-api.svg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Today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731770"/>
            <a:ext cx="6360403" cy="178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Ann </a:t>
            </a:r>
            <a:r>
              <a:rPr lang="en-US" sz="2000" dirty="0" err="1" smtClean="0">
                <a:solidFill>
                  <a:srgbClr val="000000"/>
                </a:solidFill>
                <a:latin typeface="LeagueGothic"/>
              </a:rPr>
              <a:t>Bassetti</a:t>
            </a: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: Block diagram, scenarios, narrative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Jeff Jaffe:  Standardization possibilities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Steve Holbrook: Workshop opportunities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Discussion</a:t>
            </a:r>
            <a:endParaRPr lang="en-US" sz="2000" dirty="0">
              <a:solidFill>
                <a:srgbClr val="000000"/>
              </a:solidFill>
              <a:latin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67744" y="692696"/>
            <a:ext cx="665241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Steve Holbrook:</a:t>
            </a:r>
            <a:b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</a:b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 </a:t>
            </a:r>
          </a:p>
          <a:p>
            <a:pPr marL="228600" indent="-22860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Workshop Opportunities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Discussion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29532" y="2374531"/>
            <a:ext cx="6653212" cy="350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Questions?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i="1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Reactions?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Suggestions?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Want to help?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1600" dirty="0" smtClean="0">
              <a:latin typeface="LeagueGothic"/>
              <a:ea typeface="ヒラギノ角ゴ ProN W3" charset="0"/>
              <a:cs typeface="League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Desired output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564904"/>
            <a:ext cx="6360403" cy="178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Work plan for block diagram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With specific comments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Guidance on proposed standards activities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Consensus on workshop scoping</a:t>
            </a:r>
            <a:endParaRPr lang="en-US" sz="2000" dirty="0">
              <a:solidFill>
                <a:srgbClr val="000000"/>
              </a:solidFill>
              <a:latin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67744" y="1052736"/>
            <a:ext cx="6652419" cy="435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Ann Bassetti:</a:t>
            </a:r>
            <a:b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</a:br>
            <a:endParaRPr lang="en-US" sz="40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Block diagram</a:t>
            </a: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Scenarios</a:t>
            </a: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Narratives</a:t>
            </a: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... 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76416" y="2367274"/>
            <a:ext cx="6967584" cy="178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0" rIns="9144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Federated Social Web XG / Community Group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Social Business Community Group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Social Headlights Task Force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i="1" dirty="0" smtClean="0">
                <a:latin typeface="LeagueGothic"/>
                <a:ea typeface="ヒラギノ角ゴ ProN W3" charset="0"/>
                <a:cs typeface="LeagueGothic"/>
              </a:rPr>
              <a:t>Particular thanks to: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09373" y="4050235"/>
            <a:ext cx="7010400" cy="292387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Lloyd Fassett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Rich Rogers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David Robinson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Alberto Manuel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Blaine Cook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err="1" smtClean="0">
                <a:latin typeface="LeagueGothic"/>
                <a:ea typeface="ヒラギノ角ゴ ProN W3" charset="0"/>
                <a:cs typeface="LeagueGothic"/>
              </a:rPr>
              <a:t>Ruinan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 Sun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Laurent Walter Goix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Virginie Galindo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Stéfane Fermigier  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Evan Prodromou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Steve Holbrook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Harry Halpin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Jeff Jaffe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... apologies to anyone overlooked!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Teams &amp; Contributors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What we're asking &amp; doing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29529" y="2403558"/>
            <a:ext cx="7408681" cy="483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Seeking to determine: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Essential components of "social networking"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Relationships between parts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Characteristic scenarios and narratives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Basis set and tests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What technologies and standards exist?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Where was that work done?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Is more needed?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Should W3C play a role?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Essential components?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73074" y="2476128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A question covering such a large area…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Methodology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err="1" smtClean="0">
                <a:latin typeface="LeagueGothic"/>
                <a:ea typeface="ヒラギノ角ゴ ProN W3" charset="0"/>
                <a:cs typeface="LeagueGothic"/>
              </a:rPr>
              <a:t>Criss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-crossing the social web principles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Listing all the components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Classifying them</a:t>
            </a:r>
          </a:p>
          <a:p>
            <a:pPr marL="1146175" lvl="2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Into groups, by standardization body, by technology</a:t>
            </a:r>
          </a:p>
          <a:p>
            <a:pPr marL="1146175" lvl="2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  <a:sym typeface="Wingdings" pitchFamily="2" charset="2"/>
              </a:rPr>
              <a:t>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Here is the result …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4" name="Picture 3" descr="social-w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86" y="1624745"/>
            <a:ext cx="8746671" cy="5059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92704" y="943429"/>
            <a:ext cx="4309352" cy="6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274320" bIns="0" anchor="ctr"/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Harry Halpin, Evan Prodromou  </a:t>
            </a:r>
          </a:p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based on work in Federated Social Web 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What are essential components of  </a:t>
            </a:r>
            <a:br>
              <a:rPr lang="en-US" sz="2400" dirty="0" smtClean="0">
                <a:latin typeface="LeagueGothic"/>
                <a:ea typeface="ヒラギノ角ゴ ProN W3" charset="0"/>
                <a:cs typeface="LeagueGothic"/>
              </a:rPr>
            </a:b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"social networking" or "social web"?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ac2012-slides.potx</Template>
  <TotalTime>1816</TotalTime>
  <Words>1958</Words>
  <Application>Microsoft Office PowerPoint</Application>
  <PresentationFormat>On-screen Show (4:3)</PresentationFormat>
  <Paragraphs>698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Eddy</dc:creator>
  <cp:lastModifiedBy>Jeff Jaffe</cp:lastModifiedBy>
  <cp:revision>1165</cp:revision>
  <dcterms:created xsi:type="dcterms:W3CDTF">2012-05-03T02:26:17Z</dcterms:created>
  <dcterms:modified xsi:type="dcterms:W3CDTF">2012-05-14T09:49:02Z</dcterms:modified>
</cp:coreProperties>
</file>