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</p:sldMasterIdLst>
  <p:notesMasterIdLst>
    <p:notesMasterId r:id="rId19"/>
  </p:notesMasterIdLst>
  <p:sldIdLst>
    <p:sldId id="335" r:id="rId3"/>
    <p:sldId id="408" r:id="rId4"/>
    <p:sldId id="414" r:id="rId5"/>
    <p:sldId id="401" r:id="rId6"/>
    <p:sldId id="403" r:id="rId7"/>
    <p:sldId id="415" r:id="rId8"/>
    <p:sldId id="416" r:id="rId9"/>
    <p:sldId id="417" r:id="rId10"/>
    <p:sldId id="418" r:id="rId11"/>
    <p:sldId id="405" r:id="rId12"/>
    <p:sldId id="406" r:id="rId13"/>
    <p:sldId id="409" r:id="rId14"/>
    <p:sldId id="410" r:id="rId15"/>
    <p:sldId id="419" r:id="rId16"/>
    <p:sldId id="413" r:id="rId17"/>
    <p:sldId id="41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ADA4"/>
    <a:srgbClr val="C6BFA7"/>
    <a:srgbClr val="5DC694"/>
    <a:srgbClr val="F566AF"/>
    <a:srgbClr val="ED416D"/>
    <a:srgbClr val="B04746"/>
    <a:srgbClr val="88BEAB"/>
    <a:srgbClr val="ADF0D8"/>
    <a:srgbClr val="95C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3" autoAdjust="0"/>
    <p:restoredTop sz="99562" autoAdjust="0"/>
  </p:normalViewPr>
  <p:slideViewPr>
    <p:cSldViewPr snapToGrid="0" snapToObjects="1">
      <p:cViewPr>
        <p:scale>
          <a:sx n="100" d="100"/>
          <a:sy n="100" d="100"/>
        </p:scale>
        <p:origin x="-1000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8C571-DE60-3C4D-BC05-20F708663A5B}" type="datetimeFigureOut">
              <a:rPr lang="en-US" smtClean="0"/>
              <a:t>20.3.15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C6986-1D6F-5340-9542-F0F4FA057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4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C6986-1D6F-5340-9542-F0F4FA0576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1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w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w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w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w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w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w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w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W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" y="2340"/>
            <a:ext cx="2267899" cy="242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7899" cy="206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7899" cy="206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7898" cy="206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 smtClean="0"/>
              <a:t>Drag picture to placeholder or click icon to add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7898" cy="206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3" y="5651783"/>
            <a:ext cx="2558317" cy="108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965E"/>
                </a:solidFill>
                <a:latin typeface="Cambria"/>
                <a:cs typeface="Cambria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>
                <a:latin typeface="Cambria"/>
                <a:cs typeface="Cambria"/>
              </a:defRPr>
            </a:lvl1pPr>
            <a:lvl2pPr marL="237600" indent="-212400">
              <a:buFont typeface="Arial"/>
              <a:buChar char="•"/>
              <a:defRPr sz="1800">
                <a:latin typeface="Cambria"/>
                <a:cs typeface="Cambr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E2AB021A-05E1-CA44-8FCB-0465634A1C07}" type="datetimeFigureOut">
              <a:rPr lang="en-US" smtClean="0"/>
              <a:t>20.3.15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73F1D5D-365C-6246-8B89-CC1934E0AD8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4" y="5651783"/>
            <a:ext cx="2558314" cy="108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E2AB021A-05E1-CA44-8FCB-0465634A1C07}" type="datetimeFigureOut">
              <a:rPr lang="en-US" smtClean="0"/>
              <a:t>20.3.15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473F1D5D-365C-6246-8B89-CC1934E0AD8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4" y="5651783"/>
            <a:ext cx="2558314" cy="108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1080000"/>
          </a:xfrm>
          <a:prstGeom prst="rect">
            <a:avLst/>
          </a:prstGeom>
        </p:spPr>
        <p:txBody>
          <a:bodyPr/>
          <a:lstStyle/>
          <a:p>
            <a:r>
              <a:rPr lang="fi-FI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584000"/>
            <a:ext cx="7988400" cy="413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2011-06-14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Seppo Törmä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E760-C44C-B441-9A4E-CB171E5B8E0A}" type="slidenum">
              <a:rPr/>
              <a:pPr/>
              <a:t>‹#›</a:t>
            </a:fld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451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641" y="5597525"/>
            <a:ext cx="247363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DA30E31D-F343-FD48-B60D-7C2824824129}" type="datetimeFigureOut">
              <a:rPr lang="en-US" smtClean="0"/>
              <a:t>20.3.15</a:t>
            </a:fld>
            <a:endParaRPr lang="en-US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7C0C9D2-22D7-0142-AB01-5454CA3E0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90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4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fi-FI" dirty="0" smtClean="0"/>
              <a:t>Lisää dian otsikko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i-FI" smtClean="0">
                <a:solidFill>
                  <a:prstClr val="black"/>
                </a:solidFill>
              </a:rPr>
              <a:t>DRUM - Distributed information management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C52BA3-812A-43FF-AE4D-F7EFE61EC85F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337" y="1628776"/>
            <a:ext cx="8207375" cy="439261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fi-FI" dirty="0" smtClean="0"/>
              <a:t>Lisää perusteksti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937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" y="2340"/>
            <a:ext cx="2267899" cy="242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2816-4194-8A46-8CDB-1F94E720DFFF}" type="datetimeFigureOut">
              <a:rPr lang="en-US" smtClean="0"/>
              <a:t>20.3.15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4AD6-5546-FE44-A14D-68E89A31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5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2269920" cy="242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 smtClean="0"/>
              <a:t>Drag picture to placeholder or click icon to add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"/>
            <a:ext cx="2269920" cy="242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3" y="5601918"/>
            <a:ext cx="2558317" cy="11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800" b="1" spc="-100">
                <a:solidFill>
                  <a:schemeClr val="accent4"/>
                </a:solidFill>
                <a:latin typeface="Cambria"/>
                <a:cs typeface="Cambria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>
                <a:latin typeface="Cambria"/>
                <a:cs typeface="Cambria"/>
              </a:defRPr>
            </a:lvl1pPr>
            <a:lvl2pPr marL="237600" indent="-212400">
              <a:buFont typeface="Arial"/>
              <a:buChar char="•"/>
              <a:defRPr sz="1800">
                <a:latin typeface="Cambria"/>
                <a:cs typeface="Cambria"/>
              </a:defRPr>
            </a:lvl2pPr>
            <a:lvl3pPr marL="460800" indent="-230400">
              <a:buFont typeface="Lucida Grande"/>
              <a:buChar char="-"/>
              <a:defRPr sz="1600" i="1">
                <a:latin typeface="Cambria"/>
                <a:cs typeface="Cambr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E2AB021A-05E1-CA44-8FCB-0465634A1C07}" type="datetimeFigureOut">
              <a:rPr lang="en-US" smtClean="0"/>
              <a:t>20.3.15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Seppo Törmä</a:t>
            </a: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73F1D5D-365C-6246-8B89-CC1934E0AD81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7" y="5601827"/>
            <a:ext cx="2558710" cy="118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E2AB021A-05E1-CA44-8FCB-0465634A1C07}" type="datetimeFigureOut">
              <a:rPr lang="en-US" smtClean="0"/>
              <a:t>20.3.15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473F1D5D-365C-6246-8B89-CC1934E0AD81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7" y="5601827"/>
            <a:ext cx="2558710" cy="118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021A-05E1-CA44-8FCB-0465634A1C07}" type="datetimeFigureOut">
              <a:rPr lang="en-US" smtClean="0"/>
              <a:t>20.3.15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1D5D-365C-6246-8B89-CC1934E0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4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1080000"/>
          </a:xfrm>
          <a:prstGeom prst="rect">
            <a:avLst/>
          </a:prstGeom>
        </p:spPr>
        <p:txBody>
          <a:bodyPr/>
          <a:lstStyle/>
          <a:p>
            <a:r>
              <a:rPr lang="fi-FI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584000"/>
            <a:ext cx="7988400" cy="413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2011-06-14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Seppo Törmä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E760-C44C-B441-9A4E-CB171E5B8E0A}" type="slidenum">
              <a:rPr/>
              <a:pPr/>
              <a:t>‹#›</a:t>
            </a:fld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063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021A-05E1-CA44-8FCB-0465634A1C07}" type="datetimeFigureOut">
              <a:rPr lang="en-US" smtClean="0"/>
              <a:t>20.3.15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F1D5D-365C-6246-8B89-CC1934E0AD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80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021A-05E1-CA44-8FCB-0465634A1C07}" type="datetimeFigureOut">
              <a:rPr lang="en-US" smtClean="0"/>
              <a:t>20.3.15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F1D5D-365C-6246-8B89-CC1934E0AD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81" r:id="rId10"/>
    <p:sldLayoutId id="214748368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rumbeat.cs.hut.fi/tomcat/marmotta/resource/" TargetMode="External"/><Relationship Id="rId4" Type="http://schemas.openxmlformats.org/officeDocument/2006/relationships/hyperlink" Target="http://www.w3.org/2002/07/owl" TargetMode="External"/><Relationship Id="rId5" Type="http://schemas.openxmlformats.org/officeDocument/2006/relationships/hyperlink" Target="http://www.w3.org/2001/XMLSchema" TargetMode="External"/><Relationship Id="rId6" Type="http://schemas.openxmlformats.org/officeDocument/2006/relationships/hyperlink" Target="http://www.w3.org/1999/02/22-rdf-syntax-ns" TargetMode="External"/><Relationship Id="rId7" Type="http://schemas.openxmlformats.org/officeDocument/2006/relationships/hyperlink" Target="http://drumbeat.cs.hut.fi/owl/IFC2X3_Standard" TargetMode="External"/><Relationship Id="rId8" Type="http://schemas.openxmlformats.org/officeDocument/2006/relationships/hyperlink" Target="http://drumbeat.cs.hut.fi/tomcat/marmotta/context/struct" TargetMode="External"/><Relationship Id="rId9" Type="http://schemas.openxmlformats.org/officeDocument/2006/relationships/hyperlink" Target="http://drumbeat.cs.hut.fi/db/resource/GUID_" TargetMode="External"/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w3.org/2000/01/rdf-schem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rumbeat.cs.hut.fi/tomcat/marmotta/resource/" TargetMode="External"/><Relationship Id="rId4" Type="http://schemas.openxmlformats.org/officeDocument/2006/relationships/hyperlink" Target="http://www.w3.org/2002/07/owl" TargetMode="External"/><Relationship Id="rId5" Type="http://schemas.openxmlformats.org/officeDocument/2006/relationships/hyperlink" Target="http://www.w3.org/2001/XMLSchema" TargetMode="External"/><Relationship Id="rId6" Type="http://schemas.openxmlformats.org/officeDocument/2006/relationships/hyperlink" Target="http://www.w3.org/1999/02/22-rdf-syntax-ns" TargetMode="External"/><Relationship Id="rId7" Type="http://schemas.openxmlformats.org/officeDocument/2006/relationships/hyperlink" Target="http://drumbeat.cs.hut.fi/owl/IFC2X3_Standard" TargetMode="External"/><Relationship Id="rId8" Type="http://schemas.openxmlformats.org/officeDocument/2006/relationships/hyperlink" Target="http://drumbeat.cs.hut.fi/db/context/architectural" TargetMode="External"/><Relationship Id="rId9" Type="http://schemas.openxmlformats.org/officeDocument/2006/relationships/hyperlink" Target="http://drumbeat2.c.hut.fi/db/sparql" TargetMode="External"/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w3.org/2000/01/rdf-schem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975" y="4279900"/>
            <a:ext cx="8293100" cy="244263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400" spc="0" dirty="0" smtClean="0">
                <a:solidFill>
                  <a:srgbClr val="00965E"/>
                </a:solidFill>
                <a:latin typeface="Cambria"/>
                <a:cs typeface="Cambria"/>
              </a:rPr>
              <a:t>Real</a:t>
            </a:r>
            <a:r>
              <a:rPr lang="en-US" sz="4400" spc="0" dirty="0" smtClean="0">
                <a:solidFill>
                  <a:srgbClr val="00965E"/>
                </a:solidFill>
                <a:latin typeface="Cambria"/>
                <a:cs typeface="Cambria"/>
              </a:rPr>
              <a:t>-life </a:t>
            </a:r>
            <a:r>
              <a:rPr lang="en-US" sz="4400" spc="0" dirty="0" smtClean="0">
                <a:solidFill>
                  <a:srgbClr val="00965E"/>
                </a:solidFill>
                <a:latin typeface="Cambria"/>
                <a:cs typeface="Cambria"/>
              </a:rPr>
              <a:t>use cases</a:t>
            </a:r>
            <a:br>
              <a:rPr lang="en-US" sz="4400" spc="0" dirty="0" smtClean="0">
                <a:solidFill>
                  <a:srgbClr val="00965E"/>
                </a:solidFill>
                <a:latin typeface="Cambria"/>
                <a:cs typeface="Cambria"/>
              </a:rPr>
            </a:br>
            <a:r>
              <a:rPr lang="en-US" sz="3600" spc="0" dirty="0" smtClean="0">
                <a:solidFill>
                  <a:srgbClr val="00965E"/>
                </a:solidFill>
                <a:latin typeface="Cambria"/>
                <a:cs typeface="Cambria"/>
              </a:rPr>
              <a:t>- Introduction to discussion</a:t>
            </a:r>
            <a:r>
              <a:rPr lang="en-US" sz="4000" spc="0" dirty="0" smtClean="0">
                <a:solidFill>
                  <a:srgbClr val="00965E"/>
                </a:solidFill>
                <a:latin typeface="Cambria"/>
                <a:cs typeface="Cambria"/>
              </a:rPr>
              <a:t>		  													</a:t>
            </a:r>
            <a:r>
              <a:rPr lang="en-US" sz="4000" spc="0" dirty="0" smtClean="0">
                <a:solidFill>
                  <a:srgbClr val="00965E"/>
                </a:solidFill>
                <a:latin typeface="Cambria"/>
                <a:cs typeface="Cambria"/>
              </a:rPr>
              <a:t>   </a:t>
            </a:r>
            <a:r>
              <a:rPr lang="en-US" sz="3200" spc="0" dirty="0" smtClean="0">
                <a:solidFill>
                  <a:srgbClr val="00965E"/>
                </a:solidFill>
                <a:latin typeface="Cambria"/>
                <a:cs typeface="Cambria"/>
              </a:rPr>
              <a:t>24.03.2015</a:t>
            </a:r>
            <a:r>
              <a:rPr lang="en-US" sz="3200" spc="0" dirty="0" smtClean="0">
                <a:solidFill>
                  <a:srgbClr val="00965E"/>
                </a:solidFill>
                <a:latin typeface="Cambria"/>
                <a:cs typeface="Cambria"/>
              </a:rPr>
              <a:t/>
            </a:r>
            <a:br>
              <a:rPr lang="en-US" sz="3200" spc="0" dirty="0" smtClean="0">
                <a:solidFill>
                  <a:srgbClr val="00965E"/>
                </a:solidFill>
                <a:latin typeface="Cambria"/>
                <a:cs typeface="Cambria"/>
              </a:rPr>
            </a:br>
            <a:r>
              <a:rPr lang="en-US" sz="2000" b="0" dirty="0" smtClean="0">
                <a:solidFill>
                  <a:srgbClr val="00965E"/>
                </a:solidFill>
                <a:latin typeface="Cambria"/>
                <a:cs typeface="Cambria"/>
              </a:rPr>
              <a:t/>
            </a:r>
            <a:br>
              <a:rPr lang="en-US" sz="2000" b="0" dirty="0" smtClean="0">
                <a:solidFill>
                  <a:srgbClr val="00965E"/>
                </a:solidFill>
                <a:latin typeface="Cambria"/>
                <a:cs typeface="Cambria"/>
              </a:rPr>
            </a:br>
            <a:r>
              <a:rPr lang="en-US" sz="2000" spc="0" dirty="0" smtClean="0">
                <a:solidFill>
                  <a:srgbClr val="00965E"/>
                </a:solidFill>
              </a:rPr>
              <a:t>	</a:t>
            </a:r>
            <a:r>
              <a:rPr lang="en-US" sz="2000" spc="0" dirty="0">
                <a:solidFill>
                  <a:srgbClr val="00965E"/>
                </a:solidFill>
              </a:rPr>
              <a:t>	</a:t>
            </a:r>
            <a:r>
              <a:rPr lang="en-US" sz="2000" spc="0" dirty="0" smtClean="0">
                <a:solidFill>
                  <a:srgbClr val="00965E"/>
                </a:solidFill>
              </a:rPr>
              <a:t>				</a:t>
            </a:r>
            <a:r>
              <a:rPr lang="en-US" sz="2200" spc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Seppo Törmä</a:t>
            </a:r>
            <a:r>
              <a:rPr lang="en-US" sz="2200" b="0" spc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/>
            </a:r>
            <a:br>
              <a:rPr lang="en-US" sz="2200" b="0" spc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</a:br>
            <a:r>
              <a:rPr lang="en-US" sz="2200" b="0" spc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						Distributed </a:t>
            </a:r>
            <a:r>
              <a:rPr lang="en-US" sz="2200" b="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S</a:t>
            </a:r>
            <a:r>
              <a:rPr lang="en-US" sz="2200" b="0" spc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ystems Group</a:t>
            </a:r>
            <a:br>
              <a:rPr lang="en-US" sz="2200" b="0" spc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</a:br>
            <a:r>
              <a:rPr lang="en-US" sz="2200" b="0" spc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						Department of Computer Science, Aalto University</a:t>
            </a:r>
            <a:endParaRPr lang="en-US" sz="2200" b="0" spc="0" dirty="0">
              <a:solidFill>
                <a:schemeClr val="tx1">
                  <a:lumMod val="50000"/>
                  <a:lumOff val="50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2613" y="470228"/>
            <a:ext cx="4206362" cy="890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692" y="659736"/>
            <a:ext cx="3279688" cy="1596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loud 5"/>
          <p:cNvSpPr/>
          <p:nvPr/>
        </p:nvSpPr>
        <p:spPr>
          <a:xfrm>
            <a:off x="2937690" y="1611846"/>
            <a:ext cx="2182097" cy="142355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fi-FI" sz="1400" dirty="0" smtClean="0">
              <a:solidFill>
                <a:schemeClr val="tx1"/>
              </a:solidFill>
            </a:endParaRPr>
          </a:p>
          <a:p>
            <a:pPr algn="ctr"/>
            <a:endParaRPr lang="fi-FI" sz="14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7" name="Curved Connector 6"/>
          <p:cNvCxnSpPr>
            <a:stCxn id="43" idx="4"/>
            <a:endCxn id="46" idx="2"/>
          </p:cNvCxnSpPr>
          <p:nvPr/>
        </p:nvCxnSpPr>
        <p:spPr>
          <a:xfrm>
            <a:off x="2394525" y="2512651"/>
            <a:ext cx="2448849" cy="518367"/>
          </a:xfrm>
          <a:prstGeom prst="curvedConnector3">
            <a:avLst>
              <a:gd name="adj1" fmla="val 50000"/>
            </a:avLst>
          </a:prstGeom>
          <a:ln w="508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264356" y="2392051"/>
            <a:ext cx="656486" cy="395562"/>
            <a:chOff x="534299" y="2914584"/>
            <a:chExt cx="2757141" cy="2222885"/>
          </a:xfrm>
        </p:grpSpPr>
        <p:sp>
          <p:nvSpPr>
            <p:cNvPr id="9" name="Can 8"/>
            <p:cNvSpPr/>
            <p:nvPr/>
          </p:nvSpPr>
          <p:spPr>
            <a:xfrm>
              <a:off x="720020" y="2914584"/>
              <a:ext cx="2235003" cy="2119100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900" y="3374088"/>
              <a:ext cx="1226675" cy="9190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3520" y="3233850"/>
              <a:ext cx="1226675" cy="91900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4299" y="3508890"/>
              <a:ext cx="1226675" cy="91900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6037" y="3968393"/>
              <a:ext cx="1226675" cy="91900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900" y="4218462"/>
              <a:ext cx="1226675" cy="91900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1762" y="3911358"/>
              <a:ext cx="1226675" cy="91900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5715" y="3606558"/>
              <a:ext cx="1226675" cy="91900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5545" y="3957618"/>
              <a:ext cx="1226675" cy="9190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64765" y="3446778"/>
              <a:ext cx="1226675" cy="919007"/>
            </a:xfrm>
            <a:prstGeom prst="rect">
              <a:avLst/>
            </a:prstGeom>
          </p:spPr>
        </p:pic>
      </p:grpSp>
      <p:cxnSp>
        <p:nvCxnSpPr>
          <p:cNvPr id="19" name="Curved Connector 18"/>
          <p:cNvCxnSpPr>
            <a:stCxn id="43" idx="4"/>
            <a:endCxn id="44" idx="2"/>
          </p:cNvCxnSpPr>
          <p:nvPr/>
        </p:nvCxnSpPr>
        <p:spPr>
          <a:xfrm flipV="1">
            <a:off x="2394525" y="1826085"/>
            <a:ext cx="3036857" cy="686566"/>
          </a:xfrm>
          <a:prstGeom prst="curvedConnector3">
            <a:avLst>
              <a:gd name="adj1" fmla="val 50000"/>
            </a:avLst>
          </a:prstGeom>
          <a:ln w="508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3586863" y="1779214"/>
            <a:ext cx="656486" cy="395562"/>
            <a:chOff x="534299" y="2914584"/>
            <a:chExt cx="2757141" cy="2222885"/>
          </a:xfrm>
        </p:grpSpPr>
        <p:sp>
          <p:nvSpPr>
            <p:cNvPr id="21" name="Can 20"/>
            <p:cNvSpPr/>
            <p:nvPr/>
          </p:nvSpPr>
          <p:spPr>
            <a:xfrm>
              <a:off x="720020" y="2914584"/>
              <a:ext cx="2235003" cy="2119100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900" y="3374088"/>
              <a:ext cx="1226675" cy="91900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3520" y="3233850"/>
              <a:ext cx="1226675" cy="91900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4299" y="3508890"/>
              <a:ext cx="1226675" cy="91900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6037" y="3968393"/>
              <a:ext cx="1226675" cy="91900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900" y="4218462"/>
              <a:ext cx="1226675" cy="91900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1762" y="3911358"/>
              <a:ext cx="1226675" cy="91900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5715" y="3606558"/>
              <a:ext cx="1226675" cy="91900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5545" y="3957618"/>
              <a:ext cx="1226675" cy="91900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64765" y="3446778"/>
              <a:ext cx="1226675" cy="919007"/>
            </a:xfrm>
            <a:prstGeom prst="rect">
              <a:avLst/>
            </a:prstGeom>
          </p:spPr>
        </p:pic>
      </p:grpSp>
      <p:cxnSp>
        <p:nvCxnSpPr>
          <p:cNvPr id="31" name="Curved Connector 30"/>
          <p:cNvCxnSpPr>
            <a:stCxn id="44" idx="2"/>
            <a:endCxn id="46" idx="2"/>
          </p:cNvCxnSpPr>
          <p:nvPr/>
        </p:nvCxnSpPr>
        <p:spPr>
          <a:xfrm rot="10800000" flipV="1">
            <a:off x="4843374" y="1826084"/>
            <a:ext cx="588008" cy="1204933"/>
          </a:xfrm>
          <a:prstGeom prst="curvedConnector3">
            <a:avLst>
              <a:gd name="adj1" fmla="val 138877"/>
            </a:avLst>
          </a:prstGeom>
          <a:ln w="508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266990" y="2179116"/>
            <a:ext cx="656486" cy="395562"/>
            <a:chOff x="534299" y="2914584"/>
            <a:chExt cx="2757141" cy="2222885"/>
          </a:xfrm>
        </p:grpSpPr>
        <p:sp>
          <p:nvSpPr>
            <p:cNvPr id="33" name="Can 32"/>
            <p:cNvSpPr/>
            <p:nvPr/>
          </p:nvSpPr>
          <p:spPr>
            <a:xfrm>
              <a:off x="720020" y="2914584"/>
              <a:ext cx="2235003" cy="2119100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900" y="3374088"/>
              <a:ext cx="1226675" cy="91900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3520" y="3233850"/>
              <a:ext cx="1226675" cy="91900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4299" y="3508890"/>
              <a:ext cx="1226675" cy="91900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6037" y="3968393"/>
              <a:ext cx="1226675" cy="91900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900" y="4218462"/>
              <a:ext cx="1226675" cy="91900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1762" y="3911358"/>
              <a:ext cx="1226675" cy="91900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5715" y="3606558"/>
              <a:ext cx="1226675" cy="91900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5545" y="3957618"/>
              <a:ext cx="1226675" cy="91900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64765" y="3446778"/>
              <a:ext cx="1226675" cy="919007"/>
            </a:xfrm>
            <a:prstGeom prst="rect">
              <a:avLst/>
            </a:prstGeom>
          </p:spPr>
        </p:pic>
      </p:grpSp>
      <p:sp>
        <p:nvSpPr>
          <p:cNvPr id="43" name="Can 42"/>
          <p:cNvSpPr/>
          <p:nvPr/>
        </p:nvSpPr>
        <p:spPr bwMode="auto">
          <a:xfrm>
            <a:off x="1342326" y="2112777"/>
            <a:ext cx="1052199" cy="799747"/>
          </a:xfrm>
          <a:prstGeom prst="can">
            <a:avLst/>
          </a:prstGeom>
          <a:solidFill>
            <a:srgbClr val="8EB4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Geneva" pitchFamily="-65" charset="0"/>
              <a:cs typeface="Geneva" pitchFamily="-65" charset="0"/>
            </a:endParaRPr>
          </a:p>
        </p:txBody>
      </p:sp>
      <p:sp>
        <p:nvSpPr>
          <p:cNvPr id="44" name="Can 43"/>
          <p:cNvSpPr/>
          <p:nvPr/>
        </p:nvSpPr>
        <p:spPr bwMode="auto">
          <a:xfrm>
            <a:off x="5431382" y="1473054"/>
            <a:ext cx="1052199" cy="706061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Geneva" pitchFamily="-65" charset="0"/>
              <a:cs typeface="Geneva" pitchFamily="-65" charset="0"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5207" y="2993210"/>
            <a:ext cx="3461901" cy="146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Can 45"/>
          <p:cNvSpPr/>
          <p:nvPr/>
        </p:nvSpPr>
        <p:spPr bwMode="auto">
          <a:xfrm>
            <a:off x="4843374" y="2743112"/>
            <a:ext cx="962213" cy="575811"/>
          </a:xfrm>
          <a:prstGeom prst="can">
            <a:avLst/>
          </a:prstGeom>
          <a:solidFill>
            <a:srgbClr val="8EB4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latin typeface="Arial" pitchFamily="-65" charset="0"/>
              <a:ea typeface="Geneva" pitchFamily="-65" charset="0"/>
              <a:cs typeface="Geneva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5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65" y="177800"/>
            <a:ext cx="8085599" cy="1195798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etails of link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67465" y="795867"/>
            <a:ext cx="8917267" cy="5909733"/>
          </a:xfrm>
        </p:spPr>
        <p:txBody>
          <a:bodyPr/>
          <a:lstStyle/>
          <a:p>
            <a:r>
              <a:rPr lang="en-US" dirty="0" smtClean="0"/>
              <a:t>Links exported </a:t>
            </a:r>
            <a:r>
              <a:rPr lang="en-US" dirty="0" smtClean="0"/>
              <a:t>from TS to IFC</a:t>
            </a:r>
          </a:p>
          <a:p>
            <a:pPr lvl="1"/>
            <a:r>
              <a:rPr lang="en-US" sz="1200" dirty="0"/>
              <a:t>#692= IFCPROPERTYSINGLEVALUE('</a:t>
            </a:r>
            <a:r>
              <a:rPr lang="en-US" sz="1200" dirty="0" err="1">
                <a:solidFill>
                  <a:schemeClr val="accent2"/>
                </a:solidFill>
              </a:rPr>
              <a:t>initial_GUID</a:t>
            </a:r>
            <a:r>
              <a:rPr lang="en-US" sz="1200" dirty="0" err="1"/>
              <a:t>',$,IFCLABEL</a:t>
            </a:r>
            <a:r>
              <a:rPr lang="en-US" sz="1200" dirty="0"/>
              <a:t>('</a:t>
            </a:r>
            <a:r>
              <a:rPr lang="en-US" sz="1200" dirty="0">
                <a:solidFill>
                  <a:srgbClr val="EF3340"/>
                </a:solidFill>
              </a:rPr>
              <a:t>3WyVnYyYD449SyF7NsGMcr</a:t>
            </a:r>
            <a:r>
              <a:rPr lang="en-US" sz="1200" dirty="0"/>
              <a:t>'),$)</a:t>
            </a:r>
            <a:r>
              <a:rPr lang="en-US" sz="1200" dirty="0" smtClean="0"/>
              <a:t>;</a:t>
            </a:r>
            <a:br>
              <a:rPr lang="en-US" sz="1200" dirty="0" smtClean="0"/>
            </a:br>
            <a:r>
              <a:rPr lang="en-US" sz="1200" dirty="0" smtClean="0"/>
              <a:t>#</a:t>
            </a:r>
            <a:r>
              <a:rPr lang="en-US" sz="1200" dirty="0"/>
              <a:t>693= IFCPROPERTYSET('0U2hmy4h1CVw8dBM1ZwJyB',#5,'</a:t>
            </a:r>
            <a:r>
              <a:rPr lang="en-US" sz="1200" dirty="0">
                <a:solidFill>
                  <a:srgbClr val="EF3340"/>
                </a:solidFill>
              </a:rPr>
              <a:t>Workflow</a:t>
            </a:r>
            <a:r>
              <a:rPr lang="en-US" sz="1200" dirty="0"/>
              <a:t>',$,(#692,#34,#35,#36,#37,#38,#39,#40,#41,#42,#43))</a:t>
            </a:r>
            <a:r>
              <a:rPr lang="en-US" sz="1200" dirty="0" smtClean="0"/>
              <a:t>;</a:t>
            </a:r>
          </a:p>
          <a:p>
            <a:r>
              <a:rPr lang="en-US" dirty="0" smtClean="0"/>
              <a:t>Converted into RDF</a:t>
            </a:r>
          </a:p>
          <a:p>
            <a:pPr lvl="1"/>
            <a:r>
              <a:rPr lang="en-US" sz="1400" dirty="0"/>
              <a:t>model:GUID_Hgq8PBKwTH-iJy1gY-</a:t>
            </a:r>
            <a:r>
              <a:rPr lang="en-US" sz="1400" dirty="0" smtClean="0"/>
              <a:t>k_Cw</a:t>
            </a:r>
            <a:br>
              <a:rPr lang="en-US" sz="1400" dirty="0" smtClean="0"/>
            </a:br>
            <a:r>
              <a:rPr lang="en-US" sz="1400" dirty="0" smtClean="0"/>
              <a:t>        </a:t>
            </a:r>
            <a:r>
              <a:rPr lang="en-US" sz="1400" dirty="0"/>
              <a:t>a                  </a:t>
            </a:r>
            <a:r>
              <a:rPr lang="en-US" sz="1400" dirty="0" err="1"/>
              <a:t>ifc:IfcPropertySet</a:t>
            </a:r>
            <a:r>
              <a:rPr lang="en-US" sz="1400" dirty="0"/>
              <a:t> </a:t>
            </a:r>
            <a:r>
              <a:rPr lang="en-US" sz="1400" dirty="0" smtClean="0"/>
              <a:t>;</a:t>
            </a:r>
            <a:br>
              <a:rPr lang="en-US" sz="1400" dirty="0" smtClean="0"/>
            </a:br>
            <a:r>
              <a:rPr lang="en-US" sz="1400" dirty="0" smtClean="0"/>
              <a:t>        </a:t>
            </a:r>
            <a:r>
              <a:rPr lang="en-US" sz="1400" dirty="0" err="1" smtClean="0"/>
              <a:t>ifc:globalId</a:t>
            </a:r>
            <a:r>
              <a:rPr lang="en-US" sz="1400" dirty="0" smtClean="0"/>
              <a:t>       </a:t>
            </a:r>
            <a:r>
              <a:rPr lang="en-US" sz="1400" dirty="0"/>
              <a:t>"1e0abc3c-12b0-4c7f-a227-2d6063e93f0b"^^</a:t>
            </a:r>
            <a:r>
              <a:rPr lang="en-US" sz="1400" dirty="0" err="1"/>
              <a:t>xsd:string</a:t>
            </a:r>
            <a:r>
              <a:rPr lang="en-US" sz="1400" dirty="0"/>
              <a:t> </a:t>
            </a:r>
            <a:r>
              <a:rPr lang="en-US" sz="1400" dirty="0" smtClean="0"/>
              <a:t>;</a:t>
            </a:r>
            <a:br>
              <a:rPr lang="en-US" sz="1400" dirty="0" smtClean="0"/>
            </a:br>
            <a:r>
              <a:rPr lang="en-US" sz="1400" dirty="0" smtClean="0"/>
              <a:t>        </a:t>
            </a:r>
            <a:r>
              <a:rPr lang="en-US" sz="1400" dirty="0" err="1"/>
              <a:t>ifc:hasProperties</a:t>
            </a:r>
            <a:r>
              <a:rPr lang="en-US" sz="1400" dirty="0"/>
              <a:t>  _:b99 , _:b96 , _:b94 , _:b90 , _:b91 , _:b97 , _:b98 , _:b95 , _:b92 , _:b93 </a:t>
            </a:r>
            <a:r>
              <a:rPr lang="en-US" sz="1400" dirty="0" smtClean="0"/>
              <a:t>;</a:t>
            </a:r>
            <a:br>
              <a:rPr lang="en-US" sz="1400" dirty="0" smtClean="0"/>
            </a:br>
            <a:r>
              <a:rPr lang="en-US" sz="1400" dirty="0" smtClean="0"/>
              <a:t>        </a:t>
            </a:r>
            <a:r>
              <a:rPr lang="en-US" sz="1400" dirty="0" err="1" smtClean="0"/>
              <a:t>ifc:hasProperties</a:t>
            </a:r>
            <a:r>
              <a:rPr lang="en-US" sz="1400" dirty="0" smtClean="0"/>
              <a:t>  </a:t>
            </a:r>
            <a:r>
              <a:rPr lang="en-US" sz="1400" dirty="0"/>
              <a:t>[ a                 </a:t>
            </a:r>
            <a:r>
              <a:rPr lang="en-US" sz="1400" dirty="0" err="1"/>
              <a:t>ifc:IfcPropertySingleValue</a:t>
            </a:r>
            <a:r>
              <a:rPr lang="en-US" sz="1400" dirty="0"/>
              <a:t> </a:t>
            </a:r>
            <a:r>
              <a:rPr lang="en-US" sz="1400" dirty="0" smtClean="0"/>
              <a:t>;</a:t>
            </a:r>
            <a:br>
              <a:rPr lang="en-US" sz="1400" dirty="0" smtClean="0"/>
            </a:br>
            <a:r>
              <a:rPr lang="en-US" sz="1400" dirty="0" smtClean="0"/>
              <a:t>                             </a:t>
            </a:r>
            <a:r>
              <a:rPr lang="en-US" sz="1400" dirty="0" err="1"/>
              <a:t>ifc:name</a:t>
            </a:r>
            <a:r>
              <a:rPr lang="en-US" sz="1400" dirty="0"/>
              <a:t>          "</a:t>
            </a:r>
            <a:r>
              <a:rPr lang="en-US" sz="1400" dirty="0" err="1">
                <a:solidFill>
                  <a:srgbClr val="EF3340"/>
                </a:solidFill>
              </a:rPr>
              <a:t>initial_GUID</a:t>
            </a:r>
            <a:r>
              <a:rPr lang="en-US" sz="1400" dirty="0"/>
              <a:t>"^^</a:t>
            </a:r>
            <a:r>
              <a:rPr lang="en-US" sz="1400" dirty="0" err="1"/>
              <a:t>xsd:string</a:t>
            </a:r>
            <a:r>
              <a:rPr lang="en-US" sz="1400" dirty="0"/>
              <a:t> </a:t>
            </a:r>
            <a:r>
              <a:rPr lang="en-US" sz="1400" dirty="0" smtClean="0"/>
              <a:t>;</a:t>
            </a:r>
            <a:br>
              <a:rPr lang="en-US" sz="1400" dirty="0" smtClean="0"/>
            </a:br>
            <a:r>
              <a:rPr lang="en-US" sz="1400" dirty="0" smtClean="0"/>
              <a:t>                             </a:t>
            </a:r>
            <a:r>
              <a:rPr lang="en-US" sz="1400" dirty="0" err="1"/>
              <a:t>ifc:nominalValue</a:t>
            </a:r>
            <a:r>
              <a:rPr lang="en-US" sz="1400" dirty="0"/>
              <a:t>  [ a          </a:t>
            </a:r>
            <a:r>
              <a:rPr lang="en-US" sz="1400" dirty="0" err="1"/>
              <a:t>ifc:IfcLabel</a:t>
            </a:r>
            <a:r>
              <a:rPr lang="en-US" sz="1400" dirty="0"/>
              <a:t> </a:t>
            </a:r>
            <a:r>
              <a:rPr lang="en-US" sz="1400" dirty="0" smtClean="0"/>
              <a:t>;</a:t>
            </a:r>
            <a:r>
              <a:rPr lang="en-US" sz="1400" dirty="0"/>
              <a:t> </a:t>
            </a:r>
            <a:r>
              <a:rPr lang="en-US" sz="1400" dirty="0" err="1" smtClean="0"/>
              <a:t>rdf:value</a:t>
            </a:r>
            <a:r>
              <a:rPr lang="en-US" sz="1400" dirty="0" smtClean="0"/>
              <a:t>  </a:t>
            </a:r>
            <a:r>
              <a:rPr lang="en-US" sz="1400" dirty="0"/>
              <a:t>"</a:t>
            </a:r>
            <a:r>
              <a:rPr lang="en-US" sz="1400" dirty="0">
                <a:solidFill>
                  <a:srgbClr val="EF3340"/>
                </a:solidFill>
              </a:rPr>
              <a:t>3WyVnYyYD449SyF7NsGMcr</a:t>
            </a:r>
            <a:r>
              <a:rPr lang="en-US" sz="1400" dirty="0"/>
              <a:t>"^^</a:t>
            </a:r>
            <a:r>
              <a:rPr lang="en-US" sz="1400" dirty="0" err="1" smtClean="0"/>
              <a:t>xsd:string</a:t>
            </a:r>
            <a:r>
              <a:rPr lang="en-US" sz="1400" dirty="0" smtClean="0"/>
              <a:t> ]] ;</a:t>
            </a:r>
            <a:br>
              <a:rPr lang="en-US" sz="1400" dirty="0" smtClean="0"/>
            </a:br>
            <a:r>
              <a:rPr lang="en-US" sz="1400" dirty="0" smtClean="0"/>
              <a:t>        </a:t>
            </a:r>
            <a:r>
              <a:rPr lang="en-US" sz="1400" dirty="0" err="1"/>
              <a:t>ifc:name</a:t>
            </a:r>
            <a:r>
              <a:rPr lang="en-US" sz="1400" dirty="0"/>
              <a:t>           "</a:t>
            </a:r>
            <a:r>
              <a:rPr lang="en-US" sz="1400" dirty="0">
                <a:solidFill>
                  <a:srgbClr val="EF3340"/>
                </a:solidFill>
              </a:rPr>
              <a:t>Workflow</a:t>
            </a:r>
            <a:r>
              <a:rPr lang="en-US" sz="1400" dirty="0"/>
              <a:t>"^^</a:t>
            </a:r>
            <a:r>
              <a:rPr lang="en-US" sz="1400" dirty="0" err="1"/>
              <a:t>xsd:string</a:t>
            </a:r>
            <a:r>
              <a:rPr lang="en-US" sz="1400" dirty="0"/>
              <a:t> </a:t>
            </a:r>
            <a:r>
              <a:rPr lang="en-US" sz="1400" dirty="0" smtClean="0"/>
              <a:t>;</a:t>
            </a:r>
          </a:p>
          <a:p>
            <a:r>
              <a:rPr lang="en-US" dirty="0" smtClean="0"/>
              <a:t>SPARQL query</a:t>
            </a:r>
          </a:p>
          <a:p>
            <a:pPr lvl="1"/>
            <a:r>
              <a:rPr lang="en-US" sz="1400" dirty="0"/>
              <a:t>prefix </a:t>
            </a:r>
            <a:r>
              <a:rPr lang="en-US" sz="1400" dirty="0" err="1"/>
              <a:t>rdfs</a:t>
            </a:r>
            <a:r>
              <a:rPr lang="en-US" sz="1400" dirty="0"/>
              <a:t>:  </a:t>
            </a:r>
            <a:r>
              <a:rPr lang="en-US" sz="1400" dirty="0" smtClean="0"/>
              <a:t>	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://www.w3.org/2000/01/rdf-schema</a:t>
            </a:r>
            <a:r>
              <a:rPr lang="en-US" sz="1400" dirty="0" smtClean="0">
                <a:hlinkClick r:id="rId2"/>
              </a:rPr>
              <a:t>#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prefix </a:t>
            </a:r>
            <a:r>
              <a:rPr lang="en-US" sz="1400" dirty="0"/>
              <a:t>model: </a:t>
            </a:r>
            <a:r>
              <a:rPr lang="en-US" sz="1400" dirty="0" smtClean="0"/>
              <a:t>	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://drumbeat.cs.hut.fi/tomcat/marmotta/resource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prefix </a:t>
            </a:r>
            <a:r>
              <a:rPr lang="en-US" sz="1400" dirty="0"/>
              <a:t>owl:   </a:t>
            </a:r>
            <a:r>
              <a:rPr lang="en-US" sz="1400" dirty="0" smtClean="0"/>
              <a:t>	</a:t>
            </a: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://www.w3.org/2002/07/owl</a:t>
            </a:r>
            <a:r>
              <a:rPr lang="en-US" sz="1400" dirty="0" smtClean="0">
                <a:hlinkClick r:id="rId4"/>
              </a:rPr>
              <a:t>#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prefix </a:t>
            </a:r>
            <a:r>
              <a:rPr lang="en-US" sz="1400" dirty="0" err="1"/>
              <a:t>xsd</a:t>
            </a:r>
            <a:r>
              <a:rPr lang="en-US" sz="1400" dirty="0"/>
              <a:t>:   </a:t>
            </a:r>
            <a:r>
              <a:rPr lang="en-US" sz="1400" dirty="0" smtClean="0"/>
              <a:t>	</a:t>
            </a: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://www.w3.org/2001/XMLSchema</a:t>
            </a:r>
            <a:r>
              <a:rPr lang="en-US" sz="1400" dirty="0" smtClean="0">
                <a:hlinkClick r:id="rId5"/>
              </a:rPr>
              <a:t>#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prefix </a:t>
            </a:r>
            <a:r>
              <a:rPr lang="en-US" sz="1400" dirty="0" err="1"/>
              <a:t>rdf</a:t>
            </a:r>
            <a:r>
              <a:rPr lang="en-US" sz="1400" dirty="0"/>
              <a:t>:   </a:t>
            </a:r>
            <a:r>
              <a:rPr lang="en-US" sz="1400" dirty="0" smtClean="0"/>
              <a:t>	</a:t>
            </a:r>
            <a:r>
              <a:rPr lang="en-US" sz="1400" dirty="0" smtClean="0">
                <a:hlinkClick r:id="rId6"/>
              </a:rPr>
              <a:t>http</a:t>
            </a:r>
            <a:r>
              <a:rPr lang="en-US" sz="1400" dirty="0">
                <a:hlinkClick r:id="rId6"/>
              </a:rPr>
              <a:t>://www.w3.org/1999/02/22-rdf-syntax-ns</a:t>
            </a:r>
            <a:r>
              <a:rPr lang="en-US" sz="1400" dirty="0" smtClean="0">
                <a:hlinkClick r:id="rId6"/>
              </a:rPr>
              <a:t>#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prefix </a:t>
            </a:r>
            <a:r>
              <a:rPr lang="en-US" sz="1400" dirty="0" err="1"/>
              <a:t>ifc</a:t>
            </a:r>
            <a:r>
              <a:rPr lang="en-US" sz="1400" dirty="0"/>
              <a:t>:   </a:t>
            </a:r>
            <a:r>
              <a:rPr lang="en-US" sz="1400" dirty="0" smtClean="0"/>
              <a:t>	</a:t>
            </a:r>
            <a:r>
              <a:rPr lang="en-US" sz="1400" dirty="0" smtClean="0">
                <a:hlinkClick r:id="rId7"/>
              </a:rPr>
              <a:t>http</a:t>
            </a:r>
            <a:r>
              <a:rPr lang="en-US" sz="1400" dirty="0">
                <a:hlinkClick r:id="rId7"/>
              </a:rPr>
              <a:t>://drumbeat.cs.hut.fi/owl/IFC2X3_Standard</a:t>
            </a:r>
            <a:r>
              <a:rPr lang="en-US" sz="1400" dirty="0" smtClean="0">
                <a:hlinkClick r:id="rId7"/>
              </a:rPr>
              <a:t>#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prefix </a:t>
            </a:r>
            <a:r>
              <a:rPr lang="en-US" sz="1400" dirty="0" err="1" smtClean="0"/>
              <a:t>db</a:t>
            </a:r>
            <a:r>
              <a:rPr lang="en-US" sz="1400" dirty="0" smtClean="0"/>
              <a:t>:   </a:t>
            </a:r>
            <a:r>
              <a:rPr lang="en-US" sz="1400" dirty="0"/>
              <a:t>	</a:t>
            </a:r>
            <a:r>
              <a:rPr lang="en-US" sz="1400" dirty="0">
                <a:hlinkClick r:id="rId7"/>
              </a:rPr>
              <a:t>http://drumbeat.cs.hut.fi/owl</a:t>
            </a:r>
            <a:r>
              <a:rPr lang="en-US" sz="1400" dirty="0" smtClean="0">
                <a:hlinkClick r:id="rId7"/>
              </a:rPr>
              <a:t>/Drumbeat#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CONSTRUCT </a:t>
            </a:r>
            <a:r>
              <a:rPr lang="en-US" sz="1400" dirty="0"/>
              <a:t>{ ?se </a:t>
            </a:r>
            <a:r>
              <a:rPr lang="en-US" sz="1400" dirty="0" err="1" smtClean="0"/>
              <a:t>model:implements</a:t>
            </a:r>
            <a:r>
              <a:rPr lang="en-US" sz="1400" dirty="0" smtClean="0"/>
              <a:t> </a:t>
            </a:r>
            <a:r>
              <a:rPr lang="en-US" sz="1400" dirty="0"/>
              <a:t>?</a:t>
            </a:r>
            <a:r>
              <a:rPr lang="en-US" sz="1400" dirty="0" err="1"/>
              <a:t>ae</a:t>
            </a:r>
            <a:r>
              <a:rPr lang="en-US" sz="1400" dirty="0"/>
              <a:t> </a:t>
            </a:r>
            <a:r>
              <a:rPr lang="en-US" sz="1400" dirty="0" smtClean="0"/>
              <a:t>}</a:t>
            </a:r>
            <a:br>
              <a:rPr lang="en-US" sz="1400" dirty="0" smtClean="0"/>
            </a:br>
            <a:r>
              <a:rPr lang="en-US" sz="1400" dirty="0" smtClean="0"/>
              <a:t>FROM </a:t>
            </a:r>
            <a:r>
              <a:rPr lang="en-US" sz="1400" dirty="0" smtClean="0">
                <a:hlinkClick r:id="rId8"/>
              </a:rPr>
              <a:t>http</a:t>
            </a:r>
            <a:r>
              <a:rPr lang="en-US" sz="1400" dirty="0">
                <a:hlinkClick r:id="rId8"/>
              </a:rPr>
              <a:t>://drumbeat.cs.hut.fi</a:t>
            </a:r>
            <a:r>
              <a:rPr lang="en-US" sz="1400" dirty="0" smtClean="0">
                <a:hlinkClick r:id="rId8"/>
              </a:rPr>
              <a:t>/db/</a:t>
            </a:r>
            <a:r>
              <a:rPr lang="en-US" sz="1400" dirty="0">
                <a:hlinkClick r:id="rId8"/>
              </a:rPr>
              <a:t>context/</a:t>
            </a:r>
            <a:r>
              <a:rPr lang="en-US" sz="1400" dirty="0" smtClean="0">
                <a:hlinkClick r:id="rId8"/>
              </a:rPr>
              <a:t>structural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WHERE { ?</a:t>
            </a:r>
            <a:r>
              <a:rPr lang="en-US" sz="1400" dirty="0"/>
              <a:t>se </a:t>
            </a:r>
            <a:r>
              <a:rPr lang="en-US" sz="1400" dirty="0" err="1"/>
              <a:t>ifc:hasProperties</a:t>
            </a:r>
            <a:r>
              <a:rPr lang="en-US" sz="1400" dirty="0"/>
              <a:t> </a:t>
            </a:r>
            <a:r>
              <a:rPr lang="en-US" sz="1400" dirty="0" smtClean="0"/>
              <a:t>[ </a:t>
            </a:r>
            <a:r>
              <a:rPr lang="en-US" sz="1400" dirty="0" err="1" smtClean="0"/>
              <a:t>ifc:name</a:t>
            </a:r>
            <a:r>
              <a:rPr lang="en-US" sz="1400" dirty="0" smtClean="0"/>
              <a:t> </a:t>
            </a:r>
            <a:r>
              <a:rPr lang="en-US" sz="1400" dirty="0"/>
              <a:t>"</a:t>
            </a:r>
            <a:r>
              <a:rPr lang="en-US" sz="1400" dirty="0" err="1">
                <a:solidFill>
                  <a:srgbClr val="EF3340"/>
                </a:solidFill>
              </a:rPr>
              <a:t>initial_GUID</a:t>
            </a:r>
            <a:r>
              <a:rPr lang="en-US" sz="1400" dirty="0"/>
              <a:t>"^^</a:t>
            </a:r>
            <a:r>
              <a:rPr lang="en-US" sz="1400" dirty="0" err="1" smtClean="0"/>
              <a:t>xsd:string</a:t>
            </a:r>
            <a:r>
              <a:rPr lang="en-US" sz="1400" dirty="0" smtClean="0"/>
              <a:t>; </a:t>
            </a:r>
            <a:r>
              <a:rPr lang="en-US" sz="1400" dirty="0" err="1"/>
              <a:t>ifc:nominalValue</a:t>
            </a:r>
            <a:r>
              <a:rPr lang="en-US" sz="1400" dirty="0"/>
              <a:t> </a:t>
            </a:r>
            <a:r>
              <a:rPr lang="en-US" sz="1400" dirty="0" smtClean="0"/>
              <a:t>[ </a:t>
            </a:r>
            <a:r>
              <a:rPr lang="en-US" sz="1400" dirty="0" err="1" smtClean="0"/>
              <a:t>rdf:value</a:t>
            </a:r>
            <a:r>
              <a:rPr lang="en-US" sz="1400" dirty="0" smtClean="0"/>
              <a:t> </a:t>
            </a:r>
            <a:r>
              <a:rPr lang="en-US" sz="1400" dirty="0"/>
              <a:t>?</a:t>
            </a:r>
            <a:r>
              <a:rPr lang="en-US" sz="1400" dirty="0" smtClean="0"/>
              <a:t>a ]] .</a:t>
            </a:r>
            <a:br>
              <a:rPr lang="en-US" sz="1400" dirty="0" smtClean="0"/>
            </a:br>
            <a:r>
              <a:rPr lang="en-US" sz="1400" dirty="0" smtClean="0"/>
              <a:t>                    BIND </a:t>
            </a:r>
            <a:r>
              <a:rPr lang="en-US" sz="1400" dirty="0"/>
              <a:t>(URI(CONCAT</a:t>
            </a:r>
            <a:r>
              <a:rPr lang="en-US" sz="1400" dirty="0" smtClean="0"/>
              <a:t>(</a:t>
            </a:r>
            <a:r>
              <a:rPr lang="en-US" sz="1400" dirty="0" smtClean="0">
                <a:hlinkClick r:id="rId9"/>
              </a:rPr>
              <a:t>http</a:t>
            </a:r>
            <a:r>
              <a:rPr lang="en-US" sz="1400" dirty="0">
                <a:hlinkClick r:id="rId9"/>
              </a:rPr>
              <a:t>://drumbeat.cs.hut.fi</a:t>
            </a:r>
            <a:r>
              <a:rPr lang="en-US" sz="1400" dirty="0" smtClean="0">
                <a:hlinkClick r:id="rId9"/>
              </a:rPr>
              <a:t>/db/</a:t>
            </a:r>
            <a:r>
              <a:rPr lang="en-US" sz="1400" dirty="0">
                <a:hlinkClick r:id="rId9"/>
              </a:rPr>
              <a:t>resource/</a:t>
            </a:r>
            <a:r>
              <a:rPr lang="en-US" sz="1400" dirty="0" smtClean="0">
                <a:hlinkClick r:id="rId9"/>
              </a:rPr>
              <a:t>GUID_</a:t>
            </a:r>
            <a:r>
              <a:rPr lang="en-US" sz="1400" dirty="0" smtClean="0"/>
              <a:t>, </a:t>
            </a:r>
            <a:r>
              <a:rPr lang="en-US" sz="1400" dirty="0" err="1" smtClean="0"/>
              <a:t>encode_for_uri</a:t>
            </a:r>
            <a:r>
              <a:rPr lang="en-US" sz="1400" dirty="0"/>
              <a:t>(?a))</a:t>
            </a:r>
            <a:r>
              <a:rPr lang="en-US" sz="1400" dirty="0" smtClean="0"/>
              <a:t>) </a:t>
            </a:r>
            <a:r>
              <a:rPr lang="en-US" sz="1400" dirty="0"/>
              <a:t>AS ?</a:t>
            </a:r>
            <a:r>
              <a:rPr lang="en-US" sz="1400" dirty="0" err="1"/>
              <a:t>ae</a:t>
            </a:r>
            <a:r>
              <a:rPr lang="en-US" sz="1400" dirty="0" smtClean="0"/>
              <a:t>)}</a:t>
            </a:r>
            <a:endParaRPr lang="en-US" sz="1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4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Linksets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042208"/>
            <a:ext cx="8426199" cy="5189259"/>
          </a:xfrm>
        </p:spPr>
        <p:txBody>
          <a:bodyPr/>
          <a:lstStyle/>
          <a:p>
            <a:r>
              <a:rPr lang="en-US" dirty="0" smtClean="0"/>
              <a:t>Linkset contents</a:t>
            </a:r>
          </a:p>
          <a:p>
            <a:pPr lvl="1"/>
            <a:r>
              <a:rPr lang="en-US" sz="1400" dirty="0"/>
              <a:t>@prefix </a:t>
            </a:r>
            <a:r>
              <a:rPr lang="en-US" sz="1400" dirty="0" err="1"/>
              <a:t>rdfs</a:t>
            </a:r>
            <a:r>
              <a:rPr lang="en-US" sz="1400" dirty="0"/>
              <a:t>: &lt;http://www.w3.org/2000/01/</a:t>
            </a:r>
            <a:r>
              <a:rPr lang="en-US" sz="1400" dirty="0" err="1"/>
              <a:t>rdf</a:t>
            </a:r>
            <a:r>
              <a:rPr lang="en-US" sz="1400" dirty="0"/>
              <a:t>-schema#&gt; 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r>
              <a:rPr lang="en-US" sz="1400" dirty="0" smtClean="0"/>
              <a:t>@</a:t>
            </a:r>
            <a:r>
              <a:rPr lang="en-US" sz="1400" dirty="0"/>
              <a:t>prefix model: &lt;http://</a:t>
            </a:r>
            <a:r>
              <a:rPr lang="en-US" sz="1400" dirty="0" err="1"/>
              <a:t>drumbeat.cs.hut.fi</a:t>
            </a:r>
            <a:r>
              <a:rPr lang="en-US" sz="1400" dirty="0"/>
              <a:t>/tomcat/</a:t>
            </a:r>
            <a:r>
              <a:rPr lang="en-US" sz="1400" dirty="0" err="1"/>
              <a:t>marmotta</a:t>
            </a:r>
            <a:r>
              <a:rPr lang="en-US" sz="1400" dirty="0"/>
              <a:t>/resource/&gt; 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r>
              <a:rPr lang="en-US" sz="1400" dirty="0" smtClean="0"/>
              <a:t>@</a:t>
            </a:r>
            <a:r>
              <a:rPr lang="en-US" sz="1400" dirty="0"/>
              <a:t>prefix owl: &lt;http://www.w3.org/2002/07/owl#&gt; 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r>
              <a:rPr lang="en-US" sz="1400" dirty="0" smtClean="0"/>
              <a:t>@</a:t>
            </a:r>
            <a:r>
              <a:rPr lang="en-US" sz="1400" dirty="0"/>
              <a:t>prefix </a:t>
            </a:r>
            <a:r>
              <a:rPr lang="en-US" sz="1400" dirty="0" err="1"/>
              <a:t>xsd</a:t>
            </a:r>
            <a:r>
              <a:rPr lang="en-US" sz="1400" dirty="0"/>
              <a:t>: &lt;http://www.w3.org/2001/</a:t>
            </a:r>
            <a:r>
              <a:rPr lang="en-US" sz="1400" dirty="0" err="1"/>
              <a:t>XMLSchema</a:t>
            </a:r>
            <a:r>
              <a:rPr lang="en-US" sz="1400" dirty="0"/>
              <a:t>#&gt; 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r>
              <a:rPr lang="en-US" sz="1400" dirty="0" smtClean="0"/>
              <a:t>@</a:t>
            </a:r>
            <a:r>
              <a:rPr lang="en-US" sz="1400" dirty="0"/>
              <a:t>prefix </a:t>
            </a:r>
            <a:r>
              <a:rPr lang="en-US" sz="1400" dirty="0" err="1"/>
              <a:t>rdf</a:t>
            </a:r>
            <a:r>
              <a:rPr lang="en-US" sz="1400" dirty="0"/>
              <a:t>: &lt;http://www.w3.org/1999/02/22-rdf-syntax-ns#&gt; 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r>
              <a:rPr lang="en-US" sz="1400" dirty="0" smtClean="0"/>
              <a:t>@</a:t>
            </a:r>
            <a:r>
              <a:rPr lang="en-US" sz="1400" dirty="0"/>
              <a:t>prefix </a:t>
            </a:r>
            <a:r>
              <a:rPr lang="en-US" sz="1400" dirty="0" err="1"/>
              <a:t>ifc</a:t>
            </a:r>
            <a:r>
              <a:rPr lang="en-US" sz="1400" dirty="0"/>
              <a:t>: &lt;http://</a:t>
            </a:r>
            <a:r>
              <a:rPr lang="en-US" sz="1400" dirty="0" err="1"/>
              <a:t>linkedbuildingdata.net</a:t>
            </a:r>
            <a:r>
              <a:rPr lang="en-US" sz="1400" dirty="0"/>
              <a:t>/schema/IFC2X3#&gt; 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r>
              <a:rPr lang="en-US" sz="1400" dirty="0" smtClean="0"/>
              <a:t>@</a:t>
            </a:r>
            <a:r>
              <a:rPr lang="en-US" sz="1400" dirty="0"/>
              <a:t>prefix sesame: &lt;http://</a:t>
            </a:r>
            <a:r>
              <a:rPr lang="en-US" sz="1400" dirty="0" err="1"/>
              <a:t>www.openrdf.org</a:t>
            </a:r>
            <a:r>
              <a:rPr lang="en-US" sz="1400" dirty="0"/>
              <a:t>/schema/sesame#&gt; 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r>
              <a:rPr lang="en-US" sz="1400" dirty="0" smtClean="0"/>
              <a:t>@</a:t>
            </a:r>
            <a:r>
              <a:rPr lang="en-US" sz="1400" dirty="0"/>
              <a:t>prefix </a:t>
            </a:r>
            <a:r>
              <a:rPr lang="en-US" sz="1400" dirty="0" err="1"/>
              <a:t>fn</a:t>
            </a:r>
            <a:r>
              <a:rPr lang="en-US" sz="1400" dirty="0"/>
              <a:t>: &lt;http://www.w3.org/2005/</a:t>
            </a:r>
            <a:r>
              <a:rPr lang="en-US" sz="1400" dirty="0" err="1"/>
              <a:t>xpath</a:t>
            </a:r>
            <a:r>
              <a:rPr lang="en-US" sz="1400" dirty="0"/>
              <a:t>-functions#&gt; 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model:GUID_hvRAUc9QQ0u1c0JYLLdSEQ 	</a:t>
            </a:r>
            <a:r>
              <a:rPr lang="en-US" sz="1400" dirty="0" err="1" smtClean="0"/>
              <a:t>db:implements</a:t>
            </a:r>
            <a:r>
              <a:rPr lang="en-US" sz="1400" dirty="0" smtClean="0"/>
              <a:t> 	model:GUID_1xQ5PL1ez20gb1cc9QX7cq .</a:t>
            </a:r>
            <a:br>
              <a:rPr lang="en-US" sz="1400" dirty="0" smtClean="0"/>
            </a:br>
            <a:r>
              <a:rPr lang="en-US" sz="1400" dirty="0" smtClean="0"/>
              <a:t>model:GUID_oylM6yRVQ7izX4g26N</a:t>
            </a:r>
            <a:r>
              <a:rPr lang="en-US" sz="1400" dirty="0"/>
              <a:t>-ePw </a:t>
            </a:r>
            <a:r>
              <a:rPr lang="en-US" sz="1400" dirty="0" smtClean="0"/>
              <a:t>	</a:t>
            </a:r>
            <a:r>
              <a:rPr lang="en-US" sz="1400" dirty="0" err="1" smtClean="0"/>
              <a:t>db:implements</a:t>
            </a:r>
            <a:r>
              <a:rPr lang="en-US" sz="1400" dirty="0" smtClean="0"/>
              <a:t> 	model:GUID_3SAv2kl21DEhpXVR1lOK6X .</a:t>
            </a:r>
            <a:br>
              <a:rPr lang="en-US" sz="1400" dirty="0" smtClean="0"/>
            </a:br>
            <a:r>
              <a:rPr lang="en-US" sz="1400" dirty="0" smtClean="0"/>
              <a:t>model:GUID_Aau5zz</a:t>
            </a:r>
            <a:r>
              <a:rPr lang="en-US" sz="1400" dirty="0"/>
              <a:t>-VSz6ofk-LCFUsYQ </a:t>
            </a:r>
            <a:r>
              <a:rPr lang="en-US" sz="1400" dirty="0" smtClean="0"/>
              <a:t>	</a:t>
            </a:r>
            <a:r>
              <a:rPr lang="en-US" sz="1400" dirty="0" err="1" smtClean="0"/>
              <a:t>db:implements</a:t>
            </a:r>
            <a:r>
              <a:rPr lang="en-US" sz="1400" dirty="0" smtClean="0"/>
              <a:t> 	model:GUID_24LEAXKHLCtft9x0Ulys5V .</a:t>
            </a:r>
            <a:br>
              <a:rPr lang="en-US" sz="1400" dirty="0" smtClean="0"/>
            </a:br>
            <a:r>
              <a:rPr lang="en-US" sz="1400" dirty="0" smtClean="0"/>
              <a:t>model:GUID_57hb9rX4SpeSVZKiF0i3JA 	</a:t>
            </a:r>
            <a:r>
              <a:rPr lang="en-US" sz="1400" dirty="0" err="1" smtClean="0"/>
              <a:t>db:implements</a:t>
            </a:r>
            <a:r>
              <a:rPr lang="en-US" sz="1400" dirty="0" smtClean="0"/>
              <a:t> 	model:GUID_0xLl0o88z2uRr7gFDI65bS .</a:t>
            </a:r>
            <a:br>
              <a:rPr lang="en-US" sz="1400" dirty="0" smtClean="0"/>
            </a:br>
            <a:r>
              <a:rPr lang="en-US" sz="1400" dirty="0" smtClean="0"/>
              <a:t>model:GUID_YooPNXxKSLW_SZ9MpYiLYQ 	</a:t>
            </a:r>
            <a:r>
              <a:rPr lang="en-US" sz="1400" dirty="0" err="1" smtClean="0"/>
              <a:t>db:implements</a:t>
            </a:r>
            <a:r>
              <a:rPr lang="en-US" sz="1400" dirty="0" smtClean="0"/>
              <a:t> 	model:GUID_17BZknAj9DdP6TRv99M1p1 .</a:t>
            </a:r>
            <a:br>
              <a:rPr lang="en-US" sz="1400" dirty="0" smtClean="0"/>
            </a:br>
            <a:r>
              <a:rPr lang="en-US" sz="1400" dirty="0" smtClean="0"/>
              <a:t>model:GUID_LhIsTtBZSOGnamMwnob0oA 	</a:t>
            </a:r>
            <a:r>
              <a:rPr lang="en-US" sz="1400" dirty="0" err="1" smtClean="0"/>
              <a:t>db:implements</a:t>
            </a:r>
            <a:r>
              <a:rPr lang="en-US" sz="1400" dirty="0" smtClean="0"/>
              <a:t> 	model:GUID_3AS_Ncu5P1tuePRn_H07K8 .</a:t>
            </a:r>
            <a:br>
              <a:rPr lang="en-US" sz="1400" dirty="0" smtClean="0"/>
            </a:br>
            <a:r>
              <a:rPr lang="en-US" sz="1400" dirty="0" smtClean="0"/>
              <a:t>model:GUID_yAUgfs6IRqWdxTTAUKfvCQ 	</a:t>
            </a:r>
            <a:r>
              <a:rPr lang="en-US" sz="1400" dirty="0" err="1" smtClean="0"/>
              <a:t>db:implements</a:t>
            </a:r>
            <a:r>
              <a:rPr lang="en-US" sz="1400" dirty="0" smtClean="0"/>
              <a:t> 	model:GUID_3JObB8h7r9mgWi9c81UWP1 .</a:t>
            </a:r>
            <a:br>
              <a:rPr lang="en-US" sz="1400" dirty="0" smtClean="0"/>
            </a:br>
            <a:r>
              <a:rPr lang="en-US" sz="1400" dirty="0" smtClean="0"/>
              <a:t>model:GUID_LVtILA13Q9WwT_b5l4SIcQ 	</a:t>
            </a:r>
            <a:r>
              <a:rPr lang="en-US" sz="1400" dirty="0" err="1" smtClean="0"/>
              <a:t>db:implements</a:t>
            </a:r>
            <a:r>
              <a:rPr lang="en-US" sz="1400" dirty="0" smtClean="0"/>
              <a:t> 	model:GUID_2VeYs_lp5CbQ7KEsdNKtXi .</a:t>
            </a:r>
            <a:br>
              <a:rPr lang="en-US" sz="1400" dirty="0" smtClean="0"/>
            </a:br>
            <a:r>
              <a:rPr lang="en-US" sz="1400" dirty="0" smtClean="0"/>
              <a:t>model:GUID_chHz68NQRU6scv</a:t>
            </a:r>
            <a:r>
              <a:rPr lang="en-US" sz="1400" dirty="0"/>
              <a:t>-LmK7p-Q </a:t>
            </a:r>
            <a:r>
              <a:rPr lang="en-US" sz="1400" dirty="0" smtClean="0"/>
              <a:t>	</a:t>
            </a:r>
            <a:r>
              <a:rPr lang="en-US" sz="1400" dirty="0" err="1" smtClean="0"/>
              <a:t>db:implements</a:t>
            </a:r>
            <a:r>
              <a:rPr lang="en-US" sz="1400" dirty="0" smtClean="0"/>
              <a:t> 	model:GUID_3uvWz_I9H8fvsESkRRR1C2 .</a:t>
            </a:r>
            <a:br>
              <a:rPr lang="en-US" sz="1400" dirty="0" smtClean="0"/>
            </a:br>
            <a:r>
              <a:rPr lang="en-US" sz="1400" dirty="0" smtClean="0"/>
              <a:t>model:GUID_U5cAQmbjSH</a:t>
            </a:r>
            <a:r>
              <a:rPr lang="en-US" sz="1400" dirty="0"/>
              <a:t>-Ne1rXWEi6Og </a:t>
            </a:r>
            <a:r>
              <a:rPr lang="en-US" sz="1400" dirty="0" smtClean="0"/>
              <a:t>	</a:t>
            </a:r>
            <a:r>
              <a:rPr lang="en-US" sz="1400" dirty="0" err="1" smtClean="0"/>
              <a:t>db:implements</a:t>
            </a:r>
            <a:r>
              <a:rPr lang="en-US" sz="1400" dirty="0" smtClean="0"/>
              <a:t> 	model:GUID_2898daAKT7aOFEKjFnW1y8 .</a:t>
            </a:r>
            <a:br>
              <a:rPr lang="en-US" sz="1400" dirty="0" smtClean="0"/>
            </a:br>
            <a:r>
              <a:rPr lang="en-US" sz="1400" dirty="0" smtClean="0"/>
              <a:t>model:GUID_vAZUOyAxRDCtwsR2zcEJCQ 	</a:t>
            </a:r>
            <a:r>
              <a:rPr lang="en-US" sz="1400" dirty="0" err="1" smtClean="0"/>
              <a:t>db:implements</a:t>
            </a:r>
            <a:r>
              <a:rPr lang="en-US" sz="1400" dirty="0" smtClean="0"/>
              <a:t> 	model:GUID_0on9T20PH43A9SE7rAjBqC</a:t>
            </a:r>
            <a:br>
              <a:rPr lang="en-US" sz="1400" dirty="0" smtClean="0"/>
            </a:br>
            <a:r>
              <a:rPr lang="en-US" sz="14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853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Utilization of linksets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19868" y="1033740"/>
            <a:ext cx="8680199" cy="5608359"/>
          </a:xfrm>
        </p:spPr>
        <p:txBody>
          <a:bodyPr/>
          <a:lstStyle/>
          <a:p>
            <a:r>
              <a:rPr lang="en-US" dirty="0" smtClean="0"/>
              <a:t>Cross-model property access</a:t>
            </a:r>
          </a:p>
          <a:p>
            <a:pPr marL="0" lvl="1" indent="0">
              <a:buNone/>
            </a:pPr>
            <a:r>
              <a:rPr lang="en-US" sz="1400" dirty="0" smtClean="0"/>
              <a:t>prefix </a:t>
            </a:r>
            <a:r>
              <a:rPr lang="en-US" sz="1400" dirty="0" err="1"/>
              <a:t>rdfs</a:t>
            </a:r>
            <a:r>
              <a:rPr lang="en-US" sz="1400" dirty="0"/>
              <a:t>:  	</a:t>
            </a:r>
            <a:r>
              <a:rPr lang="en-US" sz="1400" dirty="0">
                <a:hlinkClick r:id="rId2"/>
              </a:rPr>
              <a:t>http://www.w3.org/2000/01/rdf-schema#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prefix model: 	</a:t>
            </a:r>
            <a:r>
              <a:rPr lang="en-US" sz="1400" dirty="0">
                <a:hlinkClick r:id="rId3"/>
              </a:rPr>
              <a:t>http://drumbeat.cs.hut.fi/tomcat/marmotta/resource/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prefix owl:   	</a:t>
            </a:r>
            <a:r>
              <a:rPr lang="en-US" sz="1400" dirty="0">
                <a:hlinkClick r:id="rId4"/>
              </a:rPr>
              <a:t>http://www.w3.org/2002/07/owl#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prefix </a:t>
            </a:r>
            <a:r>
              <a:rPr lang="en-US" sz="1400" dirty="0" err="1"/>
              <a:t>xsd</a:t>
            </a:r>
            <a:r>
              <a:rPr lang="en-US" sz="1400" dirty="0"/>
              <a:t>:   	</a:t>
            </a:r>
            <a:r>
              <a:rPr lang="en-US" sz="1400" dirty="0" smtClean="0"/>
              <a:t>	</a:t>
            </a: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://www.w3.org/2001/XMLSchema#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prefix </a:t>
            </a:r>
            <a:r>
              <a:rPr lang="en-US" sz="1400" dirty="0" err="1"/>
              <a:t>rdf</a:t>
            </a:r>
            <a:r>
              <a:rPr lang="en-US" sz="1400" dirty="0"/>
              <a:t>:   	</a:t>
            </a:r>
            <a:r>
              <a:rPr lang="en-US" sz="1400" dirty="0" smtClean="0"/>
              <a:t>	</a:t>
            </a:r>
            <a:r>
              <a:rPr lang="en-US" sz="1400" dirty="0" smtClean="0">
                <a:hlinkClick r:id="rId6"/>
              </a:rPr>
              <a:t>http</a:t>
            </a:r>
            <a:r>
              <a:rPr lang="en-US" sz="1400" dirty="0">
                <a:hlinkClick r:id="rId6"/>
              </a:rPr>
              <a:t>://www.w3.org/1999/02/22-rdf-syntax-ns#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prefix </a:t>
            </a:r>
            <a:r>
              <a:rPr lang="en-US" sz="1400" dirty="0" err="1"/>
              <a:t>ifc</a:t>
            </a:r>
            <a:r>
              <a:rPr lang="en-US" sz="1400" dirty="0"/>
              <a:t>:   	</a:t>
            </a:r>
            <a:r>
              <a:rPr lang="en-US" sz="1400" dirty="0" smtClean="0"/>
              <a:t>	</a:t>
            </a:r>
            <a:r>
              <a:rPr lang="en-US" sz="1400" dirty="0" smtClean="0">
                <a:hlinkClick r:id="rId7"/>
              </a:rPr>
              <a:t>http</a:t>
            </a:r>
            <a:r>
              <a:rPr lang="en-US" sz="1400" dirty="0">
                <a:hlinkClick r:id="rId7"/>
              </a:rPr>
              <a:t>://drumbeat.cs.hut.fi/owl/IFC2X3_Standard#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prefix </a:t>
            </a:r>
            <a:r>
              <a:rPr lang="en-US" sz="1400" dirty="0" err="1"/>
              <a:t>db</a:t>
            </a:r>
            <a:r>
              <a:rPr lang="en-US" sz="1400" dirty="0"/>
              <a:t>:   	</a:t>
            </a:r>
            <a:r>
              <a:rPr lang="en-US" sz="1400" dirty="0" smtClean="0"/>
              <a:t>	</a:t>
            </a:r>
            <a:r>
              <a:rPr lang="en-US" sz="1400" dirty="0" smtClean="0">
                <a:hlinkClick r:id="rId7"/>
              </a:rPr>
              <a:t>http</a:t>
            </a:r>
            <a:r>
              <a:rPr lang="en-US" sz="1400" dirty="0">
                <a:hlinkClick r:id="rId7"/>
              </a:rPr>
              <a:t>://drumbeat.cs.hut.fi/owl/Drumbeat#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SELECT{ ?a ?m}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FROM </a:t>
            </a:r>
            <a:r>
              <a:rPr lang="en-US" sz="1400" dirty="0">
                <a:hlinkClick r:id="rId8"/>
              </a:rPr>
              <a:t>http://drumbeat.cs.hut.fi/db/context</a:t>
            </a:r>
            <a:r>
              <a:rPr lang="en-US" sz="1400" dirty="0" smtClean="0">
                <a:hlinkClick r:id="rId8"/>
              </a:rPr>
              <a:t>/architectural</a:t>
            </a:r>
            <a:r>
              <a:rPr lang="en-US" sz="1400" dirty="0" smtClean="0"/>
              <a:t>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WHERE </a:t>
            </a:r>
            <a:r>
              <a:rPr lang="en-US" sz="1400" dirty="0"/>
              <a:t>{ </a:t>
            </a:r>
            <a:br>
              <a:rPr lang="en-US" sz="1400" dirty="0"/>
            </a:br>
            <a:r>
              <a:rPr lang="en-US" sz="1400" dirty="0" smtClean="0"/>
              <a:t>   ?a a </a:t>
            </a:r>
            <a:r>
              <a:rPr lang="en-US" sz="1400" dirty="0" err="1" smtClean="0"/>
              <a:t>ifc:IfcWall</a:t>
            </a:r>
            <a:r>
              <a:rPr lang="en-US" sz="1400" dirty="0"/>
              <a:t> 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r>
              <a:rPr lang="en-US" sz="1400" dirty="0" smtClean="0"/>
              <a:t>   SERVICE </a:t>
            </a:r>
            <a:r>
              <a:rPr lang="en-US" sz="1400" dirty="0" smtClean="0">
                <a:hlinkClick r:id="rId9"/>
              </a:rPr>
              <a:t>http://drumbeat2.cs.hut.fi/db/sparql</a:t>
            </a:r>
            <a:r>
              <a:rPr lang="en-US" sz="1400" dirty="0" smtClean="0"/>
              <a:t>  {</a:t>
            </a:r>
            <a:br>
              <a:rPr lang="en-US" sz="1400" dirty="0" smtClean="0"/>
            </a:br>
            <a:r>
              <a:rPr lang="en-US" sz="1400" dirty="0" smtClean="0"/>
              <a:t>      ?s </a:t>
            </a:r>
            <a:r>
              <a:rPr lang="en-US" sz="1400" dirty="0" err="1" smtClean="0"/>
              <a:t>db:implements</a:t>
            </a:r>
            <a:r>
              <a:rPr lang="en-US" sz="1400" dirty="0" smtClean="0"/>
              <a:t> ?a . </a:t>
            </a:r>
            <a:br>
              <a:rPr lang="en-US" sz="1400" dirty="0" smtClean="0"/>
            </a:br>
            <a:r>
              <a:rPr lang="en-US" sz="1400" dirty="0" smtClean="0"/>
              <a:t>      ?ma </a:t>
            </a:r>
            <a:r>
              <a:rPr lang="en-US" sz="1400" dirty="0" err="1" smtClean="0"/>
              <a:t>ifc:relatedObjects</a:t>
            </a:r>
            <a:r>
              <a:rPr lang="en-US" sz="1400" dirty="0" smtClean="0"/>
              <a:t> ?s ;</a:t>
            </a:r>
          </a:p>
          <a:p>
            <a:pPr marL="0" lvl="1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</a:t>
            </a:r>
            <a:r>
              <a:rPr lang="en-US" sz="1400" dirty="0" err="1" smtClean="0"/>
              <a:t>ifc:relatingMaterial</a:t>
            </a:r>
            <a:r>
              <a:rPr lang="en-US" sz="1400" dirty="0" smtClean="0"/>
              <a:t> ?m}}</a:t>
            </a:r>
            <a:endParaRPr lang="en-US" dirty="0" smtClean="0"/>
          </a:p>
          <a:p>
            <a:pPr indent="-237600"/>
            <a:endParaRPr lang="en-US" dirty="0" smtClean="0"/>
          </a:p>
          <a:p>
            <a:pPr indent="-237600"/>
            <a:r>
              <a:rPr lang="en-US" dirty="0" smtClean="0"/>
              <a:t>Change management</a:t>
            </a:r>
          </a:p>
          <a:p>
            <a:pPr lvl="1" indent="-237600"/>
            <a:r>
              <a:rPr lang="en-US" dirty="0" smtClean="0"/>
              <a:t>determine the changed objects in the first model through diff or object comparison</a:t>
            </a:r>
          </a:p>
          <a:p>
            <a:pPr lvl="1" indent="-237600"/>
            <a:r>
              <a:rPr lang="en-US" dirty="0" smtClean="0"/>
              <a:t>compute the potentially affected objects in another model using the linkset</a:t>
            </a:r>
          </a:p>
          <a:p>
            <a:pPr lvl="1" indent="-237600"/>
            <a:r>
              <a:rPr lang="en-US" dirty="0" smtClean="0"/>
              <a:t>make a notification about the change</a:t>
            </a:r>
          </a:p>
          <a:p>
            <a:pPr lvl="1" indent="-237600"/>
            <a:endParaRPr lang="en-US" dirty="0" smtClean="0"/>
          </a:p>
          <a:p>
            <a:pPr lvl="1" indent="-2376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0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0" y="1244600"/>
            <a:ext cx="8464299" cy="4529667"/>
          </a:xfrm>
        </p:spPr>
        <p:txBody>
          <a:bodyPr/>
          <a:lstStyle/>
          <a:p>
            <a:pPr lvl="1"/>
            <a:r>
              <a:rPr lang="en-US" dirty="0" smtClean="0"/>
              <a:t>Work in progress – data has only recently become available</a:t>
            </a:r>
          </a:p>
          <a:p>
            <a:pPr lvl="2"/>
            <a:r>
              <a:rPr lang="en-US" dirty="0" smtClean="0"/>
              <a:t>open questions:  performance of diff, protocols for notification, relation to BCF, …</a:t>
            </a:r>
          </a:p>
          <a:p>
            <a:pPr lvl="1"/>
            <a:r>
              <a:rPr lang="en-US" dirty="0" smtClean="0"/>
              <a:t>How to have stable URIs for linking?</a:t>
            </a:r>
          </a:p>
          <a:p>
            <a:pPr lvl="1"/>
            <a:r>
              <a:rPr lang="en-US" dirty="0"/>
              <a:t>Metadata of datasets and linksets</a:t>
            </a:r>
          </a:p>
          <a:p>
            <a:pPr lvl="2"/>
            <a:r>
              <a:rPr lang="en-US" dirty="0" smtClean="0"/>
              <a:t>Extensions to </a:t>
            </a:r>
            <a:r>
              <a:rPr lang="en-US" dirty="0" err="1" smtClean="0"/>
              <a:t>VoID</a:t>
            </a:r>
            <a:r>
              <a:rPr lang="en-US" dirty="0" smtClean="0"/>
              <a:t> – model relations, model versions?</a:t>
            </a:r>
          </a:p>
          <a:p>
            <a:pPr lvl="2"/>
            <a:r>
              <a:rPr lang="en-US" dirty="0" smtClean="0"/>
              <a:t>Mechanisms for discovery (without a centralized registry)?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1462792" y="3623289"/>
            <a:ext cx="2099734" cy="2929911"/>
          </a:xfrm>
          <a:prstGeom prst="can">
            <a:avLst>
              <a:gd name="adj" fmla="val 16936"/>
            </a:avLst>
          </a:prstGeom>
          <a:solidFill>
            <a:srgbClr val="C6BFA7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Architectural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43794" y="5485962"/>
            <a:ext cx="1142999" cy="804327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43795" y="4690093"/>
            <a:ext cx="1142998" cy="465667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Meta-A</a:t>
            </a:r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>
            <a:off x="2411058" y="5155760"/>
            <a:ext cx="4236" cy="330202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miley Face 7"/>
          <p:cNvSpPr/>
          <p:nvPr/>
        </p:nvSpPr>
        <p:spPr>
          <a:xfrm>
            <a:off x="810858" y="4834022"/>
            <a:ext cx="465667" cy="508000"/>
          </a:xfrm>
          <a:prstGeom prst="smileyFace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1276525" y="4922927"/>
            <a:ext cx="567270" cy="165095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93" y="4007292"/>
            <a:ext cx="590665" cy="590665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6" idx="1"/>
            <a:endCxn id="10" idx="3"/>
          </p:cNvCxnSpPr>
          <p:nvPr/>
        </p:nvCxnSpPr>
        <p:spPr>
          <a:xfrm flipH="1" flipV="1">
            <a:off x="1273658" y="4302625"/>
            <a:ext cx="570137" cy="620302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endCxn id="5" idx="3"/>
          </p:cNvCxnSpPr>
          <p:nvPr/>
        </p:nvCxnSpPr>
        <p:spPr>
          <a:xfrm rot="16200000" flipH="1">
            <a:off x="2334859" y="5236192"/>
            <a:ext cx="732368" cy="571499"/>
          </a:xfrm>
          <a:prstGeom prst="curvedConnector4">
            <a:avLst>
              <a:gd name="adj1" fmla="val 22544"/>
              <a:gd name="adj2" fmla="val 140000"/>
            </a:avLst>
          </a:prstGeom>
          <a:ln w="3175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n 12"/>
          <p:cNvSpPr/>
          <p:nvPr/>
        </p:nvSpPr>
        <p:spPr>
          <a:xfrm>
            <a:off x="5459059" y="3623289"/>
            <a:ext cx="2099734" cy="2929911"/>
          </a:xfrm>
          <a:prstGeom prst="can">
            <a:avLst>
              <a:gd name="adj" fmla="val 16936"/>
            </a:avLst>
          </a:prstGeom>
          <a:solidFill>
            <a:srgbClr val="94ADA4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Structural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63378" y="5485962"/>
            <a:ext cx="1142999" cy="888993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77677" y="4690093"/>
            <a:ext cx="1028700" cy="465667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Meta-S</a:t>
            </a:r>
          </a:p>
        </p:txBody>
      </p:sp>
      <p:cxnSp>
        <p:nvCxnSpPr>
          <p:cNvPr id="16" name="Straight Arrow Connector 15"/>
          <p:cNvCxnSpPr>
            <a:stCxn id="15" idx="2"/>
            <a:endCxn id="14" idx="0"/>
          </p:cNvCxnSpPr>
          <p:nvPr/>
        </p:nvCxnSpPr>
        <p:spPr>
          <a:xfrm flipH="1">
            <a:off x="6834878" y="5155760"/>
            <a:ext cx="57149" cy="330202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miley Face 16"/>
          <p:cNvSpPr/>
          <p:nvPr/>
        </p:nvSpPr>
        <p:spPr>
          <a:xfrm>
            <a:off x="8159933" y="4977962"/>
            <a:ext cx="465667" cy="508000"/>
          </a:xfrm>
          <a:prstGeom prst="smileyFace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2"/>
          </p:cNvCxnSpPr>
          <p:nvPr/>
        </p:nvCxnSpPr>
        <p:spPr>
          <a:xfrm>
            <a:off x="7406377" y="4922927"/>
            <a:ext cx="753556" cy="309035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068" y="4151232"/>
            <a:ext cx="590665" cy="590665"/>
          </a:xfrm>
          <a:prstGeom prst="rect">
            <a:avLst/>
          </a:prstGeom>
        </p:spPr>
      </p:pic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7406377" y="4446565"/>
            <a:ext cx="625691" cy="476362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5" idx="2"/>
            <a:endCxn id="14" idx="3"/>
          </p:cNvCxnSpPr>
          <p:nvPr/>
        </p:nvCxnSpPr>
        <p:spPr>
          <a:xfrm rot="16200000" flipH="1">
            <a:off x="6761853" y="5285934"/>
            <a:ext cx="774699" cy="514350"/>
          </a:xfrm>
          <a:prstGeom prst="curvedConnector4">
            <a:avLst>
              <a:gd name="adj1" fmla="val 21312"/>
              <a:gd name="adj2" fmla="val 144444"/>
            </a:avLst>
          </a:prstGeom>
          <a:ln w="3175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67326" y="4994887"/>
            <a:ext cx="12973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reference model</a:t>
            </a:r>
            <a:endParaRPr lang="en-US" sz="1400" dirty="0"/>
          </a:p>
        </p:txBody>
      </p:sp>
      <p:sp>
        <p:nvSpPr>
          <p:cNvPr id="24" name="Rounded Rectangle 23"/>
          <p:cNvSpPr/>
          <p:nvPr/>
        </p:nvSpPr>
        <p:spPr>
          <a:xfrm>
            <a:off x="5526792" y="5485962"/>
            <a:ext cx="575733" cy="888993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526791" y="4692891"/>
            <a:ext cx="749285" cy="465667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Meta-</a:t>
            </a:r>
            <a:r>
              <a:rPr lang="en-US" dirty="0" smtClean="0">
                <a:solidFill>
                  <a:schemeClr val="tx1"/>
                </a:solidFill>
              </a:rPr>
              <a:t>SA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31" name="Curved Connector 30"/>
          <p:cNvCxnSpPr>
            <a:stCxn id="15" idx="0"/>
            <a:endCxn id="6" idx="0"/>
          </p:cNvCxnSpPr>
          <p:nvPr/>
        </p:nvCxnSpPr>
        <p:spPr>
          <a:xfrm rot="16200000" flipV="1">
            <a:off x="4653661" y="2451726"/>
            <a:ext cx="12700" cy="4476733"/>
          </a:xfrm>
          <a:prstGeom prst="curvedConnector3">
            <a:avLst>
              <a:gd name="adj1" fmla="val 1800000"/>
            </a:avLst>
          </a:prstGeom>
          <a:ln w="3175" cmpd="sng">
            <a:solidFill>
              <a:schemeClr val="accent2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15" idx="2"/>
            <a:endCxn id="26" idx="2"/>
          </p:cNvCxnSpPr>
          <p:nvPr/>
        </p:nvCxnSpPr>
        <p:spPr>
          <a:xfrm rot="5400000">
            <a:off x="6395332" y="4661863"/>
            <a:ext cx="2798" cy="990593"/>
          </a:xfrm>
          <a:prstGeom prst="curvedConnector3">
            <a:avLst>
              <a:gd name="adj1" fmla="val 8270122"/>
            </a:avLst>
          </a:prstGeom>
          <a:ln w="3175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26" idx="2"/>
            <a:endCxn id="24" idx="0"/>
          </p:cNvCxnSpPr>
          <p:nvPr/>
        </p:nvCxnSpPr>
        <p:spPr>
          <a:xfrm rot="5400000">
            <a:off x="5694345" y="5278873"/>
            <a:ext cx="327404" cy="86775"/>
          </a:xfrm>
          <a:prstGeom prst="curvedConnector3">
            <a:avLst/>
          </a:prstGeom>
          <a:ln w="3175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82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3" grpId="0" animBg="1"/>
      <p:bldP spid="14" grpId="0" animBg="1"/>
      <p:bldP spid="15" grpId="0" animBg="1"/>
      <p:bldP spid="17" grpId="0" animBg="1"/>
      <p:bldP spid="23" grpId="0"/>
      <p:bldP spid="2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001" y="546100"/>
            <a:ext cx="8794499" cy="1195798"/>
          </a:xfrm>
        </p:spPr>
        <p:txBody>
          <a:bodyPr/>
          <a:lstStyle/>
          <a:p>
            <a:pPr algn="ctr"/>
            <a:r>
              <a:rPr lang="en-US" dirty="0" smtClean="0"/>
              <a:t>Terminology?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200" u="sng" dirty="0" smtClean="0"/>
              <a:t>Linked </a:t>
            </a:r>
            <a:r>
              <a:rPr lang="en-US" sz="3200" u="sng" dirty="0"/>
              <a:t>Building </a:t>
            </a:r>
            <a:r>
              <a:rPr lang="en-US" sz="3200" u="sng" dirty="0" smtClean="0"/>
              <a:t>Data</a:t>
            </a:r>
            <a:r>
              <a:rPr lang="en-US" sz="3200" dirty="0" smtClean="0"/>
              <a:t>  or  </a:t>
            </a:r>
            <a:r>
              <a:rPr lang="en-US" sz="3200" u="sng" dirty="0" smtClean="0"/>
              <a:t>Web </a:t>
            </a:r>
            <a:r>
              <a:rPr lang="en-US" sz="3200" u="sng" dirty="0"/>
              <a:t>of  Building Data</a:t>
            </a:r>
            <a:endParaRPr lang="en-US" sz="3200" u="sng" dirty="0"/>
          </a:p>
        </p:txBody>
      </p:sp>
      <p:sp>
        <p:nvSpPr>
          <p:cNvPr id="4" name="Oval 3"/>
          <p:cNvSpPr/>
          <p:nvPr/>
        </p:nvSpPr>
        <p:spPr>
          <a:xfrm>
            <a:off x="1144150" y="2641600"/>
            <a:ext cx="7023100" cy="3670300"/>
          </a:xfrm>
          <a:prstGeom prst="ellipse">
            <a:avLst/>
          </a:prstGeom>
          <a:solidFill>
            <a:srgbClr val="88BEAB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Web of Data</a:t>
            </a:r>
          </a:p>
        </p:txBody>
      </p:sp>
      <p:sp>
        <p:nvSpPr>
          <p:cNvPr id="5" name="Oval 4"/>
          <p:cNvSpPr/>
          <p:nvPr/>
        </p:nvSpPr>
        <p:spPr>
          <a:xfrm>
            <a:off x="1525150" y="3481798"/>
            <a:ext cx="3708400" cy="229670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Semantic Web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Ontologies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Representations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Reasoning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“complex theory”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331850" y="3481798"/>
            <a:ext cx="3505200" cy="229670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Linked </a:t>
            </a:r>
            <a:r>
              <a:rPr lang="en-US" b="1" dirty="0" smtClean="0">
                <a:solidFill>
                  <a:schemeClr val="tx1"/>
                </a:solidFill>
              </a:rPr>
              <a:t>Data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Identities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Access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Existing </a:t>
            </a:r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rgbClr val="D64500"/>
                </a:solidFill>
              </a:rPr>
              <a:t>“simple practice”</a:t>
            </a:r>
            <a:endParaRPr lang="en-US" b="1" dirty="0" smtClean="0">
              <a:solidFill>
                <a:srgbClr val="D645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55200" y="4006850"/>
            <a:ext cx="1297700" cy="8763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URI</a:t>
            </a:r>
          </a:p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RDF</a:t>
            </a:r>
          </a:p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HTTP</a:t>
            </a:r>
          </a:p>
        </p:txBody>
      </p:sp>
    </p:spTree>
    <p:extLst>
      <p:ext uri="{BB962C8B-B14F-4D97-AF65-F5344CB8AC3E}">
        <p14:creationId xmlns:p14="http://schemas.microsoft.com/office/powerpoint/2010/main" val="175939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58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467" y="270934"/>
            <a:ext cx="8085599" cy="1195798"/>
          </a:xfrm>
        </p:spPr>
        <p:txBody>
          <a:bodyPr/>
          <a:lstStyle/>
          <a:p>
            <a:r>
              <a:rPr lang="en-US" dirty="0" smtClean="0"/>
              <a:t>Issue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94468" y="905933"/>
            <a:ext cx="3938866" cy="5681133"/>
          </a:xfrm>
        </p:spPr>
        <p:txBody>
          <a:bodyPr/>
          <a:lstStyle/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Something that needs to be done</a:t>
            </a:r>
          </a:p>
          <a:p>
            <a:pPr lvl="1"/>
            <a:r>
              <a:rPr lang="en-US" dirty="0" smtClean="0"/>
              <a:t>Assigned doer</a:t>
            </a:r>
          </a:p>
          <a:p>
            <a:pPr lvl="1"/>
            <a:r>
              <a:rPr lang="en-US" dirty="0" smtClean="0"/>
              <a:t>Status of doing/acceptance</a:t>
            </a:r>
          </a:p>
          <a:p>
            <a:pPr lvl="1"/>
            <a:endParaRPr lang="en-US" dirty="0"/>
          </a:p>
          <a:p>
            <a:r>
              <a:rPr lang="en-US" dirty="0" smtClean="0"/>
              <a:t>Issue types</a:t>
            </a:r>
          </a:p>
          <a:p>
            <a:pPr lvl="1"/>
            <a:r>
              <a:rPr lang="en-US" dirty="0" smtClean="0"/>
              <a:t>Punch lists</a:t>
            </a:r>
          </a:p>
          <a:p>
            <a:pPr lvl="1"/>
            <a:r>
              <a:rPr lang="en-US" dirty="0" smtClean="0"/>
              <a:t>RFIs</a:t>
            </a:r>
          </a:p>
          <a:p>
            <a:pPr lvl="1"/>
            <a:r>
              <a:rPr lang="en-US" dirty="0" smtClean="0"/>
              <a:t>Safety notices</a:t>
            </a:r>
          </a:p>
          <a:p>
            <a:pPr lvl="1"/>
            <a:r>
              <a:rPr lang="en-US" dirty="0" smtClean="0"/>
              <a:t>Required checks</a:t>
            </a:r>
          </a:p>
          <a:p>
            <a:endParaRPr lang="en-US" dirty="0" smtClean="0"/>
          </a:p>
          <a:p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Open</a:t>
            </a:r>
          </a:p>
          <a:p>
            <a:pPr lvl="1"/>
            <a:r>
              <a:rPr lang="en-US" dirty="0" smtClean="0"/>
              <a:t>Ready for approval</a:t>
            </a:r>
          </a:p>
          <a:p>
            <a:pPr lvl="1"/>
            <a:r>
              <a:rPr lang="en-US" dirty="0" smtClean="0"/>
              <a:t>Closed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333" y="3542330"/>
            <a:ext cx="6561667" cy="2790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3600" y="999067"/>
            <a:ext cx="4075429" cy="1034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76200"/>
          </a:effectLst>
        </p:spPr>
        <p:txBody>
          <a:bodyPr wrap="none" lIns="360000" tIns="360000" rIns="360000" bIns="360000" rtlCol="0">
            <a:spAutoFit/>
          </a:bodyPr>
          <a:lstStyle/>
          <a:p>
            <a:r>
              <a:rPr lang="en-US" sz="2000" b="1" dirty="0" smtClean="0"/>
              <a:t>How to link to BIM models?</a:t>
            </a:r>
            <a:endParaRPr lang="en-US" sz="2000" b="1" dirty="0"/>
          </a:p>
        </p:txBody>
      </p:sp>
      <p:sp>
        <p:nvSpPr>
          <p:cNvPr id="6" name="Can 5"/>
          <p:cNvSpPr/>
          <p:nvPr/>
        </p:nvSpPr>
        <p:spPr>
          <a:xfrm>
            <a:off x="3953933" y="2218267"/>
            <a:ext cx="965200" cy="1100666"/>
          </a:xfrm>
          <a:prstGeom prst="can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BIM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8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1901" y="279400"/>
            <a:ext cx="8085599" cy="804333"/>
          </a:xfrm>
        </p:spPr>
        <p:txBody>
          <a:bodyPr/>
          <a:lstStyle/>
          <a:p>
            <a:r>
              <a:rPr lang="en-US" dirty="0" smtClean="0"/>
              <a:t>Real-life use cases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40001" y="944032"/>
            <a:ext cx="8603999" cy="5786967"/>
          </a:xfrm>
        </p:spPr>
        <p:txBody>
          <a:bodyPr/>
          <a:lstStyle/>
          <a:p>
            <a:r>
              <a:rPr lang="en-US" dirty="0" smtClean="0"/>
              <a:t>What?</a:t>
            </a:r>
          </a:p>
          <a:p>
            <a:pPr lvl="1"/>
            <a:r>
              <a:rPr lang="en-US" dirty="0" smtClean="0"/>
              <a:t>Real </a:t>
            </a:r>
            <a:r>
              <a:rPr lang="en-US" u="sng" dirty="0" smtClean="0"/>
              <a:t>need</a:t>
            </a:r>
            <a:r>
              <a:rPr lang="en-US" dirty="0" smtClean="0"/>
              <a:t> not (completely) met using other technologies</a:t>
            </a:r>
          </a:p>
          <a:p>
            <a:pPr lvl="2"/>
            <a:r>
              <a:rPr lang="en-US" dirty="0" smtClean="0"/>
              <a:t>Benefits from truly distributed solution or granular online access to data</a:t>
            </a:r>
          </a:p>
          <a:p>
            <a:pPr lvl="2"/>
            <a:r>
              <a:rPr lang="en-US" dirty="0" smtClean="0"/>
              <a:t>Need for loosely coupled integration between heterogeneous datasets</a:t>
            </a:r>
          </a:p>
          <a:p>
            <a:pPr lvl="1"/>
            <a:r>
              <a:rPr lang="en-US" dirty="0" smtClean="0"/>
              <a:t>Real </a:t>
            </a:r>
            <a:r>
              <a:rPr lang="en-US" u="sng" dirty="0" smtClean="0"/>
              <a:t>data</a:t>
            </a:r>
            <a:r>
              <a:rPr lang="en-US" dirty="0" smtClean="0"/>
              <a:t> 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xisting real-sized datasets (many interrelated IFC models from actual projects)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xisting linksets, linking information, or link generation methods</a:t>
            </a:r>
          </a:p>
          <a:p>
            <a:pPr lvl="1"/>
            <a:r>
              <a:rPr lang="en-US" dirty="0" smtClean="0"/>
              <a:t>Real </a:t>
            </a:r>
            <a:r>
              <a:rPr lang="en-US" u="sng" dirty="0" smtClean="0"/>
              <a:t>solution</a:t>
            </a:r>
            <a:r>
              <a:rPr lang="en-US" dirty="0" smtClean="0"/>
              <a:t> approach</a:t>
            </a:r>
          </a:p>
          <a:p>
            <a:pPr lvl="2"/>
            <a:r>
              <a:rPr lang="en-US" dirty="0" smtClean="0"/>
              <a:t>How does the use case map to Web of Data technologies?</a:t>
            </a:r>
          </a:p>
          <a:p>
            <a:r>
              <a:rPr lang="en-US" dirty="0" smtClean="0"/>
              <a:t>Why? – To define and evaluate:</a:t>
            </a:r>
            <a:endParaRPr lang="en-US" dirty="0" smtClean="0"/>
          </a:p>
          <a:p>
            <a:pPr lvl="1"/>
            <a:r>
              <a:rPr lang="en-US" dirty="0" smtClean="0"/>
              <a:t>Conversions to Web of Data representations</a:t>
            </a:r>
          </a:p>
          <a:p>
            <a:pPr lvl="2"/>
            <a:r>
              <a:rPr lang="en-US" dirty="0" smtClean="0"/>
              <a:t>GUIDs to URIs, </a:t>
            </a:r>
            <a:r>
              <a:rPr lang="en-US" dirty="0" smtClean="0"/>
              <a:t>IFC datatypes to XSD datatypes, IFC data  to RDF,</a:t>
            </a:r>
            <a:r>
              <a:rPr lang="en-US" dirty="0"/>
              <a:t> </a:t>
            </a:r>
            <a:r>
              <a:rPr lang="en-US" dirty="0" smtClean="0"/>
              <a:t>IFC schema to OWL</a:t>
            </a:r>
          </a:p>
          <a:p>
            <a:pPr lvl="1"/>
            <a:r>
              <a:rPr lang="en-US" dirty="0" smtClean="0"/>
              <a:t>Metadata and linksets</a:t>
            </a:r>
          </a:p>
          <a:p>
            <a:pPr lvl="2"/>
            <a:r>
              <a:rPr lang="en-US" dirty="0" smtClean="0"/>
              <a:t>Link representations/ontologies and linkset organization and maintenance</a:t>
            </a:r>
          </a:p>
          <a:p>
            <a:pPr lvl="2"/>
            <a:r>
              <a:rPr lang="en-US" dirty="0" smtClean="0"/>
              <a:t>Metadata representations (such as </a:t>
            </a:r>
            <a:r>
              <a:rPr lang="en-US" dirty="0" err="1" smtClean="0"/>
              <a:t>VoID</a:t>
            </a:r>
            <a:r>
              <a:rPr lang="en-US" dirty="0"/>
              <a:t> </a:t>
            </a:r>
            <a:r>
              <a:rPr lang="en-US" dirty="0" smtClean="0"/>
              <a:t>and extensions)</a:t>
            </a:r>
          </a:p>
          <a:p>
            <a:pPr lvl="1"/>
            <a:r>
              <a:rPr lang="en-US" dirty="0" smtClean="0"/>
              <a:t>Organization and discovery of models</a:t>
            </a:r>
          </a:p>
          <a:p>
            <a:pPr lvl="1"/>
            <a:r>
              <a:rPr lang="en-US" dirty="0"/>
              <a:t>Performance of importing, querying, and accessing data</a:t>
            </a:r>
          </a:p>
          <a:p>
            <a:pPr lvl="1"/>
            <a:r>
              <a:rPr lang="en-US" dirty="0" smtClean="0"/>
              <a:t>Needs for data replication or caching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520700"/>
            <a:ext cx="1127125" cy="180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35900" y="-25400"/>
            <a:ext cx="470005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0" b="1" dirty="0" smtClean="0"/>
              <a:t>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33186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Seed use cases @ W3C LBD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177675"/>
            <a:ext cx="8085599" cy="4198658"/>
          </a:xfrm>
        </p:spPr>
        <p:txBody>
          <a:bodyPr/>
          <a:lstStyle/>
          <a:p>
            <a:r>
              <a:rPr lang="en-US" dirty="0" smtClean="0"/>
              <a:t>2 General </a:t>
            </a:r>
            <a:r>
              <a:rPr lang="en-US" dirty="0"/>
              <a:t>use </a:t>
            </a:r>
            <a:r>
              <a:rPr lang="en-US" dirty="0" smtClean="0"/>
              <a:t>cases</a:t>
            </a:r>
          </a:p>
          <a:p>
            <a:pPr lvl="1"/>
            <a:r>
              <a:rPr lang="en-US" dirty="0"/>
              <a:t>2.1 Operational Decision Support</a:t>
            </a:r>
          </a:p>
          <a:p>
            <a:pPr lvl="1"/>
            <a:r>
              <a:rPr lang="en-US" dirty="0"/>
              <a:t>2.2 Facility Management</a:t>
            </a:r>
          </a:p>
          <a:p>
            <a:pPr lvl="1"/>
            <a:r>
              <a:rPr lang="en-US" dirty="0"/>
              <a:t>2.3 Energy Efficiency</a:t>
            </a:r>
          </a:p>
          <a:p>
            <a:pPr lvl="1"/>
            <a:r>
              <a:rPr lang="en-US" dirty="0"/>
              <a:t>2.4 Visualization</a:t>
            </a:r>
          </a:p>
          <a:p>
            <a:pPr lvl="1"/>
            <a:r>
              <a:rPr lang="en-US" dirty="0"/>
              <a:t>2.5 Consumption control / optimization</a:t>
            </a:r>
          </a:p>
          <a:p>
            <a:pPr lvl="1"/>
            <a:r>
              <a:rPr lang="en-US" dirty="0"/>
              <a:t>2.6 Planning and design</a:t>
            </a:r>
          </a:p>
          <a:p>
            <a:pPr lvl="1"/>
            <a:r>
              <a:rPr lang="en-US" dirty="0"/>
              <a:t>2.7 Commissioning</a:t>
            </a:r>
          </a:p>
          <a:p>
            <a:pPr lvl="1"/>
            <a:r>
              <a:rPr lang="en-US" dirty="0"/>
              <a:t>2.8 Retrofitting</a:t>
            </a:r>
          </a:p>
          <a:p>
            <a:pPr lvl="1"/>
            <a:r>
              <a:rPr lang="en-US" dirty="0"/>
              <a:t>2.9 Simulation</a:t>
            </a:r>
          </a:p>
          <a:p>
            <a:pPr lvl="1"/>
            <a:r>
              <a:rPr lang="en-US" dirty="0"/>
              <a:t>2.10 SME use of public Linked Building Data</a:t>
            </a:r>
          </a:p>
          <a:p>
            <a:pPr lvl="1"/>
            <a:r>
              <a:rPr lang="en-US" dirty="0"/>
              <a:t>2.11 Building data portal</a:t>
            </a:r>
          </a:p>
          <a:p>
            <a:pPr lvl="1"/>
            <a:r>
              <a:rPr lang="en-US" dirty="0"/>
              <a:t>2.12 Cross-model change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8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727" y="372532"/>
            <a:ext cx="8085599" cy="944965"/>
          </a:xfrm>
        </p:spPr>
        <p:txBody>
          <a:bodyPr/>
          <a:lstStyle/>
          <a:p>
            <a:r>
              <a:rPr lang="en-US" dirty="0" smtClean="0"/>
              <a:t>Building Life </a:t>
            </a:r>
            <a:r>
              <a:rPr lang="en-US" dirty="0" smtClean="0"/>
              <a:t>Cycle </a:t>
            </a:r>
            <a:br>
              <a:rPr lang="en-US" dirty="0" smtClean="0"/>
            </a:br>
            <a:r>
              <a:rPr lang="en-US" dirty="0" smtClean="0"/>
              <a:t>- DRUMBEAT use cases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83327" y="2247904"/>
            <a:ext cx="2904013" cy="29290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fi-F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&gt; </a:t>
            </a:r>
            <a:r>
              <a:rPr lang="fi-FI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Req</a:t>
            </a:r>
            <a:r>
              <a:rPr lang="fi-FI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fi-F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–&gt;  </a:t>
            </a:r>
            <a:r>
              <a:rPr lang="fi-F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B9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Design  </a:t>
            </a:r>
            <a:r>
              <a:rPr lang="fi-F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–&gt;  </a:t>
            </a:r>
            <a:r>
              <a:rPr lang="fi-F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645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Construction  –&gt; </a:t>
            </a:r>
            <a:r>
              <a:rPr lang="fi-F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14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i-FI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14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Oprations</a:t>
            </a:r>
            <a:r>
              <a:rPr lang="fi-F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645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–  </a:t>
            </a:r>
            <a:endParaRPr lang="fi-F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D645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9784" y="1397697"/>
            <a:ext cx="1698441" cy="7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lumMod val="75000"/>
                <a:alpha val="75000"/>
              </a:schemeClr>
            </a:glow>
            <a:softEdge rad="508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72000" tIns="72000" rIns="72000" bIns="72000" rtlCol="0">
            <a:spAutoFit/>
          </a:bodyPr>
          <a:lstStyle/>
          <a:p>
            <a:pPr algn="ctr"/>
            <a:r>
              <a:rPr lang="en-US" sz="2000" b="1" dirty="0" smtClean="0"/>
              <a:t>Design</a:t>
            </a:r>
          </a:p>
          <a:p>
            <a:r>
              <a:rPr lang="en-US" sz="2000" b="1" dirty="0" smtClean="0"/>
              <a:t>coordination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79005" y="4185227"/>
            <a:ext cx="1755673" cy="1068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lumMod val="75000"/>
                <a:alpha val="75000"/>
              </a:schemeClr>
            </a:glow>
            <a:softEdge rad="508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72000" tIns="72000" rIns="72000" bIns="72000" rtlCol="0">
            <a:spAutoFit/>
          </a:bodyPr>
          <a:lstStyle/>
          <a:p>
            <a:pPr algn="ctr"/>
            <a:r>
              <a:rPr lang="en-US" sz="2000" b="1" dirty="0" smtClean="0"/>
              <a:t>Supply-chain </a:t>
            </a:r>
          </a:p>
          <a:p>
            <a:pPr algn="ctr"/>
            <a:r>
              <a:rPr lang="en-US" sz="2000" b="1" dirty="0" smtClean="0"/>
              <a:t>&amp; production</a:t>
            </a:r>
          </a:p>
          <a:p>
            <a:r>
              <a:rPr lang="en-US" sz="2000" b="1" dirty="0" smtClean="0"/>
              <a:t>management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13635" y="4988867"/>
            <a:ext cx="1778126" cy="7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lumMod val="75000"/>
                <a:alpha val="75000"/>
              </a:schemeClr>
            </a:glow>
            <a:softEdge rad="508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US" sz="2000" b="1" dirty="0" smtClean="0"/>
              <a:t>Facility</a:t>
            </a:r>
          </a:p>
          <a:p>
            <a:pPr algn="ctr"/>
            <a:r>
              <a:rPr lang="en-US" sz="2000" b="1" dirty="0" smtClean="0"/>
              <a:t>management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207673" y="394168"/>
            <a:ext cx="149705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Cross-model</a:t>
            </a:r>
          </a:p>
          <a:p>
            <a:pPr algn="ctr"/>
            <a:r>
              <a:rPr lang="en-US" sz="2000" dirty="0" smtClean="0"/>
              <a:t>change</a:t>
            </a:r>
          </a:p>
          <a:p>
            <a:pPr algn="ctr"/>
            <a:r>
              <a:rPr lang="en-US" sz="2000" dirty="0" smtClean="0"/>
              <a:t>management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390645" y="3266001"/>
            <a:ext cx="1497054" cy="6155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Issue</a:t>
            </a:r>
          </a:p>
          <a:p>
            <a:pPr algn="ctr"/>
            <a:r>
              <a:rPr lang="en-US" sz="2000" dirty="0" smtClean="0"/>
              <a:t>management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278510" y="5619552"/>
            <a:ext cx="1112334" cy="6155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Status </a:t>
            </a:r>
          </a:p>
          <a:p>
            <a:pPr algn="ctr"/>
            <a:r>
              <a:rPr lang="en-US" sz="2000" dirty="0" smtClean="0"/>
              <a:t>exchange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22218" y="6041628"/>
            <a:ext cx="883906" cy="6155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Product</a:t>
            </a:r>
          </a:p>
          <a:p>
            <a:pPr algn="ctr"/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45291" y="4227841"/>
            <a:ext cx="1083655" cy="6155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BAS data</a:t>
            </a:r>
          </a:p>
          <a:p>
            <a:pPr algn="ctr"/>
            <a:r>
              <a:rPr lang="en-US" sz="2000" dirty="0" smtClean="0"/>
              <a:t>(s</a:t>
            </a:r>
            <a:r>
              <a:rPr lang="en-US" sz="2000" dirty="0" smtClean="0"/>
              <a:t>ensors)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8455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Cross-model change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993690"/>
            <a:ext cx="8603999" cy="5534110"/>
          </a:xfrm>
        </p:spPr>
        <p:txBody>
          <a:bodyPr/>
          <a:lstStyle/>
          <a:p>
            <a:r>
              <a:rPr lang="en-US" dirty="0" smtClean="0"/>
              <a:t>Help designers to keep their BIM models in agreement with each other</a:t>
            </a:r>
          </a:p>
          <a:p>
            <a:pPr lvl="1"/>
            <a:r>
              <a:rPr lang="en-US" b="1" dirty="0" smtClean="0"/>
              <a:t>Utilize the </a:t>
            </a:r>
            <a:r>
              <a:rPr lang="en-US" b="1" dirty="0"/>
              <a:t>cross-model linking between different BIM </a:t>
            </a:r>
            <a:r>
              <a:rPr lang="en-US" b="1" dirty="0" smtClean="0"/>
              <a:t>models</a:t>
            </a:r>
            <a:r>
              <a:rPr lang="en-US" dirty="0" smtClean="0"/>
              <a:t> 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utomatically detect </a:t>
            </a:r>
            <a:r>
              <a:rPr lang="en-US" dirty="0"/>
              <a:t>what has </a:t>
            </a:r>
            <a:r>
              <a:rPr lang="en-US" dirty="0" smtClean="0"/>
              <a:t>changed</a:t>
            </a:r>
            <a:endParaRPr lang="en-US" dirty="0"/>
          </a:p>
          <a:p>
            <a:pPr lvl="2"/>
            <a:r>
              <a:rPr lang="en-US" dirty="0"/>
              <a:t>N</a:t>
            </a:r>
            <a:r>
              <a:rPr lang="en-US" dirty="0" smtClean="0"/>
              <a:t>otify </a:t>
            </a:r>
            <a:r>
              <a:rPr lang="en-US" dirty="0"/>
              <a:t>the parties </a:t>
            </a:r>
            <a:r>
              <a:rPr lang="en-US" dirty="0" smtClean="0"/>
              <a:t>having interlinked models about the focused impact </a:t>
            </a:r>
            <a:r>
              <a:rPr lang="en-US" dirty="0"/>
              <a:t>of the </a:t>
            </a:r>
            <a:r>
              <a:rPr lang="en-US" dirty="0" smtClean="0"/>
              <a:t>change</a:t>
            </a:r>
            <a:endParaRPr lang="en-US" dirty="0"/>
          </a:p>
          <a:p>
            <a:pPr lvl="1"/>
            <a:r>
              <a:rPr lang="en-US" b="1" dirty="0" smtClean="0"/>
              <a:t>Objectives</a:t>
            </a:r>
          </a:p>
          <a:p>
            <a:pPr lvl="2"/>
            <a:r>
              <a:rPr lang="en-US" dirty="0" smtClean="0"/>
              <a:t>Faster </a:t>
            </a:r>
            <a:r>
              <a:rPr lang="en-US" dirty="0"/>
              <a:t>and more focused cycles of cross-model </a:t>
            </a:r>
            <a:r>
              <a:rPr lang="en-US" dirty="0" smtClean="0"/>
              <a:t>changes in order to</a:t>
            </a:r>
            <a:br>
              <a:rPr lang="en-US" dirty="0" smtClean="0"/>
            </a:br>
            <a:r>
              <a:rPr lang="en-US" dirty="0" smtClean="0"/>
              <a:t>keep </a:t>
            </a:r>
            <a:r>
              <a:rPr lang="en-US" dirty="0"/>
              <a:t>the models better in agreement with each </a:t>
            </a:r>
            <a:r>
              <a:rPr lang="en-US" dirty="0" smtClean="0"/>
              <a:t>other</a:t>
            </a:r>
            <a:endParaRPr lang="en-US" dirty="0"/>
          </a:p>
          <a:p>
            <a:pPr lvl="1"/>
            <a:r>
              <a:rPr lang="en-US" b="1" dirty="0" smtClean="0"/>
              <a:t>Requirements</a:t>
            </a:r>
            <a:endParaRPr lang="en-US" b="1" dirty="0"/>
          </a:p>
          <a:p>
            <a:pPr lvl="2"/>
            <a:r>
              <a:rPr lang="en-US" dirty="0" smtClean="0"/>
              <a:t>The availability of links </a:t>
            </a:r>
            <a:r>
              <a:rPr lang="en-US" dirty="0"/>
              <a:t>between </a:t>
            </a:r>
            <a:r>
              <a:rPr lang="en-US" dirty="0" smtClean="0"/>
              <a:t>models (linking information/link generation methods)</a:t>
            </a:r>
            <a:endParaRPr lang="en-US" dirty="0"/>
          </a:p>
          <a:p>
            <a:pPr lvl="2"/>
            <a:r>
              <a:rPr lang="en-US" dirty="0" smtClean="0"/>
              <a:t>A smooth IFC export </a:t>
            </a:r>
            <a:r>
              <a:rPr lang="en-US" dirty="0"/>
              <a:t>functionality </a:t>
            </a:r>
            <a:r>
              <a:rPr lang="en-US" dirty="0" smtClean="0"/>
              <a:t>in the </a:t>
            </a:r>
            <a:r>
              <a:rPr lang="en-US" dirty="0"/>
              <a:t>involved </a:t>
            </a:r>
            <a:r>
              <a:rPr lang="en-US" dirty="0" smtClean="0"/>
              <a:t>tools</a:t>
            </a:r>
          </a:p>
          <a:p>
            <a:pPr lvl="2"/>
            <a:r>
              <a:rPr lang="en-US" dirty="0" smtClean="0"/>
              <a:t>Stable URIs across model versions (“linkable URIs”)</a:t>
            </a:r>
            <a:endParaRPr lang="en-US" dirty="0"/>
          </a:p>
          <a:p>
            <a:pPr lvl="1"/>
            <a:r>
              <a:rPr lang="en-US" b="1" dirty="0" smtClean="0"/>
              <a:t>Linked Data benefits</a:t>
            </a:r>
            <a:endParaRPr lang="en-US" b="1" dirty="0"/>
          </a:p>
          <a:p>
            <a:pPr lvl="2"/>
            <a:r>
              <a:rPr lang="en-US" dirty="0" smtClean="0"/>
              <a:t>Distributed (clear ownership)</a:t>
            </a:r>
          </a:p>
          <a:p>
            <a:pPr lvl="2"/>
            <a:r>
              <a:rPr lang="en-US" dirty="0" smtClean="0"/>
              <a:t>Linking external to models</a:t>
            </a:r>
            <a:endParaRPr lang="en-US" dirty="0"/>
          </a:p>
          <a:p>
            <a:pPr lvl="2"/>
            <a:r>
              <a:rPr lang="en-US" dirty="0" smtClean="0"/>
              <a:t>Native as master (no </a:t>
            </a:r>
            <a:r>
              <a:rPr lang="en-US" dirty="0" err="1" smtClean="0"/>
              <a:t>roundtrip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b="1" dirty="0"/>
              <a:t>Challenges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ast </a:t>
            </a:r>
            <a:r>
              <a:rPr lang="en-US" dirty="0"/>
              <a:t>and accurate </a:t>
            </a:r>
            <a:r>
              <a:rPr lang="en-US" dirty="0" smtClean="0"/>
              <a:t>diff</a:t>
            </a:r>
            <a:endParaRPr lang="en-US" dirty="0"/>
          </a:p>
          <a:p>
            <a:pPr lvl="2"/>
            <a:r>
              <a:rPr lang="en-US" dirty="0" smtClean="0"/>
              <a:t>Flexible change management protocols</a:t>
            </a:r>
            <a:endParaRPr lang="en-US" dirty="0"/>
          </a:p>
          <a:p>
            <a:pPr lvl="2"/>
            <a:r>
              <a:rPr lang="en-US" dirty="0" smtClean="0"/>
              <a:t>Settings of empirical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9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Cross-model change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069890"/>
            <a:ext cx="8184899" cy="801242"/>
          </a:xfrm>
        </p:spPr>
        <p:txBody>
          <a:bodyPr/>
          <a:lstStyle/>
          <a:p>
            <a:r>
              <a:rPr lang="en-US" dirty="0" smtClean="0"/>
              <a:t>Relations between </a:t>
            </a:r>
            <a:r>
              <a:rPr lang="en-US" dirty="0" smtClean="0"/>
              <a:t>interrelated </a:t>
            </a:r>
            <a:r>
              <a:rPr lang="en-US" dirty="0" smtClean="0"/>
              <a:t>BIM models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esign is based on the use of reference models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741185" y="2991883"/>
            <a:ext cx="539750" cy="6032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463372" y="2737883"/>
            <a:ext cx="1718205" cy="101494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Architectural model </a:t>
            </a:r>
            <a:r>
              <a:rPr lang="en-US" sz="1800" b="1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</a:rPr>
              <a:t>ArchiCAD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69571" y="4951916"/>
            <a:ext cx="1718205" cy="101494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Structural model 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</a:rPr>
              <a:t>Tekla</a:t>
            </a:r>
            <a:r>
              <a:rPr lang="en-US" sz="1600" dirty="0" smtClean="0">
                <a:solidFill>
                  <a:schemeClr val="tx1"/>
                </a:solidFill>
              </a:rPr>
              <a:t> Structures)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68838" y="4951916"/>
            <a:ext cx="1718205" cy="101494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MEP 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model </a:t>
            </a:r>
            <a:r>
              <a:rPr lang="en-US" sz="1800" b="1" dirty="0" smtClean="0">
                <a:solidFill>
                  <a:schemeClr val="tx1"/>
                </a:solidFill>
              </a:rPr>
              <a:t>M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(MagiCAD)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0"/>
            <a:endCxn id="5" idx="2"/>
          </p:cNvCxnSpPr>
          <p:nvPr/>
        </p:nvCxnSpPr>
        <p:spPr>
          <a:xfrm flipV="1">
            <a:off x="3128674" y="3752825"/>
            <a:ext cx="1193801" cy="1199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0"/>
            <a:endCxn id="5" idx="2"/>
          </p:cNvCxnSpPr>
          <p:nvPr/>
        </p:nvCxnSpPr>
        <p:spPr>
          <a:xfrm flipH="1" flipV="1">
            <a:off x="4322475" y="3752825"/>
            <a:ext cx="1405466" cy="1199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87776" y="5345087"/>
            <a:ext cx="88106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9058379">
            <a:off x="3073795" y="4167697"/>
            <a:ext cx="90128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based  on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 rot="2391223">
            <a:off x="4826396" y="4218497"/>
            <a:ext cx="90128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based  on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190609" y="5402808"/>
            <a:ext cx="54752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s</a:t>
            </a:r>
            <a:r>
              <a:rPr lang="en-US" sz="1600" dirty="0" smtClean="0"/>
              <a:t>hare</a:t>
            </a:r>
          </a:p>
          <a:p>
            <a:r>
              <a:rPr lang="en-US" sz="1600" dirty="0" smtClean="0"/>
              <a:t>space</a:t>
            </a:r>
            <a:endParaRPr lang="en-US" sz="1600" dirty="0"/>
          </a:p>
        </p:txBody>
      </p:sp>
      <p:sp>
        <p:nvSpPr>
          <p:cNvPr id="14" name="Oval 13"/>
          <p:cNvSpPr/>
          <p:nvPr/>
        </p:nvSpPr>
        <p:spPr>
          <a:xfrm rot="1642905">
            <a:off x="2343785" y="2071178"/>
            <a:ext cx="2727062" cy="4580467"/>
          </a:xfrm>
          <a:prstGeom prst="ellipse">
            <a:avLst/>
          </a:prstGeom>
          <a:noFill/>
          <a:ln w="28575" cmpd="sng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Link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999875"/>
            <a:ext cx="8085599" cy="1654425"/>
          </a:xfrm>
        </p:spPr>
        <p:txBody>
          <a:bodyPr/>
          <a:lstStyle/>
          <a:p>
            <a:r>
              <a:rPr lang="en-US" dirty="0" smtClean="0"/>
              <a:t>Tekla Structures 21 has the object conversion functionality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onverts the entities of an architectural model (imported as a reference model in IFC) into corresponding structural entities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tores the GUID of an architectural objects as an “</a:t>
            </a:r>
            <a:r>
              <a:rPr lang="en-US" dirty="0" err="1" smtClean="0"/>
              <a:t>initial_GUID</a:t>
            </a:r>
            <a:r>
              <a:rPr lang="en-US" dirty="0" smtClean="0"/>
              <a:t>” property in the structural entity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527300"/>
            <a:ext cx="73787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6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635000"/>
          </a:xfrm>
        </p:spPr>
        <p:txBody>
          <a:bodyPr/>
          <a:lstStyle/>
          <a:p>
            <a:r>
              <a:rPr lang="en-US" dirty="0" smtClean="0"/>
              <a:t>The resulting links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5327800" y="1219986"/>
            <a:ext cx="2743199" cy="1904214"/>
          </a:xfrm>
          <a:prstGeom prst="can">
            <a:avLst>
              <a:gd name="adj" fmla="val 16936"/>
            </a:avLst>
          </a:prstGeom>
          <a:solidFill>
            <a:srgbClr val="94ADA4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Structural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50567" y="1930400"/>
            <a:ext cx="1128419" cy="939800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9" name="Can 28"/>
          <p:cNvSpPr/>
          <p:nvPr/>
        </p:nvSpPr>
        <p:spPr>
          <a:xfrm>
            <a:off x="6926101" y="3671086"/>
            <a:ext cx="1858418" cy="1751814"/>
          </a:xfrm>
          <a:prstGeom prst="can">
            <a:avLst>
              <a:gd name="adj" fmla="val 16936"/>
            </a:avLst>
          </a:prstGeom>
          <a:solidFill>
            <a:srgbClr val="94ADA4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Structural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197019" y="4381500"/>
            <a:ext cx="1435100" cy="939800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1" name="Can 30"/>
          <p:cNvSpPr/>
          <p:nvPr/>
        </p:nvSpPr>
        <p:spPr>
          <a:xfrm>
            <a:off x="4352586" y="3671086"/>
            <a:ext cx="1858418" cy="1751814"/>
          </a:xfrm>
          <a:prstGeom prst="can">
            <a:avLst>
              <a:gd name="adj" fmla="val 16936"/>
            </a:avLst>
          </a:prstGeom>
          <a:solidFill>
            <a:srgbClr val="C6BFA7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Architectural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530371" y="4381500"/>
            <a:ext cx="1435100" cy="939800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5638800" y="4594416"/>
            <a:ext cx="2586919" cy="193484"/>
          </a:xfrm>
          <a:prstGeom prst="straightConnector1">
            <a:avLst/>
          </a:prstGeom>
          <a:ln w="3175" cmpd="sng">
            <a:solidFill>
              <a:srgbClr val="0000FF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029200" y="4864100"/>
            <a:ext cx="2769335" cy="76200"/>
          </a:xfrm>
          <a:prstGeom prst="straightConnector1">
            <a:avLst/>
          </a:prstGeom>
          <a:ln w="3175" cmpd="sng">
            <a:solidFill>
              <a:srgbClr val="0000FF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450567" y="5092700"/>
            <a:ext cx="2701076" cy="0"/>
          </a:xfrm>
          <a:prstGeom prst="straightConnector1">
            <a:avLst/>
          </a:prstGeom>
          <a:ln w="3175" cmpd="sng">
            <a:solidFill>
              <a:srgbClr val="0000FF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79306" y="1622623"/>
            <a:ext cx="47853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/>
              <a:t>Links available to one party only </a:t>
            </a:r>
            <a:endParaRPr lang="en-US" sz="2400" dirty="0" smtClean="0"/>
          </a:p>
          <a:p>
            <a:r>
              <a:rPr lang="en-US" sz="2400" dirty="0" smtClean="0"/>
              <a:t>Can be used within a same system</a:t>
            </a:r>
            <a:endParaRPr lang="en-US" sz="24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379306" y="3671086"/>
            <a:ext cx="3837094" cy="1107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/>
              <a:t>How to </a:t>
            </a:r>
            <a:r>
              <a:rPr lang="en-US" sz="2400" dirty="0" smtClean="0"/>
              <a:t>make the links accessible to both parties </a:t>
            </a:r>
            <a:br>
              <a:rPr lang="en-US" sz="2400" dirty="0" smtClean="0"/>
            </a:br>
            <a:r>
              <a:rPr lang="en-US" sz="2400" dirty="0" smtClean="0"/>
              <a:t>in a distributed setting?</a:t>
            </a:r>
            <a:endParaRPr lang="en-US" sz="2400" dirty="0"/>
          </a:p>
        </p:txBody>
      </p:sp>
      <p:sp>
        <p:nvSpPr>
          <p:cNvPr id="21" name="Rounded Rectangle 20"/>
          <p:cNvSpPr/>
          <p:nvPr/>
        </p:nvSpPr>
        <p:spPr>
          <a:xfrm>
            <a:off x="6716569" y="1930400"/>
            <a:ext cx="1151232" cy="939800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273003" y="2247900"/>
            <a:ext cx="775497" cy="88900"/>
          </a:xfrm>
          <a:prstGeom prst="straightConnector1">
            <a:avLst/>
          </a:prstGeom>
          <a:ln w="3175" cmpd="sng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907752" y="2489200"/>
            <a:ext cx="1597948" cy="0"/>
          </a:xfrm>
          <a:prstGeom prst="straightConnector1">
            <a:avLst/>
          </a:prstGeom>
          <a:ln w="3175" cmpd="sng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011690" y="2632313"/>
            <a:ext cx="1212614" cy="82391"/>
          </a:xfrm>
          <a:prstGeom prst="straightConnector1">
            <a:avLst/>
          </a:prstGeom>
          <a:ln w="3175" cmpd="sng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5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9" grpId="0" animBg="1"/>
      <p:bldP spid="30" grpId="0" animBg="1"/>
      <p:bldP spid="31" grpId="0" animBg="1"/>
      <p:bldP spid="33" grpId="0" animBg="1"/>
      <p:bldP spid="41" grpId="0"/>
      <p:bldP spid="42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467" y="296333"/>
            <a:ext cx="8849533" cy="626533"/>
          </a:xfrm>
        </p:spPr>
        <p:txBody>
          <a:bodyPr/>
          <a:lstStyle/>
          <a:p>
            <a:r>
              <a:rPr lang="en-US" dirty="0" smtClean="0"/>
              <a:t>Use case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94467" y="1020242"/>
            <a:ext cx="8781800" cy="5846225"/>
          </a:xfrm>
        </p:spPr>
        <p:txBody>
          <a:bodyPr/>
          <a:lstStyle/>
          <a:p>
            <a:r>
              <a:rPr lang="en-US" dirty="0" smtClean="0"/>
              <a:t>Architect </a:t>
            </a:r>
            <a:endParaRPr lang="en-US" dirty="0" smtClean="0"/>
          </a:p>
          <a:p>
            <a:pPr marL="368100" lvl="1" indent="-342900"/>
            <a:r>
              <a:rPr lang="en-US" dirty="0" smtClean="0"/>
              <a:t>creates the architectural model </a:t>
            </a:r>
            <a:r>
              <a:rPr lang="en-US" dirty="0" smtClean="0"/>
              <a:t>A with </a:t>
            </a:r>
            <a:r>
              <a:rPr lang="en-US" dirty="0" err="1" smtClean="0"/>
              <a:t>ArchiCAD</a:t>
            </a:r>
            <a:endParaRPr lang="en-US" dirty="0" smtClean="0"/>
          </a:p>
          <a:p>
            <a:pPr marL="368100" lvl="1" indent="-342900"/>
            <a:r>
              <a:rPr lang="en-US" dirty="0" smtClean="0"/>
              <a:t>publishes the current version</a:t>
            </a:r>
            <a:r>
              <a:rPr lang="en-US" dirty="0" smtClean="0"/>
              <a:t> (exported as </a:t>
            </a:r>
            <a:r>
              <a:rPr lang="en-US" dirty="0" smtClean="0"/>
              <a:t>A.IFC and converted to A.RDF) on the Web</a:t>
            </a:r>
            <a:endParaRPr lang="en-US" dirty="0" smtClean="0"/>
          </a:p>
          <a:p>
            <a:r>
              <a:rPr lang="en-US" dirty="0" smtClean="0"/>
              <a:t>Structural engineer </a:t>
            </a:r>
          </a:p>
          <a:p>
            <a:pPr marL="368100" lvl="1" indent="-342900"/>
            <a:r>
              <a:rPr lang="en-US" dirty="0" smtClean="0"/>
              <a:t>imports A.IFC </a:t>
            </a:r>
            <a:r>
              <a:rPr lang="en-US" dirty="0" smtClean="0"/>
              <a:t>as a </a:t>
            </a:r>
            <a:r>
              <a:rPr lang="en-US" b="1" dirty="0" smtClean="0"/>
              <a:t>reference model </a:t>
            </a:r>
            <a:r>
              <a:rPr lang="en-US" dirty="0" smtClean="0"/>
              <a:t>for </a:t>
            </a:r>
            <a:r>
              <a:rPr lang="en-US" dirty="0" smtClean="0"/>
              <a:t>a new </a:t>
            </a:r>
            <a:r>
              <a:rPr lang="en-US" dirty="0" smtClean="0"/>
              <a:t>structural model S in Tekla Structures</a:t>
            </a:r>
            <a:endParaRPr lang="en-US" dirty="0" smtClean="0"/>
          </a:p>
          <a:p>
            <a:pPr marL="368100" lvl="1" indent="-342900"/>
            <a:r>
              <a:rPr lang="en-US" dirty="0" smtClean="0"/>
              <a:t>uses TS to </a:t>
            </a:r>
            <a:r>
              <a:rPr lang="en-US" b="1" dirty="0" smtClean="0"/>
              <a:t>convert objects </a:t>
            </a:r>
            <a:r>
              <a:rPr lang="en-US" dirty="0" smtClean="0"/>
              <a:t>of </a:t>
            </a:r>
            <a:r>
              <a:rPr lang="en-US" dirty="0" smtClean="0"/>
              <a:t>A into </a:t>
            </a:r>
            <a:r>
              <a:rPr lang="en-US" dirty="0" smtClean="0"/>
              <a:t>structural objects of </a:t>
            </a:r>
            <a:r>
              <a:rPr lang="en-US" dirty="0" smtClean="0"/>
              <a:t>S</a:t>
            </a:r>
            <a:endParaRPr lang="en-US" dirty="0" smtClean="0"/>
          </a:p>
          <a:p>
            <a:pPr marL="591300" lvl="2" indent="-342900"/>
            <a:r>
              <a:rPr lang="en-US" dirty="0" smtClean="0"/>
              <a:t>The GUID of an architectural object is </a:t>
            </a:r>
            <a:r>
              <a:rPr lang="en-US" dirty="0" smtClean="0"/>
              <a:t>stored </a:t>
            </a:r>
            <a:r>
              <a:rPr lang="en-US" dirty="0" smtClean="0"/>
              <a:t>as </a:t>
            </a:r>
            <a:r>
              <a:rPr lang="en-US" dirty="0" err="1" smtClean="0"/>
              <a:t>Initial_GUID</a:t>
            </a:r>
            <a:r>
              <a:rPr lang="en-US" dirty="0" smtClean="0"/>
              <a:t> into a structural object</a:t>
            </a:r>
            <a:endParaRPr lang="en-US" dirty="0" smtClean="0"/>
          </a:p>
          <a:p>
            <a:pPr marL="368100" lvl="1" indent="-342900"/>
            <a:r>
              <a:rPr lang="en-US" dirty="0"/>
              <a:t>publishes the current </a:t>
            </a:r>
            <a:r>
              <a:rPr lang="en-US" dirty="0" smtClean="0"/>
              <a:t>version </a:t>
            </a:r>
            <a:r>
              <a:rPr lang="en-US" dirty="0"/>
              <a:t>(exported as </a:t>
            </a:r>
            <a:r>
              <a:rPr lang="en-US" dirty="0" smtClean="0"/>
              <a:t>S.IFC </a:t>
            </a:r>
            <a:r>
              <a:rPr lang="en-US" dirty="0"/>
              <a:t>and converted to </a:t>
            </a:r>
            <a:r>
              <a:rPr lang="en-US" dirty="0" smtClean="0"/>
              <a:t>S.RDF</a:t>
            </a:r>
            <a:r>
              <a:rPr lang="en-US" dirty="0"/>
              <a:t>) on the Web</a:t>
            </a:r>
          </a:p>
          <a:p>
            <a:pPr marL="368100" lvl="1" indent="-342900"/>
            <a:r>
              <a:rPr lang="en-US" b="1" dirty="0" smtClean="0"/>
              <a:t>extracts </a:t>
            </a:r>
            <a:r>
              <a:rPr lang="en-US" b="1" dirty="0" smtClean="0"/>
              <a:t>the links </a:t>
            </a:r>
            <a:r>
              <a:rPr lang="en-US" dirty="0" smtClean="0"/>
              <a:t>between architectural and structural models with a SPARQL query</a:t>
            </a:r>
          </a:p>
          <a:p>
            <a:pPr marL="368100" lvl="1" indent="-342900"/>
            <a:r>
              <a:rPr lang="en-US" dirty="0" smtClean="0">
                <a:solidFill>
                  <a:srgbClr val="000000"/>
                </a:solidFill>
              </a:rPr>
              <a:t>publishes the </a:t>
            </a:r>
            <a:r>
              <a:rPr lang="en-US" dirty="0" smtClean="0">
                <a:solidFill>
                  <a:srgbClr val="000000"/>
                </a:solidFill>
              </a:rPr>
              <a:t>resulting links </a:t>
            </a:r>
            <a:r>
              <a:rPr lang="en-US" dirty="0" smtClean="0">
                <a:solidFill>
                  <a:srgbClr val="000000"/>
                </a:solidFill>
              </a:rPr>
              <a:t>as a </a:t>
            </a:r>
            <a:r>
              <a:rPr lang="en-US" dirty="0" smtClean="0">
                <a:solidFill>
                  <a:srgbClr val="000000"/>
                </a:solidFill>
              </a:rPr>
              <a:t>linkset S-A.RDF</a:t>
            </a:r>
            <a:endParaRPr lang="en-US" dirty="0" smtClean="0">
              <a:solidFill>
                <a:srgbClr val="000000"/>
              </a:solidFill>
            </a:endParaRPr>
          </a:p>
          <a:p>
            <a:pPr marL="130500" indent="-342900"/>
            <a:r>
              <a:rPr lang="en-US" dirty="0" smtClean="0"/>
              <a:t>Architect</a:t>
            </a:r>
          </a:p>
          <a:p>
            <a:pPr marL="368100" lvl="1" indent="-342900"/>
            <a:r>
              <a:rPr lang="en-US" dirty="0" smtClean="0">
                <a:solidFill>
                  <a:srgbClr val="000000"/>
                </a:solidFill>
              </a:rPr>
              <a:t>checks the </a:t>
            </a:r>
            <a:r>
              <a:rPr lang="en-US" dirty="0" smtClean="0">
                <a:solidFill>
                  <a:srgbClr val="000000"/>
                </a:solidFill>
              </a:rPr>
              <a:t>properties of structural </a:t>
            </a:r>
            <a:r>
              <a:rPr lang="en-US" dirty="0" smtClean="0">
                <a:solidFill>
                  <a:srgbClr val="000000"/>
                </a:solidFill>
              </a:rPr>
              <a:t>objects in 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(e.g., </a:t>
            </a:r>
            <a:r>
              <a:rPr lang="en-US" dirty="0" smtClean="0">
                <a:solidFill>
                  <a:srgbClr val="000000"/>
                </a:solidFill>
              </a:rPr>
              <a:t>the fabrication status) linked through S-A </a:t>
            </a:r>
            <a:r>
              <a:rPr lang="en-US" dirty="0" smtClean="0">
                <a:solidFill>
                  <a:srgbClr val="000000"/>
                </a:solidFill>
              </a:rPr>
              <a:t>to the objects of A to determine how easily they can be modified</a:t>
            </a:r>
            <a:endParaRPr lang="en-US" dirty="0" smtClean="0">
              <a:solidFill>
                <a:srgbClr val="000000"/>
              </a:solidFill>
            </a:endParaRPr>
          </a:p>
          <a:p>
            <a:pPr marL="368100" lvl="1" indent="-342900"/>
            <a:r>
              <a:rPr lang="en-US" dirty="0" smtClean="0">
                <a:solidFill>
                  <a:srgbClr val="000000"/>
                </a:solidFill>
              </a:rPr>
              <a:t>creates a new version of A</a:t>
            </a:r>
          </a:p>
          <a:p>
            <a:pPr marL="368100" lvl="1" indent="-342900"/>
            <a:r>
              <a:rPr lang="en-US" dirty="0"/>
              <a:t>publishes the </a:t>
            </a:r>
            <a:r>
              <a:rPr lang="en-US" dirty="0" smtClean="0"/>
              <a:t>new version (</a:t>
            </a:r>
            <a:r>
              <a:rPr lang="en-US" dirty="0"/>
              <a:t>exported as </a:t>
            </a:r>
            <a:r>
              <a:rPr lang="en-US" dirty="0" smtClean="0"/>
              <a:t>A.IFC </a:t>
            </a:r>
            <a:r>
              <a:rPr lang="en-US" dirty="0"/>
              <a:t>and converted to </a:t>
            </a:r>
            <a:r>
              <a:rPr lang="en-US" dirty="0" smtClean="0"/>
              <a:t>A.RDF</a:t>
            </a:r>
            <a:r>
              <a:rPr lang="en-US" dirty="0"/>
              <a:t>) on the </a:t>
            </a:r>
            <a:r>
              <a:rPr lang="en-US" dirty="0" smtClean="0"/>
              <a:t>Web</a:t>
            </a:r>
            <a:endParaRPr lang="en-US" dirty="0" smtClean="0">
              <a:solidFill>
                <a:srgbClr val="000000"/>
              </a:solidFill>
            </a:endParaRPr>
          </a:p>
          <a:p>
            <a:pPr marL="591300" lvl="2" indent="-342900"/>
            <a:r>
              <a:rPr lang="en-US" dirty="0" smtClean="0">
                <a:solidFill>
                  <a:srgbClr val="000000"/>
                </a:solidFill>
              </a:rPr>
              <a:t>Changed </a:t>
            </a:r>
            <a:r>
              <a:rPr lang="en-US" dirty="0" smtClean="0">
                <a:solidFill>
                  <a:srgbClr val="000000"/>
                </a:solidFill>
              </a:rPr>
              <a:t>objects are identified through </a:t>
            </a:r>
            <a:r>
              <a:rPr lang="en-US" dirty="0" smtClean="0">
                <a:solidFill>
                  <a:srgbClr val="000000"/>
                </a:solidFill>
              </a:rPr>
              <a:t>diff computation or object comparison</a:t>
            </a:r>
          </a:p>
          <a:p>
            <a:pPr marL="368100" lvl="1" indent="-342900"/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he structural engineer is notified of the possibly changed linked objects</a:t>
            </a:r>
            <a:endParaRPr lang="en-US" dirty="0" smtClean="0">
              <a:solidFill>
                <a:srgbClr val="7F7F7F"/>
              </a:solidFill>
            </a:endParaRPr>
          </a:p>
          <a:p>
            <a:pPr marL="591300" lvl="2" indent="-342900"/>
            <a:endParaRPr lang="en-US" dirty="0" smtClean="0">
              <a:solidFill>
                <a:srgbClr val="7F7F7F"/>
              </a:solidFill>
            </a:endParaRPr>
          </a:p>
          <a:p>
            <a:pPr marL="591300" lvl="2" indent="-342900"/>
            <a:endParaRPr lang="en-US" dirty="0" smtClean="0">
              <a:solidFill>
                <a:srgbClr val="7F7F7F"/>
              </a:solidFill>
            </a:endParaRPr>
          </a:p>
          <a:p>
            <a:pPr marL="591300" lvl="2" indent="-342900"/>
            <a:endParaRPr lang="en-US" dirty="0" smtClean="0"/>
          </a:p>
          <a:p>
            <a:pPr lvl="1"/>
            <a:endParaRPr lang="en-US" dirty="0" smtClean="0"/>
          </a:p>
          <a:p>
            <a:pPr marL="591300" lvl="2" indent="-3429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705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alto_SCI_121031">
  <a:themeElements>
    <a:clrScheme name="Aalto SCI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F671F"/>
      </a:accent1>
      <a:accent2>
        <a:srgbClr val="EF3340"/>
      </a:accent2>
      <a:accent3>
        <a:srgbClr val="005EB8"/>
      </a:accent3>
      <a:accent4>
        <a:srgbClr val="00965E"/>
      </a:accent4>
      <a:accent5>
        <a:srgbClr val="FFA300"/>
      </a:accent5>
      <a:accent6>
        <a:srgbClr val="FF671F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2.xml><?xml version="1.0" encoding="utf-8"?>
<a:theme xmlns:a="http://schemas.openxmlformats.org/drawingml/2006/main" name="1_Aalto_SCI_121031">
  <a:themeElements>
    <a:clrScheme name="Aalto SCI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F671F"/>
      </a:accent1>
      <a:accent2>
        <a:srgbClr val="EF3340"/>
      </a:accent2>
      <a:accent3>
        <a:srgbClr val="005EB8"/>
      </a:accent3>
      <a:accent4>
        <a:srgbClr val="00965E"/>
      </a:accent4>
      <a:accent5>
        <a:srgbClr val="FFA300"/>
      </a:accent5>
      <a:accent6>
        <a:srgbClr val="FF671F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0000"/>
          </a:solidFill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mpd="sng">
          <a:solidFill>
            <a:schemeClr val="tx1"/>
          </a:solidFill>
          <a:prstDash val="sysDash"/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Aalto_SCI_FI_2013.potx</Template>
  <TotalTime>103375</TotalTime>
  <Words>833</Words>
  <Application>Microsoft Macintosh PowerPoint</Application>
  <PresentationFormat>On-screen Show (4:3)</PresentationFormat>
  <Paragraphs>199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Aalto_SCI_121031</vt:lpstr>
      <vt:lpstr>1_Aalto_SCI_121031</vt:lpstr>
      <vt:lpstr>Real-life use cases - Introduction to discussion                    24.03.2015        Seppo Törmä       Distributed Systems Group       Department of Computer Science, Aalto University</vt:lpstr>
      <vt:lpstr>Real-life use cases</vt:lpstr>
      <vt:lpstr>Seed use cases @ W3C LBD Group</vt:lpstr>
      <vt:lpstr>Building Life Cycle  - DRUMBEAT use cases</vt:lpstr>
      <vt:lpstr>Cross-model change management</vt:lpstr>
      <vt:lpstr>Cross-model change management</vt:lpstr>
      <vt:lpstr>Link generation</vt:lpstr>
      <vt:lpstr>The resulting links</vt:lpstr>
      <vt:lpstr>Use case scenario</vt:lpstr>
      <vt:lpstr>Details of link generation</vt:lpstr>
      <vt:lpstr>Linksets</vt:lpstr>
      <vt:lpstr>Utilization of linksets</vt:lpstr>
      <vt:lpstr>Discussion</vt:lpstr>
      <vt:lpstr>Terminology?  Linked Building Data  or  Web of  Building Data</vt:lpstr>
      <vt:lpstr>PowerPoint Presentation</vt:lpstr>
      <vt:lpstr>Issue management</vt:lpstr>
    </vt:vector>
  </TitlesOfParts>
  <Company>TKK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DRUM Workshop Design Use Case Implementation and visualization</dc:title>
  <dc:creator>Seppo Törmä</dc:creator>
  <cp:lastModifiedBy>Seppo Törmä</cp:lastModifiedBy>
  <cp:revision>1339</cp:revision>
  <cp:lastPrinted>2014-10-06T11:14:14Z</cp:lastPrinted>
  <dcterms:created xsi:type="dcterms:W3CDTF">2013-08-12T09:40:57Z</dcterms:created>
  <dcterms:modified xsi:type="dcterms:W3CDTF">2015-03-24T13:47:43Z</dcterms:modified>
</cp:coreProperties>
</file>