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801" r:id="rId1"/>
  </p:sldMasterIdLst>
  <p:notesMasterIdLst>
    <p:notesMasterId r:id="rId9"/>
  </p:notesMasterIdLst>
  <p:handoutMasterIdLst>
    <p:handoutMasterId r:id="rId10"/>
  </p:handoutMasterIdLst>
  <p:sldIdLst>
    <p:sldId id="417" r:id="rId2"/>
    <p:sldId id="593" r:id="rId3"/>
    <p:sldId id="560" r:id="rId4"/>
    <p:sldId id="589" r:id="rId5"/>
    <p:sldId id="592" r:id="rId6"/>
    <p:sldId id="594" r:id="rId7"/>
    <p:sldId id="595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Watkins" initials="J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3300"/>
    <a:srgbClr val="009900"/>
    <a:srgbClr val="003366"/>
    <a:srgbClr val="0085C7"/>
    <a:srgbClr val="3366C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9" autoAdjust="0"/>
    <p:restoredTop sz="96751" autoAdjust="0"/>
  </p:normalViewPr>
  <p:slideViewPr>
    <p:cSldViewPr>
      <p:cViewPr>
        <p:scale>
          <a:sx n="82" d="100"/>
          <a:sy n="82" d="100"/>
        </p:scale>
        <p:origin x="-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D68D6C-1D46-459B-B48A-E70AFD4C3087}" type="datetimeFigureOut">
              <a:rPr lang="en-GB"/>
              <a:pPr>
                <a:defRPr/>
              </a:pPr>
              <a:t>24/03/2015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B5A4F8-EF13-4FCD-A98E-8F13EAF87C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75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427C91-0149-4108-BC26-99AA2ED4C719}" type="datetimeFigureOut">
              <a:rPr lang="es-ES"/>
              <a:pPr>
                <a:defRPr/>
              </a:pPr>
              <a:t>24/03/2015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53BAAE-2404-4EFF-9D21-7649990217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49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9"/>
          <p:cNvCxnSpPr/>
          <p:nvPr/>
        </p:nvCxnSpPr>
        <p:spPr>
          <a:xfrm>
            <a:off x="0" y="5949950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79388" y="69850"/>
          <a:ext cx="2133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9" name="Image" r:id="rId3" imgW="2133785" imgH="621846" progId="">
                  <p:embed/>
                </p:oleObj>
              </mc:Choice>
              <mc:Fallback>
                <p:oleObj name="Image" r:id="rId3" imgW="2133785" imgH="62184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9850"/>
                        <a:ext cx="21336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116013" y="6381750"/>
            <a:ext cx="9350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5191178-3416-4C2A-984B-50375F9EA87D}" type="datetime1">
              <a:rPr lang="es-ES" sz="900">
                <a:solidFill>
                  <a:srgbClr val="003366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24/03/2015</a:t>
            </a:fld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316913" y="6381750"/>
            <a:ext cx="576262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92E0280-6AC4-4DC8-810B-9E8AFEFD5195}" type="slidenum">
              <a:rPr lang="es-ES" sz="900">
                <a:solidFill>
                  <a:srgbClr val="003366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63" y="6094413"/>
            <a:ext cx="9159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3276600" y="6381750"/>
            <a:ext cx="251936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 err="1">
                <a:solidFill>
                  <a:srgbClr val="003366"/>
                </a:solidFill>
                <a:latin typeface="+mn-lt"/>
                <a:cs typeface="+mn-cs"/>
              </a:rPr>
              <a:t>Presenter</a:t>
            </a:r>
            <a:r>
              <a:rPr lang="es-ES" sz="900" dirty="0">
                <a:solidFill>
                  <a:srgbClr val="003366"/>
                </a:solidFill>
                <a:latin typeface="+mn-lt"/>
                <a:cs typeface="+mn-cs"/>
              </a:rPr>
              <a:t> </a:t>
            </a:r>
            <a:r>
              <a:rPr lang="es-ES" sz="900" dirty="0" err="1">
                <a:solidFill>
                  <a:srgbClr val="003366"/>
                </a:solidFill>
                <a:latin typeface="+mn-lt"/>
                <a:cs typeface="+mn-cs"/>
              </a:rPr>
              <a:t>name</a:t>
            </a:r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-36513" y="0"/>
            <a:ext cx="9180513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2" name="Straight Connector 10"/>
          <p:cNvCxnSpPr/>
          <p:nvPr/>
        </p:nvCxnSpPr>
        <p:spPr>
          <a:xfrm>
            <a:off x="0" y="1773238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0" y="6092825"/>
            <a:ext cx="9144000" cy="7699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4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336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4928"/>
          </a:xfrm>
        </p:spPr>
        <p:txBody>
          <a:bodyPr/>
          <a:lstStyle>
            <a:lvl1pPr marL="0" indent="0" algn="ctr">
              <a:buNone/>
              <a:defRPr>
                <a:solidFill>
                  <a:srgbClr val="0085C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 dirty="0"/>
          </a:p>
        </p:txBody>
      </p:sp>
      <p:pic>
        <p:nvPicPr>
          <p:cNvPr id="31748" name="Picture 4" descr="Imágenes integradas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16632"/>
            <a:ext cx="4248472" cy="167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0"/>
          <p:cNvCxnSpPr/>
          <p:nvPr userDrawn="1"/>
        </p:nvCxnSpPr>
        <p:spPr>
          <a:xfrm>
            <a:off x="0" y="1773238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 userDrawn="1"/>
        </p:nvSpPr>
        <p:spPr>
          <a:xfrm>
            <a:off x="0" y="6092825"/>
            <a:ext cx="9144000" cy="7699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4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721"/>
            <a:ext cx="2057400" cy="496855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721"/>
            <a:ext cx="6019800" cy="496855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77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77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8721"/>
            <a:ext cx="5111750" cy="4968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2817"/>
            <a:ext cx="3008313" cy="41044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7142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08721"/>
            <a:ext cx="5486400" cy="374441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9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721"/>
            <a:ext cx="2057400" cy="496855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721"/>
            <a:ext cx="6019800" cy="496855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77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77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8721"/>
            <a:ext cx="5111750" cy="4968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2817"/>
            <a:ext cx="3008313" cy="41044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7142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08721"/>
            <a:ext cx="5486400" cy="374441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9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401888" y="58738"/>
            <a:ext cx="674211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GB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4013" y="1052513"/>
            <a:ext cx="84359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/>
          <p:cNvCxnSpPr/>
          <p:nvPr/>
        </p:nvCxnSpPr>
        <p:spPr>
          <a:xfrm>
            <a:off x="0" y="5949950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116013" y="6381750"/>
            <a:ext cx="9350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5191178-3416-4C2A-984B-50375F9EA87D}" type="datetime1">
              <a:rPr lang="es-ES" sz="900">
                <a:solidFill>
                  <a:srgbClr val="003366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24/03/2015</a:t>
            </a:fld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316913" y="6381750"/>
            <a:ext cx="576262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B294E8E-8705-48A6-8987-59BBBEEDB5D6}" type="slidenum">
              <a:rPr lang="es-ES" sz="900">
                <a:solidFill>
                  <a:srgbClr val="003366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s-ES" sz="9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pic>
        <p:nvPicPr>
          <p:cNvPr id="1036" name="Picture 12" descr="Imágenes integradas 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7504" y="-46087"/>
            <a:ext cx="2240951" cy="88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3366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Calibri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Calibri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Calibri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fd-library.org/images/IFD_Uses_2008-04-25.pdf" TargetMode="Externa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jpe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pn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hyperlink" Target="http://map4rdf.linkeddata.es/latest/" TargetMode="External"/><Relationship Id="rId12" Type="http://schemas.openxmlformats.org/officeDocument/2006/relationships/image" Target="../media/image27.png"/><Relationship Id="rId13" Type="http://schemas.openxmlformats.org/officeDocument/2006/relationships/image" Target="../media/image12.jpeg"/><Relationship Id="rId14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hyperlink" Target="http://aemet.linkeddata.es/" TargetMode="External"/><Relationship Id="rId7" Type="http://schemas.openxmlformats.org/officeDocument/2006/relationships/image" Target="../media/image24.png"/><Relationship Id="rId8" Type="http://schemas.openxmlformats.org/officeDocument/2006/relationships/hyperlink" Target="http://datos.bne.es/" TargetMode="External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hyperlink" Target="https://www.w3.org/community/ontolex/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2 Subtítulo"/>
          <p:cNvSpPr>
            <a:spLocks noGrp="1"/>
          </p:cNvSpPr>
          <p:nvPr>
            <p:ph type="subTitle" idx="1"/>
          </p:nvPr>
        </p:nvSpPr>
        <p:spPr>
          <a:xfrm>
            <a:off x="1331640" y="4005064"/>
            <a:ext cx="6400800" cy="694928"/>
          </a:xfrm>
        </p:spPr>
        <p:txBody>
          <a:bodyPr/>
          <a:lstStyle/>
          <a:p>
            <a:r>
              <a:rPr lang="en-GB" sz="2400" dirty="0" smtClean="0"/>
              <a:t>Dave Lewis</a:t>
            </a:r>
          </a:p>
          <a:p>
            <a:r>
              <a:rPr lang="en-GB" sz="2400" dirty="0" err="1" smtClean="0"/>
              <a:t>Dave.Lewis@scss.tcd.ie</a:t>
            </a:r>
            <a:endParaRPr lang="en-GB" sz="2400" dirty="0" smtClean="0"/>
          </a:p>
          <a:p>
            <a:r>
              <a:rPr lang="en-GB" sz="2400" dirty="0" smtClean="0"/>
              <a:t>Director, Knowledge and Data Engineering Group</a:t>
            </a:r>
          </a:p>
          <a:p>
            <a:r>
              <a:rPr lang="en-GB" sz="2400" dirty="0" smtClean="0"/>
              <a:t>Trinity College Dublin</a:t>
            </a:r>
            <a:endParaRPr lang="en-GB" sz="2400" dirty="0" smtClean="0"/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6022975"/>
            <a:ext cx="9159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3638" y="6038850"/>
            <a:ext cx="528637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6092825"/>
            <a:ext cx="108108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6088063"/>
            <a:ext cx="12969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6226175"/>
            <a:ext cx="15128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6021388"/>
            <a:ext cx="1295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43788" y="6021388"/>
            <a:ext cx="6572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07375" y="60928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6516216" y="332656"/>
            <a:ext cx="2317334" cy="11264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lnSpc>
                <a:spcPct val="80000"/>
              </a:lnSpc>
              <a:defRPr/>
            </a:pPr>
            <a:r>
              <a:rPr lang="es-ES" sz="1600" i="1" dirty="0" smtClean="0">
                <a:solidFill>
                  <a:srgbClr val="002060"/>
                </a:solidFill>
              </a:rPr>
              <a:t>LIDER CSA</a:t>
            </a:r>
            <a:endParaRPr lang="es-ES" sz="1600" i="1" dirty="0">
              <a:solidFill>
                <a:srgbClr val="002060"/>
              </a:solidFill>
            </a:endParaRPr>
          </a:p>
          <a:p>
            <a:pPr marL="457200" indent="-457200">
              <a:lnSpc>
                <a:spcPct val="80000"/>
              </a:lnSpc>
              <a:defRPr/>
            </a:pPr>
            <a:r>
              <a:rPr lang="es-ES" sz="1600" i="1" dirty="0" err="1">
                <a:solidFill>
                  <a:srgbClr val="002060"/>
                </a:solidFill>
              </a:rPr>
              <a:t>Budget</a:t>
            </a:r>
            <a:r>
              <a:rPr lang="es-ES" sz="1600" i="1" dirty="0">
                <a:solidFill>
                  <a:srgbClr val="002060"/>
                </a:solidFill>
              </a:rPr>
              <a:t>: 1.482.000€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s-ES" sz="1600" i="1" dirty="0" err="1">
                <a:solidFill>
                  <a:srgbClr val="002060"/>
                </a:solidFill>
              </a:rPr>
              <a:t>E</a:t>
            </a:r>
            <a:r>
              <a:rPr lang="es-ES" sz="1600" i="1" dirty="0" err="1" smtClean="0">
                <a:solidFill>
                  <a:srgbClr val="002060"/>
                </a:solidFill>
              </a:rPr>
              <a:t>nd</a:t>
            </a:r>
            <a:r>
              <a:rPr lang="es-ES" sz="1600" i="1" dirty="0" smtClean="0">
                <a:solidFill>
                  <a:srgbClr val="002060"/>
                </a:solidFill>
              </a:rPr>
              <a:t> </a:t>
            </a:r>
            <a:r>
              <a:rPr lang="es-ES" sz="1600" i="1" dirty="0">
                <a:solidFill>
                  <a:srgbClr val="002060"/>
                </a:solidFill>
              </a:rPr>
              <a:t>date: 1. Nov. </a:t>
            </a:r>
            <a:r>
              <a:rPr lang="es-ES" sz="1600" i="1" dirty="0" smtClean="0">
                <a:solidFill>
                  <a:srgbClr val="002060"/>
                </a:solidFill>
              </a:rPr>
              <a:t>2015</a:t>
            </a:r>
            <a:endParaRPr lang="es-ES" sz="1600" i="1" dirty="0">
              <a:solidFill>
                <a:srgbClr val="002060"/>
              </a:solidFill>
            </a:endParaRPr>
          </a:p>
          <a:p>
            <a:pPr marL="457200" indent="-457200">
              <a:lnSpc>
                <a:spcPct val="80000"/>
              </a:lnSpc>
              <a:defRPr/>
            </a:pPr>
            <a:r>
              <a:rPr lang="es-ES" sz="1600" i="1" dirty="0" err="1">
                <a:solidFill>
                  <a:srgbClr val="002060"/>
                </a:solidFill>
              </a:rPr>
              <a:t>Duration</a:t>
            </a:r>
            <a:r>
              <a:rPr lang="es-ES" sz="1600" i="1" dirty="0">
                <a:solidFill>
                  <a:srgbClr val="002060"/>
                </a:solidFill>
              </a:rPr>
              <a:t>: 2 </a:t>
            </a:r>
            <a:r>
              <a:rPr lang="es-ES" sz="1600" i="1" dirty="0" err="1">
                <a:solidFill>
                  <a:srgbClr val="002060"/>
                </a:solidFill>
              </a:rPr>
              <a:t>Years</a:t>
            </a:r>
            <a:endParaRPr lang="es-ES" sz="1600" i="1" dirty="0">
              <a:solidFill>
                <a:srgbClr val="002060"/>
              </a:solidFill>
            </a:endParaRPr>
          </a:p>
          <a:p>
            <a:pPr>
              <a:defRPr/>
            </a:pPr>
            <a:endParaRPr lang="en-US" sz="1600" dirty="0"/>
          </a:p>
        </p:txBody>
      </p:sp>
      <p:sp>
        <p:nvSpPr>
          <p:cNvPr id="16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Multilingual Terminology Support</a:t>
            </a:r>
            <a:br>
              <a:rPr lang="en-US" b="1" dirty="0" smtClean="0"/>
            </a:br>
            <a:r>
              <a:rPr lang="en-US" sz="2000" b="1" dirty="0" smtClean="0"/>
              <a:t>Linked </a:t>
            </a:r>
            <a:r>
              <a:rPr lang="en-US" sz="2000" b="1" dirty="0"/>
              <a:t>Open Data for Construction </a:t>
            </a:r>
            <a:r>
              <a:rPr lang="en-US" sz="2000" b="1" dirty="0" smtClean="0"/>
              <a:t>Works Workshop </a:t>
            </a:r>
            <a:br>
              <a:rPr lang="en-US" sz="2000" b="1" dirty="0" smtClean="0"/>
            </a:br>
            <a:r>
              <a:rPr lang="en-US" sz="2000" b="1" dirty="0" smtClean="0"/>
              <a:t>BRE Watford, 24 Mar 2015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58738"/>
            <a:ext cx="7020272" cy="706437"/>
          </a:xfrm>
        </p:spPr>
        <p:txBody>
          <a:bodyPr/>
          <a:lstStyle/>
          <a:p>
            <a:r>
              <a:rPr lang="en-US" dirty="0" smtClean="0"/>
              <a:t>BIM Concept/Term/Translation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4824412"/>
          </a:xfrm>
        </p:spPr>
        <p:txBody>
          <a:bodyPr/>
          <a:lstStyle/>
          <a:p>
            <a:r>
              <a:rPr lang="en-US" sz="2800" dirty="0" smtClean="0"/>
              <a:t>An international market based on BIM requires concept/terminology mapping and translation/</a:t>
            </a:r>
            <a:r>
              <a:rPr lang="en-US" sz="2800" dirty="0" err="1" smtClean="0"/>
              <a:t>localisation</a:t>
            </a:r>
            <a:r>
              <a:rPr lang="en-US" sz="2800" dirty="0"/>
              <a:t>:</a:t>
            </a:r>
            <a:endParaRPr lang="en-US" sz="2800" dirty="0" smtClean="0"/>
          </a:p>
          <a:p>
            <a:pPr lvl="1"/>
            <a:r>
              <a:rPr lang="en-US" sz="2400" dirty="0"/>
              <a:t>Product data/descriptions used in construction: structural models, materials, HVAC, sensors</a:t>
            </a:r>
          </a:p>
          <a:p>
            <a:pPr lvl="1"/>
            <a:r>
              <a:rPr lang="en-US" sz="2400" dirty="0" smtClean="0"/>
              <a:t>BIM-based software: CAD, energy modeling, FM</a:t>
            </a:r>
          </a:p>
          <a:p>
            <a:pPr lvl="1"/>
            <a:r>
              <a:rPr lang="en-US" sz="2400" dirty="0" smtClean="0"/>
              <a:t>Services </a:t>
            </a:r>
            <a:r>
              <a:rPr lang="en-US" sz="2400" dirty="0" err="1" smtClean="0"/>
              <a:t>utilising</a:t>
            </a:r>
            <a:r>
              <a:rPr lang="en-US" sz="2400" dirty="0" smtClean="0"/>
              <a:t> BIM data: architectural, code conformance/certification, FM construction/demolition</a:t>
            </a:r>
          </a:p>
          <a:p>
            <a:r>
              <a:rPr lang="en-US" sz="2800" dirty="0" smtClean="0"/>
              <a:t>Addressed by International Framework for Dictionaries: </a:t>
            </a:r>
          </a:p>
          <a:p>
            <a:pPr lvl="1"/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://www.ifd-library.org/images/IFD_Uses_2008-04-25.</a:t>
            </a:r>
            <a:r>
              <a:rPr lang="en-US" sz="2400" dirty="0" smtClean="0">
                <a:hlinkClick r:id="rId2"/>
              </a:rPr>
              <a:t>pdf</a:t>
            </a:r>
            <a:endParaRPr lang="en-US" sz="2400" dirty="0" smtClean="0"/>
          </a:p>
          <a:p>
            <a:pPr lvl="1"/>
            <a:r>
              <a:rPr lang="en-US" sz="2400" dirty="0" err="1"/>
              <a:t>b</a:t>
            </a:r>
            <a:r>
              <a:rPr lang="en-US" sz="2400" dirty="0" err="1" smtClean="0"/>
              <a:t>SDD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72275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58738"/>
            <a:ext cx="7164288" cy="706437"/>
          </a:xfrm>
        </p:spPr>
        <p:txBody>
          <a:bodyPr/>
          <a:lstStyle/>
          <a:p>
            <a:r>
              <a:rPr lang="en-US" dirty="0" smtClean="0"/>
              <a:t>Key Ingredients in </a:t>
            </a:r>
            <a:r>
              <a:rPr lang="en-US" dirty="0" smtClean="0"/>
              <a:t>Linked Data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-216024" y="908720"/>
            <a:ext cx="6012160" cy="4896544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C3452E"/>
                </a:solidFill>
              </a:rPr>
              <a:t>Agree on vocabularies </a:t>
            </a:r>
            <a:r>
              <a:rPr lang="en-US" dirty="0" smtClean="0"/>
              <a:t>for </a:t>
            </a:r>
            <a:r>
              <a:rPr lang="en-US" dirty="0" smtClean="0"/>
              <a:t>describing metadata  </a:t>
            </a:r>
            <a:r>
              <a:rPr lang="en-US" dirty="0" smtClean="0"/>
              <a:t>and content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Unified  and standardized </a:t>
            </a:r>
            <a:r>
              <a:rPr lang="en-US" dirty="0" smtClean="0">
                <a:solidFill>
                  <a:srgbClr val="C00000"/>
                </a:solidFill>
              </a:rPr>
              <a:t>language </a:t>
            </a:r>
            <a:r>
              <a:rPr lang="en-US" dirty="0" smtClean="0"/>
              <a:t>for describing resources ( </a:t>
            </a:r>
            <a:r>
              <a:rPr lang="en-US" b="1" dirty="0" smtClean="0">
                <a:solidFill>
                  <a:srgbClr val="C3452E"/>
                </a:solidFill>
              </a:rPr>
              <a:t>RDF(S)</a:t>
            </a:r>
            <a:r>
              <a:rPr lang="en-US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Unified and standardized </a:t>
            </a:r>
            <a:r>
              <a:rPr lang="en-US" b="1" dirty="0" smtClean="0">
                <a:solidFill>
                  <a:srgbClr val="C3452E"/>
                </a:solidFill>
              </a:rPr>
              <a:t>query language </a:t>
            </a:r>
            <a:r>
              <a:rPr lang="en-US" dirty="0" smtClean="0"/>
              <a:t>(SPARQL)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Standardized  </a:t>
            </a:r>
            <a:r>
              <a:rPr lang="en-US" dirty="0" smtClean="0">
                <a:solidFill>
                  <a:srgbClr val="C00000"/>
                </a:solidFill>
              </a:rPr>
              <a:t>non-proprietary APIs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Links</a:t>
            </a:r>
            <a:r>
              <a:rPr lang="en-US" dirty="0" smtClean="0"/>
              <a:t> to other resources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cs typeface="MS PGothic" pitchFamily="34" charset="-128"/>
              </a:rPr>
              <a:t>Additional Requirements</a:t>
            </a:r>
          </a:p>
          <a:p>
            <a:pPr lvl="2"/>
            <a:r>
              <a:rPr lang="en-US" dirty="0" smtClean="0"/>
              <a:t>License (open or closed) information</a:t>
            </a:r>
          </a:p>
          <a:p>
            <a:pPr lvl="2"/>
            <a:r>
              <a:rPr lang="en-US" dirty="0" smtClean="0"/>
              <a:t>Provenance of the resource</a:t>
            </a:r>
          </a:p>
          <a:p>
            <a:pPr lvl="2"/>
            <a:r>
              <a:rPr lang="en-US" dirty="0" smtClean="0"/>
              <a:t>Use of the resource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32" name="Picture 8" descr="http://t3.gstatic.com/images?q=tbn:ANd9GcT1qXKyzQ4x3oJexynyting_4UPZRBRTQEH0Ga55aNb07-cP3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429000"/>
            <a:ext cx="2563889" cy="2304256"/>
          </a:xfrm>
          <a:prstGeom prst="rect">
            <a:avLst/>
          </a:prstGeom>
          <a:noFill/>
        </p:spPr>
      </p:pic>
      <p:cxnSp>
        <p:nvCxnSpPr>
          <p:cNvPr id="33" name="32 Conector recto de flecha"/>
          <p:cNvCxnSpPr/>
          <p:nvPr/>
        </p:nvCxnSpPr>
        <p:spPr>
          <a:xfrm flipV="1">
            <a:off x="7812360" y="2492896"/>
            <a:ext cx="0" cy="9361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8" descr="SPARQL Thumbn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2420888"/>
            <a:ext cx="864096" cy="864096"/>
          </a:xfrm>
          <a:prstGeom prst="rect">
            <a:avLst/>
          </a:prstGeom>
          <a:noFill/>
        </p:spPr>
      </p:pic>
      <p:cxnSp>
        <p:nvCxnSpPr>
          <p:cNvPr id="35" name="34 Conector recto de flecha"/>
          <p:cNvCxnSpPr/>
          <p:nvPr/>
        </p:nvCxnSpPr>
        <p:spPr>
          <a:xfrm flipH="1">
            <a:off x="7380312" y="2564904"/>
            <a:ext cx="8384" cy="8557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0" descr="http://www.cambridgesemantics.com/documents/10518/40039/rd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564904"/>
            <a:ext cx="648072" cy="700547"/>
          </a:xfrm>
          <a:prstGeom prst="rect">
            <a:avLst/>
          </a:prstGeom>
          <a:noFill/>
        </p:spPr>
      </p:pic>
      <p:sp>
        <p:nvSpPr>
          <p:cNvPr id="19" name="18 Rectángulo"/>
          <p:cNvSpPr/>
          <p:nvPr/>
        </p:nvSpPr>
        <p:spPr>
          <a:xfrm>
            <a:off x="2286000" y="20901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dirty="0" smtClean="0">
              <a:solidFill>
                <a:srgbClr val="003366"/>
              </a:solidFill>
              <a:cs typeface="MS PGothic" pitchFamily="34" charset="-128"/>
            </a:endParaRPr>
          </a:p>
        </p:txBody>
      </p:sp>
      <p:grpSp>
        <p:nvGrpSpPr>
          <p:cNvPr id="20" name="18 Grupo"/>
          <p:cNvGrpSpPr/>
          <p:nvPr/>
        </p:nvGrpSpPr>
        <p:grpSpPr>
          <a:xfrm>
            <a:off x="7777888" y="980728"/>
            <a:ext cx="970575" cy="809972"/>
            <a:chOff x="4860031" y="3501008"/>
            <a:chExt cx="3751035" cy="2664296"/>
          </a:xfrm>
        </p:grpSpPr>
        <p:pic>
          <p:nvPicPr>
            <p:cNvPr id="21" name="Picture 2" descr="http://richard.cyganiak.de/2007/10/lod/lod-datasets_2011-09-19_colore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60031" y="3689896"/>
              <a:ext cx="3751035" cy="2475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 descr="http://ts1.mm.bing.net/th?id=H.4647709701963992&amp;pid=15.1&amp;H=96&amp;W=16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80666" y="3566404"/>
              <a:ext cx="224717" cy="231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4" descr="http://ts4.mm.bing.net/th?id=H.4655913056339931&amp;pid=15.1&amp;H=100&amp;W=16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04248" y="3573016"/>
              <a:ext cx="215498" cy="23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4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36296" y="3501008"/>
              <a:ext cx="252346" cy="173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6" descr="http://www.monte-flora.com/img/german_flag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000255" y="3789040"/>
              <a:ext cx="308049" cy="18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4" descr="http://ts4.mm.bing.net/th?id=H.4624486790726279&amp;pid=15.1&amp;H=106&amp;W=16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08304" y="3717032"/>
              <a:ext cx="289230" cy="191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6" descr="http://ts2.mm.bing.net/th?id=H.4981810862425057&amp;pid=15.1&amp;H=120&amp;W=16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948264" y="3501008"/>
              <a:ext cx="264360" cy="198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40 Llamada de nube"/>
          <p:cNvSpPr/>
          <p:nvPr/>
        </p:nvSpPr>
        <p:spPr>
          <a:xfrm>
            <a:off x="6300192" y="836712"/>
            <a:ext cx="2880320" cy="1512168"/>
          </a:xfrm>
          <a:prstGeom prst="cloudCallout">
            <a:avLst>
              <a:gd name="adj1" fmla="val -10088"/>
              <a:gd name="adj2" fmla="val 438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Imagen 3"/>
          <p:cNvPicPr>
            <a:picLocks noChangeAspect="1"/>
          </p:cNvPicPr>
          <p:nvPr/>
        </p:nvPicPr>
        <p:blipFill rotWithShape="1">
          <a:blip r:embed="rId12" cstate="print"/>
          <a:srcRect l="13774" t="16486" r="18940" b="26636"/>
          <a:stretch/>
        </p:blipFill>
        <p:spPr>
          <a:xfrm>
            <a:off x="6655091" y="1137400"/>
            <a:ext cx="1122797" cy="95277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Uses of Linked Data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1925" y="760617"/>
            <a:ext cx="3810000" cy="17367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Programmers</a:t>
            </a:r>
            <a:r>
              <a:rPr lang="en-US" sz="2400" dirty="0" smtClean="0"/>
              <a:t> built applications using make queries  in SPARQL and get RDF</a:t>
            </a:r>
          </a:p>
        </p:txBody>
      </p:sp>
      <p:sp>
        <p:nvSpPr>
          <p:cNvPr id="5" name="4 Arco"/>
          <p:cNvSpPr/>
          <p:nvPr/>
        </p:nvSpPr>
        <p:spPr bwMode="auto">
          <a:xfrm>
            <a:off x="5328989" y="5235170"/>
            <a:ext cx="914400" cy="91440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grpSp>
        <p:nvGrpSpPr>
          <p:cNvPr id="4" name="5 Grupo"/>
          <p:cNvGrpSpPr/>
          <p:nvPr/>
        </p:nvGrpSpPr>
        <p:grpSpPr>
          <a:xfrm>
            <a:off x="5370194" y="4094391"/>
            <a:ext cx="2466071" cy="2406717"/>
            <a:chOff x="2117655" y="2783828"/>
            <a:chExt cx="2466071" cy="2406717"/>
          </a:xfrm>
        </p:grpSpPr>
        <p:pic>
          <p:nvPicPr>
            <p:cNvPr id="7" name="Picture 16" descr="https://encrypted-tbn2.gstatic.com/images?q=tbn:ANd9GcThaDV6TezEorBdSGfgLQrQiczh27sS0SPvnIQ9sctZeRyJUu_bdfCCjYX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05517" y="2783828"/>
              <a:ext cx="478941" cy="485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6" descr="https://encrypted-tbn2.gstatic.com/images?q=tbn:ANd9GcThaDV6TezEorBdSGfgLQrQiczh27sS0SPvnIQ9sctZeRyJUu_bdfCCjYX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04785" y="3734467"/>
              <a:ext cx="478941" cy="485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6" descr="https://encrypted-tbn2.gstatic.com/images?q=tbn:ANd9GcThaDV6TezEorBdSGfgLQrQiczh27sS0SPvnIQ9sctZeRyJUu_bdfCCjYX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3223" y="4705174"/>
              <a:ext cx="478941" cy="485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6" descr="https://encrypted-tbn2.gstatic.com/images?q=tbn:ANd9GcThaDV6TezEorBdSGfgLQrQiczh27sS0SPvnIQ9sctZeRyJUu_bdfCCjYX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7655" y="3734467"/>
              <a:ext cx="478941" cy="485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10 Grupo"/>
          <p:cNvGrpSpPr/>
          <p:nvPr/>
        </p:nvGrpSpPr>
        <p:grpSpPr>
          <a:xfrm>
            <a:off x="5582803" y="4396663"/>
            <a:ext cx="2022555" cy="1793797"/>
            <a:chOff x="2330264" y="3086100"/>
            <a:chExt cx="2022555" cy="1793797"/>
          </a:xfrm>
        </p:grpSpPr>
        <p:sp>
          <p:nvSpPr>
            <p:cNvPr id="12" name="11 Arco"/>
            <p:cNvSpPr/>
            <p:nvPr/>
          </p:nvSpPr>
          <p:spPr bwMode="auto">
            <a:xfrm>
              <a:off x="3225442" y="3109665"/>
              <a:ext cx="914400" cy="930614"/>
            </a:xfrm>
            <a:prstGeom prst="arc">
              <a:avLst>
                <a:gd name="adj1" fmla="val 16200000"/>
                <a:gd name="adj2" fmla="val 520390"/>
              </a:avLst>
            </a:prstGeom>
            <a:noFill/>
            <a:ln w="19050" cap="flat" cmpd="sng" algn="ctr">
              <a:solidFill>
                <a:srgbClr val="5EA4D4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12 Arco"/>
            <p:cNvSpPr/>
            <p:nvPr/>
          </p:nvSpPr>
          <p:spPr bwMode="auto">
            <a:xfrm rot="4852895">
              <a:off x="3234967" y="3957390"/>
              <a:ext cx="914400" cy="930614"/>
            </a:xfrm>
            <a:prstGeom prst="arc">
              <a:avLst>
                <a:gd name="adj1" fmla="val 16200000"/>
                <a:gd name="adj2" fmla="val 520390"/>
              </a:avLst>
            </a:prstGeom>
            <a:noFill/>
            <a:ln w="19050" cap="flat" cmpd="sng" algn="ctr">
              <a:solidFill>
                <a:srgbClr val="5EA4D4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13 Arco"/>
            <p:cNvSpPr/>
            <p:nvPr/>
          </p:nvSpPr>
          <p:spPr bwMode="auto">
            <a:xfrm rot="15875614">
              <a:off x="2604343" y="3132209"/>
              <a:ext cx="914400" cy="930614"/>
            </a:xfrm>
            <a:prstGeom prst="arc">
              <a:avLst>
                <a:gd name="adj1" fmla="val 16200000"/>
                <a:gd name="adj2" fmla="val 520390"/>
              </a:avLst>
            </a:prstGeom>
            <a:noFill/>
            <a:ln w="19050" cap="flat" cmpd="sng" algn="ctr">
              <a:solidFill>
                <a:srgbClr val="5EA4D4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14 Arco"/>
            <p:cNvSpPr/>
            <p:nvPr/>
          </p:nvSpPr>
          <p:spPr bwMode="auto">
            <a:xfrm rot="10800000">
              <a:off x="2565346" y="3897534"/>
              <a:ext cx="914400" cy="930614"/>
            </a:xfrm>
            <a:prstGeom prst="arc">
              <a:avLst>
                <a:gd name="adj1" fmla="val 16200000"/>
                <a:gd name="adj2" fmla="val 520390"/>
              </a:avLst>
            </a:prstGeom>
            <a:noFill/>
            <a:ln w="19050" cap="flat" cmpd="sng" algn="ctr">
              <a:solidFill>
                <a:srgbClr val="5EA4D4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0" descr="http://www.cambridgesemantics.com/documents/10518/40039/rdf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139843" y="3086100"/>
              <a:ext cx="212976" cy="230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0" descr="http://www.cambridgesemantics.com/documents/10518/40039/rdf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139843" y="4608283"/>
              <a:ext cx="212976" cy="230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0" descr="http://www.cambridgesemantics.com/documents/10518/40039/rdf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330264" y="4529959"/>
              <a:ext cx="212976" cy="230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0" descr="http://www.cambridgesemantics.com/documents/10518/40039/rdf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376176" y="3086100"/>
              <a:ext cx="212976" cy="230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19 Grupo"/>
          <p:cNvGrpSpPr/>
          <p:nvPr/>
        </p:nvGrpSpPr>
        <p:grpSpPr>
          <a:xfrm>
            <a:off x="5822269" y="4579762"/>
            <a:ext cx="1550515" cy="1435975"/>
            <a:chOff x="2569730" y="3269199"/>
            <a:chExt cx="1550515" cy="1435975"/>
          </a:xfrm>
        </p:grpSpPr>
        <p:pic>
          <p:nvPicPr>
            <p:cNvPr id="21" name="Picture 2" descr="http://richard.cyganiak.de/2007/10/lod/lod-datasets_2011-09-19_colore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97515" y="3815597"/>
              <a:ext cx="470343" cy="280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58 Grupo"/>
            <p:cNvGrpSpPr/>
            <p:nvPr/>
          </p:nvGrpSpPr>
          <p:grpSpPr>
            <a:xfrm>
              <a:off x="2993424" y="3269199"/>
              <a:ext cx="629690" cy="544542"/>
              <a:chOff x="5603086" y="1665258"/>
              <a:chExt cx="629690" cy="544542"/>
            </a:xfrm>
          </p:grpSpPr>
          <p:cxnSp>
            <p:nvCxnSpPr>
              <p:cNvPr id="38" name="37 Conector recto de flecha"/>
              <p:cNvCxnSpPr/>
              <p:nvPr/>
            </p:nvCxnSpPr>
            <p:spPr bwMode="auto">
              <a:xfrm flipH="1">
                <a:off x="5857875" y="1665258"/>
                <a:ext cx="1" cy="54454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9" name="38 Conector recto de flecha"/>
              <p:cNvCxnSpPr/>
              <p:nvPr/>
            </p:nvCxnSpPr>
            <p:spPr bwMode="auto">
              <a:xfrm flipH="1">
                <a:off x="5972174" y="1665258"/>
                <a:ext cx="1" cy="54454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pic>
            <p:nvPicPr>
              <p:cNvPr id="40" name="Picture 10" descr="http://www.cambridgesemantics.com/documents/10518/40039/rdf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6019800" y="1817151"/>
                <a:ext cx="212976" cy="2307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" name="Picture 8" descr="SPARQL Thumbnai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03086" y="1817151"/>
                <a:ext cx="235739" cy="235739"/>
              </a:xfrm>
              <a:prstGeom prst="rect">
                <a:avLst/>
              </a:prstGeom>
              <a:noFill/>
            </p:spPr>
          </p:pic>
        </p:grpSp>
        <p:grpSp>
          <p:nvGrpSpPr>
            <p:cNvPr id="22" name="63 Grupo"/>
            <p:cNvGrpSpPr/>
            <p:nvPr/>
          </p:nvGrpSpPr>
          <p:grpSpPr>
            <a:xfrm>
              <a:off x="2990850" y="4160632"/>
              <a:ext cx="648740" cy="544542"/>
              <a:chOff x="5603086" y="1665258"/>
              <a:chExt cx="648740" cy="544542"/>
            </a:xfrm>
          </p:grpSpPr>
          <p:cxnSp>
            <p:nvCxnSpPr>
              <p:cNvPr id="34" name="33 Conector recto de flecha"/>
              <p:cNvCxnSpPr/>
              <p:nvPr/>
            </p:nvCxnSpPr>
            <p:spPr bwMode="auto">
              <a:xfrm flipH="1">
                <a:off x="5857875" y="1665258"/>
                <a:ext cx="1" cy="54454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35" name="34 Conector recto de flecha"/>
              <p:cNvCxnSpPr/>
              <p:nvPr/>
            </p:nvCxnSpPr>
            <p:spPr bwMode="auto">
              <a:xfrm flipH="1">
                <a:off x="5981699" y="1665258"/>
                <a:ext cx="1" cy="54454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pic>
            <p:nvPicPr>
              <p:cNvPr id="36" name="Picture 10" descr="http://www.cambridgesemantics.com/documents/10518/40039/rdf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6038850" y="1817151"/>
                <a:ext cx="212976" cy="2307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" name="Picture 8" descr="SPARQL Thumbnai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03086" y="1817151"/>
                <a:ext cx="235739" cy="235739"/>
              </a:xfrm>
              <a:prstGeom prst="rect">
                <a:avLst/>
              </a:prstGeom>
              <a:noFill/>
            </p:spPr>
          </p:pic>
        </p:grpSp>
        <p:grpSp>
          <p:nvGrpSpPr>
            <p:cNvPr id="23" name="76 Grupo"/>
            <p:cNvGrpSpPr/>
            <p:nvPr/>
          </p:nvGrpSpPr>
          <p:grpSpPr>
            <a:xfrm>
              <a:off x="3584458" y="3560991"/>
              <a:ext cx="535787" cy="673086"/>
              <a:chOff x="6000076" y="3176743"/>
              <a:chExt cx="535787" cy="673086"/>
            </a:xfrm>
          </p:grpSpPr>
          <p:cxnSp>
            <p:nvCxnSpPr>
              <p:cNvPr id="30" name="29 Conector recto de flecha"/>
              <p:cNvCxnSpPr/>
              <p:nvPr/>
            </p:nvCxnSpPr>
            <p:spPr bwMode="auto">
              <a:xfrm>
                <a:off x="6000076" y="3571480"/>
                <a:ext cx="535787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pic>
            <p:nvPicPr>
              <p:cNvPr id="31" name="Picture 10" descr="http://www.cambridgesemantics.com/documents/10518/40039/rdf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6163195" y="3619105"/>
                <a:ext cx="212976" cy="2307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Picture 8" descr="SPARQL Thumbnai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133956" y="3176743"/>
                <a:ext cx="235739" cy="235739"/>
              </a:xfrm>
              <a:prstGeom prst="rect">
                <a:avLst/>
              </a:prstGeom>
              <a:noFill/>
            </p:spPr>
          </p:pic>
          <p:cxnSp>
            <p:nvCxnSpPr>
              <p:cNvPr id="33" name="32 Conector recto de flecha"/>
              <p:cNvCxnSpPr/>
              <p:nvPr/>
            </p:nvCxnSpPr>
            <p:spPr bwMode="auto">
              <a:xfrm>
                <a:off x="6000076" y="3480098"/>
                <a:ext cx="535787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</p:grpSp>
        <p:grpSp>
          <p:nvGrpSpPr>
            <p:cNvPr id="24" name="77 Grupo"/>
            <p:cNvGrpSpPr/>
            <p:nvPr/>
          </p:nvGrpSpPr>
          <p:grpSpPr>
            <a:xfrm>
              <a:off x="2569730" y="3594377"/>
              <a:ext cx="535787" cy="673086"/>
              <a:chOff x="6000076" y="3176743"/>
              <a:chExt cx="535787" cy="673086"/>
            </a:xfrm>
          </p:grpSpPr>
          <p:cxnSp>
            <p:nvCxnSpPr>
              <p:cNvPr id="26" name="25 Conector recto de flecha"/>
              <p:cNvCxnSpPr/>
              <p:nvPr/>
            </p:nvCxnSpPr>
            <p:spPr bwMode="auto">
              <a:xfrm>
                <a:off x="6000076" y="3571480"/>
                <a:ext cx="535787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pic>
            <p:nvPicPr>
              <p:cNvPr id="27" name="Picture 10" descr="http://www.cambridgesemantics.com/documents/10518/40039/rdf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6163195" y="3619105"/>
                <a:ext cx="212976" cy="2307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Picture 8" descr="SPARQL Thumbnai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133956" y="3176743"/>
                <a:ext cx="235739" cy="235739"/>
              </a:xfrm>
              <a:prstGeom prst="rect">
                <a:avLst/>
              </a:prstGeom>
              <a:noFill/>
            </p:spPr>
          </p:pic>
          <p:cxnSp>
            <p:nvCxnSpPr>
              <p:cNvPr id="29" name="28 Conector recto de flecha"/>
              <p:cNvCxnSpPr/>
              <p:nvPr/>
            </p:nvCxnSpPr>
            <p:spPr bwMode="auto">
              <a:xfrm>
                <a:off x="6000076" y="3480098"/>
                <a:ext cx="535787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</p:grpSp>
      <p:grpSp>
        <p:nvGrpSpPr>
          <p:cNvPr id="25" name="100 Grupo"/>
          <p:cNvGrpSpPr/>
          <p:nvPr/>
        </p:nvGrpSpPr>
        <p:grpSpPr>
          <a:xfrm>
            <a:off x="4232178" y="2497321"/>
            <a:ext cx="4748714" cy="1284927"/>
            <a:chOff x="4232178" y="2497321"/>
            <a:chExt cx="4748714" cy="1284927"/>
          </a:xfrm>
        </p:grpSpPr>
        <p:pic>
          <p:nvPicPr>
            <p:cNvPr id="80" name="Picture 2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9120" y="2882475"/>
              <a:ext cx="1011189" cy="801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1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 l="8750" t="8594" b="3906"/>
            <a:stretch>
              <a:fillRect/>
            </a:stretch>
          </p:blipFill>
          <p:spPr bwMode="auto">
            <a:xfrm>
              <a:off x="4232178" y="2882336"/>
              <a:ext cx="1047410" cy="89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81 CuadroTexto"/>
            <p:cNvSpPr txBox="1"/>
            <p:nvPr/>
          </p:nvSpPr>
          <p:spPr>
            <a:xfrm>
              <a:off x="4389272" y="2517253"/>
              <a:ext cx="546945" cy="307777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sz="700" b="1" dirty="0" smtClean="0">
                  <a:solidFill>
                    <a:schemeClr val="bg1"/>
                  </a:solidFill>
                </a:rPr>
                <a:t>Culture</a:t>
              </a:r>
            </a:p>
            <a:p>
              <a:r>
                <a:rPr lang="en-US" sz="700" b="1" dirty="0" smtClean="0">
                  <a:solidFill>
                    <a:schemeClr val="bg1"/>
                  </a:solidFill>
                </a:rPr>
                <a:t> (@BNE)</a:t>
              </a:r>
              <a:endParaRPr lang="en-US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83" name="82 CuadroTexto"/>
            <p:cNvSpPr txBox="1"/>
            <p:nvPr/>
          </p:nvSpPr>
          <p:spPr>
            <a:xfrm>
              <a:off x="5595301" y="2517392"/>
              <a:ext cx="704039" cy="307777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sz="700" b="1" dirty="0" err="1" smtClean="0">
                  <a:solidFill>
                    <a:schemeClr val="bg1"/>
                  </a:solidFill>
                </a:rPr>
                <a:t>Geograhical</a:t>
              </a:r>
              <a:endParaRPr lang="en-US" sz="700" b="1" dirty="0" smtClean="0">
                <a:solidFill>
                  <a:schemeClr val="bg1"/>
                </a:solidFill>
              </a:endParaRPr>
            </a:p>
            <a:p>
              <a:r>
                <a:rPr lang="en-US" sz="700" b="1" dirty="0" smtClean="0">
                  <a:solidFill>
                    <a:schemeClr val="bg1"/>
                  </a:solidFill>
                </a:rPr>
                <a:t>(@IGN)</a:t>
              </a:r>
              <a:endParaRPr lang="en-US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84" name="83 CuadroTexto"/>
            <p:cNvSpPr txBox="1"/>
            <p:nvPr/>
          </p:nvSpPr>
          <p:spPr>
            <a:xfrm>
              <a:off x="6812649" y="2517392"/>
              <a:ext cx="840295" cy="307777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sz="700" b="1" dirty="0" err="1" smtClean="0">
                  <a:solidFill>
                    <a:schemeClr val="bg1"/>
                  </a:solidFill>
                </a:rPr>
                <a:t>Metereological</a:t>
              </a:r>
              <a:r>
                <a:rPr lang="en-US" sz="700" b="1" dirty="0" smtClean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US" sz="700" b="1" dirty="0" smtClean="0">
                  <a:solidFill>
                    <a:schemeClr val="bg1"/>
                  </a:solidFill>
                </a:rPr>
                <a:t> (@AEMET)</a:t>
              </a:r>
              <a:endParaRPr lang="en-US" sz="700" b="1" dirty="0">
                <a:solidFill>
                  <a:schemeClr val="bg1"/>
                </a:solidFill>
              </a:endParaRPr>
            </a:p>
          </p:txBody>
        </p:sp>
        <p:pic>
          <p:nvPicPr>
            <p:cNvPr id="85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 l="13750" t="11719" r="14375" b="7812"/>
            <a:stretch>
              <a:fillRect/>
            </a:stretch>
          </p:blipFill>
          <p:spPr bwMode="auto">
            <a:xfrm>
              <a:off x="5491163" y="2882336"/>
              <a:ext cx="962373" cy="86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Shape 104"/>
            <p:cNvSpPr txBox="1"/>
            <p:nvPr/>
          </p:nvSpPr>
          <p:spPr>
            <a:xfrm>
              <a:off x="7974793" y="2497321"/>
              <a:ext cx="819708" cy="2880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700" b="1" i="0" u="none" strike="noStrike" cap="none" baseline="0" dirty="0" err="1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Smart</a:t>
              </a:r>
              <a:r>
                <a:rPr lang="es-ES" sz="700" b="1" i="0" u="none" strike="noStrike" cap="none" baseline="0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ES" sz="700" b="1" i="0" u="none" strike="noStrike" cap="none" baseline="0" dirty="0" err="1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Cities</a:t>
              </a:r>
              <a:endParaRPr lang="es-ES" sz="7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7" name="Picture 2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 t="11719" b="3906"/>
            <a:stretch>
              <a:fillRect/>
            </a:stretch>
          </p:blipFill>
          <p:spPr bwMode="auto">
            <a:xfrm>
              <a:off x="7734535" y="2825169"/>
              <a:ext cx="1246357" cy="84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99 Grupo"/>
          <p:cNvGrpSpPr/>
          <p:nvPr/>
        </p:nvGrpSpPr>
        <p:grpSpPr>
          <a:xfrm>
            <a:off x="5328989" y="1032643"/>
            <a:ext cx="2875602" cy="821296"/>
            <a:chOff x="4331014" y="1043283"/>
            <a:chExt cx="2875602" cy="821296"/>
          </a:xfrm>
        </p:grpSpPr>
        <p:pic>
          <p:nvPicPr>
            <p:cNvPr id="90" name="Picture 2" descr="http://richard.cyganiak.de/2007/10/lod/lod-datasets_2011-09-19_colore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42124" y="1043283"/>
              <a:ext cx="1064492" cy="63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3" name="90 Grupo"/>
            <p:cNvGrpSpPr/>
            <p:nvPr/>
          </p:nvGrpSpPr>
          <p:grpSpPr>
            <a:xfrm>
              <a:off x="5465061" y="1191493"/>
              <a:ext cx="535787" cy="673086"/>
              <a:chOff x="5274830" y="3746777"/>
              <a:chExt cx="535787" cy="673086"/>
            </a:xfrm>
          </p:grpSpPr>
          <p:cxnSp>
            <p:nvCxnSpPr>
              <p:cNvPr id="92" name="91 Conector recto de flecha"/>
              <p:cNvCxnSpPr/>
              <p:nvPr/>
            </p:nvCxnSpPr>
            <p:spPr bwMode="auto">
              <a:xfrm>
                <a:off x="5274830" y="4141514"/>
                <a:ext cx="535787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pic>
            <p:nvPicPr>
              <p:cNvPr id="93" name="Picture 10" descr="http://www.cambridgesemantics.com/documents/10518/40039/rdf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5437949" y="4189139"/>
                <a:ext cx="212976" cy="2307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4" name="Picture 8" descr="SPARQL Thumbnai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08710" y="3746777"/>
                <a:ext cx="235739" cy="235739"/>
              </a:xfrm>
              <a:prstGeom prst="rect">
                <a:avLst/>
              </a:prstGeom>
              <a:noFill/>
            </p:spPr>
          </p:pic>
          <p:cxnSp>
            <p:nvCxnSpPr>
              <p:cNvPr id="95" name="94 Conector recto de flecha"/>
              <p:cNvCxnSpPr/>
              <p:nvPr/>
            </p:nvCxnSpPr>
            <p:spPr bwMode="auto">
              <a:xfrm>
                <a:off x="5274830" y="4050132"/>
                <a:ext cx="535787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pic>
          <p:nvPicPr>
            <p:cNvPr id="96" name="Picture 8" descr="http://t3.gstatic.com/images?q=tbn:ANd9GcT1qXKyzQ4x3oJexynyting_4UPZRBRTQEH0Ga55aNb07-cP33_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31014" y="1091939"/>
              <a:ext cx="339144" cy="304800"/>
            </a:xfrm>
            <a:prstGeom prst="rect">
              <a:avLst/>
            </a:prstGeom>
            <a:noFill/>
          </p:spPr>
        </p:pic>
        <p:pic>
          <p:nvPicPr>
            <p:cNvPr id="97" name="Picture 8" descr="http://t3.gstatic.com/images?q=tbn:ANd9GcT1qXKyzQ4x3oJexynyting_4UPZRBRTQEH0Ga55aNb07-cP33_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483414" y="1244339"/>
              <a:ext cx="339144" cy="304800"/>
            </a:xfrm>
            <a:prstGeom prst="rect">
              <a:avLst/>
            </a:prstGeom>
            <a:noFill/>
          </p:spPr>
        </p:pic>
        <p:pic>
          <p:nvPicPr>
            <p:cNvPr id="98" name="Picture 8" descr="http://t3.gstatic.com/images?q=tbn:ANd9GcT1qXKyzQ4x3oJexynyting_4UPZRBRTQEH0Ga55aNb07-cP33_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635814" y="1396739"/>
              <a:ext cx="339144" cy="304800"/>
            </a:xfrm>
            <a:prstGeom prst="rect">
              <a:avLst/>
            </a:prstGeom>
            <a:noFill/>
          </p:spPr>
        </p:pic>
        <p:pic>
          <p:nvPicPr>
            <p:cNvPr id="99" name="Picture 8" descr="http://t3.gstatic.com/images?q=tbn:ANd9GcT1qXKyzQ4x3oJexynyting_4UPZRBRTQEH0Ga55aNb07-cP33_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788214" y="1549139"/>
              <a:ext cx="339144" cy="304800"/>
            </a:xfrm>
            <a:prstGeom prst="rect">
              <a:avLst/>
            </a:prstGeom>
            <a:noFill/>
          </p:spPr>
        </p:pic>
      </p:grpSp>
      <p:sp>
        <p:nvSpPr>
          <p:cNvPr id="102" name="2 Marcador de contenido"/>
          <p:cNvSpPr>
            <a:spLocks noGrp="1"/>
          </p:cNvSpPr>
          <p:nvPr>
            <p:ph sz="half" idx="1"/>
          </p:nvPr>
        </p:nvSpPr>
        <p:spPr>
          <a:xfrm>
            <a:off x="286184" y="2366254"/>
            <a:ext cx="3810000" cy="161131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2.  Citizens/Users</a:t>
            </a:r>
            <a:r>
              <a:rPr lang="en-US" sz="2400" dirty="0" smtClean="0"/>
              <a:t> access LD through a user interface (they do not see RDF)</a:t>
            </a:r>
          </a:p>
        </p:txBody>
      </p:sp>
      <p:sp>
        <p:nvSpPr>
          <p:cNvPr id="103" name="2 Marcador de contenido"/>
          <p:cNvSpPr>
            <a:spLocks noGrp="1"/>
          </p:cNvSpPr>
          <p:nvPr>
            <p:ph sz="half" idx="1"/>
          </p:nvPr>
        </p:nvSpPr>
        <p:spPr>
          <a:xfrm>
            <a:off x="295709" y="3789040"/>
            <a:ext cx="3810000" cy="177179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400" dirty="0" smtClean="0"/>
              <a:t>3.  </a:t>
            </a:r>
            <a:r>
              <a:rPr lang="en-US" sz="2400" dirty="0" smtClean="0">
                <a:solidFill>
                  <a:srgbClr val="C00000"/>
                </a:solidFill>
              </a:rPr>
              <a:t> Machine – Machine </a:t>
            </a:r>
            <a:r>
              <a:rPr lang="en-US" sz="2400" dirty="0" smtClean="0"/>
              <a:t>data exchange and semantic interoperability in RDF</a:t>
            </a:r>
            <a:endParaRPr lang="en-US" sz="2400" dirty="0"/>
          </a:p>
        </p:txBody>
      </p:sp>
      <p:pic>
        <p:nvPicPr>
          <p:cNvPr id="63" name="Imagen 3"/>
          <p:cNvPicPr>
            <a:picLocks noChangeAspect="1"/>
          </p:cNvPicPr>
          <p:nvPr/>
        </p:nvPicPr>
        <p:blipFill rotWithShape="1">
          <a:blip r:embed="rId14" cstate="print"/>
          <a:srcRect l="13774" t="16486" r="18940" b="26636"/>
          <a:stretch/>
        </p:blipFill>
        <p:spPr>
          <a:xfrm>
            <a:off x="7308304" y="1628800"/>
            <a:ext cx="543705" cy="461372"/>
          </a:xfrm>
          <a:prstGeom prst="rect">
            <a:avLst/>
          </a:prstGeom>
        </p:spPr>
      </p:pic>
      <p:pic>
        <p:nvPicPr>
          <p:cNvPr id="64" name="Imagen 3"/>
          <p:cNvPicPr>
            <a:picLocks noChangeAspect="1"/>
          </p:cNvPicPr>
          <p:nvPr/>
        </p:nvPicPr>
        <p:blipFill rotWithShape="1">
          <a:blip r:embed="rId14" cstate="print"/>
          <a:srcRect l="13774" t="16486" r="18940" b="26636"/>
          <a:stretch/>
        </p:blipFill>
        <p:spPr>
          <a:xfrm flipV="1">
            <a:off x="6516216" y="5157192"/>
            <a:ext cx="423664" cy="3072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" grpId="0" build="p"/>
      <p:bldP spid="1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Data for rich extensible dictionaries </a:t>
            </a:r>
            <a:endParaRPr lang="en-US" dirty="0"/>
          </a:p>
        </p:txBody>
      </p:sp>
      <p:pic>
        <p:nvPicPr>
          <p:cNvPr id="3" name="68 Imagen" descr="wikilengua-del-espanol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14" y="3603625"/>
            <a:ext cx="1295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222 Grupo"/>
          <p:cNvGrpSpPr>
            <a:grpSpLocks/>
          </p:cNvGrpSpPr>
          <p:nvPr/>
        </p:nvGrpSpPr>
        <p:grpSpPr bwMode="auto">
          <a:xfrm>
            <a:off x="601414" y="1196975"/>
            <a:ext cx="4713288" cy="1846263"/>
            <a:chOff x="0" y="1268760"/>
            <a:chExt cx="4713820" cy="1845786"/>
          </a:xfrm>
        </p:grpSpPr>
        <p:sp>
          <p:nvSpPr>
            <p:cNvPr id="5" name="101 CuadroTexto"/>
            <p:cNvSpPr txBox="1">
              <a:spLocks noChangeArrowheads="1"/>
            </p:cNvSpPr>
            <p:nvPr/>
          </p:nvSpPr>
          <p:spPr bwMode="auto">
            <a:xfrm>
              <a:off x="3707903" y="2852936"/>
              <a:ext cx="504057" cy="26161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s-ES" altLang="en-US" sz="1100" b="1">
                  <a:solidFill>
                    <a:schemeClr val="bg1"/>
                  </a:solidFill>
                </a:rPr>
                <a:t>Red</a:t>
              </a:r>
            </a:p>
          </p:txBody>
        </p:sp>
        <p:cxnSp>
          <p:nvCxnSpPr>
            <p:cNvPr id="6" name="103 Conector recto de flecha"/>
            <p:cNvCxnSpPr>
              <a:cxnSpLocks noChangeShapeType="1"/>
              <a:stCxn id="9" idx="3"/>
              <a:endCxn id="5" idx="0"/>
            </p:cNvCxnSpPr>
            <p:nvPr/>
          </p:nvCxnSpPr>
          <p:spPr bwMode="auto">
            <a:xfrm>
              <a:off x="2156999" y="2767717"/>
              <a:ext cx="1802933" cy="852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104 Conector recto de flecha"/>
            <p:cNvCxnSpPr>
              <a:cxnSpLocks noChangeShapeType="1"/>
              <a:stCxn id="9" idx="1"/>
              <a:endCxn id="13" idx="6"/>
            </p:cNvCxnSpPr>
            <p:nvPr/>
          </p:nvCxnSpPr>
          <p:spPr bwMode="auto">
            <a:xfrm flipH="1" flipV="1">
              <a:off x="811937" y="2748841"/>
              <a:ext cx="807735" cy="188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105 CuadroTexto"/>
            <p:cNvSpPr txBox="1">
              <a:spLocks noChangeArrowheads="1"/>
            </p:cNvSpPr>
            <p:nvPr/>
          </p:nvSpPr>
          <p:spPr bwMode="auto">
            <a:xfrm>
              <a:off x="683568" y="2420888"/>
              <a:ext cx="1053494" cy="2616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s-ES" altLang="en-US" sz="1100">
                  <a:solidFill>
                    <a:srgbClr val="000000"/>
                  </a:solidFill>
                </a:rPr>
                <a:t>Phonetic form</a:t>
              </a:r>
            </a:p>
          </p:txBody>
        </p:sp>
        <p:sp>
          <p:nvSpPr>
            <p:cNvPr id="9" name="106 CuadroTexto"/>
            <p:cNvSpPr txBox="1">
              <a:spLocks noChangeArrowheads="1"/>
            </p:cNvSpPr>
            <p:nvPr/>
          </p:nvSpPr>
          <p:spPr bwMode="auto">
            <a:xfrm>
              <a:off x="1619672" y="2636912"/>
              <a:ext cx="537327" cy="26161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s-ES" altLang="en-US" sz="1100" b="1">
                  <a:solidFill>
                    <a:schemeClr val="bg1"/>
                  </a:solidFill>
                </a:rPr>
                <a:t>Form</a:t>
              </a:r>
            </a:p>
          </p:txBody>
        </p:sp>
        <p:sp>
          <p:nvSpPr>
            <p:cNvPr id="10" name="108 CuadroTexto"/>
            <p:cNvSpPr txBox="1">
              <a:spLocks noChangeArrowheads="1"/>
            </p:cNvSpPr>
            <p:nvPr/>
          </p:nvSpPr>
          <p:spPr bwMode="auto">
            <a:xfrm>
              <a:off x="1115616" y="1628800"/>
              <a:ext cx="66236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s-ES" altLang="en-US" sz="1100">
                  <a:solidFill>
                    <a:srgbClr val="000000"/>
                  </a:solidFill>
                </a:rPr>
                <a:t>number</a:t>
              </a:r>
            </a:p>
          </p:txBody>
        </p:sp>
        <p:cxnSp>
          <p:nvCxnSpPr>
            <p:cNvPr id="11" name="85 Conector recto de flecha"/>
            <p:cNvCxnSpPr>
              <a:cxnSpLocks noChangeShapeType="1"/>
              <a:stCxn id="12" idx="6"/>
              <a:endCxn id="9" idx="1"/>
            </p:cNvCxnSpPr>
            <p:nvPr/>
          </p:nvCxnSpPr>
          <p:spPr bwMode="auto">
            <a:xfrm>
              <a:off x="1030586" y="1596713"/>
              <a:ext cx="589086" cy="11710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86 Elipse"/>
            <p:cNvSpPr>
              <a:spLocks noChangeArrowheads="1"/>
            </p:cNvSpPr>
            <p:nvPr/>
          </p:nvSpPr>
          <p:spPr bwMode="auto">
            <a:xfrm>
              <a:off x="0" y="1412776"/>
              <a:ext cx="1030586" cy="367873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9pPr>
            </a:lstStyle>
            <a:p>
              <a:pPr defTabSz="914400" eaLnBrk="1" hangingPunct="1"/>
              <a:r>
                <a:rPr lang="en-GB" altLang="en-US" sz="1100" b="1">
                  <a:solidFill>
                    <a:schemeClr val="bg1"/>
                  </a:solidFill>
                </a:rPr>
                <a:t>singular</a:t>
              </a:r>
            </a:p>
          </p:txBody>
        </p:sp>
        <p:sp>
          <p:nvSpPr>
            <p:cNvPr id="13" name="100 Elipse"/>
            <p:cNvSpPr>
              <a:spLocks noChangeArrowheads="1"/>
            </p:cNvSpPr>
            <p:nvPr/>
          </p:nvSpPr>
          <p:spPr bwMode="auto">
            <a:xfrm>
              <a:off x="0" y="2564904"/>
              <a:ext cx="811937" cy="367873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9pPr>
            </a:lstStyle>
            <a:p>
              <a:pPr defTabSz="914400" eaLnBrk="1" hangingPunct="1"/>
              <a:r>
                <a:rPr lang="en-GB" altLang="en-US" sz="1100" b="1">
                  <a:solidFill>
                    <a:schemeClr val="bg1"/>
                  </a:solidFill>
                </a:rPr>
                <a:t>[RED]</a:t>
              </a:r>
            </a:p>
          </p:txBody>
        </p:sp>
        <p:sp>
          <p:nvSpPr>
            <p:cNvPr id="14" name="122 CuadroTexto"/>
            <p:cNvSpPr txBox="1">
              <a:spLocks noChangeArrowheads="1"/>
            </p:cNvSpPr>
            <p:nvPr/>
          </p:nvSpPr>
          <p:spPr bwMode="auto">
            <a:xfrm>
              <a:off x="3203848" y="2204864"/>
              <a:ext cx="537327" cy="26161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s-ES" altLang="en-US" sz="1100" b="1">
                  <a:solidFill>
                    <a:schemeClr val="bg1"/>
                  </a:solidFill>
                </a:rPr>
                <a:t>Form</a:t>
              </a:r>
            </a:p>
          </p:txBody>
        </p:sp>
        <p:cxnSp>
          <p:nvCxnSpPr>
            <p:cNvPr id="15" name="123 Conector recto de flecha"/>
            <p:cNvCxnSpPr>
              <a:cxnSpLocks noChangeShapeType="1"/>
              <a:stCxn id="14" idx="2"/>
              <a:endCxn id="5" idx="0"/>
            </p:cNvCxnSpPr>
            <p:nvPr/>
          </p:nvCxnSpPr>
          <p:spPr bwMode="auto">
            <a:xfrm>
              <a:off x="3472512" y="2466474"/>
              <a:ext cx="487420" cy="386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126 Elipse"/>
            <p:cNvSpPr>
              <a:spLocks noChangeArrowheads="1"/>
            </p:cNvSpPr>
            <p:nvPr/>
          </p:nvSpPr>
          <p:spPr bwMode="auto">
            <a:xfrm>
              <a:off x="2411760" y="1484784"/>
              <a:ext cx="798412" cy="367873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9pPr>
            </a:lstStyle>
            <a:p>
              <a:pPr defTabSz="914400" eaLnBrk="1" hangingPunct="1"/>
              <a:r>
                <a:rPr lang="en-GB" altLang="en-US" sz="1100" b="1">
                  <a:solidFill>
                    <a:schemeClr val="bg1"/>
                  </a:solidFill>
                </a:rPr>
                <a:t>plural</a:t>
              </a:r>
            </a:p>
          </p:txBody>
        </p:sp>
        <p:sp>
          <p:nvSpPr>
            <p:cNvPr id="17" name="127 Elipse"/>
            <p:cNvSpPr>
              <a:spLocks noChangeArrowheads="1"/>
            </p:cNvSpPr>
            <p:nvPr/>
          </p:nvSpPr>
          <p:spPr bwMode="auto">
            <a:xfrm>
              <a:off x="3635896" y="1268760"/>
              <a:ext cx="1077924" cy="367873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9pPr>
            </a:lstStyle>
            <a:p>
              <a:pPr defTabSz="914400" eaLnBrk="1" hangingPunct="1"/>
              <a:r>
                <a:rPr lang="en-GB" altLang="en-US" sz="1100" b="1">
                  <a:solidFill>
                    <a:schemeClr val="bg1"/>
                  </a:solidFill>
                </a:rPr>
                <a:t>[REDES]</a:t>
              </a:r>
            </a:p>
          </p:txBody>
        </p:sp>
        <p:cxnSp>
          <p:nvCxnSpPr>
            <p:cNvPr id="18" name="129 Conector recto de flecha"/>
            <p:cNvCxnSpPr>
              <a:cxnSpLocks noChangeShapeType="1"/>
              <a:stCxn id="14" idx="0"/>
              <a:endCxn id="17" idx="4"/>
            </p:cNvCxnSpPr>
            <p:nvPr/>
          </p:nvCxnSpPr>
          <p:spPr bwMode="auto">
            <a:xfrm flipV="1">
              <a:off x="3472512" y="1636633"/>
              <a:ext cx="702346" cy="5682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132 CuadroTexto"/>
            <p:cNvSpPr txBox="1">
              <a:spLocks noChangeArrowheads="1"/>
            </p:cNvSpPr>
            <p:nvPr/>
          </p:nvSpPr>
          <p:spPr bwMode="auto">
            <a:xfrm>
              <a:off x="3491880" y="1700808"/>
              <a:ext cx="1053494" cy="2616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s-ES" altLang="en-US" sz="1100">
                  <a:solidFill>
                    <a:srgbClr val="000000"/>
                  </a:solidFill>
                </a:rPr>
                <a:t>Phonetic form</a:t>
              </a:r>
            </a:p>
          </p:txBody>
        </p:sp>
        <p:cxnSp>
          <p:nvCxnSpPr>
            <p:cNvPr id="20" name="133 Conector recto de flecha"/>
            <p:cNvCxnSpPr>
              <a:cxnSpLocks noChangeShapeType="1"/>
              <a:stCxn id="16" idx="5"/>
              <a:endCxn id="14" idx="0"/>
            </p:cNvCxnSpPr>
            <p:nvPr/>
          </p:nvCxnSpPr>
          <p:spPr bwMode="auto">
            <a:xfrm>
              <a:off x="3093247" y="1798783"/>
              <a:ext cx="379265" cy="4060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136 CuadroTexto"/>
            <p:cNvSpPr txBox="1">
              <a:spLocks noChangeArrowheads="1"/>
            </p:cNvSpPr>
            <p:nvPr/>
          </p:nvSpPr>
          <p:spPr bwMode="auto">
            <a:xfrm>
              <a:off x="2771800" y="1916832"/>
              <a:ext cx="66236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s-ES" altLang="en-US" sz="1100">
                  <a:solidFill>
                    <a:srgbClr val="000000"/>
                  </a:solidFill>
                </a:rPr>
                <a:t>number</a:t>
              </a:r>
            </a:p>
          </p:txBody>
        </p:sp>
      </p:grpSp>
      <p:pic>
        <p:nvPicPr>
          <p:cNvPr id="22" name="69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t="11913" r="75661" b="68025"/>
          <a:stretch>
            <a:fillRect/>
          </a:stretch>
        </p:blipFill>
        <p:spPr bwMode="auto">
          <a:xfrm>
            <a:off x="2220664" y="1268413"/>
            <a:ext cx="8651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70 Imagen" descr="wikipedia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127" y="5691188"/>
            <a:ext cx="5556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72 Imagen" descr="wordreferenc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302" y="4581525"/>
            <a:ext cx="8651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74 Imagen" descr="ra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14" y="1268413"/>
            <a:ext cx="5048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://lemon-model.net/img/logo_smal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17232"/>
            <a:ext cx="1362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223 Grupo"/>
          <p:cNvGrpSpPr>
            <a:grpSpLocks/>
          </p:cNvGrpSpPr>
          <p:nvPr/>
        </p:nvGrpSpPr>
        <p:grpSpPr bwMode="auto">
          <a:xfrm>
            <a:off x="5460752" y="3357563"/>
            <a:ext cx="3216275" cy="1295400"/>
            <a:chOff x="4860032" y="3356992"/>
            <a:chExt cx="3215126" cy="1296144"/>
          </a:xfrm>
        </p:grpSpPr>
        <p:sp>
          <p:nvSpPr>
            <p:cNvPr id="28" name="138 CuadroTexto"/>
            <p:cNvSpPr txBox="1">
              <a:spLocks noChangeArrowheads="1"/>
            </p:cNvSpPr>
            <p:nvPr/>
          </p:nvSpPr>
          <p:spPr bwMode="auto">
            <a:xfrm>
              <a:off x="4860032" y="3671446"/>
              <a:ext cx="504056" cy="26161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s-ES" altLang="en-US" sz="1100" b="1">
                  <a:solidFill>
                    <a:schemeClr val="bg1"/>
                  </a:solidFill>
                </a:rPr>
                <a:t>Red</a:t>
              </a:r>
            </a:p>
          </p:txBody>
        </p:sp>
        <p:sp>
          <p:nvSpPr>
            <p:cNvPr id="29" name="140 CuadroTexto"/>
            <p:cNvSpPr txBox="1">
              <a:spLocks noChangeArrowheads="1"/>
            </p:cNvSpPr>
            <p:nvPr/>
          </p:nvSpPr>
          <p:spPr bwMode="auto">
            <a:xfrm>
              <a:off x="5796136" y="3429000"/>
              <a:ext cx="601447" cy="26161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s-ES" altLang="en-US" sz="1100" b="1">
                  <a:solidFill>
                    <a:schemeClr val="bg1"/>
                  </a:solidFill>
                </a:rPr>
                <a:t>Sense</a:t>
              </a:r>
            </a:p>
          </p:txBody>
        </p:sp>
        <p:cxnSp>
          <p:nvCxnSpPr>
            <p:cNvPr id="30" name="142 Conector recto de flecha"/>
            <p:cNvCxnSpPr>
              <a:cxnSpLocks noChangeShapeType="1"/>
              <a:stCxn id="29" idx="3"/>
              <a:endCxn id="32" idx="2"/>
            </p:cNvCxnSpPr>
            <p:nvPr/>
          </p:nvCxnSpPr>
          <p:spPr bwMode="auto">
            <a:xfrm flipV="1">
              <a:off x="6397583" y="3540929"/>
              <a:ext cx="910721" cy="188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144 CuadroTexto"/>
            <p:cNvSpPr txBox="1">
              <a:spLocks noChangeArrowheads="1"/>
            </p:cNvSpPr>
            <p:nvPr/>
          </p:nvSpPr>
          <p:spPr bwMode="auto">
            <a:xfrm>
              <a:off x="6389463" y="3637191"/>
              <a:ext cx="918841" cy="2616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s-ES" altLang="en-US" sz="1100">
                  <a:solidFill>
                    <a:srgbClr val="000000"/>
                  </a:solidFill>
                </a:rPr>
                <a:t>written form</a:t>
              </a:r>
            </a:p>
          </p:txBody>
        </p:sp>
        <p:sp>
          <p:nvSpPr>
            <p:cNvPr id="32" name="145 Elipse"/>
            <p:cNvSpPr>
              <a:spLocks noChangeArrowheads="1"/>
            </p:cNvSpPr>
            <p:nvPr/>
          </p:nvSpPr>
          <p:spPr bwMode="auto">
            <a:xfrm>
              <a:off x="7308304" y="3356992"/>
              <a:ext cx="766854" cy="367873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9pPr>
            </a:lstStyle>
            <a:p>
              <a:pPr defTabSz="914400" eaLnBrk="1" hangingPunct="1"/>
              <a:r>
                <a:rPr lang="en-GB" altLang="en-US" sz="1100" b="1">
                  <a:solidFill>
                    <a:schemeClr val="bg1"/>
                  </a:solidFill>
                </a:rPr>
                <a:t>“red”</a:t>
              </a:r>
            </a:p>
          </p:txBody>
        </p:sp>
        <p:cxnSp>
          <p:nvCxnSpPr>
            <p:cNvPr id="33" name="149 Conector recto de flecha"/>
            <p:cNvCxnSpPr>
              <a:cxnSpLocks noChangeShapeType="1"/>
              <a:stCxn id="29" idx="1"/>
              <a:endCxn id="28" idx="3"/>
            </p:cNvCxnSpPr>
            <p:nvPr/>
          </p:nvCxnSpPr>
          <p:spPr bwMode="auto">
            <a:xfrm flipH="1">
              <a:off x="5364088" y="3559805"/>
              <a:ext cx="432048" cy="2424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159 CuadroTexto"/>
            <p:cNvSpPr txBox="1">
              <a:spLocks noChangeArrowheads="1"/>
            </p:cNvSpPr>
            <p:nvPr/>
          </p:nvSpPr>
          <p:spPr bwMode="auto">
            <a:xfrm>
              <a:off x="5796136" y="4149080"/>
              <a:ext cx="601447" cy="26161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s-ES" altLang="en-US" sz="1100" b="1">
                  <a:solidFill>
                    <a:schemeClr val="bg1"/>
                  </a:solidFill>
                </a:rPr>
                <a:t>Sense</a:t>
              </a:r>
            </a:p>
          </p:txBody>
        </p:sp>
        <p:sp>
          <p:nvSpPr>
            <p:cNvPr id="35" name="162 CuadroTexto"/>
            <p:cNvSpPr txBox="1">
              <a:spLocks noChangeArrowheads="1"/>
            </p:cNvSpPr>
            <p:nvPr/>
          </p:nvSpPr>
          <p:spPr bwMode="auto">
            <a:xfrm>
              <a:off x="6300192" y="4391526"/>
              <a:ext cx="918841" cy="2616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s-ES" altLang="en-US" sz="1100">
                  <a:solidFill>
                    <a:srgbClr val="000000"/>
                  </a:solidFill>
                </a:rPr>
                <a:t>written form</a:t>
              </a:r>
            </a:p>
          </p:txBody>
        </p:sp>
        <p:sp>
          <p:nvSpPr>
            <p:cNvPr id="36" name="163 Elipse"/>
            <p:cNvSpPr>
              <a:spLocks noChangeArrowheads="1"/>
            </p:cNvSpPr>
            <p:nvPr/>
          </p:nvSpPr>
          <p:spPr bwMode="auto">
            <a:xfrm>
              <a:off x="7092280" y="4077072"/>
              <a:ext cx="962963" cy="367873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9pPr>
            </a:lstStyle>
            <a:p>
              <a:pPr defTabSz="914400" eaLnBrk="1" hangingPunct="1"/>
              <a:r>
                <a:rPr lang="en-GB" altLang="en-US" sz="1100" b="1">
                  <a:solidFill>
                    <a:schemeClr val="bg1"/>
                  </a:solidFill>
                </a:rPr>
                <a:t>“</a:t>
              </a:r>
              <a:r>
                <a:rPr lang="en-GB" altLang="ja-JP" sz="1100" b="1">
                  <a:solidFill>
                    <a:schemeClr val="bg1"/>
                  </a:solidFill>
                </a:rPr>
                <a:t>malla</a:t>
              </a:r>
              <a:r>
                <a:rPr lang="en-GB" altLang="en-US" sz="1100" b="1">
                  <a:solidFill>
                    <a:schemeClr val="bg1"/>
                  </a:solidFill>
                </a:rPr>
                <a:t>”</a:t>
              </a:r>
            </a:p>
          </p:txBody>
        </p:sp>
        <p:cxnSp>
          <p:nvCxnSpPr>
            <p:cNvPr id="37" name="164 Conector recto de flecha"/>
            <p:cNvCxnSpPr>
              <a:cxnSpLocks noChangeShapeType="1"/>
              <a:stCxn id="34" idx="1"/>
              <a:endCxn id="28" idx="2"/>
            </p:cNvCxnSpPr>
            <p:nvPr/>
          </p:nvCxnSpPr>
          <p:spPr bwMode="auto">
            <a:xfrm flipH="1" flipV="1">
              <a:off x="5112060" y="3933056"/>
              <a:ext cx="684076" cy="3468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168 Conector recto de flecha"/>
            <p:cNvCxnSpPr>
              <a:cxnSpLocks noChangeShapeType="1"/>
              <a:stCxn id="29" idx="2"/>
              <a:endCxn id="34" idx="0"/>
            </p:cNvCxnSpPr>
            <p:nvPr/>
          </p:nvCxnSpPr>
          <p:spPr bwMode="auto">
            <a:xfrm>
              <a:off x="6096860" y="3690610"/>
              <a:ext cx="0" cy="4584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171 CuadroTexto"/>
            <p:cNvSpPr txBox="1">
              <a:spLocks noChangeArrowheads="1"/>
            </p:cNvSpPr>
            <p:nvPr/>
          </p:nvSpPr>
          <p:spPr bwMode="auto">
            <a:xfrm>
              <a:off x="6084168" y="3861048"/>
              <a:ext cx="829073" cy="2616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s-ES" altLang="en-US" sz="1100">
                  <a:solidFill>
                    <a:srgbClr val="000000"/>
                  </a:solidFill>
                </a:rPr>
                <a:t>equivalent</a:t>
              </a:r>
            </a:p>
          </p:txBody>
        </p:sp>
        <p:cxnSp>
          <p:nvCxnSpPr>
            <p:cNvPr id="40" name="88 Conector recto de flecha"/>
            <p:cNvCxnSpPr>
              <a:cxnSpLocks noChangeShapeType="1"/>
              <a:stCxn id="34" idx="3"/>
              <a:endCxn id="36" idx="2"/>
            </p:cNvCxnSpPr>
            <p:nvPr/>
          </p:nvCxnSpPr>
          <p:spPr bwMode="auto">
            <a:xfrm flipV="1">
              <a:off x="6397583" y="4261009"/>
              <a:ext cx="694697" cy="188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" name="224 Grupo"/>
          <p:cNvGrpSpPr>
            <a:grpSpLocks/>
          </p:cNvGrpSpPr>
          <p:nvPr/>
        </p:nvGrpSpPr>
        <p:grpSpPr bwMode="auto">
          <a:xfrm>
            <a:off x="4352082" y="4359275"/>
            <a:ext cx="1516062" cy="2270125"/>
            <a:chOff x="3779913" y="4365104"/>
            <a:chExt cx="1517153" cy="2270440"/>
          </a:xfrm>
        </p:grpSpPr>
        <p:sp>
          <p:nvSpPr>
            <p:cNvPr id="42" name="172 CuadroTexto"/>
            <p:cNvSpPr txBox="1"/>
            <p:nvPr/>
          </p:nvSpPr>
          <p:spPr>
            <a:xfrm>
              <a:off x="3779913" y="4365104"/>
              <a:ext cx="503599" cy="2619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1100" b="1" dirty="0">
                  <a:latin typeface="Calibri" charset="0"/>
                  <a:ea typeface="ヒラギノ角ゴ Pro W3" charset="0"/>
                  <a:cs typeface="ヒラギノ角ゴ Pro W3" charset="0"/>
                </a:rPr>
                <a:t>Red</a:t>
              </a:r>
            </a:p>
          </p:txBody>
        </p:sp>
        <p:cxnSp>
          <p:nvCxnSpPr>
            <p:cNvPr id="43" name="173 Conector recto de flecha"/>
            <p:cNvCxnSpPr>
              <a:cxnSpLocks noChangeShapeType="1"/>
              <a:stCxn id="45" idx="0"/>
              <a:endCxn id="42" idx="2"/>
            </p:cNvCxnSpPr>
            <p:nvPr/>
          </p:nvCxnSpPr>
          <p:spPr bwMode="auto">
            <a:xfrm flipH="1" flipV="1">
              <a:off x="4031941" y="4626714"/>
              <a:ext cx="866588" cy="11065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176 CuadroTexto"/>
            <p:cNvSpPr txBox="1">
              <a:spLocks noChangeArrowheads="1"/>
            </p:cNvSpPr>
            <p:nvPr/>
          </p:nvSpPr>
          <p:spPr bwMode="auto">
            <a:xfrm>
              <a:off x="4094070" y="4869160"/>
              <a:ext cx="569388" cy="2616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s-ES" altLang="en-US" sz="1100" dirty="0" err="1">
                  <a:solidFill>
                    <a:srgbClr val="C00000"/>
                  </a:solidFill>
                </a:rPr>
                <a:t>image</a:t>
              </a:r>
              <a:endParaRPr lang="es-ES" altLang="en-US" sz="1100" dirty="0">
                <a:solidFill>
                  <a:srgbClr val="C00000"/>
                </a:solidFill>
              </a:endParaRPr>
            </a:p>
          </p:txBody>
        </p:sp>
        <p:pic>
          <p:nvPicPr>
            <p:cNvPr id="45" name="Picture 2" descr="http://upload.wikimedia.org/wikipedia/commons/thumb/f/f7/Topolog%C3%ADa-red-%C3%A1rbol.png/250px-Topolog%C3%ADa-red-%C3%A1rbol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5733256"/>
              <a:ext cx="797074" cy="90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227 Grupo"/>
          <p:cNvGrpSpPr>
            <a:grpSpLocks/>
          </p:cNvGrpSpPr>
          <p:nvPr/>
        </p:nvGrpSpPr>
        <p:grpSpPr bwMode="auto">
          <a:xfrm>
            <a:off x="564901" y="3500438"/>
            <a:ext cx="2719388" cy="1830387"/>
            <a:chOff x="-36512" y="3501008"/>
            <a:chExt cx="2719041" cy="1829673"/>
          </a:xfrm>
        </p:grpSpPr>
        <p:sp>
          <p:nvSpPr>
            <p:cNvPr id="47" name="79 CuadroTexto"/>
            <p:cNvSpPr txBox="1"/>
            <p:nvPr/>
          </p:nvSpPr>
          <p:spPr>
            <a:xfrm>
              <a:off x="1979357" y="3501008"/>
              <a:ext cx="474601" cy="27770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200" b="1" dirty="0">
                  <a:latin typeface="Calibri" charset="0"/>
                  <a:ea typeface="ヒラギノ角ゴ Pro W3" charset="0"/>
                  <a:cs typeface="ヒラギノ角ゴ Pro W3" charset="0"/>
                </a:rPr>
                <a:t>Red</a:t>
              </a:r>
            </a:p>
          </p:txBody>
        </p:sp>
        <p:sp>
          <p:nvSpPr>
            <p:cNvPr id="48" name="83 CuadroTexto"/>
            <p:cNvSpPr txBox="1"/>
            <p:nvPr/>
          </p:nvSpPr>
          <p:spPr>
            <a:xfrm>
              <a:off x="179361" y="4142108"/>
              <a:ext cx="636506" cy="27770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200" b="1" dirty="0" err="1">
                  <a:latin typeface="Calibri" charset="0"/>
                  <a:ea typeface="ヒラギノ角ゴ Pro W3" charset="0"/>
                  <a:cs typeface="ヒラギノ角ゴ Pro W3" charset="0"/>
                </a:rPr>
                <a:t>Sense</a:t>
              </a:r>
              <a:endParaRPr lang="es-ES" sz="1200" b="1" dirty="0">
                <a:latin typeface="Calibri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49" name="97 CuadroTexto"/>
            <p:cNvSpPr txBox="1"/>
            <p:nvPr/>
          </p:nvSpPr>
          <p:spPr>
            <a:xfrm>
              <a:off x="1403167" y="4148455"/>
              <a:ext cx="636507" cy="27770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200" b="1" dirty="0" err="1">
                  <a:latin typeface="Calibri" charset="0"/>
                  <a:ea typeface="ヒラギノ角ゴ Pro W3" charset="0"/>
                  <a:cs typeface="ヒラギノ角ゴ Pro W3" charset="0"/>
                </a:rPr>
                <a:t>Sense</a:t>
              </a:r>
              <a:endParaRPr lang="es-ES" sz="1200" b="1" dirty="0">
                <a:latin typeface="Calibri" charset="0"/>
                <a:ea typeface="ヒラギノ角ゴ Pro W3" charset="0"/>
                <a:cs typeface="ヒラギノ角ゴ Pro W3" charset="0"/>
              </a:endParaRPr>
            </a:p>
          </p:txBody>
        </p:sp>
        <p:cxnSp>
          <p:nvCxnSpPr>
            <p:cNvPr id="50" name="98 Conector recto de flecha"/>
            <p:cNvCxnSpPr>
              <a:cxnSpLocks noChangeShapeType="1"/>
              <a:stCxn id="49" idx="1"/>
              <a:endCxn id="48" idx="3"/>
            </p:cNvCxnSpPr>
            <p:nvPr/>
          </p:nvCxnSpPr>
          <p:spPr bwMode="auto">
            <a:xfrm flipH="1" flipV="1">
              <a:off x="816225" y="4280887"/>
              <a:ext cx="587423" cy="66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" name="110 CuadroTexto"/>
            <p:cNvSpPr txBox="1">
              <a:spLocks noChangeArrowheads="1"/>
            </p:cNvSpPr>
            <p:nvPr/>
          </p:nvSpPr>
          <p:spPr bwMode="auto">
            <a:xfrm>
              <a:off x="712179" y="4438273"/>
              <a:ext cx="835485" cy="43088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s-ES" altLang="en-US" sz="1100"/>
                <a:t>translation</a:t>
              </a:r>
            </a:p>
            <a:p>
              <a:pPr algn="ctr" eaLnBrk="1" hangingPunct="1"/>
              <a:r>
                <a:rPr lang="es-ES" altLang="en-US" sz="1100"/>
                <a:t>es - en</a:t>
              </a:r>
            </a:p>
          </p:txBody>
        </p:sp>
        <p:cxnSp>
          <p:nvCxnSpPr>
            <p:cNvPr id="52" name="111 Conector recto de flecha"/>
            <p:cNvCxnSpPr>
              <a:cxnSpLocks noChangeShapeType="1"/>
              <a:stCxn id="49" idx="2"/>
              <a:endCxn id="55" idx="0"/>
            </p:cNvCxnSpPr>
            <p:nvPr/>
          </p:nvCxnSpPr>
          <p:spPr bwMode="auto">
            <a:xfrm>
              <a:off x="1722005" y="4426079"/>
              <a:ext cx="524" cy="5150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112 CuadroTexto"/>
            <p:cNvSpPr txBox="1">
              <a:spLocks noChangeArrowheads="1"/>
            </p:cNvSpPr>
            <p:nvPr/>
          </p:nvSpPr>
          <p:spPr bwMode="auto">
            <a:xfrm>
              <a:off x="1763688" y="4437112"/>
              <a:ext cx="918841" cy="2616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s-ES" altLang="en-US" sz="1100"/>
                <a:t>written form</a:t>
              </a:r>
            </a:p>
          </p:txBody>
        </p:sp>
        <p:sp>
          <p:nvSpPr>
            <p:cNvPr id="54" name="116 Elipse"/>
            <p:cNvSpPr/>
            <p:nvPr/>
          </p:nvSpPr>
          <p:spPr bwMode="auto">
            <a:xfrm>
              <a:off x="107933" y="4911744"/>
              <a:ext cx="811109" cy="388786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9pPr>
            </a:lstStyle>
            <a:p>
              <a:pPr defTabSz="914400" eaLnBrk="1" hangingPunct="1"/>
              <a:r>
                <a:rPr lang="en-GB" altLang="en-US" sz="1200" b="1"/>
                <a:t>“red”</a:t>
              </a:r>
            </a:p>
          </p:txBody>
        </p:sp>
        <p:sp>
          <p:nvSpPr>
            <p:cNvPr id="55" name="117 Elipse"/>
            <p:cNvSpPr/>
            <p:nvPr/>
          </p:nvSpPr>
          <p:spPr bwMode="auto">
            <a:xfrm>
              <a:off x="1069835" y="4941896"/>
              <a:ext cx="1304758" cy="38878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9pPr>
            </a:lstStyle>
            <a:p>
              <a:pPr defTabSz="914400" eaLnBrk="1" hangingPunct="1"/>
              <a:r>
                <a:rPr lang="en-GB" altLang="en-US" sz="1200" b="1"/>
                <a:t>“network”</a:t>
              </a:r>
            </a:p>
          </p:txBody>
        </p:sp>
        <p:cxnSp>
          <p:nvCxnSpPr>
            <p:cNvPr id="56" name="119 Conector recto de flecha"/>
            <p:cNvCxnSpPr>
              <a:cxnSpLocks noChangeShapeType="1"/>
              <a:stCxn id="48" idx="2"/>
              <a:endCxn id="54" idx="0"/>
            </p:cNvCxnSpPr>
            <p:nvPr/>
          </p:nvCxnSpPr>
          <p:spPr bwMode="auto">
            <a:xfrm>
              <a:off x="497869" y="4419386"/>
              <a:ext cx="15604" cy="4923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124 Conector recto de flecha"/>
            <p:cNvCxnSpPr>
              <a:cxnSpLocks noChangeShapeType="1"/>
              <a:stCxn id="49" idx="0"/>
              <a:endCxn id="47" idx="2"/>
            </p:cNvCxnSpPr>
            <p:nvPr/>
          </p:nvCxnSpPr>
          <p:spPr bwMode="auto">
            <a:xfrm flipV="1">
              <a:off x="1722005" y="3778007"/>
              <a:ext cx="495112" cy="3710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131 Conector recto de flecha"/>
            <p:cNvCxnSpPr>
              <a:cxnSpLocks noChangeShapeType="1"/>
              <a:stCxn id="48" idx="0"/>
              <a:endCxn id="47" idx="2"/>
            </p:cNvCxnSpPr>
            <p:nvPr/>
          </p:nvCxnSpPr>
          <p:spPr bwMode="auto">
            <a:xfrm flipV="1">
              <a:off x="497869" y="3778007"/>
              <a:ext cx="1719248" cy="364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226 CuadroTexto"/>
            <p:cNvSpPr txBox="1">
              <a:spLocks noChangeArrowheads="1"/>
            </p:cNvSpPr>
            <p:nvPr/>
          </p:nvSpPr>
          <p:spPr bwMode="auto">
            <a:xfrm>
              <a:off x="-36512" y="4607550"/>
              <a:ext cx="918841" cy="2616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s-ES" altLang="en-US" sz="1100"/>
                <a:t>written form</a:t>
              </a:r>
            </a:p>
          </p:txBody>
        </p:sp>
      </p:grpSp>
      <p:grpSp>
        <p:nvGrpSpPr>
          <p:cNvPr id="60" name="82 Grupo"/>
          <p:cNvGrpSpPr>
            <a:grpSpLocks/>
          </p:cNvGrpSpPr>
          <p:nvPr/>
        </p:nvGrpSpPr>
        <p:grpSpPr bwMode="auto">
          <a:xfrm>
            <a:off x="6181477" y="908050"/>
            <a:ext cx="2566987" cy="1701800"/>
            <a:chOff x="827584" y="908720"/>
            <a:chExt cx="2567054" cy="1701770"/>
          </a:xfrm>
        </p:grpSpPr>
        <p:grpSp>
          <p:nvGrpSpPr>
            <p:cNvPr id="61" name="209 Grupo"/>
            <p:cNvGrpSpPr>
              <a:grpSpLocks/>
            </p:cNvGrpSpPr>
            <p:nvPr/>
          </p:nvGrpSpPr>
          <p:grpSpPr bwMode="auto">
            <a:xfrm>
              <a:off x="827584" y="1340768"/>
              <a:ext cx="2454751" cy="1269722"/>
              <a:chOff x="527709" y="1340768"/>
              <a:chExt cx="2454751" cy="1269722"/>
            </a:xfrm>
          </p:grpSpPr>
          <p:sp>
            <p:nvSpPr>
              <p:cNvPr id="65" name="5 CuadroTexto"/>
              <p:cNvSpPr txBox="1">
                <a:spLocks noChangeArrowheads="1"/>
              </p:cNvSpPr>
              <p:nvPr/>
            </p:nvSpPr>
            <p:spPr bwMode="auto">
              <a:xfrm>
                <a:off x="527709" y="2348880"/>
                <a:ext cx="504055" cy="261610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s-ES" altLang="en-US" sz="1100" b="1">
                    <a:solidFill>
                      <a:schemeClr val="bg1"/>
                    </a:solidFill>
                  </a:rPr>
                  <a:t>Red</a:t>
                </a:r>
              </a:p>
            </p:txBody>
          </p:sp>
          <p:cxnSp>
            <p:nvCxnSpPr>
              <p:cNvPr id="66" name="8 Conector recto de flecha"/>
              <p:cNvCxnSpPr>
                <a:cxnSpLocks noChangeShapeType="1"/>
                <a:stCxn id="69" idx="2"/>
                <a:endCxn id="65" idx="0"/>
              </p:cNvCxnSpPr>
              <p:nvPr/>
            </p:nvCxnSpPr>
            <p:spPr bwMode="auto">
              <a:xfrm flipH="1">
                <a:off x="779737" y="1890410"/>
                <a:ext cx="880732" cy="45847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" name="13 Conector recto de flecha"/>
              <p:cNvCxnSpPr>
                <a:cxnSpLocks noChangeShapeType="1"/>
                <a:stCxn id="69" idx="3"/>
                <a:endCxn id="64" idx="7"/>
              </p:cNvCxnSpPr>
              <p:nvPr/>
            </p:nvCxnSpPr>
            <p:spPr bwMode="auto">
              <a:xfrm flipV="1">
                <a:off x="1929132" y="1682674"/>
                <a:ext cx="1053328" cy="7693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" name="14 CuadroTexto"/>
              <p:cNvSpPr txBox="1">
                <a:spLocks noChangeArrowheads="1"/>
              </p:cNvSpPr>
              <p:nvPr/>
            </p:nvSpPr>
            <p:spPr bwMode="auto">
              <a:xfrm>
                <a:off x="1751845" y="1916832"/>
                <a:ext cx="918841" cy="2616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:r>
                  <a:rPr lang="es-ES" altLang="en-US" sz="1100">
                    <a:solidFill>
                      <a:srgbClr val="000000"/>
                    </a:solidFill>
                  </a:rPr>
                  <a:t>written form</a:t>
                </a:r>
              </a:p>
            </p:txBody>
          </p:sp>
          <p:sp>
            <p:nvSpPr>
              <p:cNvPr id="69" name="16 CuadroTexto"/>
              <p:cNvSpPr txBox="1">
                <a:spLocks noChangeArrowheads="1"/>
              </p:cNvSpPr>
              <p:nvPr/>
            </p:nvSpPr>
            <p:spPr bwMode="auto">
              <a:xfrm>
                <a:off x="1391805" y="1628800"/>
                <a:ext cx="537327" cy="261610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s-ES" altLang="en-US" sz="1100" b="1">
                    <a:solidFill>
                      <a:schemeClr val="bg1"/>
                    </a:solidFill>
                  </a:rPr>
                  <a:t>Form</a:t>
                </a:r>
              </a:p>
            </p:txBody>
          </p:sp>
          <p:sp>
            <p:nvSpPr>
              <p:cNvPr id="70" name="18 CuadroTexto"/>
              <p:cNvSpPr txBox="1">
                <a:spLocks noChangeArrowheads="1"/>
              </p:cNvSpPr>
              <p:nvPr/>
            </p:nvSpPr>
            <p:spPr bwMode="auto">
              <a:xfrm>
                <a:off x="1679837" y="1340768"/>
                <a:ext cx="623889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s-ES" altLang="en-US" sz="1100">
                    <a:solidFill>
                      <a:srgbClr val="000000"/>
                    </a:solidFill>
                  </a:rPr>
                  <a:t>gender</a:t>
                </a:r>
              </a:p>
            </p:txBody>
          </p:sp>
        </p:grpSp>
        <p:cxnSp>
          <p:nvCxnSpPr>
            <p:cNvPr id="62" name="63 Conector recto de flecha"/>
            <p:cNvCxnSpPr>
              <a:cxnSpLocks noChangeShapeType="1"/>
              <a:stCxn id="63" idx="3"/>
              <a:endCxn id="69" idx="0"/>
            </p:cNvCxnSpPr>
            <p:nvPr/>
          </p:nvCxnSpPr>
          <p:spPr bwMode="auto">
            <a:xfrm flipH="1">
              <a:off x="1960344" y="1222719"/>
              <a:ext cx="40803" cy="4060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73 Elipse"/>
            <p:cNvSpPr>
              <a:spLocks noChangeArrowheads="1"/>
            </p:cNvSpPr>
            <p:nvPr/>
          </p:nvSpPr>
          <p:spPr bwMode="auto">
            <a:xfrm>
              <a:off x="1835696" y="908720"/>
              <a:ext cx="1129768" cy="36787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9pPr>
            </a:lstStyle>
            <a:p>
              <a:pPr defTabSz="914400" eaLnBrk="1" hangingPunct="1"/>
              <a:r>
                <a:rPr lang="en-GB" altLang="en-US" sz="1100" b="1">
                  <a:solidFill>
                    <a:schemeClr val="bg1"/>
                  </a:solidFill>
                </a:rPr>
                <a:t>femenine</a:t>
              </a:r>
            </a:p>
          </p:txBody>
        </p:sp>
        <p:sp>
          <p:nvSpPr>
            <p:cNvPr id="64" name="75 Elipse"/>
            <p:cNvSpPr>
              <a:spLocks noChangeArrowheads="1"/>
            </p:cNvSpPr>
            <p:nvPr/>
          </p:nvSpPr>
          <p:spPr bwMode="auto">
            <a:xfrm>
              <a:off x="2627784" y="1628800"/>
              <a:ext cx="766854" cy="36787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charset="-128"/>
                </a:defRPr>
              </a:lvl9pPr>
            </a:lstStyle>
            <a:p>
              <a:pPr defTabSz="914400" eaLnBrk="1" hangingPunct="1"/>
              <a:r>
                <a:rPr lang="en-GB" altLang="en-US" sz="1100" b="1">
                  <a:solidFill>
                    <a:schemeClr val="bg1"/>
                  </a:solidFill>
                </a:rPr>
                <a:t>“red”</a:t>
              </a:r>
            </a:p>
          </p:txBody>
        </p:sp>
      </p:grpSp>
      <p:pic>
        <p:nvPicPr>
          <p:cNvPr id="71" name="Picture 2" descr="C:\Users\Jorge Gracia\Dropbox\myLIDER\Meetings\2013_11_Kickoff_meeting\logos\mlw_20131118_we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27" y="5667375"/>
            <a:ext cx="1897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71"/>
          <p:cNvSpPr/>
          <p:nvPr/>
        </p:nvSpPr>
        <p:spPr>
          <a:xfrm>
            <a:off x="323528" y="5949280"/>
            <a:ext cx="418576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10"/>
              </a:rPr>
              <a:t>https://www.w3.org/community/ontolex</a:t>
            </a:r>
            <a:r>
              <a:rPr lang="en-US" dirty="0" smtClean="0">
                <a:hlinkClick r:id="rId10"/>
              </a:rPr>
              <a:t>/</a:t>
            </a:r>
            <a:endParaRPr lang="en-US" dirty="0" smtClean="0"/>
          </a:p>
          <a:p>
            <a:r>
              <a:rPr lang="en-US" dirty="0" smtClean="0"/>
              <a:t>Grounded in ISO TC37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084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7037E-7 L -0.18108 0.16805 " pathEditMode="relative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0.10243 -0.02107 " pathEditMode="relative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03704E-6 L 0.0158 -0.12592 " pathEditMode="relative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4.81481E-6 L 0.21267 -4.81481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6 L 0.02361 0.09445 " pathEditMode="relative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for IFC?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13" y="908720"/>
            <a:ext cx="8435975" cy="4824412"/>
          </a:xfrm>
        </p:spPr>
        <p:txBody>
          <a:bodyPr/>
          <a:lstStyle/>
          <a:p>
            <a:r>
              <a:rPr lang="en-US" sz="2800" dirty="0" smtClean="0"/>
              <a:t>What are advantages of reflecting IDF in Linked Data?</a:t>
            </a:r>
          </a:p>
          <a:p>
            <a:pPr lvl="1"/>
            <a:r>
              <a:rPr lang="en-US" sz="2400" dirty="0" smtClean="0"/>
              <a:t>Completeness of other IFC-</a:t>
            </a:r>
            <a:r>
              <a:rPr lang="en-US" sz="2400" dirty="0" err="1" smtClean="0"/>
              <a:t>Sem</a:t>
            </a:r>
            <a:r>
              <a:rPr lang="en-US" sz="2400" dirty="0" err="1"/>
              <a:t>W</a:t>
            </a:r>
            <a:r>
              <a:rPr lang="en-US" sz="2400" dirty="0" err="1" smtClean="0"/>
              <a:t>eb</a:t>
            </a:r>
            <a:r>
              <a:rPr lang="en-US" sz="2400" dirty="0" smtClean="0"/>
              <a:t> mappings</a:t>
            </a:r>
          </a:p>
          <a:p>
            <a:pPr lvl="2"/>
            <a:r>
              <a:rPr lang="en-US" sz="2000" dirty="0" smtClean="0"/>
              <a:t>RDF labels with language tabs insufficient </a:t>
            </a:r>
          </a:p>
          <a:p>
            <a:pPr lvl="1"/>
            <a:r>
              <a:rPr lang="en-US" sz="2400" dirty="0" smtClean="0"/>
              <a:t>Broader data/dictionary integration with other applications, e.g. GIS, and languages</a:t>
            </a:r>
          </a:p>
          <a:p>
            <a:pPr lvl="1"/>
            <a:r>
              <a:rPr lang="en-US" sz="2400" dirty="0"/>
              <a:t>Cheaper, more accessible web/data </a:t>
            </a:r>
            <a:r>
              <a:rPr lang="en-US" sz="2400" dirty="0" smtClean="0"/>
              <a:t>infrastructure</a:t>
            </a:r>
          </a:p>
          <a:p>
            <a:pPr lvl="1"/>
            <a:r>
              <a:rPr lang="en-US" sz="2400" dirty="0" smtClean="0"/>
              <a:t>Application innovation: e.g. integrated speech interfaces, auto-annotation, image search, machine translation</a:t>
            </a:r>
          </a:p>
          <a:p>
            <a:r>
              <a:rPr lang="en-US" sz="2800" dirty="0" smtClean="0"/>
              <a:t>LIDER CSA &amp; LD4LT W3C Working Group ready to collaborate on developing use cases and mappings -&gt; </a:t>
            </a:r>
            <a:r>
              <a:rPr lang="en-US" sz="2800" dirty="0" err="1" smtClean="0"/>
              <a:t>SWIMing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23008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from other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35975" cy="4824412"/>
          </a:xfrm>
        </p:spPr>
        <p:txBody>
          <a:bodyPr/>
          <a:lstStyle/>
          <a:p>
            <a:r>
              <a:rPr lang="en-US" sz="2800" dirty="0" smtClean="0"/>
              <a:t>Talk the local data language: round-trip mappings (NOT replacement of) to existing formats – e.g. IFC</a:t>
            </a:r>
          </a:p>
          <a:p>
            <a:r>
              <a:rPr lang="en-US" sz="2800" dirty="0" smtClean="0"/>
              <a:t>IFC/IFD is a well thought out info model for construction domain. Does </a:t>
            </a:r>
            <a:r>
              <a:rPr lang="en-US" sz="2800" dirty="0" err="1" smtClean="0"/>
              <a:t>SemWeb</a:t>
            </a:r>
            <a:r>
              <a:rPr lang="en-US" sz="2800" dirty="0" smtClean="0"/>
              <a:t> reasoning add much?</a:t>
            </a:r>
          </a:p>
          <a:p>
            <a:r>
              <a:rPr lang="en-US" sz="2800" dirty="0" smtClean="0"/>
              <a:t>Problem is relationship to all the other formats </a:t>
            </a:r>
          </a:p>
          <a:p>
            <a:r>
              <a:rPr lang="en-US" sz="2800" dirty="0" smtClean="0"/>
              <a:t>Using LD for open data management, schema extension/mapping and data/link quality assurance can add value and lower integration costs</a:t>
            </a:r>
          </a:p>
          <a:p>
            <a:r>
              <a:rPr lang="en-US" sz="2800" dirty="0" smtClean="0"/>
              <a:t>URLs are free, charging/controlling identifiers will only constrain uptake – implications for GUIDs</a:t>
            </a:r>
          </a:p>
        </p:txBody>
      </p:sp>
    </p:spTree>
    <p:extLst>
      <p:ext uri="{BB962C8B-B14F-4D97-AF65-F5344CB8AC3E}">
        <p14:creationId xmlns:p14="http://schemas.microsoft.com/office/powerpoint/2010/main" val="2792167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LIDER v7.2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17365D"/>
      </a:accent2>
      <a:accent3>
        <a:srgbClr val="9BBB59"/>
      </a:accent3>
      <a:accent4>
        <a:srgbClr val="8064A2"/>
      </a:accent4>
      <a:accent5>
        <a:srgbClr val="4BACC6"/>
      </a:accent5>
      <a:accent6>
        <a:srgbClr val="9999FF"/>
      </a:accent6>
      <a:hlink>
        <a:srgbClr val="0000FF"/>
      </a:hlink>
      <a:folHlink>
        <a:srgbClr val="3185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yLIDER.v1.potx" id="{BD8ED910-D506-49B9-A186-E613B7CCCE7E}" vid="{BD4F9583-EFB8-4ECE-B799-2E69F6CFDC5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LIDER slides V8-3-v3(katy) (1)</Template>
  <TotalTime>21185</TotalTime>
  <Words>514</Words>
  <Application>Microsoft Macintosh PowerPoint</Application>
  <PresentationFormat>On-screen Show (4:3)</PresentationFormat>
  <Paragraphs>91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Plantilla LIDER v7.2</vt:lpstr>
      <vt:lpstr>Image</vt:lpstr>
      <vt:lpstr>Multilingual Terminology Support Linked Open Data for Construction Works Workshop  BRE Watford, 24 Mar 2015 </vt:lpstr>
      <vt:lpstr>BIM Concept/Term/Translation Requirements</vt:lpstr>
      <vt:lpstr>Key Ingredients in Linked Data</vt:lpstr>
      <vt:lpstr>Uses of Linked Data</vt:lpstr>
      <vt:lpstr>Linked Data for rich extensible dictionaries </vt:lpstr>
      <vt:lpstr>Relevance for IFC?</vt:lpstr>
      <vt:lpstr>Lessons learned from other domains</vt:lpstr>
    </vt:vector>
  </TitlesOfParts>
  <Company>OEG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 Name</dc:title>
  <dc:creator>asun</dc:creator>
  <cp:lastModifiedBy>David Lewis</cp:lastModifiedBy>
  <cp:revision>294</cp:revision>
  <dcterms:created xsi:type="dcterms:W3CDTF">2013-11-11T17:29:43Z</dcterms:created>
  <dcterms:modified xsi:type="dcterms:W3CDTF">2015-03-24T15:17:08Z</dcterms:modified>
</cp:coreProperties>
</file>