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9" r:id="rId4"/>
    <p:sldId id="258" r:id="rId5"/>
    <p:sldId id="257" r:id="rId6"/>
    <p:sldId id="260" r:id="rId7"/>
    <p:sldId id="262" r:id="rId8"/>
    <p:sldId id="263" r:id="rId9"/>
    <p:sldId id="264" r:id="rId10"/>
    <p:sldId id="265" r:id="rId11"/>
    <p:sldId id="266" r:id="rId12"/>
    <p:sldId id="273" r:id="rId13"/>
    <p:sldId id="272" r:id="rId14"/>
    <p:sldId id="268" r:id="rId15"/>
    <p:sldId id="267" r:id="rId16"/>
    <p:sldId id="269" r:id="rId17"/>
    <p:sldId id="270" r:id="rId1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A84EA-8863-4C12-AC6A-73B4820CDC9A}" type="datetimeFigureOut">
              <a:rPr lang="nl-BE" smtClean="0"/>
              <a:t>23/03/2015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8173F-FD57-47C8-B733-93A5288408B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064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8173F-FD57-47C8-B733-93A5288408B4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009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7A58-391E-41B3-B3FB-D269F04E0FF2}" type="datetimeFigureOut">
              <a:rPr lang="nl-BE" smtClean="0"/>
              <a:t>23/03/2015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4094-9F0B-4C15-ABBF-FEBFD140666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487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7A58-391E-41B3-B3FB-D269F04E0FF2}" type="datetimeFigureOut">
              <a:rPr lang="nl-BE" smtClean="0"/>
              <a:t>23/03/2015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4094-9F0B-4C15-ABBF-FEBFD140666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837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7A58-391E-41B3-B3FB-D269F04E0FF2}" type="datetimeFigureOut">
              <a:rPr lang="nl-BE" smtClean="0"/>
              <a:t>23/03/2015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4094-9F0B-4C15-ABBF-FEBFD140666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926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7A58-391E-41B3-B3FB-D269F04E0FF2}" type="datetimeFigureOut">
              <a:rPr lang="nl-BE" smtClean="0"/>
              <a:t>23/03/2015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4094-9F0B-4C15-ABBF-FEBFD140666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988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7A58-391E-41B3-B3FB-D269F04E0FF2}" type="datetimeFigureOut">
              <a:rPr lang="nl-BE" smtClean="0"/>
              <a:t>23/03/2015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4094-9F0B-4C15-ABBF-FEBFD140666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240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7A58-391E-41B3-B3FB-D269F04E0FF2}" type="datetimeFigureOut">
              <a:rPr lang="nl-BE" smtClean="0"/>
              <a:t>23/03/2015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4094-9F0B-4C15-ABBF-FEBFD140666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068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7A58-391E-41B3-B3FB-D269F04E0FF2}" type="datetimeFigureOut">
              <a:rPr lang="nl-BE" smtClean="0"/>
              <a:t>23/03/2015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4094-9F0B-4C15-ABBF-FEBFD140666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057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7A58-391E-41B3-B3FB-D269F04E0FF2}" type="datetimeFigureOut">
              <a:rPr lang="nl-BE" smtClean="0"/>
              <a:t>23/03/2015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4094-9F0B-4C15-ABBF-FEBFD140666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558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7A58-391E-41B3-B3FB-D269F04E0FF2}" type="datetimeFigureOut">
              <a:rPr lang="nl-BE" smtClean="0"/>
              <a:t>23/03/2015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4094-9F0B-4C15-ABBF-FEBFD140666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43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7A58-391E-41B3-B3FB-D269F04E0FF2}" type="datetimeFigureOut">
              <a:rPr lang="nl-BE" smtClean="0"/>
              <a:t>23/03/2015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4094-9F0B-4C15-ABBF-FEBFD140666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526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7A58-391E-41B3-B3FB-D269F04E0FF2}" type="datetimeFigureOut">
              <a:rPr lang="nl-BE" smtClean="0"/>
              <a:t>23/03/2015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4094-9F0B-4C15-ABBF-FEBFD140666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632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87A58-391E-41B3-B3FB-D269F04E0FF2}" type="datetimeFigureOut">
              <a:rPr lang="nl-BE" smtClean="0"/>
              <a:t>23/03/2015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E4094-9F0B-4C15-ABBF-FEBFD140666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383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mlab/IFC-to-RDF-converter/tree/B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inkedbuildingdata.net/resources/IFC2X3_TC1.ttl" TargetMode="External"/><Relationship Id="rId4" Type="http://schemas.openxmlformats.org/officeDocument/2006/relationships/hyperlink" Target="http://linkedbuildingdata.net/resources/IFC4_ADD1.ow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ifcOWL</a:t>
            </a:r>
            <a:r>
              <a:rPr lang="nl-NL" dirty="0" smtClean="0"/>
              <a:t>: community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implementation</a:t>
            </a:r>
            <a:r>
              <a:rPr lang="nl-NL" dirty="0" smtClean="0"/>
              <a:t> </a:t>
            </a:r>
            <a:r>
              <a:rPr lang="nl-NL" dirty="0" err="1" smtClean="0"/>
              <a:t>efforts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Pieter Pauwels</a:t>
            </a:r>
          </a:p>
          <a:p>
            <a:r>
              <a:rPr lang="nl-NL" dirty="0" err="1" smtClean="0"/>
              <a:t>Ghent</a:t>
            </a:r>
            <a:r>
              <a:rPr lang="nl-NL" dirty="0" smtClean="0"/>
              <a:t> University, Belgium</a:t>
            </a:r>
          </a:p>
          <a:p>
            <a:endParaRPr lang="nl-NL" dirty="0" smtClean="0"/>
          </a:p>
          <a:p>
            <a:r>
              <a:rPr lang="nl-NL" dirty="0" smtClean="0"/>
              <a:t>Walter </a:t>
            </a:r>
            <a:r>
              <a:rPr lang="nl-NL" dirty="0" err="1" smtClean="0"/>
              <a:t>Terkaj</a:t>
            </a:r>
            <a:endParaRPr lang="nl-NL" dirty="0" smtClean="0"/>
          </a:p>
          <a:p>
            <a:r>
              <a:rPr lang="nl-NL" dirty="0" smtClean="0"/>
              <a:t>CNR-ITIA, Italy</a:t>
            </a: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87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900" dirty="0" err="1" smtClean="0"/>
              <a:t>Towards</a:t>
            </a:r>
            <a:r>
              <a:rPr lang="nl-NL" sz="2900" dirty="0" smtClean="0"/>
              <a:t> a </a:t>
            </a:r>
            <a:r>
              <a:rPr lang="nl-NL" sz="2900" dirty="0" err="1" smtClean="0"/>
              <a:t>recommendable</a:t>
            </a:r>
            <a:r>
              <a:rPr lang="nl-NL" sz="2900" dirty="0" smtClean="0"/>
              <a:t> </a:t>
            </a:r>
            <a:br>
              <a:rPr lang="nl-NL" sz="2900" dirty="0" smtClean="0"/>
            </a:br>
            <a:r>
              <a:rPr lang="nl-NL" sz="2900" dirty="0" err="1" smtClean="0"/>
              <a:t>and</a:t>
            </a:r>
            <a:r>
              <a:rPr lang="nl-NL" sz="2900" dirty="0" smtClean="0"/>
              <a:t> </a:t>
            </a:r>
            <a:r>
              <a:rPr lang="nl-NL" sz="2900" dirty="0" err="1" smtClean="0"/>
              <a:t>usable</a:t>
            </a:r>
            <a:r>
              <a:rPr lang="nl-NL" sz="2900" dirty="0" smtClean="0"/>
              <a:t> </a:t>
            </a:r>
            <a:r>
              <a:rPr lang="nl-NL" sz="2900" dirty="0" err="1" smtClean="0"/>
              <a:t>ifcOWL</a:t>
            </a:r>
            <a:r>
              <a:rPr lang="nl-NL" sz="2900" dirty="0" smtClean="0"/>
              <a:t> </a:t>
            </a:r>
            <a:r>
              <a:rPr lang="nl-NL" sz="2900" dirty="0" err="1" smtClean="0"/>
              <a:t>ontology</a:t>
            </a:r>
            <a:endParaRPr lang="nl-BE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900" dirty="0" err="1" smtClean="0"/>
              <a:t>When</a:t>
            </a:r>
            <a:r>
              <a:rPr lang="nl-NL" sz="1900" dirty="0" smtClean="0"/>
              <a:t>: 2nd half of 2014 </a:t>
            </a:r>
          </a:p>
          <a:p>
            <a:r>
              <a:rPr lang="nl-NL" sz="1900" dirty="0" err="1" smtClean="0"/>
              <a:t>Who</a:t>
            </a:r>
            <a:r>
              <a:rPr lang="nl-NL" sz="1900" dirty="0" smtClean="0"/>
              <a:t>: Pieter Pauwels (</a:t>
            </a:r>
            <a:r>
              <a:rPr lang="nl-NL" sz="1900" dirty="0" err="1" smtClean="0"/>
              <a:t>Ugent</a:t>
            </a:r>
            <a:r>
              <a:rPr lang="nl-NL" sz="1900" dirty="0" smtClean="0"/>
              <a:t>) </a:t>
            </a:r>
            <a:r>
              <a:rPr lang="nl-NL" sz="1900" dirty="0" err="1" smtClean="0"/>
              <a:t>and</a:t>
            </a:r>
            <a:r>
              <a:rPr lang="nl-NL" sz="1900" dirty="0" smtClean="0"/>
              <a:t> Walter </a:t>
            </a:r>
            <a:r>
              <a:rPr lang="nl-NL" sz="1900" dirty="0" err="1" smtClean="0"/>
              <a:t>Terkaj</a:t>
            </a:r>
            <a:r>
              <a:rPr lang="nl-NL" sz="1900" dirty="0" smtClean="0"/>
              <a:t> (ITIA-CNR)</a:t>
            </a:r>
          </a:p>
          <a:p>
            <a:r>
              <a:rPr lang="nl-NL" sz="1900" dirty="0" err="1" smtClean="0"/>
              <a:t>What</a:t>
            </a:r>
            <a:r>
              <a:rPr lang="nl-NL" sz="1900" dirty="0" smtClean="0"/>
              <a:t>: </a:t>
            </a:r>
            <a:r>
              <a:rPr lang="nl-NL" sz="1900" dirty="0" err="1" smtClean="0"/>
              <a:t>distill</a:t>
            </a:r>
            <a:r>
              <a:rPr lang="nl-NL" sz="1900" dirty="0" smtClean="0"/>
              <a:t> </a:t>
            </a:r>
            <a:r>
              <a:rPr lang="nl-NL" sz="1900" b="1" dirty="0" smtClean="0"/>
              <a:t>ONE </a:t>
            </a:r>
            <a:r>
              <a:rPr lang="nl-NL" sz="1900" b="1" dirty="0" err="1" smtClean="0"/>
              <a:t>recommended</a:t>
            </a:r>
            <a:r>
              <a:rPr lang="nl-NL" sz="1900" b="1" dirty="0" smtClean="0"/>
              <a:t> </a:t>
            </a:r>
            <a:r>
              <a:rPr lang="nl-NL" sz="1900" b="1" dirty="0" err="1" smtClean="0"/>
              <a:t>conversion</a:t>
            </a:r>
            <a:r>
              <a:rPr lang="nl-NL" sz="1900" b="1" dirty="0" smtClean="0"/>
              <a:t> procedure</a:t>
            </a:r>
            <a:r>
              <a:rPr lang="nl-NL" sz="1900" dirty="0" smtClean="0"/>
              <a:t> </a:t>
            </a:r>
            <a:r>
              <a:rPr lang="nl-NL" sz="1900" dirty="0" err="1" smtClean="0"/>
              <a:t>for</a:t>
            </a:r>
            <a:r>
              <a:rPr lang="nl-NL" sz="1900" dirty="0" smtClean="0"/>
              <a:t> </a:t>
            </a:r>
            <a:r>
              <a:rPr lang="nl-NL" sz="1900" dirty="0" err="1" smtClean="0"/>
              <a:t>converting</a:t>
            </a:r>
            <a:r>
              <a:rPr lang="nl-NL" sz="1900" dirty="0" smtClean="0"/>
              <a:t> </a:t>
            </a:r>
            <a:r>
              <a:rPr lang="nl-NL" sz="1900" dirty="0" err="1" smtClean="0"/>
              <a:t>an</a:t>
            </a:r>
            <a:r>
              <a:rPr lang="nl-NL" sz="1900" dirty="0" smtClean="0"/>
              <a:t> EXPRESS schema </a:t>
            </a:r>
            <a:r>
              <a:rPr lang="nl-NL" sz="1900" dirty="0" err="1" smtClean="0"/>
              <a:t>into</a:t>
            </a:r>
            <a:r>
              <a:rPr lang="nl-NL" sz="1900" dirty="0" smtClean="0"/>
              <a:t> </a:t>
            </a:r>
            <a:r>
              <a:rPr lang="nl-NL" sz="1900" dirty="0" err="1" smtClean="0"/>
              <a:t>an</a:t>
            </a:r>
            <a:r>
              <a:rPr lang="nl-NL" sz="1900" dirty="0" smtClean="0"/>
              <a:t> OWL </a:t>
            </a:r>
            <a:r>
              <a:rPr lang="nl-NL" sz="1900" dirty="0" err="1" smtClean="0"/>
              <a:t>ontology</a:t>
            </a:r>
            <a:r>
              <a:rPr lang="nl-NL" sz="1900" dirty="0" smtClean="0"/>
              <a:t>, </a:t>
            </a:r>
            <a:r>
              <a:rPr lang="nl-NL" sz="1900" dirty="0" err="1" smtClean="0"/>
              <a:t>based</a:t>
            </a:r>
            <a:r>
              <a:rPr lang="nl-NL" sz="1900" dirty="0" smtClean="0"/>
              <a:t> on </a:t>
            </a:r>
            <a:r>
              <a:rPr lang="nl-NL" sz="1900" dirty="0" err="1" smtClean="0"/>
              <a:t>earlier</a:t>
            </a:r>
            <a:r>
              <a:rPr lang="nl-NL" sz="1900" dirty="0" smtClean="0"/>
              <a:t> </a:t>
            </a:r>
            <a:r>
              <a:rPr lang="nl-NL" sz="1900" dirty="0" err="1" smtClean="0"/>
              <a:t>efforts</a:t>
            </a:r>
            <a:r>
              <a:rPr lang="nl-NL" sz="1900" dirty="0" smtClean="0"/>
              <a:t>.</a:t>
            </a:r>
          </a:p>
          <a:p>
            <a:r>
              <a:rPr lang="nl-NL" sz="1900" dirty="0" err="1" smtClean="0"/>
              <a:t>Results</a:t>
            </a:r>
            <a:r>
              <a:rPr lang="nl-NL" sz="1900" dirty="0" smtClean="0"/>
              <a:t>:</a:t>
            </a:r>
          </a:p>
          <a:p>
            <a:pPr lvl="1"/>
            <a:r>
              <a:rPr lang="nl-NL" sz="1900" dirty="0" smtClean="0"/>
              <a:t>Conversion procedure </a:t>
            </a:r>
            <a:r>
              <a:rPr lang="nl-NL" sz="1900" dirty="0" err="1" smtClean="0"/>
              <a:t>documented</a:t>
            </a:r>
            <a:r>
              <a:rPr lang="nl-NL" sz="1900" dirty="0" smtClean="0"/>
              <a:t> in </a:t>
            </a:r>
            <a:r>
              <a:rPr lang="nl-NL" sz="1900" dirty="0" err="1" smtClean="0"/>
              <a:t>article</a:t>
            </a:r>
            <a:r>
              <a:rPr lang="nl-NL" sz="1900" dirty="0" smtClean="0"/>
              <a:t> manuscript </a:t>
            </a:r>
            <a:r>
              <a:rPr lang="nl-NL" sz="1900" dirty="0" err="1" smtClean="0"/>
              <a:t>and</a:t>
            </a:r>
            <a:r>
              <a:rPr lang="nl-NL" sz="1900" dirty="0" smtClean="0"/>
              <a:t> separate slideshow</a:t>
            </a:r>
          </a:p>
          <a:p>
            <a:pPr lvl="1"/>
            <a:r>
              <a:rPr lang="nl-NL" sz="1900" dirty="0" err="1" smtClean="0"/>
              <a:t>Implemented</a:t>
            </a:r>
            <a:r>
              <a:rPr lang="nl-NL" sz="1900" dirty="0" smtClean="0"/>
              <a:t> in JAVA (</a:t>
            </a:r>
            <a:r>
              <a:rPr lang="nl-NL" sz="1900" dirty="0" smtClean="0">
                <a:hlinkClick r:id="rId3"/>
              </a:rPr>
              <a:t>https://github.com/mmlab/IFC-to-RDF-converter/tree/BS</a:t>
            </a:r>
            <a:r>
              <a:rPr lang="nl-NL" sz="1900" dirty="0" smtClean="0"/>
              <a:t>) </a:t>
            </a:r>
            <a:r>
              <a:rPr lang="nl-NL" sz="1900" dirty="0" err="1" smtClean="0"/>
              <a:t>and</a:t>
            </a:r>
            <a:r>
              <a:rPr lang="nl-NL" sz="1900" dirty="0" smtClean="0"/>
              <a:t> C++ </a:t>
            </a:r>
            <a:r>
              <a:rPr lang="nl-NL" sz="1900" dirty="0" err="1" smtClean="0"/>
              <a:t>converter</a:t>
            </a:r>
            <a:endParaRPr lang="nl-NL" sz="1900" dirty="0" smtClean="0"/>
          </a:p>
          <a:p>
            <a:pPr lvl="1"/>
            <a:r>
              <a:rPr lang="nl-NL" sz="1900" dirty="0" err="1" smtClean="0"/>
              <a:t>Resulting</a:t>
            </a:r>
            <a:r>
              <a:rPr lang="nl-NL" sz="1900" dirty="0" smtClean="0"/>
              <a:t> </a:t>
            </a:r>
            <a:r>
              <a:rPr lang="nl-NL" sz="1900" dirty="0" err="1" smtClean="0"/>
              <a:t>ontologies</a:t>
            </a:r>
            <a:r>
              <a:rPr lang="nl-NL" sz="1900" dirty="0" smtClean="0"/>
              <a:t>:</a:t>
            </a:r>
          </a:p>
          <a:p>
            <a:pPr lvl="2"/>
            <a:r>
              <a:rPr lang="nl-NL" sz="1500" dirty="0" smtClean="0">
                <a:hlinkClick r:id="rId4"/>
              </a:rPr>
              <a:t>http://linkedbuildingdata.net/resources/IFC4_ADD1.owl</a:t>
            </a:r>
            <a:endParaRPr lang="nl-NL" sz="1500" dirty="0" smtClean="0"/>
          </a:p>
          <a:p>
            <a:pPr lvl="2"/>
            <a:r>
              <a:rPr lang="nl-NL" sz="1500" dirty="0" smtClean="0">
                <a:hlinkClick r:id="rId5"/>
              </a:rPr>
              <a:t>http://linkedbuildingdata.net/resources/IFC2X3_TC1.ttl</a:t>
            </a:r>
            <a:endParaRPr lang="nl-NL" sz="1900" dirty="0"/>
          </a:p>
          <a:p>
            <a:pPr lvl="1"/>
            <a:endParaRPr lang="nl-NL" sz="1900" dirty="0" smtClean="0"/>
          </a:p>
          <a:p>
            <a:pPr lvl="1"/>
            <a:endParaRPr lang="nl-BE" sz="1500" dirty="0"/>
          </a:p>
        </p:txBody>
      </p:sp>
    </p:spTree>
    <p:extLst>
      <p:ext uri="{BB962C8B-B14F-4D97-AF65-F5344CB8AC3E}">
        <p14:creationId xmlns:p14="http://schemas.microsoft.com/office/powerpoint/2010/main" val="15867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Autofit/>
          </a:bodyPr>
          <a:lstStyle/>
          <a:p>
            <a:r>
              <a:rPr lang="nl-NL" sz="3200" dirty="0" err="1" smtClean="0"/>
              <a:t>converting</a:t>
            </a:r>
            <a:r>
              <a:rPr lang="nl-NL" sz="3200" dirty="0" smtClean="0"/>
              <a:t> EXPRESS schema </a:t>
            </a:r>
            <a:r>
              <a:rPr lang="nl-NL" sz="3200" dirty="0" err="1" smtClean="0"/>
              <a:t>to</a:t>
            </a:r>
            <a:r>
              <a:rPr lang="nl-NL" sz="3200" dirty="0" smtClean="0"/>
              <a:t> OWL</a:t>
            </a:r>
            <a:endParaRPr lang="nl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3610744" cy="5688632"/>
          </a:xfrm>
        </p:spPr>
        <p:txBody>
          <a:bodyPr numCol="1"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nl-NL" sz="1600" dirty="0" smtClean="0"/>
              <a:t>IFC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nl-NL" sz="1600" dirty="0" smtClean="0"/>
              <a:t>Schema</a:t>
            </a:r>
          </a:p>
          <a:p>
            <a:pPr marL="0" indent="0" algn="r">
              <a:spcBef>
                <a:spcPts val="0"/>
              </a:spcBef>
              <a:buNone/>
            </a:pPr>
            <a:endParaRPr lang="nl-NL" sz="16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nl-BE" sz="1600" dirty="0"/>
              <a:t>Simple data </a:t>
            </a:r>
            <a:r>
              <a:rPr lang="nl-BE" sz="1600" dirty="0" smtClean="0"/>
              <a:t>type</a:t>
            </a:r>
          </a:p>
          <a:p>
            <a:pPr marL="0" indent="0" algn="r">
              <a:spcBef>
                <a:spcPts val="0"/>
              </a:spcBef>
              <a:buNone/>
            </a:pPr>
            <a:endParaRPr lang="nl-BE" sz="16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nl-NL" sz="1600" dirty="0" err="1" smtClean="0"/>
              <a:t>Defined</a:t>
            </a:r>
            <a:r>
              <a:rPr lang="nl-NL" sz="1600" dirty="0" smtClean="0"/>
              <a:t> data type</a:t>
            </a:r>
          </a:p>
          <a:p>
            <a:pPr marL="0" indent="0" algn="r">
              <a:spcBef>
                <a:spcPts val="0"/>
              </a:spcBef>
              <a:buNone/>
            </a:pPr>
            <a:endParaRPr lang="nl-NL" sz="16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nl-NL" sz="1600" dirty="0" err="1" smtClean="0"/>
              <a:t>Aggregation</a:t>
            </a:r>
            <a:r>
              <a:rPr lang="nl-NL" sz="1600" dirty="0" smtClean="0"/>
              <a:t> data type</a:t>
            </a:r>
            <a:endParaRPr lang="nl-NL" sz="1600" dirty="0"/>
          </a:p>
          <a:p>
            <a:pPr marL="0" indent="0" algn="r">
              <a:spcBef>
                <a:spcPts val="0"/>
              </a:spcBef>
              <a:buNone/>
            </a:pPr>
            <a:r>
              <a:rPr lang="nl-BE" sz="1600" dirty="0" smtClean="0"/>
              <a:t>SET </a:t>
            </a:r>
            <a:r>
              <a:rPr lang="nl-BE" sz="1600" dirty="0"/>
              <a:t>data </a:t>
            </a:r>
            <a:r>
              <a:rPr lang="nl-BE" sz="1600" dirty="0" smtClean="0"/>
              <a:t>type --------</a:t>
            </a:r>
          </a:p>
          <a:p>
            <a:pPr marL="0" indent="0" algn="r">
              <a:spcBef>
                <a:spcPts val="0"/>
              </a:spcBef>
              <a:buNone/>
            </a:pPr>
            <a:endParaRPr lang="nl-NL" sz="16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nl-NL" sz="1600" dirty="0" smtClean="0"/>
              <a:t>	LIST &amp; ARRAY data type </a:t>
            </a:r>
            <a:r>
              <a:rPr lang="nl-BE" sz="1600" dirty="0" smtClean="0"/>
              <a:t>--------</a:t>
            </a:r>
          </a:p>
          <a:p>
            <a:pPr marL="0" indent="0" algn="r">
              <a:spcBef>
                <a:spcPts val="0"/>
              </a:spcBef>
              <a:buNone/>
            </a:pPr>
            <a:endParaRPr lang="nl-NL" sz="1600" dirty="0"/>
          </a:p>
          <a:p>
            <a:pPr marL="0" indent="0" algn="r">
              <a:spcBef>
                <a:spcPts val="0"/>
              </a:spcBef>
              <a:buNone/>
            </a:pPr>
            <a:r>
              <a:rPr lang="nl-NL" sz="1600" dirty="0" err="1" smtClean="0"/>
              <a:t>Constructed</a:t>
            </a:r>
            <a:r>
              <a:rPr lang="nl-NL" sz="1600" dirty="0" smtClean="0"/>
              <a:t> data type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nl-NL" sz="1600" dirty="0"/>
              <a:t>	</a:t>
            </a:r>
            <a:r>
              <a:rPr lang="nl-NL" sz="1600" dirty="0" smtClean="0"/>
              <a:t>SELECT data type </a:t>
            </a:r>
            <a:r>
              <a:rPr lang="nl-BE" sz="1600" dirty="0" smtClean="0"/>
              <a:t>--------</a:t>
            </a:r>
            <a:endParaRPr lang="nl-NL" sz="16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nl-NL" sz="1600" dirty="0" smtClean="0"/>
              <a:t>ENUMERATION data type </a:t>
            </a:r>
            <a:r>
              <a:rPr lang="nl-BE" sz="1600" dirty="0" smtClean="0"/>
              <a:t>--------</a:t>
            </a:r>
          </a:p>
          <a:p>
            <a:pPr marL="0" indent="0" algn="r">
              <a:spcBef>
                <a:spcPts val="0"/>
              </a:spcBef>
              <a:buNone/>
            </a:pPr>
            <a:endParaRPr lang="nl-NL" sz="16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nl-NL" sz="1600" dirty="0" err="1" smtClean="0"/>
              <a:t>Entity</a:t>
            </a:r>
            <a:r>
              <a:rPr lang="nl-NL" sz="1600" dirty="0" smtClean="0"/>
              <a:t> data type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nl-NL" sz="1600" dirty="0"/>
              <a:t>	</a:t>
            </a:r>
            <a:r>
              <a:rPr lang="nl-NL" sz="1600" dirty="0" err="1" smtClean="0"/>
              <a:t>Attributes</a:t>
            </a:r>
            <a:r>
              <a:rPr lang="nl-NL" sz="1600" dirty="0" smtClean="0"/>
              <a:t> </a:t>
            </a:r>
            <a:r>
              <a:rPr lang="nl-BE" sz="1600" dirty="0" smtClean="0"/>
              <a:t>--------</a:t>
            </a:r>
            <a:endParaRPr lang="nl-NL" sz="1600" dirty="0" smtClean="0"/>
          </a:p>
          <a:p>
            <a:pPr marL="0" indent="0" algn="r">
              <a:spcBef>
                <a:spcPts val="0"/>
              </a:spcBef>
              <a:buNone/>
            </a:pPr>
            <a:endParaRPr lang="nl-NL" sz="1600" dirty="0"/>
          </a:p>
          <a:p>
            <a:pPr marL="0" indent="0" algn="r">
              <a:spcBef>
                <a:spcPts val="0"/>
              </a:spcBef>
              <a:buNone/>
            </a:pPr>
            <a:r>
              <a:rPr lang="nl-NL" sz="1600" dirty="0" err="1" smtClean="0"/>
              <a:t>Derive</a:t>
            </a:r>
            <a:r>
              <a:rPr lang="nl-NL" sz="1600" dirty="0" smtClean="0"/>
              <a:t>  </a:t>
            </a:r>
            <a:r>
              <a:rPr lang="nl-NL" sz="1600" dirty="0" err="1" smtClean="0"/>
              <a:t>attr</a:t>
            </a:r>
            <a:endParaRPr lang="nl-NL" sz="16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nl-NL" sz="1600" dirty="0" smtClean="0"/>
              <a:t>WHERE </a:t>
            </a:r>
            <a:r>
              <a:rPr lang="nl-NL" sz="1600" dirty="0" err="1" smtClean="0"/>
              <a:t>rules</a:t>
            </a:r>
            <a:endParaRPr lang="nl-NL" sz="16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nl-NL" sz="1600" dirty="0" err="1" smtClean="0"/>
              <a:t>Functions</a:t>
            </a:r>
            <a:endParaRPr lang="nl-NL" sz="16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nl-NL" sz="1600" dirty="0" smtClean="0"/>
              <a:t>Rules</a:t>
            </a:r>
          </a:p>
          <a:p>
            <a:pPr marL="0" indent="0">
              <a:spcBef>
                <a:spcPts val="0"/>
              </a:spcBef>
              <a:buNone/>
            </a:pPr>
            <a:endParaRPr lang="nl-NL" sz="1600" dirty="0" smtClean="0"/>
          </a:p>
          <a:p>
            <a:pPr marL="0" indent="0">
              <a:spcBef>
                <a:spcPts val="0"/>
              </a:spcBef>
              <a:buNone/>
            </a:pPr>
            <a:endParaRPr lang="nl-NL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11960" y="908720"/>
            <a:ext cx="40324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 smtClean="0"/>
              <a:t>ifcOWL</a:t>
            </a:r>
            <a:endParaRPr lang="nl-BE" sz="1600" dirty="0" smtClean="0"/>
          </a:p>
          <a:p>
            <a:r>
              <a:rPr lang="nl-BE" sz="1600" dirty="0" err="1" smtClean="0"/>
              <a:t>Ontology</a:t>
            </a:r>
            <a:endParaRPr lang="nl-BE" sz="1600" dirty="0" smtClean="0"/>
          </a:p>
          <a:p>
            <a:endParaRPr lang="nl-BE" sz="1600" dirty="0" smtClean="0"/>
          </a:p>
          <a:p>
            <a:r>
              <a:rPr lang="nl-BE" sz="1600" dirty="0" err="1" smtClean="0"/>
              <a:t>owl:class</a:t>
            </a:r>
            <a:r>
              <a:rPr lang="nl-BE" sz="1600" dirty="0" smtClean="0"/>
              <a:t> + </a:t>
            </a:r>
            <a:r>
              <a:rPr lang="nl-BE" sz="1600" dirty="0" err="1" smtClean="0"/>
              <a:t>owl:DatatypeProperty</a:t>
            </a:r>
            <a:r>
              <a:rPr lang="nl-BE" sz="1600" dirty="0" smtClean="0"/>
              <a:t> </a:t>
            </a:r>
            <a:r>
              <a:rPr lang="nl-BE" sz="1600" dirty="0" err="1" smtClean="0"/>
              <a:t>restriction</a:t>
            </a:r>
            <a:endParaRPr lang="nl-BE" sz="1600" dirty="0" smtClean="0"/>
          </a:p>
          <a:p>
            <a:endParaRPr lang="nl-BE" sz="1600" dirty="0" smtClean="0"/>
          </a:p>
          <a:p>
            <a:r>
              <a:rPr lang="nl-BE" sz="1600" dirty="0" err="1" smtClean="0"/>
              <a:t>owl:class</a:t>
            </a:r>
            <a:endParaRPr lang="nl-BE" sz="1600" dirty="0" smtClean="0"/>
          </a:p>
          <a:p>
            <a:endParaRPr lang="nl-BE" sz="1600" dirty="0" smtClean="0"/>
          </a:p>
          <a:p>
            <a:r>
              <a:rPr lang="nl-BE" sz="1600" dirty="0" err="1" smtClean="0"/>
              <a:t>owl:class</a:t>
            </a:r>
            <a:endParaRPr lang="nl-BE" sz="1600" dirty="0" smtClean="0"/>
          </a:p>
          <a:p>
            <a:r>
              <a:rPr lang="nl-BE" sz="1600" dirty="0" smtClean="0"/>
              <a:t>-------- </a:t>
            </a:r>
            <a:r>
              <a:rPr lang="nl-BE" sz="1600" dirty="0" err="1" smtClean="0"/>
              <a:t>owl:ObjectProperty</a:t>
            </a:r>
            <a:r>
              <a:rPr lang="nl-BE" sz="1600" dirty="0" smtClean="0"/>
              <a:t> </a:t>
            </a:r>
            <a:r>
              <a:rPr lang="nl-BE" sz="1600" dirty="0" err="1" smtClean="0"/>
              <a:t>restriction</a:t>
            </a:r>
            <a:r>
              <a:rPr lang="nl-BE" sz="1600" dirty="0" smtClean="0"/>
              <a:t> on 	</a:t>
            </a:r>
            <a:r>
              <a:rPr lang="nl-BE" sz="1600" dirty="0" err="1" smtClean="0"/>
              <a:t>ifc:hasSet</a:t>
            </a:r>
            <a:endParaRPr lang="nl-BE" sz="1600" dirty="0" smtClean="0"/>
          </a:p>
          <a:p>
            <a:r>
              <a:rPr lang="nl-BE" sz="1600" dirty="0" smtClean="0"/>
              <a:t>-------- indirect </a:t>
            </a:r>
            <a:r>
              <a:rPr lang="nl-BE" sz="1600" dirty="0" err="1" smtClean="0"/>
              <a:t>subclass</a:t>
            </a:r>
            <a:r>
              <a:rPr lang="nl-BE" sz="1600" dirty="0" smtClean="0"/>
              <a:t> of </a:t>
            </a:r>
            <a:r>
              <a:rPr lang="nl-BE" sz="1600" dirty="0" err="1" smtClean="0"/>
              <a:t>ifc:List</a:t>
            </a:r>
            <a:endParaRPr lang="nl-BE" sz="1600" dirty="0" smtClean="0"/>
          </a:p>
          <a:p>
            <a:endParaRPr lang="nl-BE" sz="1600" dirty="0" smtClean="0"/>
          </a:p>
          <a:p>
            <a:r>
              <a:rPr lang="nl-BE" sz="1600" dirty="0" err="1" smtClean="0"/>
              <a:t>owl:class</a:t>
            </a:r>
            <a:endParaRPr lang="nl-BE" sz="1600" dirty="0" smtClean="0"/>
          </a:p>
          <a:p>
            <a:r>
              <a:rPr lang="nl-BE" sz="1600" dirty="0" smtClean="0"/>
              <a:t>-------- </a:t>
            </a:r>
            <a:r>
              <a:rPr lang="nl-BE" sz="1600" dirty="0" err="1" smtClean="0"/>
              <a:t>owl:unionOf</a:t>
            </a:r>
            <a:r>
              <a:rPr lang="nl-BE" sz="1600" dirty="0" smtClean="0"/>
              <a:t> ( </a:t>
            </a:r>
            <a:r>
              <a:rPr lang="nl-BE" sz="1600" dirty="0" err="1" smtClean="0"/>
              <a:t>owl:classes</a:t>
            </a:r>
            <a:r>
              <a:rPr lang="nl-BE" sz="1600" dirty="0" smtClean="0"/>
              <a:t> )</a:t>
            </a:r>
          </a:p>
          <a:p>
            <a:r>
              <a:rPr lang="nl-BE" sz="1600" dirty="0" smtClean="0"/>
              <a:t>-------- </a:t>
            </a:r>
            <a:r>
              <a:rPr lang="nl-BE" sz="1600" dirty="0" err="1" smtClean="0"/>
              <a:t>one</a:t>
            </a:r>
            <a:r>
              <a:rPr lang="nl-BE" sz="1600" dirty="0" smtClean="0"/>
              <a:t> of ( </a:t>
            </a:r>
            <a:r>
              <a:rPr lang="nl-BE" sz="1600" dirty="0" err="1" smtClean="0"/>
              <a:t>owl:NamedIndividuals</a:t>
            </a:r>
            <a:r>
              <a:rPr lang="nl-BE" sz="1600" dirty="0" smtClean="0"/>
              <a:t> )</a:t>
            </a:r>
          </a:p>
          <a:p>
            <a:endParaRPr lang="nl-BE" sz="1600" dirty="0" smtClean="0"/>
          </a:p>
          <a:p>
            <a:r>
              <a:rPr lang="nl-BE" sz="1600" dirty="0" err="1" smtClean="0"/>
              <a:t>owl:class</a:t>
            </a:r>
            <a:endParaRPr lang="nl-BE" sz="1600" dirty="0" smtClean="0"/>
          </a:p>
          <a:p>
            <a:r>
              <a:rPr lang="nl-BE" sz="1600" dirty="0" smtClean="0"/>
              <a:t>-------- object </a:t>
            </a:r>
            <a:r>
              <a:rPr lang="nl-BE" sz="1600" dirty="0" err="1" smtClean="0"/>
              <a:t>properties</a:t>
            </a:r>
            <a:r>
              <a:rPr lang="nl-BE" sz="1600" dirty="0" smtClean="0"/>
              <a:t> </a:t>
            </a:r>
          </a:p>
          <a:p>
            <a:endParaRPr lang="nl-BE" sz="1600" dirty="0" smtClean="0"/>
          </a:p>
          <a:p>
            <a:r>
              <a:rPr lang="nl-BE" sz="1600" dirty="0" smtClean="0"/>
              <a:t>-</a:t>
            </a:r>
          </a:p>
          <a:p>
            <a:r>
              <a:rPr lang="nl-BE" sz="1600" dirty="0" smtClean="0"/>
              <a:t>-</a:t>
            </a:r>
          </a:p>
          <a:p>
            <a:r>
              <a:rPr lang="nl-BE" sz="1600" dirty="0" smtClean="0"/>
              <a:t>-</a:t>
            </a:r>
          </a:p>
          <a:p>
            <a:r>
              <a:rPr lang="nl-BE" sz="1600" dirty="0" smtClean="0"/>
              <a:t>-</a:t>
            </a:r>
          </a:p>
          <a:p>
            <a:endParaRPr lang="nl-BE" sz="1600" dirty="0"/>
          </a:p>
        </p:txBody>
      </p:sp>
      <p:sp>
        <p:nvSpPr>
          <p:cNvPr id="6" name="TextBox 5"/>
          <p:cNvSpPr txBox="1"/>
          <p:nvPr/>
        </p:nvSpPr>
        <p:spPr>
          <a:xfrm rot="20068067">
            <a:off x="1207155" y="2566143"/>
            <a:ext cx="194835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More details in separate </a:t>
            </a:r>
            <a:r>
              <a:rPr lang="nl-NL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presentation</a:t>
            </a:r>
            <a:endParaRPr lang="nl-B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2900" dirty="0" err="1" smtClean="0"/>
              <a:t>ifcOWL</a:t>
            </a:r>
            <a:r>
              <a:rPr lang="nl-NL" sz="2900" dirty="0" smtClean="0"/>
              <a:t> </a:t>
            </a:r>
            <a:r>
              <a:rPr lang="nl-NL" sz="2900" dirty="0" err="1" smtClean="0"/>
              <a:t>ontologies</a:t>
            </a:r>
            <a:r>
              <a:rPr lang="nl-NL" sz="2900" dirty="0" smtClean="0"/>
              <a:t> </a:t>
            </a:r>
            <a:r>
              <a:rPr lang="nl-NL" sz="2900" dirty="0" err="1" smtClean="0"/>
              <a:t>available</a:t>
            </a:r>
            <a:endParaRPr lang="nl-BE" sz="29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3568" y="1798945"/>
            <a:ext cx="3610744" cy="20621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nl-NL" sz="1600" dirty="0" smtClean="0"/>
              <a:t>Ifc2x_all_lf.exp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nl-NL" sz="1600" dirty="0" smtClean="0"/>
              <a:t>IFC2X2_ADD1.exp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nl-NL" sz="1600" dirty="0" smtClean="0"/>
              <a:t>IFC2X2_FINAL.exp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nl-NL" sz="1600" dirty="0" smtClean="0"/>
              <a:t>IFC2X2_PLATFORM.exp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nl-NL" sz="1600" dirty="0" smtClean="0"/>
              <a:t>IFC2X3_Final.exp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nl-NL" sz="1600" dirty="0" smtClean="0"/>
              <a:t>IFC2X3_TC1.exp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nl-NL" sz="1600" dirty="0" smtClean="0"/>
              <a:t>IFC4.exp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nl-NL" sz="1600" dirty="0"/>
              <a:t>IFC4_ADD1.exp</a:t>
            </a:r>
            <a:endParaRPr lang="nl-NL" sz="16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l-NL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38328" y="1798945"/>
            <a:ext cx="403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/>
              <a:t>not</a:t>
            </a:r>
            <a:r>
              <a:rPr lang="nl-NL" sz="1600" dirty="0" smtClean="0"/>
              <a:t> </a:t>
            </a:r>
            <a:r>
              <a:rPr lang="nl-NL" sz="1600" dirty="0" err="1" smtClean="0"/>
              <a:t>supported</a:t>
            </a:r>
            <a:endParaRPr lang="nl-NL" sz="1600" dirty="0" smtClean="0"/>
          </a:p>
          <a:p>
            <a:r>
              <a:rPr lang="nl-NL" sz="1600" dirty="0" err="1"/>
              <a:t>not</a:t>
            </a:r>
            <a:r>
              <a:rPr lang="nl-NL" sz="1600" dirty="0"/>
              <a:t> </a:t>
            </a:r>
            <a:r>
              <a:rPr lang="nl-NL" sz="1600" dirty="0" err="1"/>
              <a:t>supported</a:t>
            </a:r>
            <a:endParaRPr lang="nl-NL" sz="1600" dirty="0"/>
          </a:p>
          <a:p>
            <a:r>
              <a:rPr lang="nl-NL" sz="1600" dirty="0" err="1"/>
              <a:t>not</a:t>
            </a:r>
            <a:r>
              <a:rPr lang="nl-NL" sz="1600" dirty="0"/>
              <a:t> </a:t>
            </a:r>
            <a:r>
              <a:rPr lang="nl-NL" sz="1600" dirty="0" err="1"/>
              <a:t>supported</a:t>
            </a:r>
            <a:endParaRPr lang="nl-NL" sz="1600" dirty="0"/>
          </a:p>
          <a:p>
            <a:r>
              <a:rPr lang="nl-NL" sz="1600" dirty="0" err="1"/>
              <a:t>not</a:t>
            </a:r>
            <a:r>
              <a:rPr lang="nl-NL" sz="1600" dirty="0"/>
              <a:t> </a:t>
            </a:r>
            <a:r>
              <a:rPr lang="nl-NL" sz="1600" dirty="0" err="1"/>
              <a:t>supported</a:t>
            </a:r>
            <a:endParaRPr lang="nl-NL" sz="1600" dirty="0"/>
          </a:p>
          <a:p>
            <a:r>
              <a:rPr lang="nl-NL" sz="1600" dirty="0" smtClean="0"/>
              <a:t>IFC2X3_Final.owl / .</a:t>
            </a:r>
            <a:r>
              <a:rPr lang="nl-NL" sz="1600" dirty="0" err="1" smtClean="0"/>
              <a:t>ttl</a:t>
            </a:r>
            <a:endParaRPr lang="nl-NL" sz="1600" dirty="0"/>
          </a:p>
          <a:p>
            <a:r>
              <a:rPr lang="nl-NL" sz="1600" dirty="0" smtClean="0"/>
              <a:t>IFC2X3_TC1.owl / .</a:t>
            </a:r>
            <a:r>
              <a:rPr lang="nl-NL" sz="1600" dirty="0" err="1" smtClean="0"/>
              <a:t>ttl</a:t>
            </a:r>
            <a:endParaRPr lang="nl-NL" sz="1600" dirty="0" smtClean="0"/>
          </a:p>
          <a:p>
            <a:r>
              <a:rPr lang="nl-BE" sz="1600" dirty="0" smtClean="0"/>
              <a:t>IFC4.owl / .</a:t>
            </a:r>
            <a:r>
              <a:rPr lang="nl-BE" sz="1600" dirty="0" err="1" smtClean="0"/>
              <a:t>ttl</a:t>
            </a:r>
            <a:endParaRPr lang="nl-BE" sz="1600" dirty="0" smtClean="0"/>
          </a:p>
          <a:p>
            <a:r>
              <a:rPr lang="nl-BE" sz="1600" dirty="0" smtClean="0"/>
              <a:t>IFC4_ADD1.owl / .</a:t>
            </a:r>
            <a:r>
              <a:rPr lang="nl-BE" sz="1600" dirty="0" err="1" smtClean="0"/>
              <a:t>ttl</a:t>
            </a:r>
            <a:endParaRPr lang="nl-BE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47664" y="4725355"/>
            <a:ext cx="6192688" cy="1080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600" dirty="0" smtClean="0"/>
              <a:t>http://www.linkedbuildingdata.net/resources/IFC2X3_Final.ttl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/>
              <a:t>http</a:t>
            </a:r>
            <a:r>
              <a:rPr lang="nl-NL" sz="1600" dirty="0" smtClean="0"/>
              <a:t>://www.linkedbuildingdata.net/resources/IFC2X3_TC1.ttl</a:t>
            </a:r>
            <a:endParaRPr lang="nl-NL" sz="16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/>
              <a:t>http://</a:t>
            </a:r>
            <a:r>
              <a:rPr lang="nl-NL" sz="1600" dirty="0" smtClean="0"/>
              <a:t>www.linkedbuildingdata.net/resources/IFC4.ttl</a:t>
            </a:r>
            <a:endParaRPr lang="nl-NL" sz="16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/>
              <a:t>http://</a:t>
            </a:r>
            <a:r>
              <a:rPr lang="nl-NL" sz="1600" dirty="0" smtClean="0"/>
              <a:t>www.linkedbuildingdata.net/resources/IFC4_ADD1.ttl</a:t>
            </a:r>
            <a:endParaRPr lang="nl-NL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23918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940264"/>
            <a:ext cx="3671277" cy="522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176" y="940264"/>
            <a:ext cx="2969209" cy="52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7904" y="940264"/>
            <a:ext cx="2395872" cy="522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8433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CLASSES</a:t>
            </a:r>
            <a:endParaRPr lang="nl-BE" dirty="0"/>
          </a:p>
        </p:txBody>
      </p:sp>
      <p:sp>
        <p:nvSpPr>
          <p:cNvPr id="9" name="TextBox 8"/>
          <p:cNvSpPr txBox="1"/>
          <p:nvPr/>
        </p:nvSpPr>
        <p:spPr>
          <a:xfrm>
            <a:off x="3573692" y="38433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INDIVIDUALS</a:t>
            </a:r>
            <a:endParaRPr lang="nl-BE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3953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OJECT PROPERTIES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0128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900" dirty="0" err="1" smtClean="0"/>
              <a:t>Decision</a:t>
            </a:r>
            <a:r>
              <a:rPr lang="nl-NL" sz="2900" dirty="0" smtClean="0"/>
              <a:t> criteria in </a:t>
            </a:r>
            <a:r>
              <a:rPr lang="nl-NL" sz="2900" dirty="0" err="1" smtClean="0"/>
              <a:t>devising</a:t>
            </a:r>
            <a:r>
              <a:rPr lang="nl-NL" sz="2900" dirty="0" smtClean="0"/>
              <a:t> a </a:t>
            </a:r>
            <a:r>
              <a:rPr lang="nl-NL" sz="2900" dirty="0" err="1" smtClean="0"/>
              <a:t>recommended</a:t>
            </a:r>
            <a:r>
              <a:rPr lang="nl-NL" sz="2900" dirty="0" smtClean="0"/>
              <a:t> </a:t>
            </a:r>
            <a:br>
              <a:rPr lang="nl-NL" sz="2900" dirty="0" smtClean="0"/>
            </a:br>
            <a:r>
              <a:rPr lang="nl-NL" sz="2900" dirty="0" smtClean="0"/>
              <a:t>EXPRESS-</a:t>
            </a:r>
            <a:r>
              <a:rPr lang="nl-NL" sz="2900" dirty="0" err="1" smtClean="0"/>
              <a:t>to</a:t>
            </a:r>
            <a:r>
              <a:rPr lang="nl-NL" sz="2900" dirty="0" smtClean="0"/>
              <a:t>-OWL </a:t>
            </a:r>
            <a:r>
              <a:rPr lang="nl-NL" sz="2900" dirty="0" err="1" smtClean="0"/>
              <a:t>conversion</a:t>
            </a:r>
            <a:r>
              <a:rPr lang="nl-NL" sz="2900" dirty="0" smtClean="0"/>
              <a:t> procedure</a:t>
            </a:r>
            <a:endParaRPr lang="nl-BE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19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900" dirty="0" smtClean="0"/>
              <a:t>The </a:t>
            </a:r>
            <a:r>
              <a:rPr lang="en-US" sz="1900" dirty="0" err="1" smtClean="0"/>
              <a:t>ifcOWL</a:t>
            </a:r>
            <a:r>
              <a:rPr lang="en-US" sz="1900" dirty="0" smtClean="0"/>
              <a:t> ontology should remain in the </a:t>
            </a:r>
            <a:r>
              <a:rPr lang="en-US" sz="1900" b="1" dirty="0" smtClean="0"/>
              <a:t>OWL-DL profile </a:t>
            </a:r>
            <a:r>
              <a:rPr lang="en-US" sz="1900" dirty="0" smtClean="0"/>
              <a:t>in order to enable reasoning.</a:t>
            </a:r>
          </a:p>
          <a:p>
            <a:pPr marL="457200" indent="-457200">
              <a:buFont typeface="+mj-lt"/>
              <a:buAutoNum type="arabicPeriod"/>
            </a:pPr>
            <a:endParaRPr lang="en-US" sz="19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900" dirty="0" smtClean="0"/>
              <a:t>Enrich the </a:t>
            </a:r>
            <a:r>
              <a:rPr lang="en-US" sz="1900" dirty="0" err="1" smtClean="0"/>
              <a:t>ifcOWL</a:t>
            </a:r>
            <a:r>
              <a:rPr lang="en-US" sz="1900" dirty="0" smtClean="0"/>
              <a:t> with axioms to </a:t>
            </a:r>
            <a:r>
              <a:rPr lang="en-US" sz="1900" b="1" dirty="0" smtClean="0"/>
              <a:t>match the original EXPRESS schema </a:t>
            </a:r>
            <a:r>
              <a:rPr lang="en-US" sz="1900" dirty="0" smtClean="0"/>
              <a:t>as closely as possible.</a:t>
            </a:r>
          </a:p>
          <a:p>
            <a:pPr marL="457200" indent="-457200">
              <a:buFont typeface="+mj-lt"/>
              <a:buAutoNum type="arabicPeriod"/>
            </a:pPr>
            <a:endParaRPr lang="en-US" sz="19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900" dirty="0" smtClean="0"/>
              <a:t>The </a:t>
            </a:r>
            <a:r>
              <a:rPr lang="en-US" sz="1900" dirty="0" err="1" smtClean="0"/>
              <a:t>ifcOWL</a:t>
            </a:r>
            <a:r>
              <a:rPr lang="en-US" sz="1900" dirty="0" smtClean="0"/>
              <a:t> ontology </a:t>
            </a:r>
            <a:r>
              <a:rPr lang="en-US" sz="1900" b="1" dirty="0" smtClean="0"/>
              <a:t>primarily aims at supporting the conversion of IFC instance files into equivalent RDF files</a:t>
            </a:r>
            <a:r>
              <a:rPr lang="en-US" sz="1900" dirty="0" smtClean="0"/>
              <a:t>. Thus, herein it is of secondary importance that an instance RDF file can be modelled from scratch using the </a:t>
            </a:r>
            <a:r>
              <a:rPr lang="en-US" sz="1900" dirty="0" err="1" smtClean="0"/>
              <a:t>ifcOWL</a:t>
            </a:r>
            <a:r>
              <a:rPr lang="en-US" sz="1900" dirty="0" smtClean="0"/>
              <a:t> ontology and an ontology editor.</a:t>
            </a:r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3107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900" dirty="0" err="1" smtClean="0"/>
              <a:t>Key</a:t>
            </a:r>
            <a:r>
              <a:rPr lang="nl-NL" sz="2900" dirty="0" smtClean="0"/>
              <a:t> </a:t>
            </a:r>
            <a:r>
              <a:rPr lang="nl-NL" sz="2900" dirty="0" err="1" smtClean="0"/>
              <a:t>decisions</a:t>
            </a:r>
            <a:r>
              <a:rPr lang="nl-NL" sz="2900" dirty="0" smtClean="0"/>
              <a:t> in </a:t>
            </a:r>
            <a:br>
              <a:rPr lang="nl-NL" sz="2900" dirty="0" smtClean="0"/>
            </a:br>
            <a:r>
              <a:rPr lang="nl-NL" sz="2900" dirty="0" smtClean="0"/>
              <a:t>EXPRESS-</a:t>
            </a:r>
            <a:r>
              <a:rPr lang="nl-NL" sz="2900" dirty="0" err="1" smtClean="0"/>
              <a:t>to</a:t>
            </a:r>
            <a:r>
              <a:rPr lang="nl-NL" sz="2900" dirty="0" smtClean="0"/>
              <a:t>-OWL </a:t>
            </a:r>
            <a:r>
              <a:rPr lang="nl-NL" sz="2900" dirty="0" err="1" smtClean="0"/>
              <a:t>conversion</a:t>
            </a:r>
            <a:r>
              <a:rPr lang="nl-NL" sz="2900" dirty="0" smtClean="0"/>
              <a:t> procedure</a:t>
            </a:r>
            <a:endParaRPr lang="nl-BE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900" b="1" dirty="0" smtClean="0"/>
              <a:t>Data </a:t>
            </a:r>
            <a:r>
              <a:rPr lang="nl-NL" sz="1900" b="1" dirty="0" err="1" smtClean="0"/>
              <a:t>wrapping</a:t>
            </a:r>
            <a:r>
              <a:rPr lang="nl-NL" sz="1900" b="1" dirty="0" smtClean="0"/>
              <a:t> </a:t>
            </a:r>
            <a:r>
              <a:rPr lang="nl-NL" sz="1900" dirty="0" smtClean="0"/>
              <a:t>-&gt; </a:t>
            </a:r>
            <a:r>
              <a:rPr lang="nl-NL" sz="1900" dirty="0" err="1" smtClean="0"/>
              <a:t>all</a:t>
            </a:r>
            <a:r>
              <a:rPr lang="nl-NL" sz="1900" dirty="0" smtClean="0"/>
              <a:t> EXPRESS data types are </a:t>
            </a:r>
            <a:r>
              <a:rPr lang="nl-NL" sz="1900" dirty="0" err="1" smtClean="0"/>
              <a:t>converted</a:t>
            </a:r>
            <a:r>
              <a:rPr lang="nl-NL" sz="1900" dirty="0" smtClean="0"/>
              <a:t> </a:t>
            </a:r>
            <a:r>
              <a:rPr lang="nl-NL" sz="1900" dirty="0" err="1" smtClean="0"/>
              <a:t>into</a:t>
            </a:r>
            <a:r>
              <a:rPr lang="nl-NL" sz="1900" dirty="0" smtClean="0"/>
              <a:t> </a:t>
            </a:r>
            <a:r>
              <a:rPr lang="nl-NL" sz="1900" dirty="0" err="1" smtClean="0"/>
              <a:t>owl:class</a:t>
            </a:r>
            <a:r>
              <a:rPr lang="nl-NL" sz="1900" dirty="0" smtClean="0"/>
              <a:t> </a:t>
            </a:r>
            <a:r>
              <a:rPr lang="nl-NL" sz="1900" dirty="0" err="1" smtClean="0"/>
              <a:t>declarations</a:t>
            </a:r>
            <a:endParaRPr lang="nl-NL" sz="1900" dirty="0" smtClean="0"/>
          </a:p>
          <a:p>
            <a:pPr lvl="1"/>
            <a:r>
              <a:rPr lang="nl-NL" sz="1500" dirty="0" err="1" smtClean="0"/>
              <a:t>Including</a:t>
            </a:r>
            <a:r>
              <a:rPr lang="nl-NL" sz="1500" dirty="0" smtClean="0"/>
              <a:t> </a:t>
            </a:r>
            <a:r>
              <a:rPr lang="nl-NL" sz="1500" dirty="0" err="1" smtClean="0"/>
              <a:t>simple</a:t>
            </a:r>
            <a:r>
              <a:rPr lang="nl-NL" sz="1500" dirty="0" smtClean="0"/>
              <a:t> data types: </a:t>
            </a:r>
            <a:r>
              <a:rPr lang="nl-NL" sz="1500" dirty="0" err="1" smtClean="0"/>
              <a:t>ifc:INTEGER</a:t>
            </a:r>
            <a:r>
              <a:rPr lang="nl-NL" sz="1500" dirty="0" smtClean="0"/>
              <a:t> / </a:t>
            </a:r>
            <a:r>
              <a:rPr lang="nl-NL" sz="1500" dirty="0" err="1" smtClean="0"/>
              <a:t>ifc:REAL</a:t>
            </a:r>
            <a:r>
              <a:rPr lang="nl-NL" sz="1500" dirty="0" smtClean="0"/>
              <a:t> / etc.</a:t>
            </a:r>
          </a:p>
          <a:p>
            <a:pPr lvl="1"/>
            <a:r>
              <a:rPr lang="nl-NL" sz="1500" dirty="0" err="1" smtClean="0"/>
              <a:t>Including</a:t>
            </a:r>
            <a:r>
              <a:rPr lang="nl-NL" sz="1500" dirty="0" smtClean="0"/>
              <a:t> </a:t>
            </a:r>
            <a:r>
              <a:rPr lang="nl-NL" sz="1500" dirty="0" err="1" smtClean="0"/>
              <a:t>defined</a:t>
            </a:r>
            <a:r>
              <a:rPr lang="nl-NL" sz="1500" dirty="0" smtClean="0"/>
              <a:t> data types: TYPE </a:t>
            </a:r>
            <a:r>
              <a:rPr lang="nl-NL" sz="1500" dirty="0" err="1" smtClean="0"/>
              <a:t>IfcAreaDensityMeasure</a:t>
            </a:r>
            <a:r>
              <a:rPr lang="nl-NL" sz="1500" dirty="0" smtClean="0"/>
              <a:t> = REAL; END_TYPE;</a:t>
            </a:r>
          </a:p>
          <a:p>
            <a:pPr lvl="1"/>
            <a:r>
              <a:rPr lang="nl-NL" sz="1500" dirty="0" err="1" smtClean="0"/>
              <a:t>Including</a:t>
            </a:r>
            <a:r>
              <a:rPr lang="nl-NL" sz="1500" dirty="0" smtClean="0"/>
              <a:t> ENUM </a:t>
            </a:r>
            <a:r>
              <a:rPr lang="nl-NL" sz="1500" dirty="0" err="1" smtClean="0"/>
              <a:t>aggregation</a:t>
            </a:r>
            <a:r>
              <a:rPr lang="nl-NL" sz="1500" dirty="0" smtClean="0"/>
              <a:t> data types</a:t>
            </a:r>
          </a:p>
          <a:p>
            <a:pPr lvl="1"/>
            <a:r>
              <a:rPr lang="nl-NL" sz="1500" dirty="0" err="1" smtClean="0"/>
              <a:t>Including</a:t>
            </a:r>
            <a:r>
              <a:rPr lang="nl-NL" sz="1500" dirty="0" smtClean="0"/>
              <a:t> SELECT </a:t>
            </a:r>
            <a:r>
              <a:rPr lang="nl-NL" sz="1500" dirty="0" err="1" smtClean="0"/>
              <a:t>aggregation</a:t>
            </a:r>
            <a:r>
              <a:rPr lang="nl-NL" sz="1500" dirty="0" smtClean="0"/>
              <a:t> data types</a:t>
            </a:r>
          </a:p>
          <a:p>
            <a:endParaRPr lang="nl-NL" sz="1900" dirty="0" smtClean="0"/>
          </a:p>
          <a:p>
            <a:r>
              <a:rPr lang="nl-NL" sz="1900" b="1" dirty="0" err="1"/>
              <a:t>Renaming</a:t>
            </a:r>
            <a:r>
              <a:rPr lang="nl-NL" sz="1900" b="1" dirty="0"/>
              <a:t> </a:t>
            </a:r>
            <a:r>
              <a:rPr lang="nl-NL" sz="1900" b="1" dirty="0" err="1"/>
              <a:t>conventions</a:t>
            </a:r>
            <a:r>
              <a:rPr lang="nl-NL" sz="1900" b="1" dirty="0"/>
              <a:t> </a:t>
            </a:r>
            <a:r>
              <a:rPr lang="nl-NL" sz="1900" b="1" dirty="0" err="1"/>
              <a:t>to</a:t>
            </a:r>
            <a:r>
              <a:rPr lang="nl-NL" sz="1900" b="1" dirty="0"/>
              <a:t> </a:t>
            </a:r>
            <a:r>
              <a:rPr lang="nl-NL" sz="1900" b="1" dirty="0" err="1"/>
              <a:t>guarantee</a:t>
            </a:r>
            <a:r>
              <a:rPr lang="nl-NL" sz="1900" b="1" dirty="0"/>
              <a:t> </a:t>
            </a:r>
            <a:r>
              <a:rPr lang="nl-NL" sz="1900" b="1" dirty="0" err="1"/>
              <a:t>unique</a:t>
            </a:r>
            <a:r>
              <a:rPr lang="nl-NL" sz="1900" b="1" dirty="0"/>
              <a:t> </a:t>
            </a:r>
            <a:r>
              <a:rPr lang="nl-NL" sz="1900" b="1" dirty="0" err="1"/>
              <a:t>names</a:t>
            </a:r>
            <a:r>
              <a:rPr lang="nl-NL" sz="1900" dirty="0"/>
              <a:t>: </a:t>
            </a:r>
          </a:p>
          <a:p>
            <a:pPr lvl="1"/>
            <a:r>
              <a:rPr lang="nl-NL" sz="1500" dirty="0" err="1"/>
              <a:t>properties</a:t>
            </a:r>
            <a:r>
              <a:rPr lang="nl-NL" sz="1500" dirty="0"/>
              <a:t> </a:t>
            </a:r>
            <a:r>
              <a:rPr lang="nl-NL" sz="1500" dirty="0" err="1"/>
              <a:t>with</a:t>
            </a:r>
            <a:r>
              <a:rPr lang="nl-NL" sz="1500" dirty="0"/>
              <a:t> </a:t>
            </a:r>
            <a:r>
              <a:rPr lang="nl-NL" sz="1500" dirty="0" err="1"/>
              <a:t>identical</a:t>
            </a:r>
            <a:r>
              <a:rPr lang="nl-NL" sz="1500" dirty="0"/>
              <a:t> </a:t>
            </a:r>
            <a:r>
              <a:rPr lang="nl-NL" sz="1500" dirty="0" err="1"/>
              <a:t>names</a:t>
            </a:r>
            <a:r>
              <a:rPr lang="nl-NL" sz="1500" dirty="0"/>
              <a:t> but different </a:t>
            </a:r>
            <a:r>
              <a:rPr lang="nl-NL" sz="1500" dirty="0" err="1"/>
              <a:t>domains</a:t>
            </a:r>
            <a:r>
              <a:rPr lang="nl-NL" sz="1500" dirty="0"/>
              <a:t> </a:t>
            </a:r>
          </a:p>
          <a:p>
            <a:pPr lvl="1"/>
            <a:r>
              <a:rPr lang="nl-NL" sz="1500" dirty="0" err="1"/>
              <a:t>enumeration</a:t>
            </a:r>
            <a:r>
              <a:rPr lang="nl-NL" sz="1500" dirty="0"/>
              <a:t> </a:t>
            </a:r>
            <a:r>
              <a:rPr lang="nl-NL" sz="1500" dirty="0" err="1"/>
              <a:t>individuals</a:t>
            </a:r>
            <a:r>
              <a:rPr lang="nl-NL" sz="1500" dirty="0"/>
              <a:t> </a:t>
            </a:r>
            <a:r>
              <a:rPr lang="nl-NL" sz="1500" dirty="0" err="1"/>
              <a:t>with</a:t>
            </a:r>
            <a:r>
              <a:rPr lang="nl-NL" sz="1500" dirty="0"/>
              <a:t> </a:t>
            </a:r>
            <a:r>
              <a:rPr lang="nl-NL" sz="1500" dirty="0" err="1"/>
              <a:t>identical</a:t>
            </a:r>
            <a:r>
              <a:rPr lang="nl-NL" sz="1500" dirty="0"/>
              <a:t> </a:t>
            </a:r>
            <a:r>
              <a:rPr lang="nl-NL" sz="1500" dirty="0" err="1"/>
              <a:t>names</a:t>
            </a:r>
            <a:r>
              <a:rPr lang="nl-NL" sz="1500" dirty="0"/>
              <a:t> but </a:t>
            </a:r>
            <a:r>
              <a:rPr lang="nl-NL" sz="1500" dirty="0" err="1"/>
              <a:t>belonging</a:t>
            </a:r>
            <a:r>
              <a:rPr lang="nl-NL" sz="1500" dirty="0"/>
              <a:t> </a:t>
            </a:r>
            <a:r>
              <a:rPr lang="nl-NL" sz="1500" dirty="0" err="1"/>
              <a:t>to</a:t>
            </a:r>
            <a:r>
              <a:rPr lang="nl-NL" sz="1500" dirty="0"/>
              <a:t> a different </a:t>
            </a:r>
            <a:r>
              <a:rPr lang="nl-NL" sz="1500" dirty="0" err="1"/>
              <a:t>aggregation</a:t>
            </a:r>
            <a:endParaRPr lang="nl-NL" sz="1500" dirty="0"/>
          </a:p>
          <a:p>
            <a:endParaRPr lang="nl-NL" sz="1900" dirty="0"/>
          </a:p>
          <a:p>
            <a:r>
              <a:rPr lang="nl-NL" sz="1900" dirty="0"/>
              <a:t>Special </a:t>
            </a:r>
            <a:r>
              <a:rPr lang="nl-NL" sz="1900" dirty="0" err="1"/>
              <a:t>construction</a:t>
            </a:r>
            <a:r>
              <a:rPr lang="nl-NL" sz="1900" dirty="0"/>
              <a:t> </a:t>
            </a:r>
            <a:r>
              <a:rPr lang="nl-NL" sz="1900" dirty="0" err="1"/>
              <a:t>to</a:t>
            </a:r>
            <a:r>
              <a:rPr lang="nl-NL" sz="1900" dirty="0"/>
              <a:t> </a:t>
            </a:r>
            <a:r>
              <a:rPr lang="nl-NL" sz="1900" dirty="0" err="1"/>
              <a:t>represent</a:t>
            </a:r>
            <a:r>
              <a:rPr lang="nl-NL" sz="1900" dirty="0"/>
              <a:t> </a:t>
            </a:r>
            <a:r>
              <a:rPr lang="nl-NL" sz="1900" b="1" dirty="0"/>
              <a:t>LIST </a:t>
            </a:r>
            <a:r>
              <a:rPr lang="nl-NL" sz="1900" b="1" dirty="0" err="1"/>
              <a:t>declarations</a:t>
            </a:r>
            <a:r>
              <a:rPr lang="nl-NL" sz="1900" b="1" dirty="0"/>
              <a:t> </a:t>
            </a:r>
            <a:r>
              <a:rPr lang="nl-NL" sz="1900" dirty="0"/>
              <a:t>(</a:t>
            </a:r>
            <a:r>
              <a:rPr lang="nl-NL" sz="1900" dirty="0" err="1"/>
              <a:t>allowing</a:t>
            </a:r>
            <a:r>
              <a:rPr lang="nl-NL" sz="1900" dirty="0"/>
              <a:t> </a:t>
            </a:r>
            <a:r>
              <a:rPr lang="nl-NL" sz="1900" dirty="0" err="1"/>
              <a:t>to</a:t>
            </a:r>
            <a:r>
              <a:rPr lang="nl-NL" sz="1900" dirty="0"/>
              <a:t> </a:t>
            </a:r>
            <a:r>
              <a:rPr lang="nl-NL" sz="1900" dirty="0" err="1"/>
              <a:t>remain</a:t>
            </a:r>
            <a:r>
              <a:rPr lang="nl-NL" sz="1900" dirty="0"/>
              <a:t> in OWL </a:t>
            </a:r>
            <a:r>
              <a:rPr lang="nl-NL" sz="1900" dirty="0" err="1"/>
              <a:t>and</a:t>
            </a:r>
            <a:r>
              <a:rPr lang="nl-NL" sz="1900" dirty="0"/>
              <a:t> </a:t>
            </a:r>
            <a:r>
              <a:rPr lang="nl-NL" sz="1900" dirty="0" err="1"/>
              <a:t>stay</a:t>
            </a:r>
            <a:r>
              <a:rPr lang="nl-NL" sz="1900" dirty="0"/>
              <a:t> as </a:t>
            </a:r>
            <a:r>
              <a:rPr lang="nl-NL" sz="1900" dirty="0" err="1"/>
              <a:t>closely</a:t>
            </a:r>
            <a:r>
              <a:rPr lang="nl-NL" sz="1900" dirty="0"/>
              <a:t> as </a:t>
            </a:r>
            <a:r>
              <a:rPr lang="nl-NL" sz="1900" dirty="0" err="1"/>
              <a:t>possible</a:t>
            </a:r>
            <a:r>
              <a:rPr lang="nl-NL" sz="1900" dirty="0"/>
              <a:t> </a:t>
            </a:r>
            <a:r>
              <a:rPr lang="nl-NL" sz="1900" dirty="0" err="1"/>
              <a:t>to</a:t>
            </a:r>
            <a:r>
              <a:rPr lang="nl-NL" sz="1900" dirty="0"/>
              <a:t> the </a:t>
            </a:r>
            <a:r>
              <a:rPr lang="nl-NL" sz="1900" dirty="0" err="1"/>
              <a:t>original</a:t>
            </a:r>
            <a:r>
              <a:rPr lang="nl-NL" sz="1900" dirty="0"/>
              <a:t> IFC schema), </a:t>
            </a:r>
            <a:r>
              <a:rPr lang="nl-NL" sz="1900" dirty="0" err="1"/>
              <a:t>taking</a:t>
            </a:r>
            <a:r>
              <a:rPr lang="nl-NL" sz="1900" dirty="0"/>
              <a:t> as a </a:t>
            </a:r>
            <a:r>
              <a:rPr lang="nl-NL" sz="1900" dirty="0" err="1"/>
              <a:t>reference</a:t>
            </a:r>
            <a:r>
              <a:rPr lang="nl-NL" sz="1900" dirty="0"/>
              <a:t> the </a:t>
            </a:r>
            <a:r>
              <a:rPr lang="nl-NL" sz="1900" dirty="0" err="1"/>
              <a:t>proposal</a:t>
            </a:r>
            <a:r>
              <a:rPr lang="nl-NL" sz="1900" dirty="0"/>
              <a:t> </a:t>
            </a:r>
            <a:r>
              <a:rPr lang="nl-NL" sz="1900" dirty="0" err="1"/>
              <a:t>by</a:t>
            </a:r>
            <a:r>
              <a:rPr lang="nl-NL" sz="1900" dirty="0"/>
              <a:t> </a:t>
            </a:r>
            <a:r>
              <a:rPr lang="nl-NL" sz="1900" dirty="0" err="1"/>
              <a:t>Drummond</a:t>
            </a:r>
            <a:r>
              <a:rPr lang="nl-NL" sz="1900" dirty="0"/>
              <a:t> et al., 2006</a:t>
            </a:r>
          </a:p>
          <a:p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20539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900" dirty="0" err="1" smtClean="0"/>
              <a:t>Future</a:t>
            </a:r>
            <a:r>
              <a:rPr lang="nl-NL" sz="2900" dirty="0" smtClean="0"/>
              <a:t> </a:t>
            </a:r>
            <a:r>
              <a:rPr lang="nl-NL" sz="2900" dirty="0" err="1" smtClean="0"/>
              <a:t>developments</a:t>
            </a:r>
            <a:r>
              <a:rPr lang="nl-NL" sz="2900" dirty="0" smtClean="0"/>
              <a:t> </a:t>
            </a:r>
            <a:r>
              <a:rPr lang="nl-NL" sz="2900" dirty="0" err="1" smtClean="0"/>
              <a:t>to</a:t>
            </a:r>
            <a:r>
              <a:rPr lang="nl-NL" sz="2900" dirty="0" smtClean="0"/>
              <a:t> </a:t>
            </a:r>
            <a:r>
              <a:rPr lang="nl-NL" sz="2900" dirty="0" err="1" smtClean="0"/>
              <a:t>consider</a:t>
            </a:r>
            <a:r>
              <a:rPr lang="nl-NL" sz="2900" dirty="0" smtClean="0"/>
              <a:t> in </a:t>
            </a:r>
            <a:br>
              <a:rPr lang="nl-NL" sz="2900" dirty="0" smtClean="0"/>
            </a:br>
            <a:r>
              <a:rPr lang="nl-NL" sz="2900" dirty="0" smtClean="0"/>
              <a:t>EXPRESS-</a:t>
            </a:r>
            <a:r>
              <a:rPr lang="nl-NL" sz="2900" dirty="0" err="1" smtClean="0"/>
              <a:t>to</a:t>
            </a:r>
            <a:r>
              <a:rPr lang="nl-NL" sz="2900" dirty="0" smtClean="0"/>
              <a:t>-OWL </a:t>
            </a:r>
            <a:r>
              <a:rPr lang="nl-NL" sz="2900" dirty="0" err="1" smtClean="0"/>
              <a:t>conversion</a:t>
            </a:r>
            <a:r>
              <a:rPr lang="nl-NL" sz="2900" dirty="0" smtClean="0"/>
              <a:t> procedure</a:t>
            </a:r>
            <a:endParaRPr lang="nl-BE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b="1" dirty="0"/>
              <a:t>RULE and FUNCTION declarations</a:t>
            </a:r>
            <a:r>
              <a:rPr lang="en-US" sz="1900" dirty="0"/>
              <a:t> are </a:t>
            </a:r>
            <a:r>
              <a:rPr lang="en-US" sz="1900" dirty="0" smtClean="0"/>
              <a:t>procedural </a:t>
            </a:r>
            <a:r>
              <a:rPr lang="en-US" sz="1900" dirty="0"/>
              <a:t>algorithms, which cannot be converted into </a:t>
            </a:r>
            <a:r>
              <a:rPr lang="en-US" sz="1900" b="1" dirty="0" smtClean="0"/>
              <a:t>OWL-DL </a:t>
            </a:r>
            <a:r>
              <a:rPr lang="en-US" sz="1900" b="1" dirty="0"/>
              <a:t>class </a:t>
            </a:r>
            <a:r>
              <a:rPr lang="en-US" sz="1900" dirty="0"/>
              <a:t>expressions. An alternative </a:t>
            </a:r>
            <a:r>
              <a:rPr lang="en-US" sz="1900" dirty="0" smtClean="0"/>
              <a:t>approach </a:t>
            </a:r>
            <a:r>
              <a:rPr lang="en-US" sz="1900" dirty="0"/>
              <a:t>needs to be used for converting these declarations.</a:t>
            </a:r>
          </a:p>
          <a:p>
            <a:r>
              <a:rPr lang="en-US" sz="1900" b="1" dirty="0" smtClean="0"/>
              <a:t>WHERE </a:t>
            </a:r>
            <a:r>
              <a:rPr lang="en-US" sz="1900" b="1" dirty="0"/>
              <a:t>rule declarations </a:t>
            </a:r>
            <a:r>
              <a:rPr lang="en-US" sz="1900" dirty="0"/>
              <a:t>are not included in </a:t>
            </a:r>
            <a:r>
              <a:rPr lang="en-US" sz="1900" dirty="0" smtClean="0"/>
              <a:t>the proposed </a:t>
            </a:r>
            <a:r>
              <a:rPr lang="en-US" sz="1900" dirty="0"/>
              <a:t>conversion approach, although they </a:t>
            </a:r>
            <a:r>
              <a:rPr lang="en-US" sz="1900" dirty="0" smtClean="0"/>
              <a:t>can be </a:t>
            </a:r>
            <a:r>
              <a:rPr lang="en-US" sz="1900" dirty="0"/>
              <a:t>converted to some </a:t>
            </a:r>
            <a:r>
              <a:rPr lang="en-US" sz="1900" dirty="0"/>
              <a:t>extent by using OWL class expressions or SWRL rules</a:t>
            </a:r>
            <a:r>
              <a:rPr lang="en-US" sz="1900" dirty="0" smtClean="0"/>
              <a:t>.</a:t>
            </a:r>
            <a:r>
              <a:rPr lang="en-US" sz="1900" dirty="0" smtClean="0"/>
              <a:t> </a:t>
            </a:r>
            <a:endParaRPr lang="nl-BE" sz="1900" dirty="0"/>
          </a:p>
          <a:p>
            <a:r>
              <a:rPr lang="en-US" sz="1900" dirty="0" smtClean="0"/>
              <a:t>Through </a:t>
            </a:r>
            <a:r>
              <a:rPr lang="en-US" sz="1900" dirty="0"/>
              <a:t>an </a:t>
            </a:r>
            <a:r>
              <a:rPr lang="en-US" sz="1900" b="1" dirty="0"/>
              <a:t>ontological analysis of IFC</a:t>
            </a:r>
            <a:r>
              <a:rPr lang="en-US" sz="1900" dirty="0"/>
              <a:t>, the </a:t>
            </a:r>
            <a:r>
              <a:rPr lang="en-US" sz="1900" dirty="0" err="1" smtClean="0"/>
              <a:t>ifcOWL</a:t>
            </a:r>
            <a:r>
              <a:rPr lang="en-US" sz="1900" dirty="0" smtClean="0"/>
              <a:t> </a:t>
            </a:r>
            <a:r>
              <a:rPr lang="en-US" sz="1900" dirty="0"/>
              <a:t>ontology might be greatly simplified and </a:t>
            </a:r>
            <a:r>
              <a:rPr lang="en-US" sz="1900" dirty="0" smtClean="0"/>
              <a:t>it </a:t>
            </a:r>
            <a:r>
              <a:rPr lang="en-US" sz="1900" dirty="0"/>
              <a:t>might become </a:t>
            </a:r>
            <a:r>
              <a:rPr lang="en-US" sz="1900" b="1" dirty="0"/>
              <a:t>easier to use the IFC information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The </a:t>
            </a:r>
            <a:r>
              <a:rPr lang="en-US" sz="1900" dirty="0"/>
              <a:t>EXPRESS to OWL conversion approach </a:t>
            </a:r>
            <a:r>
              <a:rPr lang="en-US" sz="1900" dirty="0" smtClean="0"/>
              <a:t>was built </a:t>
            </a:r>
            <a:r>
              <a:rPr lang="en-US" sz="1900" dirty="0"/>
              <a:t>to be general purpose, even if it was </a:t>
            </a:r>
            <a:r>
              <a:rPr lang="en-US" sz="1900" dirty="0" smtClean="0"/>
              <a:t>tested </a:t>
            </a:r>
            <a:r>
              <a:rPr lang="en-US" sz="1900" dirty="0"/>
              <a:t>mainly for IFC. The approach will still need </a:t>
            </a:r>
            <a:r>
              <a:rPr lang="en-US" sz="1900" b="1" dirty="0" smtClean="0"/>
              <a:t>to </a:t>
            </a:r>
            <a:r>
              <a:rPr lang="en-US" sz="1900" b="1" dirty="0"/>
              <a:t>be tested on other EXPRESS schemas </a:t>
            </a:r>
            <a:r>
              <a:rPr lang="en-US" sz="1900" dirty="0"/>
              <a:t>in order </a:t>
            </a:r>
            <a:r>
              <a:rPr lang="en-US" sz="1900" dirty="0" smtClean="0"/>
              <a:t>to </a:t>
            </a:r>
            <a:r>
              <a:rPr lang="en-US" sz="1900" dirty="0"/>
              <a:t>make it really general purpose.</a:t>
            </a:r>
          </a:p>
          <a:p>
            <a:r>
              <a:rPr lang="en-US" sz="1900" b="1" dirty="0" smtClean="0"/>
              <a:t>Exploitation </a:t>
            </a:r>
            <a:r>
              <a:rPr lang="en-US" sz="1900" b="1" dirty="0"/>
              <a:t>of ontology-related added </a:t>
            </a:r>
            <a:r>
              <a:rPr lang="en-US" sz="1900" b="1" dirty="0" smtClean="0"/>
              <a:t>values</a:t>
            </a:r>
            <a:r>
              <a:rPr lang="en-US" sz="1900" dirty="0" smtClean="0"/>
              <a:t>: </a:t>
            </a:r>
            <a:r>
              <a:rPr lang="en-US" sz="1900" dirty="0"/>
              <a:t>CWA validation, OWA reasoning, extension of </a:t>
            </a:r>
            <a:r>
              <a:rPr lang="en-US" sz="1900" dirty="0" smtClean="0"/>
              <a:t>IFC </a:t>
            </a:r>
            <a:r>
              <a:rPr lang="en-US" sz="1900" dirty="0"/>
              <a:t>data model and integration with other ontologies.</a:t>
            </a:r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22424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900" dirty="0" err="1"/>
              <a:t>Questions</a:t>
            </a:r>
            <a:r>
              <a:rPr lang="nl-NL" sz="2900" dirty="0"/>
              <a:t> &amp; </a:t>
            </a:r>
            <a:r>
              <a:rPr lang="nl-NL" sz="2900" dirty="0" err="1"/>
              <a:t>Remarks</a:t>
            </a:r>
            <a:r>
              <a:rPr lang="nl-NL" sz="2900" dirty="0"/>
              <a:t> &amp; Feedback</a:t>
            </a:r>
            <a:endParaRPr lang="nl-BE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nl-NL" sz="2200" dirty="0"/>
              <a:t>Pieter </a:t>
            </a:r>
            <a:r>
              <a:rPr lang="nl-NL" sz="2200" dirty="0" smtClean="0"/>
              <a:t>Pauwels</a:t>
            </a:r>
          </a:p>
          <a:p>
            <a:pPr marL="0" lvl="0" indent="0" algn="ctr">
              <a:buNone/>
            </a:pPr>
            <a:r>
              <a:rPr lang="nl-NL" sz="2200" dirty="0"/>
              <a:t>p</a:t>
            </a:r>
            <a:r>
              <a:rPr lang="nl-NL" sz="2200" dirty="0" smtClean="0"/>
              <a:t>ipauwel.pauwels@ugent.be</a:t>
            </a:r>
            <a:endParaRPr lang="nl-NL" sz="2200" dirty="0"/>
          </a:p>
          <a:p>
            <a:pPr marL="0" lvl="0" indent="0" algn="ctr">
              <a:buNone/>
            </a:pPr>
            <a:r>
              <a:rPr lang="nl-NL" sz="2200" dirty="0" err="1"/>
              <a:t>Ghent</a:t>
            </a:r>
            <a:r>
              <a:rPr lang="nl-NL" sz="2200" dirty="0"/>
              <a:t> University, Belgium</a:t>
            </a:r>
          </a:p>
          <a:p>
            <a:pPr marL="0" lvl="0" indent="0" algn="ctr">
              <a:buNone/>
            </a:pPr>
            <a:endParaRPr lang="nl-NL" sz="2200" dirty="0"/>
          </a:p>
          <a:p>
            <a:pPr marL="0" lvl="0" indent="0" algn="ctr">
              <a:buNone/>
            </a:pPr>
            <a:r>
              <a:rPr lang="nl-NL" sz="2200" dirty="0"/>
              <a:t>Walter </a:t>
            </a:r>
            <a:r>
              <a:rPr lang="nl-NL" sz="2200" dirty="0" err="1" smtClean="0"/>
              <a:t>Terkaj</a:t>
            </a:r>
            <a:endParaRPr lang="nl-NL" sz="2200" dirty="0" smtClean="0"/>
          </a:p>
          <a:p>
            <a:pPr marL="0" lvl="0" indent="0" algn="ctr">
              <a:buNone/>
            </a:pPr>
            <a:r>
              <a:rPr lang="nl-NL" sz="2200" dirty="0" smtClean="0"/>
              <a:t>walter.terkaj@itia.cnr.it</a:t>
            </a:r>
            <a:endParaRPr lang="nl-NL" sz="2200" dirty="0"/>
          </a:p>
          <a:p>
            <a:pPr marL="0" lvl="0" indent="0" algn="ctr">
              <a:buNone/>
            </a:pPr>
            <a:r>
              <a:rPr lang="nl-NL" sz="2200" dirty="0"/>
              <a:t>CNR-ITIA, </a:t>
            </a:r>
            <a:r>
              <a:rPr lang="nl-NL" sz="2200" dirty="0" smtClean="0"/>
              <a:t>Italy</a:t>
            </a:r>
          </a:p>
          <a:p>
            <a:pPr marL="0" lvl="0" indent="0" algn="ctr">
              <a:buNone/>
            </a:pPr>
            <a:endParaRPr lang="nl-BE" sz="2200" dirty="0"/>
          </a:p>
          <a:p>
            <a:pPr marL="0" indent="0">
              <a:buNone/>
            </a:pPr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2913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Community </a:t>
            </a:r>
            <a:r>
              <a:rPr lang="nl-NL" dirty="0" err="1" smtClean="0"/>
              <a:t>efforts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24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900" dirty="0" err="1" smtClean="0"/>
              <a:t>ifcOWL</a:t>
            </a:r>
            <a:r>
              <a:rPr lang="nl-NL" sz="2900" dirty="0" smtClean="0"/>
              <a:t> research </a:t>
            </a:r>
            <a:r>
              <a:rPr lang="nl-NL" sz="2900" dirty="0" err="1" smtClean="0"/>
              <a:t>initiatives</a:t>
            </a:r>
            <a:r>
              <a:rPr lang="nl-NL" sz="2900" dirty="0" smtClean="0"/>
              <a:t> 2005-2012</a:t>
            </a:r>
            <a:endParaRPr lang="nl-BE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nl-NL" sz="1900" b="1" dirty="0" smtClean="0"/>
              <a:t>Diverse </a:t>
            </a:r>
            <a:r>
              <a:rPr lang="nl-NL" sz="1900" b="1" dirty="0" err="1" smtClean="0"/>
              <a:t>suggestions</a:t>
            </a:r>
            <a:r>
              <a:rPr lang="nl-NL" sz="1900" b="1" dirty="0" smtClean="0"/>
              <a:t> in </a:t>
            </a:r>
            <a:r>
              <a:rPr lang="nl-NL" sz="1900" b="1" dirty="0" err="1" smtClean="0"/>
              <a:t>academic</a:t>
            </a:r>
            <a:r>
              <a:rPr lang="nl-NL" sz="1900" b="1" dirty="0" smtClean="0"/>
              <a:t> research </a:t>
            </a:r>
            <a:r>
              <a:rPr lang="nl-NL" sz="1900" b="1" dirty="0" err="1" smtClean="0"/>
              <a:t>to</a:t>
            </a:r>
            <a:r>
              <a:rPr lang="nl-NL" sz="1900" b="1" dirty="0" smtClean="0"/>
              <a:t> make IFC </a:t>
            </a:r>
            <a:r>
              <a:rPr lang="nl-NL" sz="1900" b="1" dirty="0" err="1" smtClean="0"/>
              <a:t>available</a:t>
            </a:r>
            <a:r>
              <a:rPr lang="nl-NL" sz="1900" b="1" dirty="0" smtClean="0"/>
              <a:t> as </a:t>
            </a:r>
            <a:r>
              <a:rPr lang="nl-NL" sz="1900" b="1" dirty="0" err="1" smtClean="0"/>
              <a:t>an</a:t>
            </a:r>
            <a:r>
              <a:rPr lang="nl-NL" sz="1900" b="1" dirty="0" smtClean="0"/>
              <a:t> OWL </a:t>
            </a:r>
            <a:r>
              <a:rPr lang="nl-NL" sz="1900" b="1" dirty="0" err="1" smtClean="0"/>
              <a:t>ontology</a:t>
            </a:r>
            <a:r>
              <a:rPr lang="nl-NL" sz="1900" b="1" dirty="0" smtClean="0"/>
              <a:t> </a:t>
            </a:r>
            <a:r>
              <a:rPr lang="nl-NL" sz="1900" dirty="0" err="1" smtClean="0"/>
              <a:t>to</a:t>
            </a:r>
            <a:r>
              <a:rPr lang="nl-NL" sz="1900" dirty="0" smtClean="0"/>
              <a:t> </a:t>
            </a:r>
            <a:r>
              <a:rPr lang="nl-NL" sz="1900" dirty="0" err="1" smtClean="0"/>
              <a:t>allow</a:t>
            </a:r>
            <a:r>
              <a:rPr lang="nl-NL" sz="1900" dirty="0" smtClean="0"/>
              <a:t> the </a:t>
            </a:r>
            <a:r>
              <a:rPr lang="nl-NL" sz="1900" dirty="0" err="1" smtClean="0"/>
              <a:t>usage</a:t>
            </a:r>
            <a:r>
              <a:rPr lang="nl-NL" sz="1900" dirty="0" smtClean="0"/>
              <a:t> of </a:t>
            </a:r>
            <a:r>
              <a:rPr lang="nl-NL" sz="1900" dirty="0" err="1" smtClean="0"/>
              <a:t>semantic</a:t>
            </a:r>
            <a:r>
              <a:rPr lang="nl-NL" sz="1900" dirty="0" smtClean="0"/>
              <a:t> web </a:t>
            </a:r>
            <a:r>
              <a:rPr lang="nl-NL" sz="1900" dirty="0" err="1" smtClean="0"/>
              <a:t>technologies</a:t>
            </a:r>
            <a:endParaRPr lang="nl-NL" sz="1900" dirty="0" smtClean="0"/>
          </a:p>
          <a:p>
            <a:pPr marL="0" indent="0">
              <a:buNone/>
            </a:pPr>
            <a:endParaRPr lang="nl-NL" sz="1900" dirty="0" smtClean="0"/>
          </a:p>
          <a:p>
            <a:pPr lvl="1">
              <a:buFont typeface="Wingdings"/>
              <a:buChar char="Ø"/>
            </a:pPr>
            <a:r>
              <a:rPr lang="nl-NL" sz="1900" dirty="0" err="1" smtClean="0"/>
              <a:t>Schevers</a:t>
            </a:r>
            <a:r>
              <a:rPr lang="nl-NL" sz="1900" dirty="0" smtClean="0"/>
              <a:t> </a:t>
            </a:r>
            <a:r>
              <a:rPr lang="nl-NL" sz="1900" dirty="0" err="1" smtClean="0"/>
              <a:t>and</a:t>
            </a:r>
            <a:r>
              <a:rPr lang="nl-NL" sz="1900" dirty="0" smtClean="0"/>
              <a:t> </a:t>
            </a:r>
            <a:r>
              <a:rPr lang="nl-NL" sz="1900" dirty="0" err="1" smtClean="0"/>
              <a:t>Drogemuller</a:t>
            </a:r>
            <a:r>
              <a:rPr lang="nl-NL" sz="1900" dirty="0" smtClean="0"/>
              <a:t>, 2005</a:t>
            </a:r>
          </a:p>
          <a:p>
            <a:pPr lvl="1">
              <a:buFont typeface="Wingdings"/>
              <a:buChar char="Ø"/>
            </a:pPr>
            <a:r>
              <a:rPr lang="nl-NL" sz="1900" dirty="0" err="1" smtClean="0"/>
              <a:t>Beetz</a:t>
            </a:r>
            <a:r>
              <a:rPr lang="nl-NL" sz="1900" dirty="0"/>
              <a:t> </a:t>
            </a:r>
            <a:r>
              <a:rPr lang="nl-NL" sz="1900" dirty="0" smtClean="0"/>
              <a:t>et al., 2009</a:t>
            </a:r>
            <a:endParaRPr lang="nl-BE" sz="1900" dirty="0"/>
          </a:p>
          <a:p>
            <a:pPr marL="57150" indent="0">
              <a:buNone/>
            </a:pPr>
            <a:endParaRPr lang="nl-NL" sz="1900" dirty="0" smtClean="0"/>
          </a:p>
          <a:p>
            <a:r>
              <a:rPr lang="nl-NL" sz="1900" b="1" dirty="0"/>
              <a:t>General </a:t>
            </a:r>
            <a:r>
              <a:rPr lang="nl-NL" sz="1900" b="1" dirty="0" err="1"/>
              <a:t>purpose</a:t>
            </a:r>
            <a:r>
              <a:rPr lang="nl-NL" sz="1900" b="1" dirty="0"/>
              <a:t> </a:t>
            </a:r>
            <a:r>
              <a:rPr lang="nl-NL" sz="1900" b="1" dirty="0" err="1"/>
              <a:t>initiative</a:t>
            </a:r>
            <a:r>
              <a:rPr lang="nl-NL" sz="1900" b="1" dirty="0"/>
              <a:t> </a:t>
            </a:r>
            <a:r>
              <a:rPr lang="nl-NL" sz="1900" b="1" dirty="0" err="1"/>
              <a:t>to</a:t>
            </a:r>
            <a:r>
              <a:rPr lang="nl-NL" sz="1900" b="1" dirty="0"/>
              <a:t> </a:t>
            </a:r>
            <a:r>
              <a:rPr lang="nl-NL" sz="1900" b="1" dirty="0" err="1"/>
              <a:t>convert</a:t>
            </a:r>
            <a:r>
              <a:rPr lang="nl-NL" sz="1900" b="1" dirty="0"/>
              <a:t> EXPRESS </a:t>
            </a:r>
            <a:r>
              <a:rPr lang="nl-NL" sz="1900" b="1" dirty="0" err="1"/>
              <a:t>schemas</a:t>
            </a:r>
            <a:r>
              <a:rPr lang="nl-NL" sz="1900" b="1" dirty="0"/>
              <a:t> </a:t>
            </a:r>
            <a:r>
              <a:rPr lang="nl-NL" sz="1900" b="1" dirty="0" err="1"/>
              <a:t>and</a:t>
            </a:r>
            <a:r>
              <a:rPr lang="nl-NL" sz="1900" b="1" dirty="0"/>
              <a:t> STEP file </a:t>
            </a:r>
            <a:r>
              <a:rPr lang="nl-NL" sz="1900" b="1" dirty="0" err="1"/>
              <a:t>to</a:t>
            </a:r>
            <a:r>
              <a:rPr lang="nl-NL" sz="1900" b="1" dirty="0"/>
              <a:t> OWL </a:t>
            </a:r>
            <a:r>
              <a:rPr lang="nl-NL" sz="1900" b="1" dirty="0" err="1"/>
              <a:t>ontology</a:t>
            </a:r>
            <a:r>
              <a:rPr lang="nl-NL" sz="1900" dirty="0"/>
              <a:t>, </a:t>
            </a:r>
            <a:r>
              <a:rPr lang="nl-NL" sz="1900" dirty="0" err="1"/>
              <a:t>not</a:t>
            </a:r>
            <a:r>
              <a:rPr lang="nl-NL" sz="1900" dirty="0"/>
              <a:t> </a:t>
            </a:r>
            <a:r>
              <a:rPr lang="nl-NL" sz="1900" dirty="0" err="1"/>
              <a:t>focused</a:t>
            </a:r>
            <a:r>
              <a:rPr lang="nl-NL" sz="1900" dirty="0"/>
              <a:t> on IFC</a:t>
            </a:r>
          </a:p>
          <a:p>
            <a:endParaRPr lang="nl-NL" sz="1900" dirty="0"/>
          </a:p>
          <a:p>
            <a:pPr lvl="1">
              <a:buFont typeface="Wingdings"/>
              <a:buChar char="Ø"/>
            </a:pPr>
            <a:r>
              <a:rPr lang="nl-NL" sz="1900" dirty="0" err="1"/>
              <a:t>Krima</a:t>
            </a:r>
            <a:r>
              <a:rPr lang="nl-NL" sz="1900" dirty="0"/>
              <a:t> et al., </a:t>
            </a:r>
            <a:r>
              <a:rPr lang="nl-NL" sz="1900" dirty="0" smtClean="0"/>
              <a:t>2009 (</a:t>
            </a:r>
            <a:r>
              <a:rPr lang="nl-NL" sz="1900" dirty="0" err="1"/>
              <a:t>OntoSTEP</a:t>
            </a:r>
            <a:r>
              <a:rPr lang="nl-NL" sz="1900" dirty="0"/>
              <a:t>)</a:t>
            </a:r>
          </a:p>
          <a:p>
            <a:pPr lvl="1">
              <a:buFont typeface="Wingdings"/>
              <a:buChar char="Ø"/>
            </a:pPr>
            <a:r>
              <a:rPr lang="nl-NL" sz="1900" dirty="0" err="1"/>
              <a:t>Barbau</a:t>
            </a:r>
            <a:r>
              <a:rPr lang="nl-NL" sz="1900" dirty="0"/>
              <a:t> et al., 2012 (</a:t>
            </a:r>
            <a:r>
              <a:rPr lang="nl-NL" sz="1900" dirty="0" err="1"/>
              <a:t>OntoSTEP</a:t>
            </a:r>
            <a:r>
              <a:rPr lang="nl-NL" sz="1900" dirty="0"/>
              <a:t>)</a:t>
            </a:r>
            <a:endParaRPr lang="nl-BE" sz="1900" dirty="0"/>
          </a:p>
          <a:p>
            <a:pPr marL="57150" indent="0">
              <a:buNone/>
            </a:pPr>
            <a:endParaRPr lang="nl-NL" sz="1900" dirty="0" smtClean="0"/>
          </a:p>
          <a:p>
            <a:pPr indent="-285750"/>
            <a:r>
              <a:rPr lang="nl-NL" sz="1900" dirty="0" err="1" smtClean="0"/>
              <a:t>From</a:t>
            </a:r>
            <a:r>
              <a:rPr lang="nl-NL" sz="1900" dirty="0" smtClean="0"/>
              <a:t> 2012 </a:t>
            </a:r>
            <a:r>
              <a:rPr lang="nl-NL" sz="1900" dirty="0" err="1" smtClean="0"/>
              <a:t>onwards</a:t>
            </a:r>
            <a:r>
              <a:rPr lang="nl-NL" sz="1900" dirty="0" smtClean="0"/>
              <a:t>, </a:t>
            </a:r>
            <a:r>
              <a:rPr lang="nl-NL" sz="1900" b="1" dirty="0" err="1" smtClean="0"/>
              <a:t>increasing</a:t>
            </a:r>
            <a:r>
              <a:rPr lang="nl-NL" sz="1900" b="1" dirty="0" smtClean="0"/>
              <a:t> </a:t>
            </a:r>
            <a:r>
              <a:rPr lang="nl-NL" sz="1900" b="1" dirty="0" err="1" smtClean="0"/>
              <a:t>uptake</a:t>
            </a:r>
            <a:r>
              <a:rPr lang="nl-NL" sz="1900" b="1" dirty="0" smtClean="0"/>
              <a:t> </a:t>
            </a:r>
            <a:r>
              <a:rPr lang="nl-NL" sz="1900" dirty="0" smtClean="0"/>
              <a:t>in research </a:t>
            </a:r>
            <a:r>
              <a:rPr lang="nl-NL" sz="1900" dirty="0" err="1" smtClean="0"/>
              <a:t>and</a:t>
            </a:r>
            <a:r>
              <a:rPr lang="nl-NL" sz="1900" dirty="0" smtClean="0"/>
              <a:t> </a:t>
            </a:r>
            <a:r>
              <a:rPr lang="nl-NL" sz="1900" dirty="0" err="1" smtClean="0"/>
              <a:t>developments</a:t>
            </a:r>
            <a:endParaRPr lang="nl-NL" sz="1900" dirty="0" smtClean="0"/>
          </a:p>
          <a:p>
            <a:pPr marL="457200" lvl="1" indent="0">
              <a:buNone/>
            </a:pPr>
            <a:r>
              <a:rPr lang="nl-NL" sz="1900" dirty="0" smtClean="0"/>
              <a:t>	=&gt; </a:t>
            </a:r>
            <a:r>
              <a:rPr lang="nl-NL" sz="1900" dirty="0" err="1" smtClean="0"/>
              <a:t>many</a:t>
            </a:r>
            <a:r>
              <a:rPr lang="nl-NL" sz="1900" dirty="0" smtClean="0"/>
              <a:t> different </a:t>
            </a:r>
            <a:r>
              <a:rPr lang="nl-NL" sz="1900" dirty="0" err="1" smtClean="0"/>
              <a:t>ifcOWL</a:t>
            </a:r>
            <a:r>
              <a:rPr lang="nl-NL" sz="1900" dirty="0" smtClean="0"/>
              <a:t> </a:t>
            </a:r>
            <a:r>
              <a:rPr lang="nl-NL" sz="1900" dirty="0" err="1" smtClean="0"/>
              <a:t>structures</a:t>
            </a:r>
            <a:r>
              <a:rPr lang="nl-NL" sz="1900" dirty="0" smtClean="0"/>
              <a:t> </a:t>
            </a:r>
            <a:r>
              <a:rPr lang="nl-NL" sz="1900" dirty="0" err="1" smtClean="0"/>
              <a:t>floating</a:t>
            </a:r>
            <a:r>
              <a:rPr lang="nl-NL" sz="1900" dirty="0" smtClean="0"/>
              <a:t> </a:t>
            </a:r>
            <a:r>
              <a:rPr lang="nl-NL" sz="1900" dirty="0" err="1" smtClean="0"/>
              <a:t>around</a:t>
            </a:r>
            <a:endParaRPr lang="nl-NL" sz="1900" dirty="0" smtClean="0"/>
          </a:p>
          <a:p>
            <a:pPr indent="-285750"/>
            <a:endParaRPr lang="nl-NL" sz="1900" dirty="0" smtClean="0"/>
          </a:p>
          <a:p>
            <a:pPr indent="-285750"/>
            <a:r>
              <a:rPr lang="nl-NL" sz="1900" b="1" dirty="0" err="1" smtClean="0"/>
              <a:t>Need</a:t>
            </a:r>
            <a:r>
              <a:rPr lang="nl-NL" sz="1900" b="1" dirty="0" smtClean="0"/>
              <a:t> </a:t>
            </a:r>
            <a:r>
              <a:rPr lang="nl-NL" sz="1900" b="1" dirty="0" err="1" smtClean="0"/>
              <a:t>for</a:t>
            </a:r>
            <a:r>
              <a:rPr lang="nl-NL" sz="1900" b="1" dirty="0" smtClean="0"/>
              <a:t> </a:t>
            </a:r>
            <a:r>
              <a:rPr lang="nl-NL" sz="1900" b="1" dirty="0" err="1" smtClean="0"/>
              <a:t>formalisation</a:t>
            </a:r>
            <a:r>
              <a:rPr lang="nl-NL" sz="1900" b="1" dirty="0" smtClean="0"/>
              <a:t> </a:t>
            </a:r>
            <a:r>
              <a:rPr lang="nl-NL" sz="1900" b="1" dirty="0" err="1" smtClean="0"/>
              <a:t>and</a:t>
            </a:r>
            <a:r>
              <a:rPr lang="nl-NL" sz="1900" b="1" dirty="0" smtClean="0"/>
              <a:t> </a:t>
            </a:r>
            <a:r>
              <a:rPr lang="nl-NL" sz="1900" b="1" dirty="0" err="1" smtClean="0"/>
              <a:t>standardisation</a:t>
            </a:r>
            <a:endParaRPr lang="nl-NL" sz="1900" b="1" dirty="0" smtClean="0"/>
          </a:p>
          <a:p>
            <a:pPr marL="57150" indent="0">
              <a:buNone/>
            </a:pPr>
            <a:r>
              <a:rPr lang="nl-NL" sz="1900" dirty="0" smtClean="0"/>
              <a:t>	=&gt; combine </a:t>
            </a:r>
            <a:r>
              <a:rPr lang="nl-NL" sz="1900" dirty="0" err="1" smtClean="0"/>
              <a:t>efforts</a:t>
            </a:r>
            <a:r>
              <a:rPr lang="nl-NL" sz="1900" dirty="0" smtClean="0"/>
              <a:t> </a:t>
            </a:r>
            <a:r>
              <a:rPr lang="nl-NL" sz="1900" dirty="0" err="1" smtClean="0"/>
              <a:t>and</a:t>
            </a:r>
            <a:r>
              <a:rPr lang="nl-NL" sz="1900" dirty="0" smtClean="0"/>
              <a:t> </a:t>
            </a:r>
            <a:r>
              <a:rPr lang="nl-NL" sz="1900" dirty="0" err="1" smtClean="0"/>
              <a:t>proceed</a:t>
            </a:r>
            <a:r>
              <a:rPr lang="nl-NL" sz="1900" dirty="0" smtClean="0"/>
              <a:t> in a more </a:t>
            </a:r>
            <a:r>
              <a:rPr lang="nl-NL" sz="1900" dirty="0" err="1" smtClean="0"/>
              <a:t>formalised</a:t>
            </a:r>
            <a:r>
              <a:rPr lang="nl-NL" sz="1900" dirty="0" smtClean="0"/>
              <a:t>, standard fashion</a:t>
            </a:r>
          </a:p>
          <a:p>
            <a:pPr marL="57150" indent="0">
              <a:buNone/>
            </a:pPr>
            <a:r>
              <a:rPr lang="nl-NL" sz="1900" dirty="0"/>
              <a:t>	</a:t>
            </a:r>
            <a:r>
              <a:rPr lang="nl-NL" sz="1900" dirty="0" smtClean="0"/>
              <a:t>=&gt; </a:t>
            </a:r>
            <a:r>
              <a:rPr lang="nl-NL" sz="1900" dirty="0" err="1" smtClean="0"/>
              <a:t>role</a:t>
            </a:r>
            <a:r>
              <a:rPr lang="nl-NL" sz="1900" dirty="0" smtClean="0"/>
              <a:t> of </a:t>
            </a:r>
            <a:r>
              <a:rPr lang="nl-NL" sz="1900" dirty="0" err="1" smtClean="0"/>
              <a:t>standardisation</a:t>
            </a:r>
            <a:r>
              <a:rPr lang="nl-NL" sz="1900" dirty="0" smtClean="0"/>
              <a:t> </a:t>
            </a:r>
            <a:r>
              <a:rPr lang="nl-NL" sz="1900" dirty="0" err="1" smtClean="0"/>
              <a:t>bodies</a:t>
            </a:r>
            <a:r>
              <a:rPr lang="nl-NL" sz="1900" dirty="0" smtClean="0"/>
              <a:t>: W3C, </a:t>
            </a:r>
            <a:r>
              <a:rPr lang="nl-NL" sz="1900" dirty="0" err="1" smtClean="0"/>
              <a:t>BuildingSMART</a:t>
            </a:r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2583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sz="3200" dirty="0" smtClean="0"/>
              <a:t>Event series on </a:t>
            </a:r>
            <a:br>
              <a:rPr lang="nl-NL" sz="3200" dirty="0" smtClean="0"/>
            </a:br>
            <a:r>
              <a:rPr lang="nl-NL" sz="3200" dirty="0" err="1" smtClean="0"/>
              <a:t>Linked</a:t>
            </a:r>
            <a:r>
              <a:rPr lang="nl-NL" sz="3200" dirty="0" smtClean="0"/>
              <a:t> Data in Architecture </a:t>
            </a:r>
            <a:r>
              <a:rPr lang="nl-NL" sz="3200" dirty="0" err="1" smtClean="0"/>
              <a:t>and</a:t>
            </a:r>
            <a:r>
              <a:rPr lang="nl-NL" sz="3200" dirty="0" smtClean="0"/>
              <a:t> Construction (LDAC)</a:t>
            </a:r>
            <a:endParaRPr lang="en-US" sz="3200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32000" y="1268760"/>
            <a:ext cx="8280000" cy="2215418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nl-NL" sz="1900" dirty="0" smtClean="0"/>
              <a:t>2012, </a:t>
            </a:r>
            <a:r>
              <a:rPr lang="nl-NL" sz="1900" dirty="0" err="1" smtClean="0"/>
              <a:t>Ghent</a:t>
            </a:r>
            <a:r>
              <a:rPr lang="nl-NL" sz="1900" dirty="0" smtClean="0"/>
              <a:t> // 2014, Finland // </a:t>
            </a:r>
            <a:r>
              <a:rPr lang="nl-NL" sz="1900" b="1" u="sng" dirty="0" smtClean="0"/>
              <a:t>2015, Eindhoven</a:t>
            </a:r>
          </a:p>
          <a:p>
            <a:pPr marL="57150" indent="0">
              <a:buNone/>
            </a:pPr>
            <a:endParaRPr lang="nl-NL" sz="1900" dirty="0"/>
          </a:p>
          <a:p>
            <a:pPr marL="57150" indent="0">
              <a:buNone/>
            </a:pPr>
            <a:r>
              <a:rPr lang="nl-NL" sz="1900" dirty="0" smtClean="0"/>
              <a:t>Bottom-up research community event </a:t>
            </a:r>
            <a:r>
              <a:rPr lang="nl-NL" sz="1900" dirty="0" err="1" smtClean="0"/>
              <a:t>about</a:t>
            </a:r>
            <a:r>
              <a:rPr lang="nl-NL" sz="1900" dirty="0" smtClean="0"/>
              <a:t> </a:t>
            </a:r>
            <a:r>
              <a:rPr lang="nl-NL" sz="1900" dirty="0" err="1" smtClean="0"/>
              <a:t>linked</a:t>
            </a:r>
            <a:r>
              <a:rPr lang="nl-NL" sz="1900" dirty="0" smtClean="0"/>
              <a:t> data in </a:t>
            </a:r>
            <a:r>
              <a:rPr lang="nl-NL" sz="1900" dirty="0" err="1" smtClean="0"/>
              <a:t>architecture</a:t>
            </a:r>
            <a:r>
              <a:rPr lang="nl-NL" sz="1900" dirty="0" smtClean="0"/>
              <a:t> </a:t>
            </a:r>
            <a:r>
              <a:rPr lang="nl-NL" sz="1900" dirty="0" err="1" smtClean="0"/>
              <a:t>and</a:t>
            </a:r>
            <a:r>
              <a:rPr lang="nl-NL" sz="1900" dirty="0" smtClean="0"/>
              <a:t> </a:t>
            </a:r>
            <a:r>
              <a:rPr lang="nl-NL" sz="1900" dirty="0" err="1" smtClean="0"/>
              <a:t>construction</a:t>
            </a:r>
            <a:endParaRPr lang="nl-NL" sz="1900" dirty="0" smtClean="0"/>
          </a:p>
          <a:p>
            <a:pPr marL="457200" lvl="1" indent="0">
              <a:buNone/>
            </a:pPr>
            <a:endParaRPr lang="nl-NL" sz="1900" dirty="0"/>
          </a:p>
          <a:p>
            <a:pPr marL="457200" lvl="1" indent="0">
              <a:buNone/>
            </a:pPr>
            <a:r>
              <a:rPr lang="nl-NL" sz="1900" dirty="0" smtClean="0"/>
              <a:t>- </a:t>
            </a:r>
            <a:r>
              <a:rPr lang="nl-NL" sz="1900" dirty="0" err="1" smtClean="0"/>
              <a:t>Use</a:t>
            </a:r>
            <a:r>
              <a:rPr lang="nl-NL" sz="1900" dirty="0" smtClean="0"/>
              <a:t> </a:t>
            </a:r>
            <a:r>
              <a:rPr lang="nl-NL" sz="1900" dirty="0"/>
              <a:t>case </a:t>
            </a:r>
            <a:r>
              <a:rPr lang="nl-NL" sz="1900" dirty="0" smtClean="0"/>
              <a:t>track</a:t>
            </a:r>
          </a:p>
          <a:p>
            <a:pPr marL="457200" lvl="1" indent="0">
              <a:buNone/>
            </a:pPr>
            <a:r>
              <a:rPr lang="nl-NL" sz="1900" dirty="0" smtClean="0"/>
              <a:t>- Technical track (</a:t>
            </a:r>
            <a:r>
              <a:rPr lang="nl-NL" sz="1900" dirty="0" err="1" smtClean="0"/>
              <a:t>ifcOWL</a:t>
            </a:r>
            <a:r>
              <a:rPr lang="nl-NL" sz="1900" dirty="0" smtClean="0"/>
              <a:t> </a:t>
            </a:r>
            <a:r>
              <a:rPr lang="nl-NL" sz="1900" dirty="0" err="1" smtClean="0"/>
              <a:t>formalisation</a:t>
            </a:r>
            <a:r>
              <a:rPr lang="nl-NL" sz="1900" dirty="0" smtClean="0"/>
              <a:t> &amp; </a:t>
            </a:r>
            <a:r>
              <a:rPr lang="nl-NL" sz="1900" dirty="0" err="1" smtClean="0"/>
              <a:t>standardisation</a:t>
            </a:r>
            <a:r>
              <a:rPr lang="nl-NL" sz="1900" dirty="0" smtClean="0"/>
              <a:t>)</a:t>
            </a:r>
            <a:endParaRPr lang="nl-NL" sz="19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2210"/>
            <a:ext cx="9144000" cy="296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 smtClean="0"/>
              <a:t>W3C Linked Building Data Community Group</a:t>
            </a:r>
            <a:endParaRPr lang="nl-BE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000" b="1" dirty="0" smtClean="0"/>
              <a:t>W3C</a:t>
            </a:r>
          </a:p>
          <a:p>
            <a:pPr marL="0" indent="0">
              <a:buNone/>
            </a:pPr>
            <a:r>
              <a:rPr lang="en-GB" sz="2000" dirty="0" smtClean="0"/>
              <a:t>The authority of standards for the internet</a:t>
            </a:r>
          </a:p>
          <a:p>
            <a:endParaRPr lang="en-GB" sz="2000" dirty="0" smtClean="0"/>
          </a:p>
          <a:p>
            <a:r>
              <a:rPr lang="en-GB" sz="2000" b="1" dirty="0" smtClean="0"/>
              <a:t>What are WC3 Community Groups?</a:t>
            </a:r>
          </a:p>
          <a:p>
            <a:pPr lvl="1"/>
            <a:r>
              <a:rPr lang="en-GB" sz="2000" dirty="0" smtClean="0"/>
              <a:t>Tuned for transition to standards-track: groups complement existing standards track in W3C and policies aim to facilitate transition to the standards track (not a requirement though)</a:t>
            </a:r>
          </a:p>
          <a:p>
            <a:pPr lvl="1"/>
            <a:r>
              <a:rPr lang="en-GB" sz="2000" dirty="0" smtClean="0"/>
              <a:t>Potential to become a Working Group(e.g. CSS, RDF, XSLT)</a:t>
            </a:r>
          </a:p>
          <a:p>
            <a:endParaRPr lang="en-GB" sz="2000" dirty="0" smtClean="0"/>
          </a:p>
          <a:p>
            <a:r>
              <a:rPr lang="en-GB" sz="2000" b="1" dirty="0" smtClean="0"/>
              <a:t>Linked Building Data Group</a:t>
            </a:r>
          </a:p>
          <a:p>
            <a:pPr marL="0" indent="0">
              <a:buNone/>
            </a:pPr>
            <a:r>
              <a:rPr lang="en-GB" sz="2000" dirty="0" smtClean="0"/>
              <a:t>New group, created in June 2014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b="1" dirty="0" smtClean="0"/>
              <a:t>Goal</a:t>
            </a:r>
          </a:p>
          <a:p>
            <a:pPr marL="0" indent="0">
              <a:buNone/>
            </a:pPr>
            <a:r>
              <a:rPr lang="en-GB" sz="2000" dirty="0" smtClean="0"/>
              <a:t>Bring together experts in BIM and Web of Data technologies to define existing and future use cases and requirements for linked data based applications across the building life cycle.</a:t>
            </a:r>
          </a:p>
          <a:p>
            <a:pPr marL="0" indent="0">
              <a:buNone/>
            </a:pPr>
            <a:endParaRPr lang="en-GB" sz="2000" dirty="0" smtClean="0"/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3378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900" dirty="0" smtClean="0"/>
              <a:t>https://www.w3.org/community/lbd/</a:t>
            </a:r>
            <a:endParaRPr lang="nl-BE" sz="2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"/>
          <a:stretch/>
        </p:blipFill>
        <p:spPr bwMode="auto">
          <a:xfrm>
            <a:off x="-36512" y="1495833"/>
            <a:ext cx="9180512" cy="48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0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 err="1" smtClean="0"/>
              <a:t>BuildingSMART</a:t>
            </a:r>
            <a:r>
              <a:rPr lang="en-GB" sz="2900" dirty="0" smtClean="0"/>
              <a:t> initiatives</a:t>
            </a:r>
            <a:endParaRPr lang="nl-BE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900" b="1" dirty="0" smtClean="0"/>
              <a:t>Set up a working group within </a:t>
            </a:r>
            <a:r>
              <a:rPr lang="en-GB" sz="1900" b="1" dirty="0" err="1" smtClean="0"/>
              <a:t>buildingSMART</a:t>
            </a:r>
            <a:r>
              <a:rPr lang="en-GB" sz="1900" b="1" dirty="0" smtClean="0"/>
              <a:t> that:</a:t>
            </a:r>
          </a:p>
          <a:p>
            <a:pPr lvl="1"/>
            <a:r>
              <a:rPr lang="nl-NL" sz="1900" dirty="0" err="1" smtClean="0"/>
              <a:t>maintains</a:t>
            </a:r>
            <a:r>
              <a:rPr lang="nl-NL" sz="1900" dirty="0" smtClean="0"/>
              <a:t> </a:t>
            </a:r>
            <a:r>
              <a:rPr lang="nl-NL" sz="1900" dirty="0" err="1" smtClean="0"/>
              <a:t>and</a:t>
            </a:r>
            <a:r>
              <a:rPr lang="nl-NL" sz="1900" dirty="0" smtClean="0"/>
              <a:t> </a:t>
            </a:r>
            <a:r>
              <a:rPr lang="nl-NL" sz="1900" dirty="0" err="1" smtClean="0"/>
              <a:t>recommends</a:t>
            </a:r>
            <a:r>
              <a:rPr lang="nl-NL" sz="1900" dirty="0" smtClean="0"/>
              <a:t> </a:t>
            </a:r>
            <a:r>
              <a:rPr lang="nl-NL" sz="1900" dirty="0" err="1" smtClean="0"/>
              <a:t>one</a:t>
            </a:r>
            <a:r>
              <a:rPr lang="nl-NL" sz="1900" dirty="0" smtClean="0"/>
              <a:t> </a:t>
            </a:r>
            <a:r>
              <a:rPr lang="nl-NL" sz="1900" dirty="0" err="1" smtClean="0"/>
              <a:t>and</a:t>
            </a:r>
            <a:r>
              <a:rPr lang="nl-NL" sz="1900" dirty="0" smtClean="0"/>
              <a:t> </a:t>
            </a:r>
            <a:r>
              <a:rPr lang="nl-NL" sz="1900" dirty="0" err="1" smtClean="0"/>
              <a:t>only</a:t>
            </a:r>
            <a:r>
              <a:rPr lang="nl-NL" sz="1900" dirty="0" smtClean="0"/>
              <a:t> </a:t>
            </a:r>
            <a:r>
              <a:rPr lang="nl-NL" sz="1900" dirty="0" err="1" smtClean="0"/>
              <a:t>one</a:t>
            </a:r>
            <a:r>
              <a:rPr lang="nl-NL" sz="1900" dirty="0" smtClean="0"/>
              <a:t> </a:t>
            </a:r>
            <a:r>
              <a:rPr lang="nl-NL" sz="1900" dirty="0" err="1" smtClean="0"/>
              <a:t>ifcOWL</a:t>
            </a:r>
            <a:r>
              <a:rPr lang="nl-NL" sz="1900" dirty="0" smtClean="0"/>
              <a:t> </a:t>
            </a:r>
            <a:r>
              <a:rPr lang="nl-NL" sz="1900" dirty="0" err="1" smtClean="0"/>
              <a:t>ontology</a:t>
            </a:r>
            <a:endParaRPr lang="nl-NL" sz="1900" dirty="0" smtClean="0"/>
          </a:p>
          <a:p>
            <a:pPr lvl="1"/>
            <a:r>
              <a:rPr lang="en-US" sz="1900" dirty="0" smtClean="0"/>
              <a:t>documents this as the standard conversion -&gt; a standard </a:t>
            </a:r>
            <a:r>
              <a:rPr lang="en-US" sz="1900" dirty="0" err="1" smtClean="0"/>
              <a:t>ifcOWL</a:t>
            </a:r>
            <a:r>
              <a:rPr lang="en-US" sz="1900" dirty="0" smtClean="0"/>
              <a:t>, next to the already available EXPRESS- and XSD-schemas</a:t>
            </a:r>
            <a:endParaRPr lang="nl-NL" sz="1900" dirty="0" smtClean="0"/>
          </a:p>
          <a:p>
            <a:pPr marL="457200" lvl="1" indent="0">
              <a:buNone/>
            </a:pPr>
            <a:endParaRPr lang="en-GB" sz="1900" dirty="0" smtClean="0"/>
          </a:p>
          <a:p>
            <a:r>
              <a:rPr lang="en-GB" sz="1900" b="1" dirty="0" smtClean="0"/>
              <a:t>Actions made:</a:t>
            </a:r>
          </a:p>
          <a:p>
            <a:pPr lvl="1"/>
            <a:r>
              <a:rPr lang="en-GB" sz="1900" dirty="0" smtClean="0"/>
              <a:t>Initial proposal made at </a:t>
            </a:r>
            <a:r>
              <a:rPr lang="en-US" sz="1900" dirty="0" err="1" smtClean="0"/>
              <a:t>buildingSMART</a:t>
            </a:r>
            <a:r>
              <a:rPr lang="en-US" sz="1900" dirty="0" smtClean="0"/>
              <a:t> Technical Summit</a:t>
            </a:r>
            <a:br>
              <a:rPr lang="en-US" sz="1900" dirty="0" smtClean="0"/>
            </a:br>
            <a:r>
              <a:rPr lang="en-US" sz="1900" dirty="0" smtClean="0"/>
              <a:t>in Toronto, 27.Oct 2014 </a:t>
            </a:r>
          </a:p>
          <a:p>
            <a:pPr lvl="1"/>
            <a:r>
              <a:rPr lang="en-US" sz="1900" dirty="0" smtClean="0"/>
              <a:t>Follow-up session at </a:t>
            </a:r>
            <a:r>
              <a:rPr lang="en-US" sz="1900" dirty="0" err="1" smtClean="0"/>
              <a:t>buildingSMART</a:t>
            </a:r>
            <a:r>
              <a:rPr lang="en-US" sz="1900" dirty="0" smtClean="0"/>
              <a:t> Technical Summit </a:t>
            </a:r>
            <a:br>
              <a:rPr lang="en-US" sz="1900" dirty="0" smtClean="0"/>
            </a:br>
            <a:r>
              <a:rPr lang="en-US" sz="1900" dirty="0" smtClean="0"/>
              <a:t>in Watford, 24 March 2015</a:t>
            </a:r>
          </a:p>
          <a:p>
            <a:pPr marL="0" indent="0">
              <a:buNone/>
            </a:pPr>
            <a:endParaRPr lang="en-GB" sz="1900" dirty="0" smtClean="0"/>
          </a:p>
          <a:p>
            <a:endParaRPr lang="nl-BE" sz="1900" dirty="0"/>
          </a:p>
        </p:txBody>
      </p:sp>
    </p:spTree>
    <p:extLst>
      <p:ext uri="{BB962C8B-B14F-4D97-AF65-F5344CB8AC3E}">
        <p14:creationId xmlns:p14="http://schemas.microsoft.com/office/powerpoint/2010/main" val="29207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ifcOWL</a:t>
            </a:r>
            <a:r>
              <a:rPr lang="nl-NL" dirty="0" smtClean="0"/>
              <a:t>: </a:t>
            </a:r>
            <a:r>
              <a:rPr lang="nl-NL" dirty="0" err="1" smtClean="0"/>
              <a:t>implementation</a:t>
            </a:r>
            <a:r>
              <a:rPr lang="nl-NL" dirty="0" smtClean="0"/>
              <a:t> </a:t>
            </a:r>
            <a:r>
              <a:rPr lang="nl-NL" dirty="0" err="1" smtClean="0"/>
              <a:t>efforts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19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900" dirty="0" err="1" smtClean="0"/>
              <a:t>implementation</a:t>
            </a:r>
            <a:r>
              <a:rPr lang="nl-NL" sz="2900" dirty="0" smtClean="0"/>
              <a:t> </a:t>
            </a:r>
            <a:r>
              <a:rPr lang="nl-NL" sz="2900" dirty="0" err="1" smtClean="0"/>
              <a:t>proposals</a:t>
            </a:r>
            <a:r>
              <a:rPr lang="nl-NL" sz="2900" dirty="0" smtClean="0"/>
              <a:t> 2005-2012</a:t>
            </a:r>
            <a:endParaRPr lang="nl-BE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nl-NL" sz="1900" b="1" dirty="0" smtClean="0"/>
              <a:t>Diverse </a:t>
            </a:r>
            <a:r>
              <a:rPr lang="nl-NL" sz="1900" b="1" dirty="0" err="1" smtClean="0"/>
              <a:t>suggestions</a:t>
            </a:r>
            <a:r>
              <a:rPr lang="nl-NL" sz="1900" b="1" dirty="0" smtClean="0"/>
              <a:t> in </a:t>
            </a:r>
            <a:r>
              <a:rPr lang="nl-NL" sz="1900" b="1" dirty="0" err="1" smtClean="0"/>
              <a:t>academic</a:t>
            </a:r>
            <a:r>
              <a:rPr lang="nl-NL" sz="1900" b="1" dirty="0" smtClean="0"/>
              <a:t> research </a:t>
            </a:r>
            <a:r>
              <a:rPr lang="nl-NL" sz="1900" b="1" dirty="0" err="1" smtClean="0"/>
              <a:t>to</a:t>
            </a:r>
            <a:r>
              <a:rPr lang="nl-NL" sz="1900" b="1" dirty="0" smtClean="0"/>
              <a:t> make IFC </a:t>
            </a:r>
            <a:r>
              <a:rPr lang="nl-NL" sz="1900" b="1" dirty="0" err="1" smtClean="0"/>
              <a:t>available</a:t>
            </a:r>
            <a:r>
              <a:rPr lang="nl-NL" sz="1900" b="1" dirty="0" smtClean="0"/>
              <a:t> as </a:t>
            </a:r>
            <a:r>
              <a:rPr lang="nl-NL" sz="1900" b="1" dirty="0" err="1" smtClean="0"/>
              <a:t>an</a:t>
            </a:r>
            <a:r>
              <a:rPr lang="nl-NL" sz="1900" b="1" dirty="0" smtClean="0"/>
              <a:t> OWL </a:t>
            </a:r>
            <a:r>
              <a:rPr lang="nl-NL" sz="1900" b="1" dirty="0" err="1" smtClean="0"/>
              <a:t>ontology</a:t>
            </a:r>
            <a:r>
              <a:rPr lang="nl-NL" sz="1900" b="1" dirty="0" smtClean="0"/>
              <a:t> </a:t>
            </a:r>
            <a:r>
              <a:rPr lang="nl-NL" sz="1900" dirty="0" err="1" smtClean="0"/>
              <a:t>to</a:t>
            </a:r>
            <a:r>
              <a:rPr lang="nl-NL" sz="1900" dirty="0" smtClean="0"/>
              <a:t> </a:t>
            </a:r>
            <a:r>
              <a:rPr lang="nl-NL" sz="1900" dirty="0" err="1" smtClean="0"/>
              <a:t>allow</a:t>
            </a:r>
            <a:r>
              <a:rPr lang="nl-NL" sz="1900" dirty="0" smtClean="0"/>
              <a:t> the </a:t>
            </a:r>
            <a:r>
              <a:rPr lang="nl-NL" sz="1900" dirty="0" err="1" smtClean="0"/>
              <a:t>usage</a:t>
            </a:r>
            <a:r>
              <a:rPr lang="nl-NL" sz="1900" dirty="0" smtClean="0"/>
              <a:t> of </a:t>
            </a:r>
            <a:r>
              <a:rPr lang="nl-NL" sz="1900" dirty="0" err="1" smtClean="0"/>
              <a:t>semantic</a:t>
            </a:r>
            <a:r>
              <a:rPr lang="nl-NL" sz="1900" dirty="0" smtClean="0"/>
              <a:t> web </a:t>
            </a:r>
            <a:r>
              <a:rPr lang="nl-NL" sz="1900" dirty="0" err="1" smtClean="0"/>
              <a:t>technologies</a:t>
            </a:r>
            <a:endParaRPr lang="nl-NL" sz="1900" dirty="0" smtClean="0"/>
          </a:p>
          <a:p>
            <a:pPr marL="0" indent="0">
              <a:buNone/>
            </a:pPr>
            <a:endParaRPr lang="nl-NL" sz="1900" dirty="0" smtClean="0"/>
          </a:p>
          <a:p>
            <a:pPr lvl="1">
              <a:buFont typeface="Wingdings"/>
              <a:buChar char="Ø"/>
            </a:pPr>
            <a:r>
              <a:rPr lang="nl-NL" sz="1900" dirty="0" err="1" smtClean="0"/>
              <a:t>Schevers</a:t>
            </a:r>
            <a:r>
              <a:rPr lang="nl-NL" sz="1900" dirty="0" smtClean="0"/>
              <a:t> </a:t>
            </a:r>
            <a:r>
              <a:rPr lang="nl-NL" sz="1900" dirty="0" err="1" smtClean="0"/>
              <a:t>and</a:t>
            </a:r>
            <a:r>
              <a:rPr lang="nl-NL" sz="1900" dirty="0" smtClean="0"/>
              <a:t> </a:t>
            </a:r>
            <a:r>
              <a:rPr lang="nl-NL" sz="1900" dirty="0" err="1" smtClean="0"/>
              <a:t>Drogemuller</a:t>
            </a:r>
            <a:r>
              <a:rPr lang="nl-NL" sz="1900" dirty="0" smtClean="0"/>
              <a:t>, 2005</a:t>
            </a:r>
          </a:p>
          <a:p>
            <a:pPr lvl="1">
              <a:buFont typeface="Wingdings"/>
              <a:buChar char="Ø"/>
            </a:pPr>
            <a:r>
              <a:rPr lang="nl-NL" sz="1900" dirty="0" err="1" smtClean="0"/>
              <a:t>Beetz</a:t>
            </a:r>
            <a:r>
              <a:rPr lang="nl-NL" sz="1900" dirty="0" smtClean="0"/>
              <a:t> et al., </a:t>
            </a:r>
            <a:r>
              <a:rPr lang="nl-NL" sz="1900" dirty="0" smtClean="0"/>
              <a:t>2009</a:t>
            </a:r>
          </a:p>
          <a:p>
            <a:pPr marL="457200" lvl="1" indent="0">
              <a:buNone/>
            </a:pPr>
            <a:endParaRPr lang="nl-BE" sz="1900" dirty="0" smtClean="0"/>
          </a:p>
          <a:p>
            <a:r>
              <a:rPr lang="nl-NL" sz="1900" b="1" dirty="0"/>
              <a:t>General </a:t>
            </a:r>
            <a:r>
              <a:rPr lang="nl-NL" sz="1900" b="1" dirty="0" err="1"/>
              <a:t>purpose</a:t>
            </a:r>
            <a:r>
              <a:rPr lang="nl-NL" sz="1900" b="1" dirty="0"/>
              <a:t> </a:t>
            </a:r>
            <a:r>
              <a:rPr lang="nl-NL" sz="1900" b="1" dirty="0" err="1"/>
              <a:t>initiative</a:t>
            </a:r>
            <a:r>
              <a:rPr lang="nl-NL" sz="1900" b="1" dirty="0"/>
              <a:t> </a:t>
            </a:r>
            <a:r>
              <a:rPr lang="nl-NL" sz="1900" b="1" dirty="0" err="1"/>
              <a:t>to</a:t>
            </a:r>
            <a:r>
              <a:rPr lang="nl-NL" sz="1900" b="1" dirty="0"/>
              <a:t> </a:t>
            </a:r>
            <a:r>
              <a:rPr lang="nl-NL" sz="1900" b="1" dirty="0" err="1"/>
              <a:t>convert</a:t>
            </a:r>
            <a:r>
              <a:rPr lang="nl-NL" sz="1900" b="1" dirty="0"/>
              <a:t> EXPRESS </a:t>
            </a:r>
            <a:r>
              <a:rPr lang="nl-NL" sz="1900" b="1" dirty="0" err="1"/>
              <a:t>schemas</a:t>
            </a:r>
            <a:r>
              <a:rPr lang="nl-NL" sz="1900" b="1" dirty="0"/>
              <a:t> </a:t>
            </a:r>
            <a:r>
              <a:rPr lang="nl-NL" sz="1900" b="1" dirty="0" err="1"/>
              <a:t>and</a:t>
            </a:r>
            <a:r>
              <a:rPr lang="nl-NL" sz="1900" b="1" dirty="0"/>
              <a:t> STEP file </a:t>
            </a:r>
            <a:r>
              <a:rPr lang="nl-NL" sz="1900" b="1" dirty="0" err="1"/>
              <a:t>to</a:t>
            </a:r>
            <a:r>
              <a:rPr lang="nl-NL" sz="1900" b="1" dirty="0"/>
              <a:t> OWL </a:t>
            </a:r>
            <a:r>
              <a:rPr lang="nl-NL" sz="1900" b="1" dirty="0" err="1"/>
              <a:t>ontology</a:t>
            </a:r>
            <a:r>
              <a:rPr lang="nl-NL" sz="1900" dirty="0"/>
              <a:t>, </a:t>
            </a:r>
            <a:r>
              <a:rPr lang="nl-NL" sz="1900" dirty="0" err="1"/>
              <a:t>not</a:t>
            </a:r>
            <a:r>
              <a:rPr lang="nl-NL" sz="1900" dirty="0"/>
              <a:t> </a:t>
            </a:r>
            <a:r>
              <a:rPr lang="nl-NL" sz="1900" dirty="0" err="1"/>
              <a:t>focused</a:t>
            </a:r>
            <a:r>
              <a:rPr lang="nl-NL" sz="1900" dirty="0"/>
              <a:t> on IFC</a:t>
            </a:r>
          </a:p>
          <a:p>
            <a:endParaRPr lang="nl-NL" sz="1900" dirty="0"/>
          </a:p>
          <a:p>
            <a:pPr lvl="1">
              <a:buFont typeface="Wingdings"/>
              <a:buChar char="Ø"/>
            </a:pPr>
            <a:r>
              <a:rPr lang="nl-NL" sz="1900" dirty="0" err="1"/>
              <a:t>Krima</a:t>
            </a:r>
            <a:r>
              <a:rPr lang="nl-NL" sz="1900" dirty="0"/>
              <a:t> et al., 2009(</a:t>
            </a:r>
            <a:r>
              <a:rPr lang="nl-NL" sz="1900" dirty="0" err="1"/>
              <a:t>OntoSTEP</a:t>
            </a:r>
            <a:r>
              <a:rPr lang="nl-NL" sz="1900" dirty="0"/>
              <a:t>)</a:t>
            </a:r>
          </a:p>
          <a:p>
            <a:pPr lvl="1">
              <a:buFont typeface="Wingdings"/>
              <a:buChar char="Ø"/>
            </a:pPr>
            <a:r>
              <a:rPr lang="nl-NL" sz="1900" dirty="0" err="1"/>
              <a:t>Barbau</a:t>
            </a:r>
            <a:r>
              <a:rPr lang="nl-NL" sz="1900" dirty="0"/>
              <a:t> et al., 2012 (</a:t>
            </a:r>
            <a:r>
              <a:rPr lang="nl-NL" sz="1900" dirty="0" err="1"/>
              <a:t>OntoSTEP</a:t>
            </a:r>
            <a:r>
              <a:rPr lang="nl-NL" sz="1900" dirty="0" smtClean="0"/>
              <a:t>)</a:t>
            </a:r>
            <a:endParaRPr lang="nl-NL" sz="1900" dirty="0" smtClean="0"/>
          </a:p>
          <a:p>
            <a:pPr marL="57150" indent="0">
              <a:buNone/>
            </a:pPr>
            <a:endParaRPr lang="nl-NL" sz="1900" dirty="0" smtClean="0"/>
          </a:p>
          <a:p>
            <a:pPr indent="-285750"/>
            <a:r>
              <a:rPr lang="nl-NL" sz="1900" dirty="0" err="1" smtClean="0"/>
              <a:t>From</a:t>
            </a:r>
            <a:r>
              <a:rPr lang="nl-NL" sz="1900" dirty="0" smtClean="0"/>
              <a:t> 2012 </a:t>
            </a:r>
            <a:r>
              <a:rPr lang="nl-NL" sz="1900" dirty="0" err="1" smtClean="0"/>
              <a:t>onwards</a:t>
            </a:r>
            <a:r>
              <a:rPr lang="nl-NL" sz="1900" dirty="0" smtClean="0"/>
              <a:t>, </a:t>
            </a:r>
            <a:r>
              <a:rPr lang="nl-NL" sz="1900" b="1" dirty="0" err="1" smtClean="0"/>
              <a:t>increasing</a:t>
            </a:r>
            <a:r>
              <a:rPr lang="nl-NL" sz="1900" b="1" dirty="0" smtClean="0"/>
              <a:t> </a:t>
            </a:r>
            <a:r>
              <a:rPr lang="nl-NL" sz="1900" b="1" dirty="0" err="1" smtClean="0"/>
              <a:t>uptake</a:t>
            </a:r>
            <a:r>
              <a:rPr lang="nl-NL" sz="1900" b="1" dirty="0" smtClean="0"/>
              <a:t> </a:t>
            </a:r>
            <a:r>
              <a:rPr lang="nl-NL" sz="1900" dirty="0" smtClean="0"/>
              <a:t>in research </a:t>
            </a:r>
            <a:r>
              <a:rPr lang="nl-NL" sz="1900" dirty="0" err="1" smtClean="0"/>
              <a:t>and</a:t>
            </a:r>
            <a:r>
              <a:rPr lang="nl-NL" sz="1900" dirty="0" smtClean="0"/>
              <a:t> </a:t>
            </a:r>
            <a:r>
              <a:rPr lang="nl-NL" sz="1900" dirty="0" err="1" smtClean="0"/>
              <a:t>developments</a:t>
            </a:r>
            <a:endParaRPr lang="nl-NL" sz="1900" dirty="0" smtClean="0"/>
          </a:p>
          <a:p>
            <a:pPr marL="457200" lvl="1" indent="0">
              <a:buNone/>
            </a:pPr>
            <a:r>
              <a:rPr lang="nl-NL" sz="1900" dirty="0" smtClean="0"/>
              <a:t>	</a:t>
            </a:r>
            <a:r>
              <a:rPr lang="nl-NL" sz="1900" b="1" u="sng" dirty="0" smtClean="0"/>
              <a:t>=&gt; </a:t>
            </a:r>
            <a:r>
              <a:rPr lang="nl-NL" sz="1900" b="1" u="sng" dirty="0" err="1" smtClean="0"/>
              <a:t>many</a:t>
            </a:r>
            <a:r>
              <a:rPr lang="nl-NL" sz="1900" b="1" u="sng" dirty="0" smtClean="0"/>
              <a:t> different </a:t>
            </a:r>
            <a:r>
              <a:rPr lang="nl-NL" sz="1900" b="1" u="sng" dirty="0" err="1" smtClean="0"/>
              <a:t>ifcOWL</a:t>
            </a:r>
            <a:r>
              <a:rPr lang="nl-NL" sz="1900" b="1" u="sng" dirty="0" smtClean="0"/>
              <a:t> </a:t>
            </a:r>
            <a:r>
              <a:rPr lang="nl-NL" sz="1900" b="1" u="sng" dirty="0" err="1" smtClean="0"/>
              <a:t>structures</a:t>
            </a:r>
            <a:r>
              <a:rPr lang="nl-NL" sz="1900" b="1" u="sng" dirty="0" smtClean="0"/>
              <a:t> </a:t>
            </a:r>
            <a:r>
              <a:rPr lang="nl-NL" sz="1900" b="1" u="sng" dirty="0" err="1" smtClean="0"/>
              <a:t>floating</a:t>
            </a:r>
            <a:r>
              <a:rPr lang="nl-NL" sz="1900" b="1" u="sng" dirty="0" smtClean="0"/>
              <a:t> </a:t>
            </a:r>
            <a:r>
              <a:rPr lang="nl-NL" sz="1900" b="1" u="sng" dirty="0" err="1" smtClean="0"/>
              <a:t>around</a:t>
            </a:r>
            <a:endParaRPr lang="nl-NL" sz="1900" b="1" u="sng" dirty="0" smtClean="0"/>
          </a:p>
          <a:p>
            <a:pPr indent="-285750"/>
            <a:endParaRPr lang="nl-NL" sz="1900" dirty="0" smtClean="0"/>
          </a:p>
          <a:p>
            <a:pPr indent="-285750"/>
            <a:r>
              <a:rPr lang="nl-NL" sz="1900" b="1" dirty="0" err="1" smtClean="0"/>
              <a:t>Need</a:t>
            </a:r>
            <a:r>
              <a:rPr lang="nl-NL" sz="1900" b="1" dirty="0" smtClean="0"/>
              <a:t> </a:t>
            </a:r>
            <a:r>
              <a:rPr lang="nl-NL" sz="1900" b="1" dirty="0" err="1" smtClean="0"/>
              <a:t>for</a:t>
            </a:r>
            <a:r>
              <a:rPr lang="nl-NL" sz="1900" b="1" dirty="0" smtClean="0"/>
              <a:t> </a:t>
            </a:r>
            <a:r>
              <a:rPr lang="nl-NL" sz="1900" b="1" dirty="0" err="1" smtClean="0"/>
              <a:t>formalisation</a:t>
            </a:r>
            <a:r>
              <a:rPr lang="nl-NL" sz="1900" b="1" dirty="0" smtClean="0"/>
              <a:t> </a:t>
            </a:r>
            <a:r>
              <a:rPr lang="nl-NL" sz="1900" b="1" dirty="0" err="1" smtClean="0"/>
              <a:t>and</a:t>
            </a:r>
            <a:r>
              <a:rPr lang="nl-NL" sz="1900" b="1" dirty="0" smtClean="0"/>
              <a:t> </a:t>
            </a:r>
            <a:r>
              <a:rPr lang="nl-NL" sz="1900" b="1" dirty="0" err="1" smtClean="0"/>
              <a:t>standardisation</a:t>
            </a:r>
            <a:endParaRPr lang="nl-NL" sz="1900" b="1" dirty="0" smtClean="0"/>
          </a:p>
          <a:p>
            <a:pPr marL="57150" indent="0">
              <a:buNone/>
            </a:pPr>
            <a:r>
              <a:rPr lang="nl-NL" sz="1900" dirty="0" smtClean="0"/>
              <a:t>	=&gt; combine </a:t>
            </a:r>
            <a:r>
              <a:rPr lang="nl-NL" sz="1900" dirty="0" err="1" smtClean="0"/>
              <a:t>efforts</a:t>
            </a:r>
            <a:r>
              <a:rPr lang="nl-NL" sz="1900" dirty="0" smtClean="0"/>
              <a:t> </a:t>
            </a:r>
            <a:r>
              <a:rPr lang="nl-NL" sz="1900" dirty="0" err="1" smtClean="0"/>
              <a:t>and</a:t>
            </a:r>
            <a:r>
              <a:rPr lang="nl-NL" sz="1900" dirty="0" smtClean="0"/>
              <a:t> </a:t>
            </a:r>
            <a:r>
              <a:rPr lang="nl-NL" sz="1900" dirty="0" err="1" smtClean="0"/>
              <a:t>proceed</a:t>
            </a:r>
            <a:r>
              <a:rPr lang="nl-NL" sz="1900" dirty="0" smtClean="0"/>
              <a:t> in a more </a:t>
            </a:r>
            <a:r>
              <a:rPr lang="nl-NL" sz="1900" dirty="0" err="1" smtClean="0"/>
              <a:t>formalised</a:t>
            </a:r>
            <a:r>
              <a:rPr lang="nl-NL" sz="1900" dirty="0" smtClean="0"/>
              <a:t>, standard fashion</a:t>
            </a:r>
          </a:p>
          <a:p>
            <a:pPr marL="57150" indent="0">
              <a:buNone/>
            </a:pPr>
            <a:r>
              <a:rPr lang="nl-NL" sz="1900" dirty="0" smtClean="0"/>
              <a:t>	=&gt; </a:t>
            </a:r>
            <a:r>
              <a:rPr lang="nl-NL" sz="1900" dirty="0" err="1" smtClean="0"/>
              <a:t>role</a:t>
            </a:r>
            <a:r>
              <a:rPr lang="nl-NL" sz="1900" dirty="0" smtClean="0"/>
              <a:t> of </a:t>
            </a:r>
            <a:r>
              <a:rPr lang="nl-NL" sz="1900" dirty="0" err="1" smtClean="0"/>
              <a:t>standardisation</a:t>
            </a:r>
            <a:r>
              <a:rPr lang="nl-NL" sz="1900" dirty="0" smtClean="0"/>
              <a:t> </a:t>
            </a:r>
            <a:r>
              <a:rPr lang="nl-NL" sz="1900" dirty="0" err="1" smtClean="0"/>
              <a:t>bodies</a:t>
            </a:r>
            <a:r>
              <a:rPr lang="nl-NL" sz="1900" dirty="0" smtClean="0"/>
              <a:t>: W3C, </a:t>
            </a:r>
            <a:r>
              <a:rPr lang="nl-NL" sz="1900" dirty="0" err="1" smtClean="0"/>
              <a:t>BuildingSMART</a:t>
            </a:r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19577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901</Words>
  <Application>Microsoft Office PowerPoint</Application>
  <PresentationFormat>On-screen Show (4:3)</PresentationFormat>
  <Paragraphs>186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ifcOWL: community and implementation efforts</vt:lpstr>
      <vt:lpstr>Community efforts</vt:lpstr>
      <vt:lpstr>ifcOWL research initiatives 2005-2012</vt:lpstr>
      <vt:lpstr>Event series on  Linked Data in Architecture and Construction (LDAC)</vt:lpstr>
      <vt:lpstr>W3C Linked Building Data Community Group</vt:lpstr>
      <vt:lpstr>https://www.w3.org/community/lbd/</vt:lpstr>
      <vt:lpstr>BuildingSMART initiatives</vt:lpstr>
      <vt:lpstr>ifcOWL: implementation efforts</vt:lpstr>
      <vt:lpstr>implementation proposals 2005-2012</vt:lpstr>
      <vt:lpstr>Towards a recommendable  and usable ifcOWL ontology</vt:lpstr>
      <vt:lpstr>converting EXPRESS schema to OWL</vt:lpstr>
      <vt:lpstr>ifcOWL ontologies available</vt:lpstr>
      <vt:lpstr>PowerPoint Presentation</vt:lpstr>
      <vt:lpstr>Decision criteria in devising a recommended  EXPRESS-to-OWL conversion procedure</vt:lpstr>
      <vt:lpstr>Key decisions in  EXPRESS-to-OWL conversion procedure</vt:lpstr>
      <vt:lpstr>Future developments to consider in  EXPRESS-to-OWL conversion procedure</vt:lpstr>
      <vt:lpstr>Questions &amp; Remarks &amp; Feedback</vt:lpstr>
    </vt:vector>
  </TitlesOfParts>
  <Company>UGent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ifcOWL developments</dc:title>
  <dc:creator>Pieter Pauwels</dc:creator>
  <cp:lastModifiedBy>Pieter Pauwels</cp:lastModifiedBy>
  <cp:revision>20</cp:revision>
  <dcterms:created xsi:type="dcterms:W3CDTF">2015-03-16T13:59:05Z</dcterms:created>
  <dcterms:modified xsi:type="dcterms:W3CDTF">2015-03-23T11:45:36Z</dcterms:modified>
</cp:coreProperties>
</file>