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p:cViewPr varScale="1">
        <p:scale>
          <a:sx n="153" d="100"/>
          <a:sy n="153" d="100"/>
        </p:scale>
        <p:origin x="34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d94eb6609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5d94eb6609_3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0" name="Google Shape;100;g5d94eb6609_3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d94eb6609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5d94eb6609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93" name="Google Shape;193;g5d94eb6609_2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d9e65abc2_5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5d9e65abc2_5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02" name="Google Shape;202;g5d9e65abc2_5_1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ac2a454f57028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5ac2a454f57028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5ac2a454f57028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ac2a454f57028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5ac2a454f57028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5ac2a454f57028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d9e65abc2_5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d9e65abc2_5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ac2a454f57028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5ac2a454f57028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5ac2a454f57028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d9e65abc2_5_9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5d9e65abc2_5_9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5d9e65abc2_5_9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617b7fd58eaedd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7617b7fd58eaedd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7617b7fd58eaedd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d9e65abc2_2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5d9e65abc2_2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5d9e65abc2_2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d94eb660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5d94eb660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5d94eb660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d9e65abc2_29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5d9e65abc2_29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1" name="Google Shape;111;g5d9e65abc2_29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d94eb6609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5d94eb6609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0" name="Google Shape;300;g5d94eb6609_2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d9e65abc2_5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d9e65abc2_5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d9e65abc2_18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d9e65abc2_1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d9e65abc2_29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5d9e65abc2_29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5d9e65abc2_29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d94eb6609_3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5d94eb6609_3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21" name="Google Shape;121;g5d94eb6609_3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d94eb6609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5d94eb6609_2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0" name="Google Shape;130;g5d94eb6609_2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9e65abc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5d9e65abc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5d9e65abc2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d94eb6609_3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5d94eb6609_3_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Calibri"/>
              <a:buChar char="-"/>
            </a:pPr>
            <a:endParaRPr/>
          </a:p>
          <a:p>
            <a:pPr marL="0" lvl="0" indent="0" algn="l" rtl="0">
              <a:spcBef>
                <a:spcPts val="0"/>
              </a:spcBef>
              <a:spcAft>
                <a:spcPts val="0"/>
              </a:spcAft>
              <a:buNone/>
            </a:pPr>
            <a:endParaRPr/>
          </a:p>
        </p:txBody>
      </p:sp>
      <p:sp>
        <p:nvSpPr>
          <p:cNvPr id="149" name="Google Shape;149;g5d94eb6609_3_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d9e65abc2_5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5d9e65abc2_5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Calibri"/>
              <a:buChar char="-"/>
            </a:pPr>
            <a:endParaRPr/>
          </a:p>
          <a:p>
            <a:pPr marL="0" lvl="0" indent="0" algn="l" rtl="0">
              <a:spcBef>
                <a:spcPts val="0"/>
              </a:spcBef>
              <a:spcAft>
                <a:spcPts val="0"/>
              </a:spcAft>
              <a:buNone/>
            </a:pPr>
            <a:endParaRPr/>
          </a:p>
        </p:txBody>
      </p:sp>
      <p:sp>
        <p:nvSpPr>
          <p:cNvPr id="158" name="Google Shape;158;g5d9e65abc2_5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c2a454f57028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ac2a454f57028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Calibri"/>
              <a:buChar char="-"/>
            </a:pPr>
            <a:endParaRPr/>
          </a:p>
          <a:p>
            <a:pPr marL="0" lvl="0" indent="0" algn="l" rtl="0">
              <a:spcBef>
                <a:spcPts val="0"/>
              </a:spcBef>
              <a:spcAft>
                <a:spcPts val="0"/>
              </a:spcAft>
              <a:buNone/>
            </a:pPr>
            <a:endParaRPr/>
          </a:p>
        </p:txBody>
      </p:sp>
      <p:sp>
        <p:nvSpPr>
          <p:cNvPr id="167" name="Google Shape;167;g5ac2a454f57028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d9e65abc2_5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5d9e65abc2_5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Calibri"/>
              <a:buChar char="-"/>
            </a:pPr>
            <a:endParaRPr/>
          </a:p>
          <a:p>
            <a:pPr marL="0" lvl="0" indent="0" algn="l" rtl="0">
              <a:spcBef>
                <a:spcPts val="0"/>
              </a:spcBef>
              <a:spcAft>
                <a:spcPts val="0"/>
              </a:spcAft>
              <a:buNone/>
            </a:pPr>
            <a:endParaRPr/>
          </a:p>
        </p:txBody>
      </p:sp>
      <p:sp>
        <p:nvSpPr>
          <p:cNvPr id="182" name="Google Shape;182;g5d9e65abc2_5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544124" y="841772"/>
            <a:ext cx="3936436" cy="1790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1"/>
              </a:buClr>
              <a:buSzPts val="2700"/>
              <a:buFont typeface="Helvetica Neue"/>
              <a:buNone/>
              <a:defRPr sz="27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2" name="Google Shape;52;p13"/>
          <p:cNvSpPr txBox="1">
            <a:spLocks noGrp="1"/>
          </p:cNvSpPr>
          <p:nvPr>
            <p:ph type="subTitle" idx="1"/>
          </p:nvPr>
        </p:nvSpPr>
        <p:spPr>
          <a:xfrm>
            <a:off x="544124" y="2706597"/>
            <a:ext cx="3936436" cy="379503"/>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
        <p:nvSpPr>
          <p:cNvPr id="56" name="Google Shape;56;p13"/>
          <p:cNvSpPr/>
          <p:nvPr/>
        </p:nvSpPr>
        <p:spPr>
          <a:xfrm>
            <a:off x="159203" y="150104"/>
            <a:ext cx="8825594" cy="4843293"/>
          </a:xfrm>
          <a:prstGeom prst="rect">
            <a:avLst/>
          </a:prstGeom>
          <a:noFill/>
          <a:ln w="28575" cap="flat" cmpd="sng">
            <a:solidFill>
              <a:srgbClr val="F0F1F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7" name="Google Shape;57;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84104" y="287894"/>
            <a:ext cx="489091" cy="326061"/>
          </a:xfrm>
          <a:prstGeom prst="rect">
            <a:avLst/>
          </a:prstGeom>
          <a:noFill/>
          <a:ln>
            <a:noFill/>
          </a:ln>
        </p:spPr>
      </p:pic>
      <p:sp>
        <p:nvSpPr>
          <p:cNvPr id="58" name="Google Shape;58;p13"/>
          <p:cNvSpPr>
            <a:spLocks noGrp="1"/>
          </p:cNvSpPr>
          <p:nvPr>
            <p:ph type="pic" idx="2"/>
          </p:nvPr>
        </p:nvSpPr>
        <p:spPr>
          <a:xfrm>
            <a:off x="5234940" y="150019"/>
            <a:ext cx="3749516" cy="48434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body" idx="3"/>
          </p:nvPr>
        </p:nvSpPr>
        <p:spPr>
          <a:xfrm>
            <a:off x="544124" y="3908184"/>
            <a:ext cx="4085034" cy="263128"/>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36765" y="106393"/>
            <a:ext cx="4087975" cy="48193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2100"/>
              <a:buFont typeface="Helvetica Neue"/>
              <a:buNone/>
              <a:defRPr sz="2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62" name="Google Shape;62;p14"/>
          <p:cNvSpPr txBox="1">
            <a:spLocks noGrp="1"/>
          </p:cNvSpPr>
          <p:nvPr>
            <p:ph type="body" idx="1"/>
          </p:nvPr>
        </p:nvSpPr>
        <p:spPr>
          <a:xfrm>
            <a:off x="306744" y="108827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
        <p:nvSpPr>
          <p:cNvPr id="63" name="Google Shape;63;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4" name="Google Shape;64;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5" name="Google Shape;65;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pic>
        <p:nvPicPr>
          <p:cNvPr id="66" name="Google Shape;66;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93651" y="139304"/>
            <a:ext cx="489091" cy="326061"/>
          </a:xfrm>
          <a:prstGeom prst="rect">
            <a:avLst/>
          </a:prstGeom>
          <a:noFill/>
          <a:ln>
            <a:noFill/>
          </a:ln>
        </p:spPr>
      </p:pic>
      <p:cxnSp>
        <p:nvCxnSpPr>
          <p:cNvPr id="67" name="Google Shape;67;p14"/>
          <p:cNvCxnSpPr/>
          <p:nvPr/>
        </p:nvCxnSpPr>
        <p:spPr>
          <a:xfrm>
            <a:off x="334736" y="601825"/>
            <a:ext cx="4633815" cy="0"/>
          </a:xfrm>
          <a:prstGeom prst="straightConnector1">
            <a:avLst/>
          </a:prstGeom>
          <a:noFill/>
          <a:ln w="28575" cap="flat" cmpd="sng">
            <a:solidFill>
              <a:srgbClr val="F0F1F5"/>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pic Slide" type="picTx">
  <p:cSld name="PICTURE_WITH_CAPTION_TEXT">
    <p:spTree>
      <p:nvGrpSpPr>
        <p:cNvPr id="1" name="Shape 68"/>
        <p:cNvGrpSpPr/>
        <p:nvPr/>
      </p:nvGrpSpPr>
      <p:grpSpPr>
        <a:xfrm>
          <a:off x="0" y="0"/>
          <a:ext cx="0" cy="0"/>
          <a:chOff x="0" y="0"/>
          <a:chExt cx="0" cy="0"/>
        </a:xfrm>
      </p:grpSpPr>
      <p:sp>
        <p:nvSpPr>
          <p:cNvPr id="69" name="Google Shape;69;p15"/>
          <p:cNvSpPr/>
          <p:nvPr/>
        </p:nvSpPr>
        <p:spPr>
          <a:xfrm>
            <a:off x="1915570" y="0"/>
            <a:ext cx="3220932"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15"/>
          <p:cNvSpPr txBox="1">
            <a:spLocks noGrp="1"/>
          </p:cNvSpPr>
          <p:nvPr>
            <p:ph type="title"/>
          </p:nvPr>
        </p:nvSpPr>
        <p:spPr>
          <a:xfrm>
            <a:off x="186503" y="1089343"/>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Helvetica Neue"/>
              <a:buNone/>
              <a:defRPr sz="24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71" name="Google Shape;71;p15"/>
          <p:cNvSpPr>
            <a:spLocks noGrp="1"/>
          </p:cNvSpPr>
          <p:nvPr>
            <p:ph type="pic" idx="2"/>
          </p:nvPr>
        </p:nvSpPr>
        <p:spPr>
          <a:xfrm>
            <a:off x="2041531" y="0"/>
            <a:ext cx="3220932"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body" idx="1"/>
          </p:nvPr>
        </p:nvSpPr>
        <p:spPr>
          <a:xfrm>
            <a:off x="5500395" y="1142404"/>
            <a:ext cx="3275045"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1600"/>
              </a:spcBef>
              <a:spcAft>
                <a:spcPts val="0"/>
              </a:spcAft>
              <a:buClr>
                <a:schemeClr val="dk1"/>
              </a:buClr>
              <a:buSzPts val="1100"/>
              <a:buNone/>
              <a:defRPr sz="1100"/>
            </a:lvl2pPr>
            <a:lvl3pPr marL="1371600" lvl="2" indent="-228600" algn="l">
              <a:lnSpc>
                <a:spcPct val="90000"/>
              </a:lnSpc>
              <a:spcBef>
                <a:spcPts val="1600"/>
              </a:spcBef>
              <a:spcAft>
                <a:spcPts val="0"/>
              </a:spcAft>
              <a:buClr>
                <a:schemeClr val="dk1"/>
              </a:buClr>
              <a:buSzPts val="900"/>
              <a:buNone/>
              <a:defRPr sz="900"/>
            </a:lvl3pPr>
            <a:lvl4pPr marL="1828800" lvl="3" indent="-228600" algn="l">
              <a:lnSpc>
                <a:spcPct val="90000"/>
              </a:lnSpc>
              <a:spcBef>
                <a:spcPts val="1600"/>
              </a:spcBef>
              <a:spcAft>
                <a:spcPts val="0"/>
              </a:spcAft>
              <a:buClr>
                <a:schemeClr val="dk1"/>
              </a:buClr>
              <a:buSzPts val="800"/>
              <a:buNone/>
              <a:defRPr sz="800"/>
            </a:lvl4pPr>
            <a:lvl5pPr marL="2286000" lvl="4" indent="-228600" algn="l">
              <a:lnSpc>
                <a:spcPct val="90000"/>
              </a:lnSpc>
              <a:spcBef>
                <a:spcPts val="1600"/>
              </a:spcBef>
              <a:spcAft>
                <a:spcPts val="0"/>
              </a:spcAft>
              <a:buClr>
                <a:schemeClr val="dk1"/>
              </a:buClr>
              <a:buSzPts val="800"/>
              <a:buNone/>
              <a:defRPr sz="800"/>
            </a:lvl5pPr>
            <a:lvl6pPr marL="2743200" lvl="5" indent="-228600" algn="l">
              <a:lnSpc>
                <a:spcPct val="90000"/>
              </a:lnSpc>
              <a:spcBef>
                <a:spcPts val="1600"/>
              </a:spcBef>
              <a:spcAft>
                <a:spcPts val="0"/>
              </a:spcAft>
              <a:buClr>
                <a:schemeClr val="dk1"/>
              </a:buClr>
              <a:buSzPts val="800"/>
              <a:buNone/>
              <a:defRPr sz="800"/>
            </a:lvl6pPr>
            <a:lvl7pPr marL="3200400" lvl="6" indent="-228600" algn="l">
              <a:lnSpc>
                <a:spcPct val="90000"/>
              </a:lnSpc>
              <a:spcBef>
                <a:spcPts val="1600"/>
              </a:spcBef>
              <a:spcAft>
                <a:spcPts val="0"/>
              </a:spcAft>
              <a:buClr>
                <a:schemeClr val="dk1"/>
              </a:buClr>
              <a:buSzPts val="800"/>
              <a:buNone/>
              <a:defRPr sz="800"/>
            </a:lvl7pPr>
            <a:lvl8pPr marL="3657600" lvl="7" indent="-228600" algn="l">
              <a:lnSpc>
                <a:spcPct val="90000"/>
              </a:lnSpc>
              <a:spcBef>
                <a:spcPts val="1600"/>
              </a:spcBef>
              <a:spcAft>
                <a:spcPts val="0"/>
              </a:spcAft>
              <a:buClr>
                <a:schemeClr val="dk1"/>
              </a:buClr>
              <a:buSzPts val="800"/>
              <a:buNone/>
              <a:defRPr sz="800"/>
            </a:lvl8pPr>
            <a:lvl9pPr marL="4114800" lvl="8" indent="-228600" algn="l">
              <a:lnSpc>
                <a:spcPct val="90000"/>
              </a:lnSpc>
              <a:spcBef>
                <a:spcPts val="1600"/>
              </a:spcBef>
              <a:spcAft>
                <a:spcPts val="1600"/>
              </a:spcAft>
              <a:buClr>
                <a:schemeClr val="dk1"/>
              </a:buClr>
              <a:buSzPts val="800"/>
              <a:buNone/>
              <a:defRPr sz="800"/>
            </a:lvl9pPr>
          </a:lstStyle>
          <a:p>
            <a:endParaRPr/>
          </a:p>
        </p:txBody>
      </p:sp>
      <p:sp>
        <p:nvSpPr>
          <p:cNvPr id="73" name="Google Shape;73;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4" name="Google Shape;74;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5" name="Google Shape;75;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pic>
        <p:nvPicPr>
          <p:cNvPr id="76" name="Google Shape;76;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93651" y="139304"/>
            <a:ext cx="489091" cy="32606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points">
  <p:cSld name="Picture points">
    <p:spTree>
      <p:nvGrpSpPr>
        <p:cNvPr id="1" name="Shape 77"/>
        <p:cNvGrpSpPr/>
        <p:nvPr/>
      </p:nvGrpSpPr>
      <p:grpSpPr>
        <a:xfrm>
          <a:off x="0" y="0"/>
          <a:ext cx="0" cy="0"/>
          <a:chOff x="0" y="0"/>
          <a:chExt cx="0" cy="0"/>
        </a:xfrm>
      </p:grpSpPr>
      <p:sp>
        <p:nvSpPr>
          <p:cNvPr id="78" name="Google Shape;78;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9" name="Google Shape;79;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0" name="Google Shape;80;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pic>
        <p:nvPicPr>
          <p:cNvPr id="81" name="Google Shape;81;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93651" y="139304"/>
            <a:ext cx="489091" cy="326061"/>
          </a:xfrm>
          <a:prstGeom prst="rect">
            <a:avLst/>
          </a:prstGeom>
          <a:noFill/>
          <a:ln>
            <a:noFill/>
          </a:ln>
        </p:spPr>
      </p:pic>
      <p:cxnSp>
        <p:nvCxnSpPr>
          <p:cNvPr id="82" name="Google Shape;82;p16"/>
          <p:cNvCxnSpPr/>
          <p:nvPr/>
        </p:nvCxnSpPr>
        <p:spPr>
          <a:xfrm>
            <a:off x="334736" y="601825"/>
            <a:ext cx="4633815" cy="0"/>
          </a:xfrm>
          <a:prstGeom prst="straightConnector1">
            <a:avLst/>
          </a:prstGeom>
          <a:noFill/>
          <a:ln w="28575" cap="flat" cmpd="sng">
            <a:solidFill>
              <a:srgbClr val="F0F1F5"/>
            </a:solidFill>
            <a:prstDash val="solid"/>
            <a:miter lim="800000"/>
            <a:headEnd type="none" w="sm" len="sm"/>
            <a:tailEnd type="none" w="sm" len="sm"/>
          </a:ln>
        </p:spPr>
      </p:cxnSp>
      <p:sp>
        <p:nvSpPr>
          <p:cNvPr id="83" name="Google Shape;83;p16"/>
          <p:cNvSpPr>
            <a:spLocks noGrp="1"/>
          </p:cNvSpPr>
          <p:nvPr>
            <p:ph type="pic" idx="2"/>
          </p:nvPr>
        </p:nvSpPr>
        <p:spPr>
          <a:xfrm>
            <a:off x="1118506" y="106396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16"/>
          <p:cNvSpPr>
            <a:spLocks noGrp="1"/>
          </p:cNvSpPr>
          <p:nvPr>
            <p:ph type="pic" idx="3"/>
          </p:nvPr>
        </p:nvSpPr>
        <p:spPr>
          <a:xfrm>
            <a:off x="3061606" y="106396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16"/>
          <p:cNvSpPr>
            <a:spLocks noGrp="1"/>
          </p:cNvSpPr>
          <p:nvPr>
            <p:ph type="pic" idx="4"/>
          </p:nvPr>
        </p:nvSpPr>
        <p:spPr>
          <a:xfrm>
            <a:off x="5004705" y="106396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16"/>
          <p:cNvSpPr>
            <a:spLocks noGrp="1"/>
          </p:cNvSpPr>
          <p:nvPr>
            <p:ph type="pic" idx="5"/>
          </p:nvPr>
        </p:nvSpPr>
        <p:spPr>
          <a:xfrm>
            <a:off x="6947807" y="106396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16"/>
          <p:cNvSpPr>
            <a:spLocks noGrp="1"/>
          </p:cNvSpPr>
          <p:nvPr>
            <p:ph type="pic" idx="6"/>
          </p:nvPr>
        </p:nvSpPr>
        <p:spPr>
          <a:xfrm>
            <a:off x="1118506" y="291561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Google Shape;88;p16"/>
          <p:cNvSpPr>
            <a:spLocks noGrp="1"/>
          </p:cNvSpPr>
          <p:nvPr>
            <p:ph type="pic" idx="7"/>
          </p:nvPr>
        </p:nvSpPr>
        <p:spPr>
          <a:xfrm>
            <a:off x="3061606" y="291561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6"/>
          <p:cNvSpPr>
            <a:spLocks noGrp="1"/>
          </p:cNvSpPr>
          <p:nvPr>
            <p:ph type="pic" idx="8"/>
          </p:nvPr>
        </p:nvSpPr>
        <p:spPr>
          <a:xfrm>
            <a:off x="5004705" y="291561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Google Shape;90;p16"/>
          <p:cNvSpPr>
            <a:spLocks noGrp="1"/>
          </p:cNvSpPr>
          <p:nvPr>
            <p:ph type="pic" idx="9"/>
          </p:nvPr>
        </p:nvSpPr>
        <p:spPr>
          <a:xfrm>
            <a:off x="6947807" y="2915613"/>
            <a:ext cx="1218010" cy="12180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6"/>
          <p:cNvSpPr txBox="1">
            <a:spLocks noGrp="1"/>
          </p:cNvSpPr>
          <p:nvPr>
            <p:ph type="body" idx="1"/>
          </p:nvPr>
        </p:nvSpPr>
        <p:spPr>
          <a:xfrm>
            <a:off x="334566" y="111312"/>
            <a:ext cx="4872037" cy="461962"/>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dk1"/>
              </a:buClr>
              <a:buSzPts val="2100"/>
              <a:buNone/>
              <a:defRPr sz="1100"/>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92"/>
        <p:cNvGrpSpPr/>
        <p:nvPr/>
      </p:nvGrpSpPr>
      <p:grpSpPr>
        <a:xfrm>
          <a:off x="0" y="0"/>
          <a:ext cx="0" cy="0"/>
          <a:chOff x="0" y="0"/>
          <a:chExt cx="0" cy="0"/>
        </a:xfrm>
      </p:grpSpPr>
      <p:sp>
        <p:nvSpPr>
          <p:cNvPr id="93" name="Google Shape;93;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94" name="Google Shape;94;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95" name="Google Shape;95;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
        <p:nvSpPr>
          <p:cNvPr id="96" name="Google Shape;96;p17"/>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gif"/><Relationship Id="rId6"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ctrTitle"/>
          </p:nvPr>
        </p:nvSpPr>
        <p:spPr>
          <a:xfrm>
            <a:off x="544100" y="841775"/>
            <a:ext cx="4366228" cy="1586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232323"/>
              </a:buClr>
              <a:buSzPts val="2700"/>
              <a:buFont typeface="Helvetica Neue"/>
              <a:buNone/>
            </a:pPr>
            <a:r>
              <a:rPr lang="en" sz="2400" b="1" dirty="0">
                <a:solidFill>
                  <a:srgbClr val="232323"/>
                </a:solidFill>
                <a:latin typeface="Helvetica Neue"/>
                <a:ea typeface="Helvetica Neue"/>
                <a:cs typeface="Helvetica Neue"/>
                <a:sym typeface="Helvetica Neue"/>
              </a:rPr>
              <a:t>World Wide Web Consortium </a:t>
            </a:r>
            <a:endParaRPr sz="2400" b="1" dirty="0">
              <a:solidFill>
                <a:srgbClr val="232323"/>
              </a:solidFill>
              <a:latin typeface="Helvetica Neue"/>
              <a:ea typeface="Helvetica Neue"/>
              <a:cs typeface="Helvetica Neue"/>
              <a:sym typeface="Helvetica Neue"/>
            </a:endParaRPr>
          </a:p>
          <a:p>
            <a:pPr marL="0" lvl="0" indent="0" algn="l" rtl="0">
              <a:lnSpc>
                <a:spcPct val="100000"/>
              </a:lnSpc>
              <a:spcBef>
                <a:spcPts val="0"/>
              </a:spcBef>
              <a:spcAft>
                <a:spcPts val="0"/>
              </a:spcAft>
              <a:buClr>
                <a:srgbClr val="232323"/>
              </a:buClr>
              <a:buSzPts val="2700"/>
              <a:buFont typeface="Helvetica Neue"/>
              <a:buNone/>
            </a:pPr>
            <a:r>
              <a:rPr lang="en" sz="2400" b="1" dirty="0">
                <a:solidFill>
                  <a:srgbClr val="232323"/>
                </a:solidFill>
                <a:latin typeface="Helvetica Neue"/>
                <a:ea typeface="Helvetica Neue"/>
                <a:cs typeface="Helvetica Neue"/>
                <a:sym typeface="Helvetica Neue"/>
              </a:rPr>
              <a:t>Legal Entity</a:t>
            </a:r>
            <a:endParaRPr sz="2400" dirty="0">
              <a:latin typeface="Helvetica Neue"/>
              <a:ea typeface="Helvetica Neue"/>
              <a:cs typeface="Helvetica Neue"/>
              <a:sym typeface="Helvetica Neue"/>
            </a:endParaRPr>
          </a:p>
        </p:txBody>
      </p:sp>
      <p:sp>
        <p:nvSpPr>
          <p:cNvPr id="103" name="Google Shape;103;p18"/>
          <p:cNvSpPr txBox="1">
            <a:spLocks noGrp="1"/>
          </p:cNvSpPr>
          <p:nvPr>
            <p:ph type="subTitle" idx="1"/>
          </p:nvPr>
        </p:nvSpPr>
        <p:spPr>
          <a:xfrm>
            <a:off x="544124" y="2530747"/>
            <a:ext cx="3936300" cy="379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232323"/>
              </a:buClr>
              <a:buSzPts val="1800"/>
              <a:buNone/>
            </a:pPr>
            <a:r>
              <a:rPr lang="en" sz="1200" dirty="0">
                <a:latin typeface="Helvetica Neue"/>
                <a:ea typeface="Helvetica Neue"/>
                <a:cs typeface="Helvetica Neue"/>
                <a:sym typeface="Helvetica Neue"/>
              </a:rPr>
              <a:t>Seeking the Internet Society's support to facilitate our relaunch as a stand-alone legal entity</a:t>
            </a:r>
            <a:endParaRPr sz="1200" dirty="0">
              <a:latin typeface="Helvetica Neue"/>
              <a:ea typeface="Helvetica Neue"/>
              <a:cs typeface="Helvetica Neue"/>
              <a:sym typeface="Helvetica Neue"/>
            </a:endParaRPr>
          </a:p>
          <a:p>
            <a:pPr marL="0" lvl="0" indent="0" algn="l" rtl="0">
              <a:lnSpc>
                <a:spcPct val="90000"/>
              </a:lnSpc>
              <a:spcBef>
                <a:spcPts val="800"/>
              </a:spcBef>
              <a:spcAft>
                <a:spcPts val="1600"/>
              </a:spcAft>
              <a:buClr>
                <a:schemeClr val="dk1"/>
              </a:buClr>
              <a:buSzPts val="1800"/>
              <a:buNone/>
            </a:pPr>
            <a:endParaRPr sz="1100" dirty="0"/>
          </a:p>
        </p:txBody>
      </p:sp>
      <p:pic>
        <p:nvPicPr>
          <p:cNvPr id="104" name="Google Shape;104;p1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5234940" y="150019"/>
            <a:ext cx="3749400" cy="4843500"/>
          </a:xfrm>
          <a:prstGeom prst="rect">
            <a:avLst/>
          </a:prstGeom>
          <a:noFill/>
          <a:ln>
            <a:noFill/>
          </a:ln>
        </p:spPr>
      </p:pic>
      <p:sp>
        <p:nvSpPr>
          <p:cNvPr id="105" name="Google Shape;105;p18"/>
          <p:cNvSpPr txBox="1">
            <a:spLocks noGrp="1"/>
          </p:cNvSpPr>
          <p:nvPr>
            <p:ph type="body" idx="3"/>
          </p:nvPr>
        </p:nvSpPr>
        <p:spPr>
          <a:xfrm>
            <a:off x="544124" y="4158916"/>
            <a:ext cx="4085034" cy="400926"/>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1600"/>
              </a:spcAft>
              <a:buClr>
                <a:srgbClr val="232323"/>
              </a:buClr>
              <a:buSzPts val="1800"/>
              <a:buNone/>
            </a:pPr>
            <a:r>
              <a:rPr lang="en">
                <a:solidFill>
                  <a:srgbClr val="232323"/>
                </a:solidFill>
                <a:latin typeface="Helvetica Neue"/>
                <a:ea typeface="Helvetica Neue"/>
                <a:cs typeface="Helvetica Neue"/>
                <a:sym typeface="Helvetica Neue"/>
              </a:rPr>
              <a:t>Wendy Seltzer, W3C Strategy Lead</a:t>
            </a:r>
            <a:endParaRPr sz="1800">
              <a:solidFill>
                <a:srgbClr val="232323"/>
              </a:solidFill>
              <a:latin typeface="Helvetica Neue"/>
              <a:ea typeface="Helvetica Neue"/>
              <a:cs typeface="Helvetica Neue"/>
              <a:sym typeface="Helvetica Neue"/>
            </a:endParaRPr>
          </a:p>
        </p:txBody>
      </p:sp>
      <p:sp>
        <p:nvSpPr>
          <p:cNvPr id="106" name="Google Shape;106;p18"/>
          <p:cNvSpPr txBox="1"/>
          <p:nvPr/>
        </p:nvSpPr>
        <p:spPr>
          <a:xfrm>
            <a:off x="544124" y="4454636"/>
            <a:ext cx="1442297" cy="315817"/>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32323"/>
              </a:buClr>
              <a:buSzPts val="1500"/>
              <a:buFont typeface="Arial"/>
              <a:buNone/>
            </a:pPr>
            <a:r>
              <a:rPr lang="en" sz="1500">
                <a:solidFill>
                  <a:srgbClr val="232323"/>
                </a:solidFill>
                <a:latin typeface="Helvetica Neue"/>
                <a:ea typeface="Helvetica Neue"/>
                <a:cs typeface="Helvetica Neue"/>
                <a:sym typeface="Helvetica Neue"/>
              </a:rPr>
              <a:t>July </a:t>
            </a:r>
            <a:r>
              <a:rPr lang="en" sz="1500" b="0" i="0" u="none" strike="noStrike" cap="none">
                <a:solidFill>
                  <a:srgbClr val="232323"/>
                </a:solidFill>
                <a:latin typeface="Helvetica Neue"/>
                <a:ea typeface="Helvetica Neue"/>
                <a:cs typeface="Helvetica Neue"/>
                <a:sym typeface="Helvetica Neue"/>
              </a:rPr>
              <a:t>201</a:t>
            </a:r>
            <a:r>
              <a:rPr lang="en" sz="1500">
                <a:solidFill>
                  <a:srgbClr val="232323"/>
                </a:solidFill>
                <a:latin typeface="Helvetica Neue"/>
                <a:ea typeface="Helvetica Neue"/>
                <a:cs typeface="Helvetica Neue"/>
                <a:sym typeface="Helvetica Neue"/>
              </a:rPr>
              <a:t>9</a:t>
            </a:r>
            <a:endParaRPr sz="1500" b="0" i="0" u="none" strike="noStrike" cap="none">
              <a:solidFill>
                <a:srgbClr val="232323"/>
              </a:solidFill>
              <a:latin typeface="Helvetica Neue"/>
              <a:ea typeface="Helvetica Neue"/>
              <a:cs typeface="Helvetica Neue"/>
              <a:sym typeface="Helvetica Neue"/>
            </a:endParaRPr>
          </a:p>
        </p:txBody>
      </p:sp>
      <p:sp>
        <p:nvSpPr>
          <p:cNvPr id="107" name="Google Shape;107;p18"/>
          <p:cNvSpPr txBox="1">
            <a:spLocks noGrp="1"/>
          </p:cNvSpPr>
          <p:nvPr>
            <p:ph type="body" idx="3"/>
          </p:nvPr>
        </p:nvSpPr>
        <p:spPr>
          <a:xfrm>
            <a:off x="544099" y="3875341"/>
            <a:ext cx="4085100" cy="400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1600"/>
              </a:spcAft>
              <a:buClr>
                <a:srgbClr val="232323"/>
              </a:buClr>
              <a:buSzPts val="1800"/>
              <a:buNone/>
            </a:pPr>
            <a:r>
              <a:rPr lang="en" dirty="0">
                <a:solidFill>
                  <a:srgbClr val="232323"/>
                </a:solidFill>
                <a:latin typeface="Helvetica Neue"/>
                <a:ea typeface="Helvetica Neue"/>
                <a:cs typeface="Helvetica Neue"/>
                <a:sym typeface="Helvetica Neue"/>
              </a:rPr>
              <a:t>Jeff Jaffe, W3C CEO</a:t>
            </a:r>
            <a:endParaRPr sz="1800" dirty="0">
              <a:solidFill>
                <a:srgbClr val="23232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306744" y="106393"/>
            <a:ext cx="40881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Organization</a:t>
            </a:r>
            <a:endParaRPr sz="2400" b="1">
              <a:solidFill>
                <a:srgbClr val="232323"/>
              </a:solidFill>
              <a:latin typeface="Helvetica Neue"/>
              <a:ea typeface="Helvetica Neue"/>
              <a:cs typeface="Helvetica Neue"/>
              <a:sym typeface="Helvetica Neue"/>
            </a:endParaRPr>
          </a:p>
        </p:txBody>
      </p:sp>
      <p:sp>
        <p:nvSpPr>
          <p:cNvPr id="196" name="Google Shape;196;p27"/>
          <p:cNvSpPr txBox="1"/>
          <p:nvPr/>
        </p:nvSpPr>
        <p:spPr>
          <a:xfrm>
            <a:off x="245075" y="676125"/>
            <a:ext cx="4755300" cy="421272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en" sz="2100" dirty="0">
                <a:solidFill>
                  <a:schemeClr val="dk2"/>
                </a:solidFill>
                <a:latin typeface="Calibri" charset="0"/>
                <a:ea typeface="Calibri" charset="0"/>
                <a:cs typeface="Calibri" charset="0"/>
                <a:sym typeface="Lato"/>
              </a:rPr>
              <a:t>Standards that meet the varied needs of society are created through the work of the extended Web Consortium community:</a:t>
            </a:r>
            <a:endParaRPr sz="2100" dirty="0">
              <a:solidFill>
                <a:schemeClr val="dk2"/>
              </a:solidFill>
              <a:latin typeface="Calibri" charset="0"/>
              <a:ea typeface="Calibri" charset="0"/>
              <a:cs typeface="Calibri" charset="0"/>
              <a:sym typeface="Lato"/>
            </a:endParaRPr>
          </a:p>
          <a:p>
            <a:pPr marL="0" lvl="0" indent="0" algn="l" rtl="0">
              <a:lnSpc>
                <a:spcPct val="90000"/>
              </a:lnSpc>
              <a:spcBef>
                <a:spcPts val="500"/>
              </a:spcBef>
              <a:spcAft>
                <a:spcPts val="0"/>
              </a:spcAft>
              <a:buNone/>
            </a:pPr>
            <a:endParaRPr sz="800" dirty="0">
              <a:solidFill>
                <a:schemeClr val="dk2"/>
              </a:solidFill>
              <a:latin typeface="Calibri" charset="0"/>
              <a:ea typeface="Calibri" charset="0"/>
              <a:cs typeface="Calibri" charset="0"/>
              <a:sym typeface="Lato"/>
            </a:endParaRPr>
          </a:p>
          <a:p>
            <a:pPr marL="171450" lvl="0" indent="-158750" algn="l" rtl="0">
              <a:lnSpc>
                <a:spcPct val="115000"/>
              </a:lnSpc>
              <a:spcBef>
                <a:spcPts val="700"/>
              </a:spcBef>
              <a:spcAft>
                <a:spcPts val="0"/>
              </a:spcAft>
              <a:buClr>
                <a:schemeClr val="dk2"/>
              </a:buClr>
              <a:buSzPts val="1600"/>
              <a:buChar char="●"/>
            </a:pPr>
            <a:r>
              <a:rPr lang="en" sz="1600" b="1" dirty="0">
                <a:solidFill>
                  <a:schemeClr val="dk2"/>
                </a:solidFill>
                <a:latin typeface="Calibri" charset="0"/>
                <a:ea typeface="Calibri" charset="0"/>
                <a:cs typeface="Calibri" charset="0"/>
                <a:sym typeface="Lato"/>
              </a:rPr>
              <a:t>Members</a:t>
            </a:r>
            <a:r>
              <a:rPr lang="en" sz="1600" dirty="0">
                <a:solidFill>
                  <a:schemeClr val="dk2"/>
                </a:solidFill>
                <a:latin typeface="Calibri" charset="0"/>
                <a:ea typeface="Calibri" charset="0"/>
                <a:cs typeface="Calibri" charset="0"/>
                <a:sym typeface="Lato"/>
              </a:rPr>
              <a:t>: &gt; 450 Members around the world lead the development and implementation of standards.</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Char char="●"/>
            </a:pPr>
            <a:r>
              <a:rPr lang="en" sz="1600" b="1" dirty="0">
                <a:solidFill>
                  <a:schemeClr val="dk2"/>
                </a:solidFill>
                <a:latin typeface="Calibri" charset="0"/>
                <a:ea typeface="Calibri" charset="0"/>
                <a:cs typeface="Calibri" charset="0"/>
                <a:sym typeface="Lato"/>
              </a:rPr>
              <a:t>Staff</a:t>
            </a:r>
            <a:r>
              <a:rPr lang="en" sz="1600" dirty="0">
                <a:solidFill>
                  <a:schemeClr val="dk2"/>
                </a:solidFill>
                <a:latin typeface="Calibri" charset="0"/>
                <a:ea typeface="Calibri" charset="0"/>
                <a:cs typeface="Calibri" charset="0"/>
                <a:sym typeface="Lato"/>
              </a:rPr>
              <a:t>: The not-for-profit organization’s staff of 50, led by Tim Berners-Lee, is supported by Membership dues.</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Char char="●"/>
            </a:pPr>
            <a:r>
              <a:rPr lang="en" sz="1600" b="1" dirty="0">
                <a:solidFill>
                  <a:schemeClr val="dk2"/>
                </a:solidFill>
                <a:latin typeface="Calibri" charset="0"/>
                <a:ea typeface="Calibri" charset="0"/>
                <a:cs typeface="Calibri" charset="0"/>
                <a:sym typeface="Lato"/>
              </a:rPr>
              <a:t>Developers</a:t>
            </a:r>
            <a:r>
              <a:rPr lang="en" sz="1600" dirty="0">
                <a:solidFill>
                  <a:schemeClr val="dk2"/>
                </a:solidFill>
                <a:latin typeface="Calibri" charset="0"/>
                <a:ea typeface="Calibri" charset="0"/>
                <a:cs typeface="Calibri" charset="0"/>
                <a:sym typeface="Lato"/>
              </a:rPr>
              <a:t>: &gt; 12,000 developers worldwide participate in discussions to incubate new work.</a:t>
            </a:r>
            <a:endParaRPr sz="1600" dirty="0">
              <a:solidFill>
                <a:schemeClr val="dk2"/>
              </a:solidFill>
              <a:latin typeface="Calibri" charset="0"/>
              <a:ea typeface="Calibri" charset="0"/>
              <a:cs typeface="Calibri" charset="0"/>
              <a:sym typeface="Lato"/>
            </a:endParaRPr>
          </a:p>
        </p:txBody>
      </p:sp>
      <p:pic>
        <p:nvPicPr>
          <p:cNvPr id="197" name="Google Shape;197;p27"/>
          <p:cNvPicPr preferRelativeResize="0"/>
          <p:nvPr/>
        </p:nvPicPr>
        <p:blipFill rotWithShape="1">
          <a:blip r:embed="rId3">
            <a:alphaModFix/>
          </a:blip>
          <a:srcRect/>
          <a:stretch/>
        </p:blipFill>
        <p:spPr>
          <a:xfrm>
            <a:off x="4883050" y="588200"/>
            <a:ext cx="4300650" cy="4300650"/>
          </a:xfrm>
          <a:prstGeom prst="rect">
            <a:avLst/>
          </a:prstGeom>
          <a:noFill/>
          <a:ln>
            <a:noFill/>
          </a:ln>
        </p:spPr>
      </p:pic>
      <p:sp>
        <p:nvSpPr>
          <p:cNvPr id="198" name="Google Shape;198;p2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06749" y="106400"/>
            <a:ext cx="76719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Historical </a:t>
            </a:r>
            <a:r>
              <a:rPr lang="en" sz="2400" b="1">
                <a:latin typeface="Helvetica Neue"/>
                <a:ea typeface="Helvetica Neue"/>
                <a:cs typeface="Helvetica Neue"/>
                <a:sym typeface="Helvetica Neue"/>
              </a:rPr>
              <a:t>organizational structure</a:t>
            </a:r>
            <a:endParaRPr sz="2400" b="1">
              <a:solidFill>
                <a:srgbClr val="232323"/>
              </a:solidFill>
              <a:latin typeface="Helvetica Neue"/>
              <a:ea typeface="Helvetica Neue"/>
              <a:cs typeface="Helvetica Neue"/>
              <a:sym typeface="Helvetica Neue"/>
            </a:endParaRPr>
          </a:p>
        </p:txBody>
      </p:sp>
      <p:sp>
        <p:nvSpPr>
          <p:cNvPr id="205" name="Google Shape;205;p28"/>
          <p:cNvSpPr txBox="1"/>
          <p:nvPr/>
        </p:nvSpPr>
        <p:spPr>
          <a:xfrm>
            <a:off x="306750" y="1073100"/>
            <a:ext cx="5458500" cy="3093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en" sz="1800" dirty="0">
                <a:solidFill>
                  <a:schemeClr val="dk2"/>
                </a:solidFill>
                <a:latin typeface="Calibri" charset="0"/>
                <a:ea typeface="Calibri" charset="0"/>
                <a:cs typeface="Calibri" charset="0"/>
                <a:sym typeface="Lato"/>
              </a:rPr>
              <a:t>The World Wide Web Consortium is:</a:t>
            </a:r>
            <a:endParaRPr sz="2100" dirty="0">
              <a:solidFill>
                <a:schemeClr val="dk2"/>
              </a:solidFill>
              <a:latin typeface="Calibri" charset="0"/>
              <a:ea typeface="Calibri" charset="0"/>
              <a:cs typeface="Calibri" charset="0"/>
              <a:sym typeface="Lato"/>
            </a:endParaRPr>
          </a:p>
          <a:p>
            <a:pPr marL="171450" lvl="0" indent="-158750" algn="l" rtl="0">
              <a:lnSpc>
                <a:spcPct val="115000"/>
              </a:lnSpc>
              <a:spcBef>
                <a:spcPts val="700"/>
              </a:spcBef>
              <a:spcAft>
                <a:spcPts val="0"/>
              </a:spcAft>
              <a:buClr>
                <a:schemeClr val="dk2"/>
              </a:buClr>
              <a:buSzPts val="1600"/>
              <a:buFont typeface="Lato"/>
              <a:buChar char="➢"/>
            </a:pPr>
            <a:r>
              <a:rPr lang="en" sz="1600" dirty="0">
                <a:solidFill>
                  <a:schemeClr val="dk2"/>
                </a:solidFill>
                <a:latin typeface="Calibri" charset="0"/>
                <a:ea typeface="Calibri" charset="0"/>
                <a:cs typeface="Calibri" charset="0"/>
                <a:sym typeface="Lato"/>
              </a:rPr>
              <a:t>Not legally incorporated</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Font typeface="Lato"/>
              <a:buChar char="➢"/>
            </a:pPr>
            <a:r>
              <a:rPr lang="en" sz="1600" dirty="0">
                <a:solidFill>
                  <a:schemeClr val="dk2"/>
                </a:solidFill>
                <a:latin typeface="Calibri" charset="0"/>
                <a:ea typeface="Calibri" charset="0"/>
                <a:cs typeface="Calibri" charset="0"/>
                <a:sym typeface="Lato"/>
              </a:rPr>
              <a:t>A partnership of 4 Hosts</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Font typeface="Lato"/>
              <a:buChar char="➢"/>
            </a:pPr>
            <a:r>
              <a:rPr lang="en" sz="1600" dirty="0">
                <a:solidFill>
                  <a:schemeClr val="dk2"/>
                </a:solidFill>
                <a:latin typeface="Calibri" charset="0"/>
                <a:ea typeface="Calibri" charset="0"/>
                <a:cs typeface="Calibri" charset="0"/>
                <a:sym typeface="Lato"/>
              </a:rPr>
              <a:t>Coordinating across 4 organizations with different budgets, constraints, HR policies</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Font typeface="Lato"/>
              <a:buChar char="➢"/>
            </a:pPr>
            <a:r>
              <a:rPr lang="en" sz="1600" dirty="0">
                <a:solidFill>
                  <a:schemeClr val="dk2"/>
                </a:solidFill>
                <a:latin typeface="Calibri" charset="0"/>
                <a:ea typeface="Calibri" charset="0"/>
                <a:cs typeface="Calibri" charset="0"/>
                <a:sym typeface="Lato"/>
              </a:rPr>
              <a:t>Managed by W3M on behalf of the Director</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Font typeface="Lato"/>
              <a:buChar char="➢"/>
            </a:pPr>
            <a:r>
              <a:rPr lang="en" sz="1600" dirty="0">
                <a:solidFill>
                  <a:schemeClr val="dk2"/>
                </a:solidFill>
                <a:latin typeface="Calibri" charset="0"/>
                <a:ea typeface="Calibri" charset="0"/>
                <a:cs typeface="Calibri" charset="0"/>
                <a:sym typeface="Lato"/>
              </a:rPr>
              <a:t>Guided in its work by the W3C Process Document and advice from the Membership</a:t>
            </a:r>
            <a:endParaRPr sz="1600" dirty="0">
              <a:solidFill>
                <a:schemeClr val="dk2"/>
              </a:solidFill>
              <a:latin typeface="Calibri" charset="0"/>
              <a:ea typeface="Calibri" charset="0"/>
              <a:cs typeface="Calibri" charset="0"/>
              <a:sym typeface="Lato"/>
            </a:endParaRPr>
          </a:p>
          <a:p>
            <a:pPr marL="171450" lvl="0" indent="-158750" algn="l" rtl="0">
              <a:lnSpc>
                <a:spcPct val="115000"/>
              </a:lnSpc>
              <a:spcBef>
                <a:spcPts val="0"/>
              </a:spcBef>
              <a:spcAft>
                <a:spcPts val="0"/>
              </a:spcAft>
              <a:buClr>
                <a:schemeClr val="dk2"/>
              </a:buClr>
              <a:buSzPts val="1600"/>
              <a:buFont typeface="Lato"/>
              <a:buChar char="➢"/>
            </a:pPr>
            <a:r>
              <a:rPr lang="en" sz="1600" dirty="0">
                <a:solidFill>
                  <a:schemeClr val="dk2"/>
                </a:solidFill>
                <a:latin typeface="Calibri" charset="0"/>
                <a:ea typeface="Calibri" charset="0"/>
                <a:cs typeface="Calibri" charset="0"/>
                <a:sym typeface="Lato"/>
              </a:rPr>
              <a:t>Assisted by an elected Advisory Board and Technical Architecture Group</a:t>
            </a:r>
            <a:endParaRPr sz="1600" dirty="0">
              <a:solidFill>
                <a:schemeClr val="dk2"/>
              </a:solidFill>
              <a:latin typeface="Calibri" charset="0"/>
              <a:ea typeface="Calibri" charset="0"/>
              <a:cs typeface="Calibri" charset="0"/>
              <a:sym typeface="Lato"/>
            </a:endParaRPr>
          </a:p>
        </p:txBody>
      </p:sp>
      <p:grpSp>
        <p:nvGrpSpPr>
          <p:cNvPr id="206" name="Google Shape;206;p28"/>
          <p:cNvGrpSpPr/>
          <p:nvPr/>
        </p:nvGrpSpPr>
        <p:grpSpPr>
          <a:xfrm>
            <a:off x="5891002" y="1311400"/>
            <a:ext cx="3070003" cy="2616401"/>
            <a:chOff x="5338001" y="676125"/>
            <a:chExt cx="3944498" cy="3361687"/>
          </a:xfrm>
        </p:grpSpPr>
        <p:pic>
          <p:nvPicPr>
            <p:cNvPr id="207" name="Google Shape;207;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72125" y="922688"/>
              <a:ext cx="2010374" cy="1040362"/>
            </a:xfrm>
            <a:prstGeom prst="rect">
              <a:avLst/>
            </a:prstGeom>
            <a:noFill/>
            <a:ln>
              <a:noFill/>
            </a:ln>
          </p:spPr>
        </p:pic>
        <p:pic>
          <p:nvPicPr>
            <p:cNvPr id="208" name="Google Shape;208;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38001" y="2395588"/>
              <a:ext cx="1862225" cy="1456250"/>
            </a:xfrm>
            <a:prstGeom prst="rect">
              <a:avLst/>
            </a:prstGeom>
            <a:noFill/>
            <a:ln>
              <a:noFill/>
            </a:ln>
          </p:spPr>
        </p:pic>
        <p:pic>
          <p:nvPicPr>
            <p:cNvPr id="209" name="Google Shape;209;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502374" y="676125"/>
              <a:ext cx="1533478" cy="1533500"/>
            </a:xfrm>
            <a:prstGeom prst="rect">
              <a:avLst/>
            </a:prstGeom>
            <a:noFill/>
            <a:ln>
              <a:noFill/>
            </a:ln>
          </p:spPr>
        </p:pic>
        <p:pic>
          <p:nvPicPr>
            <p:cNvPr id="210" name="Google Shape;210;p2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363224" y="2209637"/>
              <a:ext cx="1828175" cy="1828175"/>
            </a:xfrm>
            <a:prstGeom prst="rect">
              <a:avLst/>
            </a:prstGeom>
            <a:noFill/>
            <a:ln>
              <a:noFill/>
            </a:ln>
          </p:spPr>
        </p:pic>
      </p:grpSp>
      <p:sp>
        <p:nvSpPr>
          <p:cNvPr id="211" name="Google Shape;211;p2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306754" y="106400"/>
            <a:ext cx="68286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latin typeface="Helvetica Neue"/>
                <a:ea typeface="Helvetica Neue"/>
                <a:cs typeface="Helvetica Neue"/>
                <a:sym typeface="Helvetica Neue"/>
              </a:rPr>
              <a:t>Drivers of organizational transformation (1/2)</a:t>
            </a:r>
            <a:endParaRPr sz="2400" b="1">
              <a:solidFill>
                <a:srgbClr val="232323"/>
              </a:solidFill>
              <a:latin typeface="Helvetica Neue"/>
              <a:ea typeface="Helvetica Neue"/>
              <a:cs typeface="Helvetica Neue"/>
              <a:sym typeface="Helvetica Neue"/>
            </a:endParaRPr>
          </a:p>
        </p:txBody>
      </p:sp>
      <p:sp>
        <p:nvSpPr>
          <p:cNvPr id="218" name="Google Shape;218;p29"/>
          <p:cNvSpPr txBox="1">
            <a:spLocks noGrp="1"/>
          </p:cNvSpPr>
          <p:nvPr>
            <p:ph type="body" idx="1"/>
          </p:nvPr>
        </p:nvSpPr>
        <p:spPr>
          <a:xfrm>
            <a:off x="306750" y="1042700"/>
            <a:ext cx="5743200" cy="3441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Clr>
                <a:srgbClr val="232323"/>
              </a:buClr>
              <a:buSzPts val="1500"/>
              <a:buNone/>
            </a:pPr>
            <a:r>
              <a:rPr lang="en" sz="2100" dirty="0">
                <a:latin typeface="Calibri" charset="0"/>
                <a:ea typeface="Calibri" charset="0"/>
                <a:cs typeface="Calibri" charset="0"/>
                <a:sym typeface="Lato"/>
              </a:rPr>
              <a:t>Many issues need to be addressed:</a:t>
            </a:r>
            <a:endParaRPr sz="2100" dirty="0">
              <a:latin typeface="Calibri" charset="0"/>
              <a:ea typeface="Calibri" charset="0"/>
              <a:cs typeface="Calibri" charset="0"/>
              <a:sym typeface="Lato"/>
            </a:endParaRPr>
          </a:p>
          <a:p>
            <a:pPr marL="457200" lvl="0" indent="-361950" algn="l" rtl="0">
              <a:lnSpc>
                <a:spcPct val="100000"/>
              </a:lnSpc>
              <a:spcBef>
                <a:spcPts val="1600"/>
              </a:spcBef>
              <a:spcAft>
                <a:spcPts val="0"/>
              </a:spcAft>
              <a:buSzPts val="2100"/>
              <a:buFont typeface="Lato"/>
              <a:buChar char="●"/>
            </a:pPr>
            <a:r>
              <a:rPr lang="en" sz="2100" dirty="0">
                <a:latin typeface="Calibri" charset="0"/>
                <a:ea typeface="Calibri" charset="0"/>
                <a:cs typeface="Calibri" charset="0"/>
                <a:sym typeface="Lato"/>
              </a:rPr>
              <a:t>Increasingly abundant threats to security</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Privacy</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Today's Web empowers more creators, more end users, and more high value services</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Walled gardens</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Misuse of the Web (misleading information, political issues)</a:t>
            </a:r>
            <a:endParaRPr sz="2100" dirty="0">
              <a:latin typeface="Calibri" charset="0"/>
              <a:ea typeface="Calibri" charset="0"/>
              <a:cs typeface="Calibri" charset="0"/>
              <a:sym typeface="Lato"/>
            </a:endParaRPr>
          </a:p>
        </p:txBody>
      </p:sp>
      <p:pic>
        <p:nvPicPr>
          <p:cNvPr id="219" name="Google Shape;219;p29"/>
          <p:cNvPicPr preferRelativeResize="0"/>
          <p:nvPr/>
        </p:nvPicPr>
        <p:blipFill rotWithShape="1">
          <a:blip r:embed="rId3" cstate="screen">
            <a:alphaModFix amt="72000"/>
            <a:extLst>
              <a:ext uri="{28A0092B-C50C-407E-A947-70E740481C1C}">
                <a14:useLocalDpi xmlns:a14="http://schemas.microsoft.com/office/drawing/2010/main"/>
              </a:ext>
            </a:extLst>
          </a:blip>
          <a:srcRect t="8600"/>
          <a:stretch/>
        </p:blipFill>
        <p:spPr>
          <a:xfrm>
            <a:off x="6103712" y="801725"/>
            <a:ext cx="2765875" cy="3923551"/>
          </a:xfrm>
          <a:prstGeom prst="rect">
            <a:avLst/>
          </a:prstGeom>
          <a:noFill/>
          <a:ln>
            <a:noFill/>
          </a:ln>
        </p:spPr>
      </p:pic>
      <p:sp>
        <p:nvSpPr>
          <p:cNvPr id="220" name="Google Shape;220;p2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06754" y="106400"/>
            <a:ext cx="68286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latin typeface="Helvetica Neue"/>
                <a:ea typeface="Helvetica Neue"/>
                <a:cs typeface="Helvetica Neue"/>
                <a:sym typeface="Helvetica Neue"/>
              </a:rPr>
              <a:t>Drivers of organizational transformation (2/2)</a:t>
            </a:r>
            <a:endParaRPr sz="2400" b="1">
              <a:solidFill>
                <a:srgbClr val="232323"/>
              </a:solidFill>
              <a:latin typeface="Helvetica Neue"/>
              <a:ea typeface="Helvetica Neue"/>
              <a:cs typeface="Helvetica Neue"/>
              <a:sym typeface="Helvetica Neue"/>
            </a:endParaRPr>
          </a:p>
        </p:txBody>
      </p:sp>
      <p:sp>
        <p:nvSpPr>
          <p:cNvPr id="227" name="Google Shape;227;p30"/>
          <p:cNvSpPr txBox="1">
            <a:spLocks noGrp="1"/>
          </p:cNvSpPr>
          <p:nvPr>
            <p:ph type="body" idx="1"/>
          </p:nvPr>
        </p:nvSpPr>
        <p:spPr>
          <a:xfrm>
            <a:off x="306750" y="929700"/>
            <a:ext cx="7628400" cy="353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100" dirty="0">
                <a:latin typeface="Calibri" charset="0"/>
                <a:ea typeface="Calibri" charset="0"/>
                <a:cs typeface="Calibri" charset="0"/>
                <a:sym typeface="Lato"/>
              </a:rPr>
              <a:t>Today's Web Consortium structure gets in the way:</a:t>
            </a:r>
            <a:endParaRPr sz="2100" dirty="0">
              <a:latin typeface="Calibri" charset="0"/>
              <a:ea typeface="Calibri" charset="0"/>
              <a:cs typeface="Calibri" charset="0"/>
              <a:sym typeface="Lato"/>
            </a:endParaRPr>
          </a:p>
          <a:p>
            <a:pPr marL="457200" lvl="0" indent="-361950" algn="l" rtl="0">
              <a:lnSpc>
                <a:spcPct val="100000"/>
              </a:lnSpc>
              <a:spcBef>
                <a:spcPts val="1600"/>
              </a:spcBef>
              <a:spcAft>
                <a:spcPts val="0"/>
              </a:spcAft>
              <a:buSzPts val="2100"/>
              <a:buFont typeface="Lato"/>
              <a:buChar char="●"/>
            </a:pPr>
            <a:r>
              <a:rPr lang="en" sz="2100" dirty="0">
                <a:latin typeface="Calibri" charset="0"/>
                <a:ea typeface="Calibri" charset="0"/>
                <a:cs typeface="Calibri" charset="0"/>
                <a:sym typeface="Lato"/>
              </a:rPr>
              <a:t>Management decisions are subject to Host approvals</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Need for greater agility to address challenges</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Skill acquisition constrained by Hosts’ staffing policies</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Member model makes it difficult to reach Global South</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Difficult to make new investments that maps to broadening impact of the web</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Difficult to engage in public policy</a:t>
            </a:r>
            <a:endParaRPr sz="2100" dirty="0">
              <a:latin typeface="Calibri" charset="0"/>
              <a:ea typeface="Calibri" charset="0"/>
              <a:cs typeface="Calibri" charset="0"/>
              <a:sym typeface="Lato"/>
            </a:endParaRPr>
          </a:p>
          <a:p>
            <a:pPr marL="457200" lvl="0" indent="-361950" algn="l" rtl="0">
              <a:lnSpc>
                <a:spcPct val="100000"/>
              </a:lnSpc>
              <a:spcBef>
                <a:spcPts val="0"/>
              </a:spcBef>
              <a:spcAft>
                <a:spcPts val="0"/>
              </a:spcAft>
              <a:buSzPts val="2100"/>
              <a:buFont typeface="Lato"/>
              <a:buChar char="●"/>
            </a:pPr>
            <a:r>
              <a:rPr lang="en" sz="2100" dirty="0">
                <a:latin typeface="Calibri" charset="0"/>
                <a:ea typeface="Calibri" charset="0"/>
                <a:cs typeface="Calibri" charset="0"/>
                <a:sym typeface="Lato"/>
              </a:rPr>
              <a:t>Lack of a strong Board of Directors to guide the future work</a:t>
            </a:r>
            <a:endParaRPr sz="2100" dirty="0">
              <a:latin typeface="Calibri" charset="0"/>
              <a:ea typeface="Calibri" charset="0"/>
              <a:cs typeface="Calibri" charset="0"/>
              <a:sym typeface="Lato"/>
            </a:endParaRPr>
          </a:p>
        </p:txBody>
      </p:sp>
      <p:sp>
        <p:nvSpPr>
          <p:cNvPr id="228" name="Google Shape;228;p3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322504" y="75612"/>
            <a:ext cx="4088100" cy="481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b="1">
                <a:latin typeface="Helvetica Neue"/>
                <a:ea typeface="Helvetica Neue"/>
                <a:cs typeface="Helvetica Neue"/>
                <a:sym typeface="Helvetica Neue"/>
              </a:rPr>
              <a:t>Legal Entity plan</a:t>
            </a:r>
            <a:endParaRPr sz="2400" b="1">
              <a:latin typeface="Helvetica Neue"/>
              <a:ea typeface="Helvetica Neue"/>
              <a:cs typeface="Helvetica Neue"/>
              <a:sym typeface="Helvetica Neue"/>
            </a:endParaRPr>
          </a:p>
        </p:txBody>
      </p:sp>
      <p:sp>
        <p:nvSpPr>
          <p:cNvPr id="234" name="Google Shape;234;p31"/>
          <p:cNvSpPr txBox="1">
            <a:spLocks noGrp="1"/>
          </p:cNvSpPr>
          <p:nvPr>
            <p:ph type="body" idx="1"/>
          </p:nvPr>
        </p:nvSpPr>
        <p:spPr>
          <a:xfrm>
            <a:off x="362225" y="697825"/>
            <a:ext cx="5706300" cy="3504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00" dirty="0">
                <a:latin typeface="Calibri" charset="0"/>
                <a:ea typeface="Calibri" charset="0"/>
                <a:cs typeface="Calibri" charset="0"/>
                <a:sym typeface="Lato"/>
              </a:rPr>
              <a:t>Our Steering Committee has approved that we update our organizational structure:</a:t>
            </a:r>
            <a:endParaRPr sz="1900" dirty="0">
              <a:latin typeface="Calibri" charset="0"/>
              <a:ea typeface="Calibri" charset="0"/>
              <a:cs typeface="Calibri" charset="0"/>
              <a:sym typeface="Lato"/>
            </a:endParaRPr>
          </a:p>
          <a:p>
            <a:pPr marL="317500" lvl="0" algn="l" rtl="0">
              <a:spcBef>
                <a:spcPts val="1600"/>
              </a:spcBef>
              <a:spcAft>
                <a:spcPts val="0"/>
              </a:spcAft>
              <a:buClr>
                <a:schemeClr val="dk2"/>
              </a:buClr>
              <a:buSzPts val="1800"/>
              <a:buFont typeface="Lato"/>
              <a:buChar char="➢"/>
            </a:pPr>
            <a:r>
              <a:rPr lang="en" sz="1800" dirty="0">
                <a:latin typeface="Calibri" charset="0"/>
                <a:ea typeface="Calibri" charset="0"/>
                <a:cs typeface="Calibri" charset="0"/>
                <a:sym typeface="Lato"/>
              </a:rPr>
              <a:t>Simplify our legal relations by creating an independent legal entity, seeking U.S. 501(c)(3) non-profit status</a:t>
            </a:r>
            <a:endParaRPr sz="1800" dirty="0">
              <a:latin typeface="Calibri" charset="0"/>
              <a:ea typeface="Calibri" charset="0"/>
              <a:cs typeface="Calibri" charset="0"/>
              <a:sym typeface="Lato"/>
            </a:endParaRPr>
          </a:p>
          <a:p>
            <a:pPr marL="317500" lvl="0" algn="l" rtl="0">
              <a:spcBef>
                <a:spcPts val="0"/>
              </a:spcBef>
              <a:spcAft>
                <a:spcPts val="0"/>
              </a:spcAft>
              <a:buClr>
                <a:schemeClr val="dk2"/>
              </a:buClr>
              <a:buSzPts val="1800"/>
              <a:buFont typeface="Lato"/>
              <a:buChar char="➢"/>
            </a:pPr>
            <a:r>
              <a:rPr lang="en" sz="1800" dirty="0">
                <a:latin typeface="Calibri" charset="0"/>
                <a:ea typeface="Calibri" charset="0"/>
                <a:cs typeface="Calibri" charset="0"/>
                <a:sym typeface="Lato"/>
              </a:rPr>
              <a:t>Transition our current host contracts into partner relationships with MIT (US), ERCIM (EU), </a:t>
            </a:r>
            <a:r>
              <a:rPr lang="en" sz="1800" dirty="0" err="1">
                <a:latin typeface="Calibri" charset="0"/>
                <a:ea typeface="Calibri" charset="0"/>
                <a:cs typeface="Calibri" charset="0"/>
                <a:sym typeface="Lato"/>
              </a:rPr>
              <a:t>Beihang</a:t>
            </a:r>
            <a:r>
              <a:rPr lang="en" sz="1800" dirty="0">
                <a:latin typeface="Calibri" charset="0"/>
                <a:ea typeface="Calibri" charset="0"/>
                <a:cs typeface="Calibri" charset="0"/>
                <a:sym typeface="Lato"/>
              </a:rPr>
              <a:t> University (PRC) and Keio University (Japan)</a:t>
            </a:r>
            <a:endParaRPr sz="1800" dirty="0">
              <a:latin typeface="Calibri" charset="0"/>
              <a:ea typeface="Calibri" charset="0"/>
              <a:cs typeface="Calibri" charset="0"/>
              <a:sym typeface="Lato"/>
            </a:endParaRPr>
          </a:p>
          <a:p>
            <a:pPr marL="317500" lvl="0" algn="l" rtl="0">
              <a:spcBef>
                <a:spcPts val="0"/>
              </a:spcBef>
              <a:spcAft>
                <a:spcPts val="0"/>
              </a:spcAft>
              <a:buClr>
                <a:schemeClr val="dk2"/>
              </a:buClr>
              <a:buSzPts val="1800"/>
              <a:buFont typeface="Lato"/>
              <a:buChar char="➢"/>
            </a:pPr>
            <a:r>
              <a:rPr lang="en" sz="1800" dirty="0">
                <a:latin typeface="Calibri" charset="0"/>
                <a:ea typeface="Calibri" charset="0"/>
                <a:cs typeface="Calibri" charset="0"/>
                <a:sym typeface="Lato"/>
              </a:rPr>
              <a:t>Create an Establishment Fund to provide financial security during this important transition, and enable us to pursue new directions</a:t>
            </a:r>
            <a:endParaRPr sz="1800" dirty="0">
              <a:latin typeface="Calibri" charset="0"/>
              <a:ea typeface="Calibri" charset="0"/>
              <a:cs typeface="Calibri" charset="0"/>
              <a:sym typeface="Lato"/>
            </a:endParaRPr>
          </a:p>
          <a:p>
            <a:pPr marL="317500" lvl="0" algn="l" rtl="0">
              <a:spcBef>
                <a:spcPts val="0"/>
              </a:spcBef>
              <a:spcAft>
                <a:spcPts val="0"/>
              </a:spcAft>
              <a:buSzPts val="1800"/>
              <a:buFont typeface="Lato"/>
              <a:buChar char="➢"/>
            </a:pPr>
            <a:r>
              <a:rPr lang="en" sz="1800" dirty="0">
                <a:latin typeface="Calibri" charset="0"/>
                <a:ea typeface="Calibri" charset="0"/>
                <a:cs typeface="Calibri" charset="0"/>
                <a:sym typeface="Lato"/>
              </a:rPr>
              <a:t>Begin operation on 1 January 2021</a:t>
            </a:r>
            <a:endParaRPr sz="1800" dirty="0">
              <a:latin typeface="Calibri" charset="0"/>
              <a:ea typeface="Calibri" charset="0"/>
              <a:cs typeface="Calibri" charset="0"/>
              <a:sym typeface="Lato"/>
            </a:endParaRPr>
          </a:p>
        </p:txBody>
      </p:sp>
      <p:pic>
        <p:nvPicPr>
          <p:cNvPr id="235" name="Google Shape;235;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40300" y="822375"/>
            <a:ext cx="2441475" cy="3263450"/>
          </a:xfrm>
          <a:prstGeom prst="rect">
            <a:avLst/>
          </a:prstGeom>
          <a:noFill/>
          <a:ln>
            <a:noFill/>
          </a:ln>
        </p:spPr>
      </p:pic>
      <p:sp>
        <p:nvSpPr>
          <p:cNvPr id="236" name="Google Shape;236;p3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237" name="Google Shape;237;p31"/>
          <p:cNvSpPr txBox="1"/>
          <p:nvPr/>
        </p:nvSpPr>
        <p:spPr>
          <a:xfrm>
            <a:off x="2225075" y="3404975"/>
            <a:ext cx="6044700" cy="4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1"/>
          <p:cNvSpPr txBox="1"/>
          <p:nvPr/>
        </p:nvSpPr>
        <p:spPr>
          <a:xfrm>
            <a:off x="362224" y="4141938"/>
            <a:ext cx="7702783" cy="414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600"/>
              </a:spcAft>
              <a:buClr>
                <a:schemeClr val="dk1"/>
              </a:buClr>
              <a:buSzPts val="1100"/>
              <a:buFont typeface="Arial"/>
              <a:buNone/>
            </a:pPr>
            <a:r>
              <a:rPr lang="en" sz="1600" dirty="0">
                <a:solidFill>
                  <a:schemeClr val="dk2"/>
                </a:solidFill>
                <a:latin typeface="Calibri" charset="0"/>
                <a:ea typeface="Calibri" charset="0"/>
                <a:cs typeface="Calibri" charset="0"/>
                <a:sym typeface="Lato"/>
              </a:rPr>
              <a:t>Note: Our global nature will remain the same, as will our open and neutral process.</a:t>
            </a:r>
            <a:endParaRPr sz="1600" dirty="0">
              <a:latin typeface="Calibri" charset="0"/>
              <a:ea typeface="Calibri" charset="0"/>
              <a:cs typeface="Calibri" charset="0"/>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299350" y="187725"/>
            <a:ext cx="7221600" cy="481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1800"/>
              </a:spcBef>
              <a:spcAft>
                <a:spcPts val="0"/>
              </a:spcAft>
              <a:buClr>
                <a:schemeClr val="dk1"/>
              </a:buClr>
              <a:buSzPts val="1100"/>
              <a:buFont typeface="Arial"/>
              <a:buNone/>
            </a:pPr>
            <a:r>
              <a:rPr lang="en" sz="2400" b="1">
                <a:latin typeface="Helvetica Neue"/>
                <a:ea typeface="Helvetica Neue"/>
                <a:cs typeface="Helvetica Neue"/>
                <a:sym typeface="Helvetica Neue"/>
              </a:rPr>
              <a:t>What a Legal Entity provides</a:t>
            </a:r>
            <a:endParaRPr sz="2400" b="1">
              <a:latin typeface="Helvetica Neue"/>
              <a:ea typeface="Helvetica Neue"/>
              <a:cs typeface="Helvetica Neue"/>
              <a:sym typeface="Helvetica Neue"/>
            </a:endParaRPr>
          </a:p>
          <a:p>
            <a:pPr marL="0" lvl="0" indent="0" algn="l" rtl="0">
              <a:lnSpc>
                <a:spcPct val="90000"/>
              </a:lnSpc>
              <a:spcBef>
                <a:spcPts val="400"/>
              </a:spcBef>
              <a:spcAft>
                <a:spcPts val="0"/>
              </a:spcAft>
              <a:buClr>
                <a:srgbClr val="232323"/>
              </a:buClr>
              <a:buSzPts val="2100"/>
              <a:buFont typeface="Helvetica Neue"/>
              <a:buNone/>
            </a:pPr>
            <a:endParaRPr sz="2400" b="1">
              <a:latin typeface="Helvetica Neue"/>
              <a:ea typeface="Helvetica Neue"/>
              <a:cs typeface="Helvetica Neue"/>
              <a:sym typeface="Helvetica Neue"/>
            </a:endParaRPr>
          </a:p>
        </p:txBody>
      </p:sp>
      <p:sp>
        <p:nvSpPr>
          <p:cNvPr id="245" name="Google Shape;245;p32"/>
          <p:cNvSpPr txBox="1">
            <a:spLocks noGrp="1"/>
          </p:cNvSpPr>
          <p:nvPr>
            <p:ph type="body" idx="1"/>
          </p:nvPr>
        </p:nvSpPr>
        <p:spPr>
          <a:xfrm>
            <a:off x="416675" y="1263450"/>
            <a:ext cx="4399500" cy="2769000"/>
          </a:xfrm>
          <a:prstGeom prst="rect">
            <a:avLst/>
          </a:prstGeom>
          <a:noFill/>
          <a:ln>
            <a:noFill/>
          </a:ln>
        </p:spPr>
        <p:txBody>
          <a:bodyPr spcFirstLastPara="1" wrap="square" lIns="68575" tIns="34275" rIns="68575" bIns="34275" anchor="t" anchorCtr="0">
            <a:noAutofit/>
          </a:bodyPr>
          <a:lstStyle/>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Responsiveness </a:t>
            </a:r>
            <a:endParaRPr sz="2100" dirty="0" smtClean="0">
              <a:latin typeface="Calibri" charset="0"/>
              <a:ea typeface="Calibri" charset="0"/>
              <a:cs typeface="Calibri" charset="0"/>
              <a:sym typeface="Lato"/>
            </a:endParaRPr>
          </a:p>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Increased agility </a:t>
            </a:r>
            <a:endParaRPr sz="2100" dirty="0" smtClean="0">
              <a:latin typeface="Calibri" charset="0"/>
              <a:ea typeface="Calibri" charset="0"/>
              <a:cs typeface="Calibri" charset="0"/>
              <a:sym typeface="Lato"/>
            </a:endParaRPr>
          </a:p>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Acquisition of skills </a:t>
            </a:r>
            <a:endParaRPr sz="2100" dirty="0" smtClean="0">
              <a:latin typeface="Calibri" charset="0"/>
              <a:ea typeface="Calibri" charset="0"/>
              <a:cs typeface="Calibri" charset="0"/>
              <a:sym typeface="Lato"/>
            </a:endParaRPr>
          </a:p>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Ability to make new investments </a:t>
            </a:r>
            <a:endParaRPr sz="2100" dirty="0" smtClean="0">
              <a:latin typeface="Calibri" charset="0"/>
              <a:ea typeface="Calibri" charset="0"/>
              <a:cs typeface="Calibri" charset="0"/>
              <a:sym typeface="Lato"/>
            </a:endParaRPr>
          </a:p>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Expansion of our reach</a:t>
            </a:r>
            <a:endParaRPr sz="2100" dirty="0" smtClean="0">
              <a:latin typeface="Calibri" charset="0"/>
              <a:ea typeface="Calibri" charset="0"/>
              <a:cs typeface="Calibri" charset="0"/>
              <a:sym typeface="Lato"/>
            </a:endParaRPr>
          </a:p>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Financial backing </a:t>
            </a:r>
            <a:endParaRPr sz="2100" dirty="0" smtClean="0">
              <a:latin typeface="Calibri" charset="0"/>
              <a:ea typeface="Calibri" charset="0"/>
              <a:cs typeface="Calibri" charset="0"/>
              <a:sym typeface="Lato"/>
            </a:endParaRPr>
          </a:p>
          <a:p>
            <a:pPr marL="361950" lvl="0" algn="l" rtl="0">
              <a:lnSpc>
                <a:spcPct val="115000"/>
              </a:lnSpc>
              <a:spcBef>
                <a:spcPts val="0"/>
              </a:spcBef>
              <a:spcAft>
                <a:spcPts val="0"/>
              </a:spcAft>
              <a:buClr>
                <a:schemeClr val="dk2"/>
              </a:buClr>
              <a:buSzPts val="2100"/>
              <a:buFont typeface="Lato"/>
              <a:buAutoNum type="arabicPeriod"/>
            </a:pPr>
            <a:r>
              <a:rPr lang="en" sz="2100" dirty="0" smtClean="0">
                <a:latin typeface="Calibri" charset="0"/>
                <a:ea typeface="Calibri" charset="0"/>
                <a:cs typeface="Calibri" charset="0"/>
                <a:sym typeface="Lato"/>
              </a:rPr>
              <a:t>Effectiveness </a:t>
            </a:r>
            <a:endParaRPr sz="2100" dirty="0">
              <a:latin typeface="Calibri" charset="0"/>
              <a:ea typeface="Calibri" charset="0"/>
              <a:cs typeface="Calibri" charset="0"/>
              <a:sym typeface="Lato"/>
            </a:endParaRPr>
          </a:p>
        </p:txBody>
      </p:sp>
      <p:sp>
        <p:nvSpPr>
          <p:cNvPr id="246" name="Google Shape;246;p32"/>
          <p:cNvSpPr/>
          <p:nvPr/>
        </p:nvSpPr>
        <p:spPr>
          <a:xfrm flipH="1">
            <a:off x="5226563" y="836851"/>
            <a:ext cx="3317400" cy="3317400"/>
          </a:xfrm>
          <a:prstGeom prst="ellipse">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grpSp>
        <p:nvGrpSpPr>
          <p:cNvPr id="248" name="Google Shape;248;p32"/>
          <p:cNvGrpSpPr/>
          <p:nvPr/>
        </p:nvGrpSpPr>
        <p:grpSpPr>
          <a:xfrm>
            <a:off x="5663013" y="1444626"/>
            <a:ext cx="2444475" cy="2406650"/>
            <a:chOff x="5492300" y="1388550"/>
            <a:chExt cx="2444475" cy="2406650"/>
          </a:xfrm>
        </p:grpSpPr>
        <p:pic>
          <p:nvPicPr>
            <p:cNvPr id="249" name="Google Shape;249;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96288" y="2722075"/>
              <a:ext cx="1073125" cy="1073125"/>
            </a:xfrm>
            <a:prstGeom prst="rect">
              <a:avLst/>
            </a:prstGeom>
            <a:noFill/>
            <a:ln>
              <a:noFill/>
            </a:ln>
          </p:spPr>
        </p:pic>
        <p:pic>
          <p:nvPicPr>
            <p:cNvPr id="250" name="Google Shape;250;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92300" y="1464750"/>
              <a:ext cx="1150850" cy="1150850"/>
            </a:xfrm>
            <a:prstGeom prst="rect">
              <a:avLst/>
            </a:prstGeom>
            <a:noFill/>
            <a:ln>
              <a:noFill/>
            </a:ln>
          </p:spPr>
        </p:pic>
        <p:pic>
          <p:nvPicPr>
            <p:cNvPr id="251" name="Google Shape;251;p32"/>
            <p:cNvPicPr preferRelativeResize="0"/>
            <p:nvPr/>
          </p:nvPicPr>
          <p:blipFill rotWithShape="1">
            <a:blip r:embed="rId5" cstate="screen">
              <a:alphaModFix/>
              <a:extLst>
                <a:ext uri="{28A0092B-C50C-407E-A947-70E740481C1C}">
                  <a14:useLocalDpi xmlns:a14="http://schemas.microsoft.com/office/drawing/2010/main"/>
                </a:ext>
              </a:extLst>
            </a:blip>
            <a:srcRect l="-6270" r="6270"/>
            <a:stretch/>
          </p:blipFill>
          <p:spPr>
            <a:xfrm>
              <a:off x="6721225" y="1388550"/>
              <a:ext cx="1215550" cy="121555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299350" y="187725"/>
            <a:ext cx="7221600" cy="481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1800"/>
              </a:spcBef>
              <a:spcAft>
                <a:spcPts val="0"/>
              </a:spcAft>
              <a:buClr>
                <a:schemeClr val="dk1"/>
              </a:buClr>
              <a:buSzPts val="1100"/>
              <a:buFont typeface="Arial"/>
              <a:buNone/>
            </a:pPr>
            <a:r>
              <a:rPr lang="en" sz="2400" b="1">
                <a:latin typeface="Helvetica Neue"/>
                <a:ea typeface="Helvetica Neue"/>
                <a:cs typeface="Helvetica Neue"/>
                <a:sym typeface="Helvetica Neue"/>
              </a:rPr>
              <a:t>Past funding from ISOC</a:t>
            </a:r>
            <a:endParaRPr sz="2400" b="1">
              <a:latin typeface="Helvetica Neue"/>
              <a:ea typeface="Helvetica Neue"/>
              <a:cs typeface="Helvetica Neue"/>
              <a:sym typeface="Helvetica Neue"/>
            </a:endParaRPr>
          </a:p>
          <a:p>
            <a:pPr marL="0" lvl="0" indent="0" algn="l" rtl="0">
              <a:lnSpc>
                <a:spcPct val="90000"/>
              </a:lnSpc>
              <a:spcBef>
                <a:spcPts val="400"/>
              </a:spcBef>
              <a:spcAft>
                <a:spcPts val="0"/>
              </a:spcAft>
              <a:buClr>
                <a:srgbClr val="232323"/>
              </a:buClr>
              <a:buSzPts val="2100"/>
              <a:buFont typeface="Helvetica Neue"/>
              <a:buNone/>
            </a:pPr>
            <a:endParaRPr sz="2400" b="1">
              <a:latin typeface="Helvetica Neue"/>
              <a:ea typeface="Helvetica Neue"/>
              <a:cs typeface="Helvetica Neue"/>
              <a:sym typeface="Helvetica Neue"/>
            </a:endParaRPr>
          </a:p>
        </p:txBody>
      </p:sp>
      <p:sp>
        <p:nvSpPr>
          <p:cNvPr id="258" name="Google Shape;258;p33"/>
          <p:cNvSpPr txBox="1">
            <a:spLocks noGrp="1"/>
          </p:cNvSpPr>
          <p:nvPr>
            <p:ph type="body" idx="1"/>
          </p:nvPr>
        </p:nvSpPr>
        <p:spPr>
          <a:xfrm>
            <a:off x="255000" y="699825"/>
            <a:ext cx="5651100" cy="422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dirty="0">
                <a:latin typeface="Calibri" charset="0"/>
                <a:ea typeface="Calibri" charset="0"/>
                <a:cs typeface="Calibri" charset="0"/>
                <a:sym typeface="Lato"/>
              </a:rPr>
              <a:t>The Web Consortium received from Internet Society $2.5 million in funding that enabled us to re-engineer our organization in 2010-2013:</a:t>
            </a:r>
            <a:endParaRPr sz="1800" dirty="0">
              <a:latin typeface="Calibri" charset="0"/>
              <a:ea typeface="Calibri" charset="0"/>
              <a:cs typeface="Calibri" charset="0"/>
              <a:sym typeface="Lato"/>
            </a:endParaRPr>
          </a:p>
          <a:p>
            <a:pPr marL="0" lvl="0" indent="0" algn="l" rtl="0">
              <a:lnSpc>
                <a:spcPct val="115000"/>
              </a:lnSpc>
              <a:spcBef>
                <a:spcPts val="0"/>
              </a:spcBef>
              <a:spcAft>
                <a:spcPts val="0"/>
              </a:spcAft>
              <a:buNone/>
            </a:pPr>
            <a:endParaRPr dirty="0">
              <a:latin typeface="Calibri" charset="0"/>
              <a:ea typeface="Calibri" charset="0"/>
              <a:cs typeface="Calibri" charset="0"/>
              <a:sym typeface="Lato"/>
            </a:endParaRPr>
          </a:p>
          <a:p>
            <a:pPr marL="228600" marR="0" lvl="0" indent="-215900" algn="l" rtl="0">
              <a:lnSpc>
                <a:spcPct val="115000"/>
              </a:lnSpc>
              <a:spcBef>
                <a:spcPts val="0"/>
              </a:spcBef>
              <a:spcAft>
                <a:spcPts val="0"/>
              </a:spcAft>
              <a:buSzPts val="1600"/>
              <a:buFont typeface="Helvetica Neue"/>
              <a:buChar char="●"/>
            </a:pPr>
            <a:r>
              <a:rPr lang="en" sz="1600" dirty="0">
                <a:latin typeface="Calibri" charset="0"/>
                <a:ea typeface="Calibri" charset="0"/>
                <a:cs typeface="Calibri" charset="0"/>
                <a:sym typeface="Lato"/>
              </a:rPr>
              <a:t>Strategy for standardization of the </a:t>
            </a:r>
            <a:r>
              <a:rPr lang="en" sz="1600" b="1" dirty="0">
                <a:latin typeface="Calibri" charset="0"/>
                <a:ea typeface="Calibri" charset="0"/>
                <a:cs typeface="Calibri" charset="0"/>
                <a:sym typeface="Lato"/>
              </a:rPr>
              <a:t>Open Web Platform</a:t>
            </a:r>
            <a:r>
              <a:rPr lang="en" sz="1600" dirty="0">
                <a:latin typeface="Calibri" charset="0"/>
                <a:ea typeface="Calibri" charset="0"/>
                <a:cs typeface="Calibri" charset="0"/>
                <a:sym typeface="Lato"/>
              </a:rPr>
              <a:t> </a:t>
            </a:r>
            <a:endParaRPr sz="1600" dirty="0">
              <a:latin typeface="Calibri" charset="0"/>
              <a:ea typeface="Calibri" charset="0"/>
              <a:cs typeface="Calibri" charset="0"/>
              <a:sym typeface="Lato"/>
            </a:endParaRPr>
          </a:p>
          <a:p>
            <a:pPr marL="228600" lvl="0" indent="-215900" algn="l" rtl="0">
              <a:lnSpc>
                <a:spcPct val="115000"/>
              </a:lnSpc>
              <a:spcBef>
                <a:spcPts val="0"/>
              </a:spcBef>
              <a:spcAft>
                <a:spcPts val="0"/>
              </a:spcAft>
              <a:buSzPts val="1600"/>
              <a:buFont typeface="Helvetica Neue"/>
              <a:buChar char="●"/>
            </a:pPr>
            <a:r>
              <a:rPr lang="en" sz="1600" dirty="0">
                <a:latin typeface="Calibri" charset="0"/>
                <a:ea typeface="Calibri" charset="0"/>
                <a:cs typeface="Calibri" charset="0"/>
                <a:sym typeface="Lato"/>
              </a:rPr>
              <a:t>Launched </a:t>
            </a:r>
            <a:r>
              <a:rPr lang="en" sz="1600" b="1" dirty="0">
                <a:latin typeface="Calibri" charset="0"/>
                <a:ea typeface="Calibri" charset="0"/>
                <a:cs typeface="Calibri" charset="0"/>
                <a:sym typeface="Lato"/>
              </a:rPr>
              <a:t>Community Groups</a:t>
            </a:r>
            <a:r>
              <a:rPr lang="en" sz="1600" dirty="0">
                <a:latin typeface="Calibri" charset="0"/>
                <a:ea typeface="Calibri" charset="0"/>
                <a:cs typeface="Calibri" charset="0"/>
                <a:sym typeface="Lato"/>
              </a:rPr>
              <a:t> –Today &gt; 11,000 individuals incubate new work in 350 groups</a:t>
            </a:r>
            <a:endParaRPr sz="1600" dirty="0">
              <a:latin typeface="Calibri" charset="0"/>
              <a:ea typeface="Calibri" charset="0"/>
              <a:cs typeface="Calibri" charset="0"/>
              <a:sym typeface="Lato"/>
            </a:endParaRPr>
          </a:p>
          <a:p>
            <a:pPr marL="228600" lvl="0" indent="-215900" algn="l" rtl="0">
              <a:lnSpc>
                <a:spcPct val="115000"/>
              </a:lnSpc>
              <a:spcBef>
                <a:spcPts val="0"/>
              </a:spcBef>
              <a:spcAft>
                <a:spcPts val="0"/>
              </a:spcAft>
              <a:buSzPts val="1600"/>
              <a:buFont typeface="Helvetica Neue"/>
              <a:buChar char="●"/>
            </a:pPr>
            <a:r>
              <a:rPr lang="en" sz="1600" dirty="0">
                <a:latin typeface="Calibri" charset="0"/>
                <a:ea typeface="Calibri" charset="0"/>
                <a:cs typeface="Calibri" charset="0"/>
                <a:sym typeface="Lato"/>
              </a:rPr>
              <a:t>Strengthened our </a:t>
            </a:r>
            <a:r>
              <a:rPr lang="en" sz="1600" b="1" dirty="0">
                <a:latin typeface="Calibri" charset="0"/>
                <a:ea typeface="Calibri" charset="0"/>
                <a:cs typeface="Calibri" charset="0"/>
                <a:sym typeface="Lato"/>
              </a:rPr>
              <a:t>business model</a:t>
            </a:r>
            <a:r>
              <a:rPr lang="en" sz="1600" dirty="0">
                <a:latin typeface="Calibri" charset="0"/>
                <a:ea typeface="Calibri" charset="0"/>
                <a:cs typeface="Calibri" charset="0"/>
                <a:sym typeface="Lato"/>
              </a:rPr>
              <a:t>, broadened to adjacent industries; hired an experienced global business development lead</a:t>
            </a:r>
            <a:endParaRPr sz="1600" dirty="0">
              <a:latin typeface="Calibri" charset="0"/>
              <a:ea typeface="Calibri" charset="0"/>
              <a:cs typeface="Calibri" charset="0"/>
              <a:sym typeface="Lato"/>
            </a:endParaRPr>
          </a:p>
          <a:p>
            <a:pPr marL="228600" lvl="0" indent="-215900" algn="l" rtl="0">
              <a:lnSpc>
                <a:spcPct val="115000"/>
              </a:lnSpc>
              <a:spcBef>
                <a:spcPts val="0"/>
              </a:spcBef>
              <a:spcAft>
                <a:spcPts val="0"/>
              </a:spcAft>
              <a:buSzPts val="1600"/>
              <a:buFont typeface="Helvetica Neue"/>
              <a:buChar char="●"/>
            </a:pPr>
            <a:r>
              <a:rPr lang="en" sz="1600" dirty="0">
                <a:latin typeface="Calibri" charset="0"/>
                <a:ea typeface="Calibri" charset="0"/>
                <a:cs typeface="Calibri" charset="0"/>
                <a:sym typeface="Lato"/>
              </a:rPr>
              <a:t>Tightened relationships with </a:t>
            </a:r>
            <a:r>
              <a:rPr lang="en" sz="1600" b="1" dirty="0">
                <a:latin typeface="Calibri" charset="0"/>
                <a:ea typeface="Calibri" charset="0"/>
                <a:cs typeface="Calibri" charset="0"/>
                <a:sym typeface="Lato"/>
              </a:rPr>
              <a:t>ISOC and IETF </a:t>
            </a:r>
            <a:r>
              <a:rPr lang="en" sz="1600" dirty="0">
                <a:latin typeface="Calibri" charset="0"/>
                <a:ea typeface="Calibri" charset="0"/>
                <a:cs typeface="Calibri" charset="0"/>
                <a:sym typeface="Lato"/>
              </a:rPr>
              <a:t>resulting in stronger technical liaisons in Web identity, privacy, Web security; coordinated work to add real-time communications to the Web</a:t>
            </a:r>
            <a:endParaRPr sz="1600" dirty="0">
              <a:latin typeface="Calibri" charset="0"/>
              <a:ea typeface="Calibri" charset="0"/>
              <a:cs typeface="Calibri" charset="0"/>
              <a:sym typeface="Lato"/>
            </a:endParaRPr>
          </a:p>
        </p:txBody>
      </p:sp>
      <p:sp>
        <p:nvSpPr>
          <p:cNvPr id="259" name="Google Shape;259;p3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pic>
        <p:nvPicPr>
          <p:cNvPr id="260" name="Google Shape;260;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57955" y="2941537"/>
            <a:ext cx="852670" cy="1019850"/>
          </a:xfrm>
          <a:prstGeom prst="rect">
            <a:avLst/>
          </a:prstGeom>
          <a:noFill/>
          <a:ln>
            <a:noFill/>
          </a:ln>
        </p:spPr>
      </p:pic>
      <p:sp>
        <p:nvSpPr>
          <p:cNvPr id="261" name="Google Shape;261;p33"/>
          <p:cNvSpPr txBox="1"/>
          <p:nvPr/>
        </p:nvSpPr>
        <p:spPr>
          <a:xfrm>
            <a:off x="6398975" y="2139175"/>
            <a:ext cx="2437200" cy="32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434343"/>
                </a:solidFill>
                <a:latin typeface="Lato"/>
                <a:ea typeface="Lato"/>
                <a:cs typeface="Lato"/>
                <a:sym typeface="Lato"/>
              </a:rPr>
              <a:t>Community Groups</a:t>
            </a:r>
            <a:endParaRPr sz="1200" b="1">
              <a:solidFill>
                <a:srgbClr val="434343"/>
              </a:solidFill>
              <a:latin typeface="Lato"/>
              <a:ea typeface="Lato"/>
              <a:cs typeface="Lato"/>
              <a:sym typeface="Lato"/>
            </a:endParaRPr>
          </a:p>
        </p:txBody>
      </p:sp>
      <p:pic>
        <p:nvPicPr>
          <p:cNvPr id="262" name="Google Shape;262;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72474" y="2776712"/>
            <a:ext cx="1363691" cy="1019850"/>
          </a:xfrm>
          <a:prstGeom prst="rect">
            <a:avLst/>
          </a:prstGeom>
          <a:noFill/>
          <a:ln>
            <a:noFill/>
          </a:ln>
        </p:spPr>
      </p:pic>
      <p:sp>
        <p:nvSpPr>
          <p:cNvPr id="263" name="Google Shape;263;p33"/>
          <p:cNvSpPr txBox="1"/>
          <p:nvPr/>
        </p:nvSpPr>
        <p:spPr>
          <a:xfrm>
            <a:off x="7687386" y="3686975"/>
            <a:ext cx="1254000" cy="32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434343"/>
                </a:solidFill>
                <a:latin typeface="Lato"/>
                <a:ea typeface="Lato"/>
                <a:cs typeface="Lato"/>
                <a:sym typeface="Lato"/>
              </a:rPr>
              <a:t>WebAuthn</a:t>
            </a:r>
            <a:endParaRPr sz="1200" b="1">
              <a:solidFill>
                <a:srgbClr val="434343"/>
              </a:solidFill>
              <a:latin typeface="Lato"/>
              <a:ea typeface="Lato"/>
              <a:cs typeface="Lato"/>
              <a:sym typeface="Lato"/>
            </a:endParaRPr>
          </a:p>
        </p:txBody>
      </p:sp>
      <p:sp>
        <p:nvSpPr>
          <p:cNvPr id="264" name="Google Shape;264;p33"/>
          <p:cNvSpPr/>
          <p:nvPr/>
        </p:nvSpPr>
        <p:spPr>
          <a:xfrm>
            <a:off x="6976723" y="900813"/>
            <a:ext cx="1187400" cy="1187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60494" y="984587"/>
            <a:ext cx="1019859" cy="1019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299350" y="187725"/>
            <a:ext cx="5187300" cy="481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1800"/>
              </a:spcBef>
              <a:spcAft>
                <a:spcPts val="0"/>
              </a:spcAft>
              <a:buClr>
                <a:schemeClr val="dk1"/>
              </a:buClr>
              <a:buSzPts val="1100"/>
              <a:buFont typeface="Arial"/>
              <a:buNone/>
            </a:pPr>
            <a:r>
              <a:rPr lang="en" sz="2400" b="1">
                <a:latin typeface="Helvetica Neue"/>
                <a:ea typeface="Helvetica Neue"/>
                <a:cs typeface="Helvetica Neue"/>
                <a:sym typeface="Helvetica Neue"/>
              </a:rPr>
              <a:t>Request to ISOC for new funding </a:t>
            </a:r>
            <a:endParaRPr sz="2400" b="1">
              <a:latin typeface="Helvetica Neue"/>
              <a:ea typeface="Helvetica Neue"/>
              <a:cs typeface="Helvetica Neue"/>
              <a:sym typeface="Helvetica Neue"/>
            </a:endParaRPr>
          </a:p>
          <a:p>
            <a:pPr marL="0" lvl="0" indent="0" algn="l" rtl="0">
              <a:lnSpc>
                <a:spcPct val="90000"/>
              </a:lnSpc>
              <a:spcBef>
                <a:spcPts val="400"/>
              </a:spcBef>
              <a:spcAft>
                <a:spcPts val="0"/>
              </a:spcAft>
              <a:buClr>
                <a:srgbClr val="232323"/>
              </a:buClr>
              <a:buSzPts val="2100"/>
              <a:buFont typeface="Helvetica Neue"/>
              <a:buNone/>
            </a:pPr>
            <a:endParaRPr sz="2400" b="1">
              <a:latin typeface="Helvetica Neue"/>
              <a:ea typeface="Helvetica Neue"/>
              <a:cs typeface="Helvetica Neue"/>
              <a:sym typeface="Helvetica Neue"/>
            </a:endParaRPr>
          </a:p>
        </p:txBody>
      </p:sp>
      <p:sp>
        <p:nvSpPr>
          <p:cNvPr id="272" name="Google Shape;272;p34"/>
          <p:cNvSpPr txBox="1">
            <a:spLocks noGrp="1"/>
          </p:cNvSpPr>
          <p:nvPr>
            <p:ph type="body" idx="1"/>
          </p:nvPr>
        </p:nvSpPr>
        <p:spPr>
          <a:xfrm>
            <a:off x="262975" y="848975"/>
            <a:ext cx="5651100" cy="3918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100" dirty="0">
                <a:latin typeface="Calibri" charset="0"/>
                <a:ea typeface="Calibri" charset="0"/>
                <a:cs typeface="Calibri" charset="0"/>
                <a:sym typeface="Lato"/>
              </a:rPr>
              <a:t>The Internet Society has long promoted the development of the Internet as a global technical infrastructure, a resource to enrich people’s lives, and a force for good in society.</a:t>
            </a:r>
            <a:endParaRPr sz="2100" dirty="0">
              <a:latin typeface="Calibri" charset="0"/>
              <a:ea typeface="Calibri" charset="0"/>
              <a:cs typeface="Calibri" charset="0"/>
              <a:sym typeface="Lato"/>
            </a:endParaRPr>
          </a:p>
          <a:p>
            <a:pPr marL="0" lvl="0" indent="0" algn="l" rtl="0">
              <a:lnSpc>
                <a:spcPct val="115000"/>
              </a:lnSpc>
              <a:spcBef>
                <a:spcPts val="0"/>
              </a:spcBef>
              <a:spcAft>
                <a:spcPts val="0"/>
              </a:spcAft>
              <a:buNone/>
            </a:pPr>
            <a:endParaRPr sz="2100" dirty="0">
              <a:latin typeface="Calibri" charset="0"/>
              <a:ea typeface="Calibri" charset="0"/>
              <a:cs typeface="Calibri" charset="0"/>
              <a:sym typeface="Lato"/>
            </a:endParaRPr>
          </a:p>
          <a:p>
            <a:pPr marL="0" lvl="0" indent="0" algn="l" rtl="0">
              <a:lnSpc>
                <a:spcPct val="115000"/>
              </a:lnSpc>
              <a:spcBef>
                <a:spcPts val="0"/>
              </a:spcBef>
              <a:spcAft>
                <a:spcPts val="0"/>
              </a:spcAft>
              <a:buNone/>
            </a:pPr>
            <a:r>
              <a:rPr lang="en" sz="2100" dirty="0">
                <a:latin typeface="Calibri" charset="0"/>
                <a:ea typeface="Calibri" charset="0"/>
                <a:cs typeface="Calibri" charset="0"/>
                <a:sym typeface="Lato"/>
              </a:rPr>
              <a:t>Our request for a $5 million donation from Internet Society will contribute to funding the new legal entity thus positioning the Web Consortium favorably to strengthen the Web –a goal consistent with ISOC's mission.</a:t>
            </a:r>
            <a:endParaRPr sz="2100" dirty="0">
              <a:latin typeface="Calibri" charset="0"/>
              <a:ea typeface="Calibri" charset="0"/>
              <a:cs typeface="Calibri" charset="0"/>
              <a:sym typeface="Lato"/>
            </a:endParaRPr>
          </a:p>
        </p:txBody>
      </p:sp>
      <p:sp>
        <p:nvSpPr>
          <p:cNvPr id="273" name="Google Shape;273;p34"/>
          <p:cNvSpPr/>
          <p:nvPr/>
        </p:nvSpPr>
        <p:spPr>
          <a:xfrm flipH="1">
            <a:off x="5914068" y="1186090"/>
            <a:ext cx="3069600" cy="3069600"/>
          </a:xfrm>
          <a:prstGeom prst="ellipse">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pic>
        <p:nvPicPr>
          <p:cNvPr id="275" name="Google Shape;275;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01188" y="1373213"/>
            <a:ext cx="2695376" cy="26953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294875" y="60250"/>
            <a:ext cx="8082000" cy="481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b="1">
                <a:latin typeface="Helvetica Neue"/>
                <a:ea typeface="Helvetica Neue"/>
                <a:cs typeface="Helvetica Neue"/>
                <a:sym typeface="Helvetica Neue"/>
              </a:rPr>
              <a:t>Business context for our request to ISOC</a:t>
            </a:r>
            <a:endParaRPr sz="2400" b="1">
              <a:latin typeface="Helvetica Neue"/>
              <a:ea typeface="Helvetica Neue"/>
              <a:cs typeface="Helvetica Neue"/>
              <a:sym typeface="Helvetica Neue"/>
            </a:endParaRPr>
          </a:p>
        </p:txBody>
      </p:sp>
      <p:sp>
        <p:nvSpPr>
          <p:cNvPr id="282" name="Google Shape;282;p35"/>
          <p:cNvSpPr txBox="1">
            <a:spLocks noGrp="1"/>
          </p:cNvSpPr>
          <p:nvPr>
            <p:ph type="body" idx="1"/>
          </p:nvPr>
        </p:nvSpPr>
        <p:spPr>
          <a:xfrm>
            <a:off x="206736" y="718813"/>
            <a:ext cx="8882400" cy="3999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dirty="0">
                <a:solidFill>
                  <a:srgbClr val="434343"/>
                </a:solidFill>
                <a:latin typeface="Calibri" charset="0"/>
                <a:ea typeface="Calibri" charset="0"/>
                <a:cs typeface="Calibri" charset="0"/>
                <a:sym typeface="Lato"/>
              </a:rPr>
              <a:t>ISOC’s previous grant secured a sustainable business model for the Web Consortium. </a:t>
            </a:r>
            <a:endParaRPr sz="1800" dirty="0">
              <a:solidFill>
                <a:srgbClr val="434343"/>
              </a:solidFill>
              <a:latin typeface="Calibri" charset="0"/>
              <a:ea typeface="Calibri" charset="0"/>
              <a:cs typeface="Calibri" charset="0"/>
              <a:sym typeface="Lato"/>
            </a:endParaRPr>
          </a:p>
        </p:txBody>
      </p:sp>
      <p:sp>
        <p:nvSpPr>
          <p:cNvPr id="283" name="Google Shape;283;p3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sp>
        <p:nvSpPr>
          <p:cNvPr id="284" name="Google Shape;284;p35"/>
          <p:cNvSpPr txBox="1">
            <a:spLocks noGrp="1"/>
          </p:cNvSpPr>
          <p:nvPr>
            <p:ph type="body" idx="1"/>
          </p:nvPr>
        </p:nvSpPr>
        <p:spPr>
          <a:xfrm>
            <a:off x="255000" y="4017275"/>
            <a:ext cx="7926900" cy="9477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dirty="0">
                <a:solidFill>
                  <a:srgbClr val="434343"/>
                </a:solidFill>
                <a:latin typeface="Calibri" charset="0"/>
                <a:ea typeface="Calibri" charset="0"/>
                <a:cs typeface="Calibri" charset="0"/>
                <a:sym typeface="Lato"/>
              </a:rPr>
              <a:t>The Web Consortium is not looking for operational expenses.</a:t>
            </a:r>
            <a:endParaRPr sz="1800" dirty="0">
              <a:solidFill>
                <a:srgbClr val="434343"/>
              </a:solidFill>
              <a:latin typeface="Calibri" charset="0"/>
              <a:ea typeface="Calibri" charset="0"/>
              <a:cs typeface="Calibri" charset="0"/>
              <a:sym typeface="Lato"/>
            </a:endParaRPr>
          </a:p>
          <a:p>
            <a:pPr marL="0" lvl="0" indent="0" algn="l" rtl="0">
              <a:lnSpc>
                <a:spcPct val="115000"/>
              </a:lnSpc>
              <a:spcBef>
                <a:spcPts val="0"/>
              </a:spcBef>
              <a:spcAft>
                <a:spcPts val="0"/>
              </a:spcAft>
              <a:buNone/>
            </a:pPr>
            <a:r>
              <a:rPr lang="en" sz="1800" dirty="0">
                <a:solidFill>
                  <a:srgbClr val="434343"/>
                </a:solidFill>
                <a:latin typeface="Calibri" charset="0"/>
                <a:ea typeface="Calibri" charset="0"/>
                <a:cs typeface="Calibri" charset="0"/>
                <a:sym typeface="Lato"/>
              </a:rPr>
              <a:t>The Establishment Fund will allow for stability and innovation –controlled by the Board of Directors.</a:t>
            </a:r>
            <a:endParaRPr sz="1800" dirty="0">
              <a:solidFill>
                <a:srgbClr val="434343"/>
              </a:solidFill>
              <a:latin typeface="Calibri" charset="0"/>
              <a:ea typeface="Calibri" charset="0"/>
              <a:cs typeface="Calibri" charset="0"/>
              <a:sym typeface="Lato"/>
            </a:endParaRPr>
          </a:p>
        </p:txBody>
      </p:sp>
      <p:pic>
        <p:nvPicPr>
          <p:cNvPr id="285" name="Google Shape;285;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76938" y="1079102"/>
            <a:ext cx="5883025" cy="3033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299350" y="100941"/>
            <a:ext cx="48132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latin typeface="Helvetica Neue"/>
                <a:ea typeface="Helvetica Neue"/>
                <a:cs typeface="Helvetica Neue"/>
                <a:sym typeface="Helvetica Neue"/>
              </a:rPr>
              <a:t>ISOC, IETF, and W3C</a:t>
            </a:r>
            <a:endParaRPr sz="2400" b="1">
              <a:latin typeface="Helvetica Neue"/>
              <a:ea typeface="Helvetica Neue"/>
              <a:cs typeface="Helvetica Neue"/>
              <a:sym typeface="Helvetica Neue"/>
            </a:endParaRPr>
          </a:p>
        </p:txBody>
      </p:sp>
      <p:sp>
        <p:nvSpPr>
          <p:cNvPr id="292" name="Google Shape;292;p36"/>
          <p:cNvSpPr txBox="1">
            <a:spLocks noGrp="1"/>
          </p:cNvSpPr>
          <p:nvPr>
            <p:ph type="body" idx="1"/>
          </p:nvPr>
        </p:nvSpPr>
        <p:spPr>
          <a:xfrm>
            <a:off x="253725" y="1036975"/>
            <a:ext cx="5526300" cy="3407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000" dirty="0">
                <a:latin typeface="Calibri" charset="0"/>
                <a:ea typeface="Calibri" charset="0"/>
                <a:cs typeface="Calibri" charset="0"/>
                <a:sym typeface="Lato"/>
              </a:rPr>
              <a:t>IETF and Web Consortium have a longstanding partnership.</a:t>
            </a:r>
            <a:endParaRPr sz="2000" dirty="0">
              <a:latin typeface="Calibri" charset="0"/>
              <a:ea typeface="Calibri" charset="0"/>
              <a:cs typeface="Calibri" charset="0"/>
              <a:sym typeface="Lato"/>
            </a:endParaRPr>
          </a:p>
          <a:p>
            <a:pPr marL="0" lvl="0" indent="0" algn="l" rtl="0">
              <a:lnSpc>
                <a:spcPct val="100000"/>
              </a:lnSpc>
              <a:spcBef>
                <a:spcPts val="0"/>
              </a:spcBef>
              <a:spcAft>
                <a:spcPts val="0"/>
              </a:spcAft>
              <a:buClr>
                <a:schemeClr val="dk1"/>
              </a:buClr>
              <a:buSzPts val="1100"/>
              <a:buFont typeface="Arial"/>
              <a:buNone/>
            </a:pPr>
            <a:endParaRPr sz="2000" dirty="0">
              <a:latin typeface="Calibri" charset="0"/>
              <a:ea typeface="Calibri" charset="0"/>
              <a:cs typeface="Calibri" charset="0"/>
              <a:sym typeface="Lato"/>
            </a:endParaRPr>
          </a:p>
          <a:p>
            <a:pPr marL="0" lvl="0" indent="0" algn="l" rtl="0">
              <a:lnSpc>
                <a:spcPct val="100000"/>
              </a:lnSpc>
              <a:spcBef>
                <a:spcPts val="0"/>
              </a:spcBef>
              <a:spcAft>
                <a:spcPts val="0"/>
              </a:spcAft>
              <a:buClr>
                <a:schemeClr val="dk1"/>
              </a:buClr>
              <a:buSzPts val="1100"/>
              <a:buFont typeface="Arial"/>
              <a:buNone/>
            </a:pPr>
            <a:r>
              <a:rPr lang="en" sz="2000" dirty="0">
                <a:solidFill>
                  <a:srgbClr val="434343"/>
                </a:solidFill>
                <a:latin typeface="Calibri" charset="0"/>
                <a:ea typeface="Calibri" charset="0"/>
                <a:cs typeface="Calibri" charset="0"/>
                <a:sym typeface="Lato"/>
              </a:rPr>
              <a:t>With IETF </a:t>
            </a:r>
            <a:r>
              <a:rPr lang="en" sz="2000" dirty="0">
                <a:latin typeface="Calibri" charset="0"/>
                <a:ea typeface="Calibri" charset="0"/>
                <a:cs typeface="Calibri" charset="0"/>
                <a:sym typeface="Lato"/>
              </a:rPr>
              <a:t>being a subsidiary of ISOC, sponsoring the Web Consortium's transition allows ISOC to invest in both internet-level and web-level.</a:t>
            </a:r>
            <a:endParaRPr sz="2000" dirty="0">
              <a:latin typeface="Calibri" charset="0"/>
              <a:ea typeface="Calibri" charset="0"/>
              <a:cs typeface="Calibri" charset="0"/>
              <a:sym typeface="Lato"/>
            </a:endParaRPr>
          </a:p>
          <a:p>
            <a:pPr marL="0" lvl="0" indent="0" algn="l" rtl="0">
              <a:lnSpc>
                <a:spcPct val="100000"/>
              </a:lnSpc>
              <a:spcBef>
                <a:spcPts val="0"/>
              </a:spcBef>
              <a:spcAft>
                <a:spcPts val="0"/>
              </a:spcAft>
              <a:buNone/>
            </a:pPr>
            <a:endParaRPr sz="2000" dirty="0">
              <a:latin typeface="Calibri" charset="0"/>
              <a:ea typeface="Calibri" charset="0"/>
              <a:cs typeface="Calibri" charset="0"/>
              <a:sym typeface="Lato"/>
            </a:endParaRPr>
          </a:p>
          <a:p>
            <a:pPr marL="0" lvl="0" indent="514350" algn="l" rtl="0">
              <a:lnSpc>
                <a:spcPct val="100000"/>
              </a:lnSpc>
              <a:spcBef>
                <a:spcPts val="0"/>
              </a:spcBef>
              <a:spcAft>
                <a:spcPts val="0"/>
              </a:spcAft>
              <a:buNone/>
            </a:pPr>
            <a:r>
              <a:rPr lang="en" sz="2000" dirty="0">
                <a:latin typeface="Calibri" charset="0"/>
                <a:ea typeface="Calibri" charset="0"/>
                <a:cs typeface="Calibri" charset="0"/>
                <a:sym typeface="Lato"/>
              </a:rPr>
              <a:t>Full support of the development of a global technical infrastructure, a resource to enrich people’s lives, and a force for good in society. </a:t>
            </a:r>
            <a:endParaRPr sz="2000" dirty="0">
              <a:latin typeface="Calibri" charset="0"/>
              <a:ea typeface="Calibri" charset="0"/>
              <a:cs typeface="Calibri" charset="0"/>
              <a:sym typeface="Lato"/>
            </a:endParaRPr>
          </a:p>
        </p:txBody>
      </p:sp>
      <p:sp>
        <p:nvSpPr>
          <p:cNvPr id="293" name="Google Shape;293;p36"/>
          <p:cNvSpPr/>
          <p:nvPr/>
        </p:nvSpPr>
        <p:spPr>
          <a:xfrm rot="10800000" flipH="1">
            <a:off x="375550" y="3560031"/>
            <a:ext cx="342900" cy="216000"/>
          </a:xfrm>
          <a:prstGeom prst="rightArrow">
            <a:avLst>
              <a:gd name="adj1" fmla="val 50000"/>
              <a:gd name="adj2" fmla="val 81865"/>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
        <p:nvSpPr>
          <p:cNvPr id="295" name="Google Shape;295;p36"/>
          <p:cNvSpPr txBox="1"/>
          <p:nvPr/>
        </p:nvSpPr>
        <p:spPr>
          <a:xfrm>
            <a:off x="5918800" y="3865975"/>
            <a:ext cx="2850296" cy="2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dirty="0">
                <a:solidFill>
                  <a:schemeClr val="dk1"/>
                </a:solidFill>
                <a:latin typeface="+mn-lt"/>
                <a:ea typeface="Lato"/>
                <a:cs typeface="Lato"/>
                <a:sym typeface="Lato"/>
              </a:rPr>
              <a:t>Image credit: Community by Gregor Cresnar from the Noun Project</a:t>
            </a:r>
            <a:endParaRPr sz="700" dirty="0">
              <a:latin typeface="+mn-lt"/>
              <a:ea typeface="Lato"/>
              <a:cs typeface="Lato"/>
              <a:sym typeface="Lato"/>
            </a:endParaRPr>
          </a:p>
        </p:txBody>
      </p:sp>
      <p:pic>
        <p:nvPicPr>
          <p:cNvPr id="296" name="Google Shape;296;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76866" y="1346090"/>
            <a:ext cx="3315876" cy="2951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06744" y="106393"/>
            <a:ext cx="40881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dirty="0">
                <a:solidFill>
                  <a:srgbClr val="FFFFFF"/>
                </a:solidFill>
                <a:latin typeface="Helvetica Neue"/>
                <a:ea typeface="Helvetica Neue"/>
                <a:cs typeface="Helvetica Neue"/>
                <a:sym typeface="Helvetica Neue"/>
              </a:rPr>
              <a:t>Outline</a:t>
            </a:r>
            <a:endParaRPr sz="2400" b="1" dirty="0">
              <a:solidFill>
                <a:srgbClr val="FFFFFF"/>
              </a:solidFill>
              <a:latin typeface="Helvetica Neue"/>
              <a:ea typeface="Helvetica Neue"/>
              <a:cs typeface="Helvetica Neue"/>
              <a:sym typeface="Helvetica Neue"/>
            </a:endParaRPr>
          </a:p>
        </p:txBody>
      </p:sp>
      <p:sp>
        <p:nvSpPr>
          <p:cNvPr id="114" name="Google Shape;114;p19"/>
          <p:cNvSpPr txBox="1"/>
          <p:nvPr/>
        </p:nvSpPr>
        <p:spPr>
          <a:xfrm>
            <a:off x="5878300" y="1624100"/>
            <a:ext cx="3062000" cy="1755300"/>
          </a:xfrm>
          <a:prstGeom prst="rect">
            <a:avLst/>
          </a:prstGeom>
          <a:solidFill>
            <a:srgbClr val="FFFFFF"/>
          </a:solidFill>
          <a:ln>
            <a:noFill/>
          </a:ln>
          <a:effectLst>
            <a:outerShdw blurRad="157163" dist="57150" dir="19920000" algn="bl" rotWithShape="0">
              <a:srgbClr val="000000">
                <a:alpha val="60000"/>
              </a:srgbClr>
            </a:outerShdw>
          </a:effectLst>
        </p:spPr>
        <p:txBody>
          <a:bodyPr spcFirstLastPara="1" wrap="square" lIns="91425" tIns="91425" rIns="91425" bIns="91425" anchor="t" anchorCtr="0">
            <a:noAutofit/>
          </a:bodyPr>
          <a:lstStyle/>
          <a:p>
            <a:pPr marL="407988" lvl="0" indent="-317500" algn="l" rtl="0">
              <a:lnSpc>
                <a:spcPct val="115000"/>
              </a:lnSpc>
              <a:spcBef>
                <a:spcPts val="500"/>
              </a:spcBef>
              <a:spcAft>
                <a:spcPts val="0"/>
              </a:spcAft>
              <a:buClr>
                <a:schemeClr val="dk2"/>
              </a:buClr>
              <a:buSzPts val="1600"/>
              <a:buFont typeface="Lato"/>
              <a:buChar char="➢"/>
            </a:pPr>
            <a:r>
              <a:rPr lang="en" sz="1600" b="1" dirty="0">
                <a:solidFill>
                  <a:schemeClr val="dk2"/>
                </a:solidFill>
                <a:latin typeface="Calibri" charset="0"/>
                <a:ea typeface="Calibri" charset="0"/>
                <a:cs typeface="Calibri" charset="0"/>
                <a:sym typeface="Lato"/>
              </a:rPr>
              <a:t>Context</a:t>
            </a:r>
            <a:endParaRPr sz="1600" b="1" dirty="0">
              <a:solidFill>
                <a:schemeClr val="dk2"/>
              </a:solidFill>
              <a:latin typeface="Calibri" charset="0"/>
              <a:ea typeface="Calibri" charset="0"/>
              <a:cs typeface="Calibri" charset="0"/>
              <a:sym typeface="Lato"/>
            </a:endParaRPr>
          </a:p>
          <a:p>
            <a:pPr marL="407988" lvl="0" indent="-317500" algn="l" rtl="0">
              <a:lnSpc>
                <a:spcPct val="115000"/>
              </a:lnSpc>
              <a:spcBef>
                <a:spcPts val="0"/>
              </a:spcBef>
              <a:spcAft>
                <a:spcPts val="0"/>
              </a:spcAft>
              <a:buClr>
                <a:schemeClr val="dk2"/>
              </a:buClr>
              <a:buSzPts val="1600"/>
              <a:buFont typeface="Lato"/>
              <a:buChar char="➢"/>
            </a:pPr>
            <a:r>
              <a:rPr lang="en" sz="1600" b="1" dirty="0">
                <a:solidFill>
                  <a:schemeClr val="dk2"/>
                </a:solidFill>
                <a:latin typeface="Calibri" charset="0"/>
                <a:ea typeface="Calibri" charset="0"/>
                <a:cs typeface="Calibri" charset="0"/>
                <a:sym typeface="Lato"/>
              </a:rPr>
              <a:t>About the W3C</a:t>
            </a:r>
            <a:endParaRPr sz="1600" b="1" dirty="0">
              <a:solidFill>
                <a:schemeClr val="dk2"/>
              </a:solidFill>
              <a:latin typeface="Calibri" charset="0"/>
              <a:ea typeface="Calibri" charset="0"/>
              <a:cs typeface="Calibri" charset="0"/>
              <a:sym typeface="Lato"/>
            </a:endParaRPr>
          </a:p>
          <a:p>
            <a:pPr marL="407988" lvl="0" indent="-317500" algn="l" rtl="0">
              <a:lnSpc>
                <a:spcPct val="115000"/>
              </a:lnSpc>
              <a:spcBef>
                <a:spcPts val="0"/>
              </a:spcBef>
              <a:spcAft>
                <a:spcPts val="0"/>
              </a:spcAft>
              <a:buClr>
                <a:schemeClr val="dk2"/>
              </a:buClr>
              <a:buSzPts val="1600"/>
              <a:buFont typeface="Lato"/>
              <a:buChar char="➢"/>
            </a:pPr>
            <a:r>
              <a:rPr lang="en" sz="1600" b="1" dirty="0">
                <a:solidFill>
                  <a:schemeClr val="dk2"/>
                </a:solidFill>
                <a:latin typeface="Calibri" charset="0"/>
                <a:ea typeface="Calibri" charset="0"/>
                <a:cs typeface="Calibri" charset="0"/>
                <a:sym typeface="Lato"/>
              </a:rPr>
              <a:t>Areas of focus</a:t>
            </a:r>
            <a:endParaRPr sz="1600" b="1" dirty="0">
              <a:solidFill>
                <a:schemeClr val="dk2"/>
              </a:solidFill>
              <a:latin typeface="Calibri" charset="0"/>
              <a:ea typeface="Calibri" charset="0"/>
              <a:cs typeface="Calibri" charset="0"/>
              <a:sym typeface="Lato"/>
            </a:endParaRPr>
          </a:p>
          <a:p>
            <a:pPr marL="407988" lvl="0" indent="-317500" algn="l" rtl="0">
              <a:lnSpc>
                <a:spcPct val="115000"/>
              </a:lnSpc>
              <a:spcBef>
                <a:spcPts val="0"/>
              </a:spcBef>
              <a:spcAft>
                <a:spcPts val="0"/>
              </a:spcAft>
              <a:buClr>
                <a:schemeClr val="dk2"/>
              </a:buClr>
              <a:buSzPts val="1600"/>
              <a:buFont typeface="Lato"/>
              <a:buChar char="➢"/>
            </a:pPr>
            <a:r>
              <a:rPr lang="en" sz="1600" b="1" dirty="0">
                <a:solidFill>
                  <a:schemeClr val="dk2"/>
                </a:solidFill>
                <a:latin typeface="Calibri" charset="0"/>
                <a:ea typeface="Calibri" charset="0"/>
                <a:cs typeface="Calibri" charset="0"/>
                <a:sym typeface="Lato"/>
              </a:rPr>
              <a:t>Reasons for fundraising</a:t>
            </a:r>
            <a:endParaRPr sz="1600" b="1" dirty="0">
              <a:solidFill>
                <a:schemeClr val="dk2"/>
              </a:solidFill>
              <a:latin typeface="Calibri" charset="0"/>
              <a:ea typeface="Calibri" charset="0"/>
              <a:cs typeface="Calibri" charset="0"/>
              <a:sym typeface="Lato"/>
            </a:endParaRPr>
          </a:p>
          <a:p>
            <a:pPr marL="407988" lvl="0" indent="-317500" algn="l" rtl="0">
              <a:lnSpc>
                <a:spcPct val="115000"/>
              </a:lnSpc>
              <a:spcBef>
                <a:spcPts val="0"/>
              </a:spcBef>
              <a:spcAft>
                <a:spcPts val="0"/>
              </a:spcAft>
              <a:buClr>
                <a:schemeClr val="dk2"/>
              </a:buClr>
              <a:buSzPts val="1600"/>
              <a:buFont typeface="Lato"/>
              <a:buChar char="➢"/>
            </a:pPr>
            <a:r>
              <a:rPr lang="en" sz="1600" b="1" dirty="0">
                <a:solidFill>
                  <a:schemeClr val="dk2"/>
                </a:solidFill>
                <a:latin typeface="Calibri" charset="0"/>
                <a:ea typeface="Calibri" charset="0"/>
                <a:cs typeface="Calibri" charset="0"/>
                <a:sym typeface="Lato"/>
              </a:rPr>
              <a:t>Call to action</a:t>
            </a:r>
            <a:endParaRPr sz="1600" b="1" dirty="0">
              <a:solidFill>
                <a:schemeClr val="dk2"/>
              </a:solidFill>
              <a:latin typeface="Calibri" charset="0"/>
              <a:ea typeface="Calibri" charset="0"/>
              <a:cs typeface="Calibri" charset="0"/>
              <a:sym typeface="Lato"/>
            </a:endParaRPr>
          </a:p>
        </p:txBody>
      </p:sp>
      <p:sp>
        <p:nvSpPr>
          <p:cNvPr id="115" name="Google Shape;115;p19"/>
          <p:cNvSpPr/>
          <p:nvPr/>
        </p:nvSpPr>
        <p:spPr>
          <a:xfrm>
            <a:off x="8326675" y="83150"/>
            <a:ext cx="674100" cy="461700"/>
          </a:xfrm>
          <a:prstGeom prst="rect">
            <a:avLst/>
          </a:prstGeom>
          <a:solidFill>
            <a:srgbClr val="051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19"/>
          <p:cNvPicPr preferRelativeResize="0"/>
          <p:nvPr/>
        </p:nvPicPr>
        <p:blipFill>
          <a:blip r:embed="rId4">
            <a:alphaModFix/>
          </a:blip>
          <a:stretch>
            <a:fillRect/>
          </a:stretch>
        </p:blipFill>
        <p:spPr>
          <a:xfrm>
            <a:off x="8412450" y="200201"/>
            <a:ext cx="527850" cy="263950"/>
          </a:xfrm>
          <a:prstGeom prst="rect">
            <a:avLst/>
          </a:prstGeom>
          <a:noFill/>
          <a:ln>
            <a:noFill/>
          </a:ln>
        </p:spPr>
      </p:pic>
      <p:sp>
        <p:nvSpPr>
          <p:cNvPr id="117" name="Google Shape;117;p1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306744" y="152968"/>
            <a:ext cx="4088100" cy="481800"/>
          </a:xfrm>
          <a:prstGeom prst="rect">
            <a:avLst/>
          </a:prstGeom>
          <a:noFill/>
          <a:ln>
            <a:noFill/>
          </a:ln>
        </p:spPr>
        <p:txBody>
          <a:bodyPr spcFirstLastPara="1" wrap="square" lIns="68575" tIns="34275" rIns="68575" bIns="34275" anchor="b"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b="1">
                <a:latin typeface="Helvetica Neue"/>
                <a:ea typeface="Helvetica Neue"/>
                <a:cs typeface="Helvetica Neue"/>
                <a:sym typeface="Helvetica Neue"/>
              </a:rPr>
              <a:t>Key focus areas</a:t>
            </a:r>
            <a:endParaRPr sz="2400" b="1">
              <a:solidFill>
                <a:srgbClr val="232323"/>
              </a:solidFill>
              <a:latin typeface="Helvetica Neue"/>
              <a:ea typeface="Helvetica Neue"/>
              <a:cs typeface="Helvetica Neue"/>
              <a:sym typeface="Helvetica Neue"/>
            </a:endParaRPr>
          </a:p>
        </p:txBody>
      </p:sp>
      <p:sp>
        <p:nvSpPr>
          <p:cNvPr id="303" name="Google Shape;303;p37"/>
          <p:cNvSpPr txBox="1"/>
          <p:nvPr/>
        </p:nvSpPr>
        <p:spPr>
          <a:xfrm>
            <a:off x="306750" y="738150"/>
            <a:ext cx="4956300" cy="41934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50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The Web is expanding; its Industries are changing</a:t>
            </a:r>
            <a:endParaRPr sz="1800" dirty="0">
              <a:solidFill>
                <a:schemeClr val="dk2"/>
              </a:solidFill>
              <a:latin typeface="Calibri" charset="0"/>
              <a:ea typeface="Calibri" charset="0"/>
              <a:cs typeface="Calibri" charset="0"/>
              <a:sym typeface="Lato"/>
            </a:endParaRPr>
          </a:p>
          <a:p>
            <a:pPr marL="228600" lvl="0" indent="-228600" algn="l" rtl="0">
              <a:lnSpc>
                <a:spcPct val="90000"/>
              </a:lnSpc>
              <a:spcBef>
                <a:spcPts val="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Privacy and trust are elusive, but critical.</a:t>
            </a:r>
            <a:endParaRPr sz="1800" dirty="0">
              <a:solidFill>
                <a:schemeClr val="dk2"/>
              </a:solidFill>
              <a:latin typeface="Calibri" charset="0"/>
              <a:ea typeface="Calibri" charset="0"/>
              <a:cs typeface="Calibri" charset="0"/>
              <a:sym typeface="Lato"/>
            </a:endParaRPr>
          </a:p>
          <a:p>
            <a:pPr marL="228600" lvl="0" indent="-228600" algn="l" rtl="0">
              <a:lnSpc>
                <a:spcPct val="90000"/>
              </a:lnSpc>
              <a:spcBef>
                <a:spcPts val="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Problems demanding a neutral multi-stakeholder technical forum grow, while business resources shrink. </a:t>
            </a:r>
            <a:endParaRPr sz="1800" dirty="0">
              <a:solidFill>
                <a:schemeClr val="dk2"/>
              </a:solidFill>
              <a:latin typeface="Calibri" charset="0"/>
              <a:ea typeface="Calibri" charset="0"/>
              <a:cs typeface="Calibri" charset="0"/>
              <a:sym typeface="Lato"/>
            </a:endParaRPr>
          </a:p>
          <a:p>
            <a:pPr marL="114300" lvl="0" indent="-114300" algn="l" rtl="0">
              <a:lnSpc>
                <a:spcPct val="150000"/>
              </a:lnSpc>
              <a:spcBef>
                <a:spcPts val="500"/>
              </a:spcBef>
              <a:spcAft>
                <a:spcPts val="0"/>
              </a:spcAft>
              <a:buNone/>
            </a:pPr>
            <a:r>
              <a:rPr lang="en" sz="1800" dirty="0">
                <a:solidFill>
                  <a:schemeClr val="dk2"/>
                </a:solidFill>
                <a:latin typeface="Calibri" charset="0"/>
                <a:ea typeface="Calibri" charset="0"/>
                <a:cs typeface="Calibri" charset="0"/>
                <a:sym typeface="Lato"/>
              </a:rPr>
              <a:t>Areas of focus include:</a:t>
            </a:r>
            <a:endParaRPr sz="1800" dirty="0">
              <a:solidFill>
                <a:schemeClr val="dk2"/>
              </a:solidFill>
              <a:latin typeface="Calibri" charset="0"/>
              <a:ea typeface="Calibri" charset="0"/>
              <a:cs typeface="Calibri" charset="0"/>
              <a:sym typeface="Lato"/>
            </a:endParaRPr>
          </a:p>
          <a:p>
            <a:pPr marL="317500" lvl="0" indent="-309563" algn="l" rtl="0">
              <a:lnSpc>
                <a:spcPct val="90000"/>
              </a:lnSpc>
              <a:spcBef>
                <a:spcPts val="50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accessibility</a:t>
            </a:r>
            <a:endParaRPr sz="1800" dirty="0">
              <a:solidFill>
                <a:schemeClr val="dk2"/>
              </a:solidFill>
              <a:latin typeface="Calibri" charset="0"/>
              <a:ea typeface="Calibri" charset="0"/>
              <a:cs typeface="Calibri" charset="0"/>
              <a:sym typeface="Lato"/>
            </a:endParaRPr>
          </a:p>
          <a:p>
            <a:pPr marL="317500" lvl="0" indent="-309563" algn="l" rtl="0">
              <a:lnSpc>
                <a:spcPct val="90000"/>
              </a:lnSpc>
              <a:spcBef>
                <a:spcPts val="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internationalization </a:t>
            </a:r>
            <a:endParaRPr sz="1800" dirty="0">
              <a:solidFill>
                <a:schemeClr val="dk2"/>
              </a:solidFill>
              <a:latin typeface="Calibri" charset="0"/>
              <a:ea typeface="Calibri" charset="0"/>
              <a:cs typeface="Calibri" charset="0"/>
              <a:sym typeface="Lato"/>
            </a:endParaRPr>
          </a:p>
          <a:p>
            <a:pPr marL="317500" lvl="0" indent="-309563" algn="l" rtl="0">
              <a:lnSpc>
                <a:spcPct val="90000"/>
              </a:lnSpc>
              <a:spcBef>
                <a:spcPts val="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privacy and security </a:t>
            </a:r>
            <a:endParaRPr sz="1800" dirty="0">
              <a:solidFill>
                <a:schemeClr val="dk2"/>
              </a:solidFill>
              <a:latin typeface="Calibri" charset="0"/>
              <a:ea typeface="Calibri" charset="0"/>
              <a:cs typeface="Calibri" charset="0"/>
              <a:sym typeface="Lato"/>
            </a:endParaRPr>
          </a:p>
          <a:p>
            <a:pPr marL="317500" lvl="0" indent="-309563" algn="l" rtl="0">
              <a:lnSpc>
                <a:spcPct val="90000"/>
              </a:lnSpc>
              <a:spcBef>
                <a:spcPts val="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enhancing core technology and industry impact</a:t>
            </a:r>
            <a:endParaRPr sz="1800" dirty="0">
              <a:solidFill>
                <a:schemeClr val="dk2"/>
              </a:solidFill>
              <a:latin typeface="Calibri" charset="0"/>
              <a:ea typeface="Calibri" charset="0"/>
              <a:cs typeface="Calibri" charset="0"/>
              <a:sym typeface="Lato"/>
            </a:endParaRPr>
          </a:p>
          <a:p>
            <a:pPr marL="317500" lvl="0" indent="-309563" algn="l" rtl="0">
              <a:lnSpc>
                <a:spcPct val="90000"/>
              </a:lnSpc>
              <a:spcBef>
                <a:spcPts val="0"/>
              </a:spcBef>
              <a:spcAft>
                <a:spcPts val="0"/>
              </a:spcAft>
              <a:buClr>
                <a:schemeClr val="dk2"/>
              </a:buClr>
              <a:buSzPts val="1800"/>
              <a:buFont typeface="Lato"/>
              <a:buChar char="➢"/>
            </a:pPr>
            <a:r>
              <a:rPr lang="en" sz="1800" dirty="0">
                <a:solidFill>
                  <a:schemeClr val="dk2"/>
                </a:solidFill>
                <a:latin typeface="Calibri" charset="0"/>
                <a:ea typeface="Calibri" charset="0"/>
                <a:cs typeface="Calibri" charset="0"/>
                <a:sym typeface="Lato"/>
              </a:rPr>
              <a:t>diversifying involvement and participation</a:t>
            </a:r>
            <a:endParaRPr sz="1800" dirty="0">
              <a:solidFill>
                <a:schemeClr val="dk1"/>
              </a:solidFill>
              <a:latin typeface="Calibri" charset="0"/>
              <a:ea typeface="Calibri" charset="0"/>
              <a:cs typeface="Calibri" charset="0"/>
              <a:sym typeface="Lato"/>
            </a:endParaRPr>
          </a:p>
        </p:txBody>
      </p:sp>
      <p:pic>
        <p:nvPicPr>
          <p:cNvPr id="304" name="Google Shape;304;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71175" y="738150"/>
            <a:ext cx="4052225" cy="4052225"/>
          </a:xfrm>
          <a:prstGeom prst="rect">
            <a:avLst/>
          </a:prstGeom>
          <a:noFill/>
          <a:ln>
            <a:noFill/>
          </a:ln>
        </p:spPr>
      </p:pic>
      <p:sp>
        <p:nvSpPr>
          <p:cNvPr id="305" name="Google Shape;305;p3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306740" y="106393"/>
            <a:ext cx="4088100" cy="481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b="1">
                <a:latin typeface="Helvetica Neue"/>
                <a:ea typeface="Helvetica Neue"/>
                <a:cs typeface="Helvetica Neue"/>
                <a:sym typeface="Helvetica Neue"/>
              </a:rPr>
              <a:t>Summary</a:t>
            </a:r>
            <a:endParaRPr sz="2400" b="1">
              <a:latin typeface="Helvetica Neue"/>
              <a:ea typeface="Helvetica Neue"/>
              <a:cs typeface="Helvetica Neue"/>
              <a:sym typeface="Helvetica Neue"/>
            </a:endParaRPr>
          </a:p>
        </p:txBody>
      </p:sp>
      <p:sp>
        <p:nvSpPr>
          <p:cNvPr id="311" name="Google Shape;311;p38"/>
          <p:cNvSpPr txBox="1">
            <a:spLocks noGrp="1"/>
          </p:cNvSpPr>
          <p:nvPr>
            <p:ph type="body" idx="1"/>
          </p:nvPr>
        </p:nvSpPr>
        <p:spPr>
          <a:xfrm>
            <a:off x="306750" y="749175"/>
            <a:ext cx="8500500" cy="42210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1800" dirty="0">
                <a:latin typeface="Calibri" charset="0"/>
                <a:ea typeface="Calibri" charset="0"/>
                <a:cs typeface="Calibri" charset="0"/>
                <a:sym typeface="Lato"/>
              </a:rPr>
              <a:t>To evolve our organization to serve the growing needs of the Web, </a:t>
            </a:r>
            <a:endParaRPr sz="1800" dirty="0">
              <a:latin typeface="Calibri" charset="0"/>
              <a:ea typeface="Calibri" charset="0"/>
              <a:cs typeface="Calibri" charset="0"/>
              <a:sym typeface="Lato"/>
            </a:endParaRPr>
          </a:p>
          <a:p>
            <a:pPr marL="0" lvl="0" indent="0" algn="ctr" rtl="0">
              <a:lnSpc>
                <a:spcPct val="100000"/>
              </a:lnSpc>
              <a:spcBef>
                <a:spcPts val="0"/>
              </a:spcBef>
              <a:spcAft>
                <a:spcPts val="0"/>
              </a:spcAft>
              <a:buNone/>
            </a:pPr>
            <a:r>
              <a:rPr lang="en" sz="1800" dirty="0">
                <a:latin typeface="Calibri" charset="0"/>
                <a:ea typeface="Calibri" charset="0"/>
                <a:cs typeface="Calibri" charset="0"/>
                <a:sym typeface="Lato"/>
              </a:rPr>
              <a:t>we are creating a legal entity. </a:t>
            </a:r>
            <a:endParaRPr sz="1800" dirty="0">
              <a:latin typeface="Calibri" charset="0"/>
              <a:ea typeface="Calibri" charset="0"/>
              <a:cs typeface="Calibri" charset="0"/>
              <a:sym typeface="Lato"/>
            </a:endParaRPr>
          </a:p>
          <a:p>
            <a:pPr marL="0" lvl="0" indent="0" algn="ctr" rtl="0">
              <a:spcBef>
                <a:spcPts val="1600"/>
              </a:spcBef>
              <a:spcAft>
                <a:spcPts val="0"/>
              </a:spcAft>
              <a:buNone/>
            </a:pPr>
            <a:r>
              <a:rPr lang="en" sz="1800" dirty="0">
                <a:latin typeface="Calibri" charset="0"/>
                <a:ea typeface="Calibri" charset="0"/>
                <a:cs typeface="Calibri" charset="0"/>
                <a:sym typeface="Lato"/>
              </a:rPr>
              <a:t>We seek the Internet Society's support so we can strengthen the Web.</a:t>
            </a:r>
            <a:endParaRPr sz="1800" dirty="0">
              <a:latin typeface="Calibri" charset="0"/>
              <a:ea typeface="Calibri" charset="0"/>
              <a:cs typeface="Calibri" charset="0"/>
              <a:sym typeface="Lato"/>
            </a:endParaRPr>
          </a:p>
          <a:p>
            <a:pPr marL="0" lvl="0" indent="0" algn="ctr" rtl="0">
              <a:spcBef>
                <a:spcPts val="1600"/>
              </a:spcBef>
              <a:spcAft>
                <a:spcPts val="0"/>
              </a:spcAft>
              <a:buNone/>
            </a:pPr>
            <a:r>
              <a:rPr lang="en" sz="1800" dirty="0">
                <a:latin typeface="Calibri" charset="0"/>
                <a:ea typeface="Calibri" charset="0"/>
                <a:cs typeface="Calibri" charset="0"/>
                <a:sym typeface="Lato"/>
              </a:rPr>
              <a:t>Myriad opportunities exist to foster greater digital inclusion, provide a level playing-field to promote innovation, and continue to ensure that Web standards and Web technologies work to the benefit of humanity.</a:t>
            </a:r>
            <a:endParaRPr sz="1800" dirty="0">
              <a:latin typeface="Calibri" charset="0"/>
              <a:ea typeface="Calibri" charset="0"/>
              <a:cs typeface="Calibri" charset="0"/>
              <a:sym typeface="Lato"/>
            </a:endParaRPr>
          </a:p>
          <a:p>
            <a:pPr marL="0" lvl="0" indent="0" algn="ctr" rtl="0">
              <a:spcBef>
                <a:spcPts val="1600"/>
              </a:spcBef>
              <a:spcAft>
                <a:spcPts val="0"/>
              </a:spcAft>
              <a:buNone/>
            </a:pPr>
            <a:r>
              <a:rPr lang="en" sz="1800" dirty="0">
                <a:latin typeface="Calibri" charset="0"/>
                <a:ea typeface="Calibri" charset="0"/>
                <a:cs typeface="Calibri" charset="0"/>
                <a:sym typeface="Lato"/>
              </a:rPr>
              <a:t>Given ISOC's role in ensuring an open, secure, and trustworthy Internet, and the importance of global technical standards in achieving those goals, we ask ISOC to contribute to our Establishment Fund to facilitate our transition.</a:t>
            </a:r>
            <a:endParaRPr sz="1800" dirty="0">
              <a:latin typeface="Calibri" charset="0"/>
              <a:ea typeface="Calibri" charset="0"/>
              <a:cs typeface="Calibri" charset="0"/>
              <a:sym typeface="Lato"/>
            </a:endParaRPr>
          </a:p>
          <a:p>
            <a:pPr marL="0" lvl="0" indent="0" algn="ctr" rtl="0">
              <a:spcBef>
                <a:spcPts val="1600"/>
              </a:spcBef>
              <a:spcAft>
                <a:spcPts val="1600"/>
              </a:spcAft>
              <a:buNone/>
            </a:pPr>
            <a:r>
              <a:rPr lang="en" sz="1800" dirty="0">
                <a:latin typeface="Calibri" charset="0"/>
                <a:ea typeface="Calibri" charset="0"/>
                <a:cs typeface="Calibri" charset="0"/>
                <a:sym typeface="Lato"/>
              </a:rPr>
              <a:t> A $5 million donation will provide a catalyst for the Web Consortium to spin off from its host institutions and seek independent 501(c)(3) status, and means to fund efforts deemed essential to our mission. </a:t>
            </a:r>
            <a:endParaRPr sz="1800" dirty="0">
              <a:latin typeface="Calibri" charset="0"/>
              <a:ea typeface="Calibri" charset="0"/>
              <a:cs typeface="Calibri" charset="0"/>
              <a:sym typeface="Lato"/>
            </a:endParaRPr>
          </a:p>
        </p:txBody>
      </p:sp>
      <p:sp>
        <p:nvSpPr>
          <p:cNvPr id="312" name="Google Shape;312;p3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xfrm>
            <a:off x="288365" y="106393"/>
            <a:ext cx="4088100" cy="481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b="1">
                <a:solidFill>
                  <a:srgbClr val="000000"/>
                </a:solidFill>
                <a:latin typeface="Helvetica Neue"/>
                <a:ea typeface="Helvetica Neue"/>
                <a:cs typeface="Helvetica Neue"/>
                <a:sym typeface="Helvetica Neue"/>
              </a:rPr>
              <a:t>Call to action</a:t>
            </a:r>
            <a:endParaRPr sz="2400" b="1">
              <a:solidFill>
                <a:srgbClr val="000000"/>
              </a:solidFill>
              <a:latin typeface="Helvetica Neue"/>
              <a:ea typeface="Helvetica Neue"/>
              <a:cs typeface="Helvetica Neue"/>
              <a:sym typeface="Helvetica Neue"/>
            </a:endParaRPr>
          </a:p>
        </p:txBody>
      </p:sp>
      <p:sp>
        <p:nvSpPr>
          <p:cNvPr id="318" name="Google Shape;318;p39"/>
          <p:cNvSpPr txBox="1">
            <a:spLocks noGrp="1"/>
          </p:cNvSpPr>
          <p:nvPr>
            <p:ph type="body" idx="1"/>
          </p:nvPr>
        </p:nvSpPr>
        <p:spPr>
          <a:xfrm>
            <a:off x="3027200" y="790175"/>
            <a:ext cx="5887800" cy="1060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100" b="0" dirty="0">
                <a:latin typeface="Calibri" charset="0"/>
                <a:ea typeface="Calibri" charset="0"/>
                <a:cs typeface="Calibri" charset="0"/>
                <a:sym typeface="Lato"/>
              </a:rPr>
              <a:t>To expand and thrive we need Sponsors who share our passion for creating technologies that benefit the world. </a:t>
            </a:r>
            <a:endParaRPr sz="2100" b="0" dirty="0">
              <a:latin typeface="Calibri" charset="0"/>
              <a:ea typeface="Calibri" charset="0"/>
              <a:cs typeface="Calibri" charset="0"/>
              <a:sym typeface="Lato"/>
            </a:endParaRPr>
          </a:p>
        </p:txBody>
      </p:sp>
      <p:sp>
        <p:nvSpPr>
          <p:cNvPr id="319" name="Google Shape;319;p3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320" name="Google Shape;320;p39"/>
          <p:cNvSpPr/>
          <p:nvPr/>
        </p:nvSpPr>
        <p:spPr>
          <a:xfrm>
            <a:off x="3027200" y="2052950"/>
            <a:ext cx="5817000" cy="1511400"/>
          </a:xfrm>
          <a:prstGeom prst="rect">
            <a:avLst/>
          </a:prstGeom>
          <a:noFill/>
          <a:ln w="381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9"/>
          <p:cNvSpPr txBox="1">
            <a:spLocks noGrp="1"/>
          </p:cNvSpPr>
          <p:nvPr>
            <p:ph type="body" idx="1"/>
          </p:nvPr>
        </p:nvSpPr>
        <p:spPr>
          <a:xfrm>
            <a:off x="3027200" y="3722150"/>
            <a:ext cx="5887800" cy="1209000"/>
          </a:xfrm>
          <a:prstGeom prst="rect">
            <a:avLst/>
          </a:prstGeom>
        </p:spPr>
        <p:txBody>
          <a:bodyPr spcFirstLastPara="1" wrap="square" lIns="68575" tIns="34275" rIns="68575" bIns="34275" anchor="t" anchorCtr="0">
            <a:noAutofit/>
          </a:bodyPr>
          <a:lstStyle/>
          <a:p>
            <a:pPr marL="0" lvl="0" indent="0" algn="l" rtl="0">
              <a:spcBef>
                <a:spcPts val="800"/>
              </a:spcBef>
              <a:spcAft>
                <a:spcPts val="1600"/>
              </a:spcAft>
              <a:buNone/>
            </a:pPr>
            <a:r>
              <a:rPr lang="en" sz="2100" b="0" dirty="0">
                <a:latin typeface="Calibri" charset="0"/>
                <a:ea typeface="Calibri" charset="0"/>
                <a:cs typeface="Calibri" charset="0"/>
                <a:sym typeface="Lato"/>
              </a:rPr>
              <a:t>We would be honored if Internet Society considered contributing $5 million towards our Establishment Fund.</a:t>
            </a:r>
            <a:endParaRPr sz="2100" dirty="0">
              <a:latin typeface="Calibri" charset="0"/>
              <a:ea typeface="Calibri" charset="0"/>
              <a:cs typeface="Calibri" charset="0"/>
              <a:sym typeface="Lato"/>
            </a:endParaRPr>
          </a:p>
        </p:txBody>
      </p:sp>
      <p:sp>
        <p:nvSpPr>
          <p:cNvPr id="322" name="Google Shape;322;p39"/>
          <p:cNvSpPr txBox="1">
            <a:spLocks noGrp="1"/>
          </p:cNvSpPr>
          <p:nvPr>
            <p:ph type="body" idx="1"/>
          </p:nvPr>
        </p:nvSpPr>
        <p:spPr>
          <a:xfrm>
            <a:off x="3196250" y="2195036"/>
            <a:ext cx="5478900" cy="1060800"/>
          </a:xfrm>
          <a:prstGeom prst="rect">
            <a:avLst/>
          </a:prstGeom>
        </p:spPr>
        <p:txBody>
          <a:bodyPr spcFirstLastPara="1" wrap="square" lIns="68575" tIns="34275" rIns="68575" bIns="34275" anchor="ctr" anchorCtr="0">
            <a:noAutofit/>
          </a:bodyPr>
          <a:lstStyle/>
          <a:p>
            <a:pPr marL="457200" lvl="0" indent="-361950" algn="l" rtl="0">
              <a:lnSpc>
                <a:spcPct val="150000"/>
              </a:lnSpc>
              <a:spcBef>
                <a:spcPts val="800"/>
              </a:spcBef>
              <a:spcAft>
                <a:spcPts val="0"/>
              </a:spcAft>
              <a:buSzPts val="2100"/>
              <a:buFont typeface="Lato"/>
              <a:buChar char="➔"/>
            </a:pPr>
            <a:r>
              <a:rPr lang="en" sz="1800" b="1" dirty="0">
                <a:latin typeface="Calibri" charset="0"/>
                <a:ea typeface="Calibri" charset="0"/>
                <a:cs typeface="Calibri" charset="0"/>
                <a:sym typeface="Lato"/>
              </a:rPr>
              <a:t>Join our core mission-aligned Sponsors</a:t>
            </a:r>
            <a:endParaRPr sz="1800" b="1" dirty="0">
              <a:latin typeface="Calibri" charset="0"/>
              <a:ea typeface="Calibri" charset="0"/>
              <a:cs typeface="Calibri" charset="0"/>
              <a:sym typeface="Lato"/>
            </a:endParaRPr>
          </a:p>
          <a:p>
            <a:pPr marL="457200" lvl="0" indent="-361950" algn="l" rtl="0">
              <a:lnSpc>
                <a:spcPct val="150000"/>
              </a:lnSpc>
              <a:spcBef>
                <a:spcPts val="0"/>
              </a:spcBef>
              <a:spcAft>
                <a:spcPts val="0"/>
              </a:spcAft>
              <a:buSzPts val="2100"/>
              <a:buFont typeface="Lato"/>
              <a:buChar char="➔"/>
            </a:pPr>
            <a:r>
              <a:rPr lang="en" sz="1800" b="1" dirty="0">
                <a:latin typeface="Calibri" charset="0"/>
                <a:ea typeface="Calibri" charset="0"/>
                <a:cs typeface="Calibri" charset="0"/>
                <a:sym typeface="Lato"/>
              </a:rPr>
              <a:t>Power Web standardization into the next era.</a:t>
            </a:r>
            <a:endParaRPr sz="1800" dirty="0">
              <a:latin typeface="Calibri" charset="0"/>
              <a:ea typeface="Calibri" charset="0"/>
              <a:cs typeface="Calibri" charset="0"/>
              <a:sym typeface="Lato"/>
            </a:endParaRPr>
          </a:p>
        </p:txBody>
      </p:sp>
      <p:pic>
        <p:nvPicPr>
          <p:cNvPr id="323" name="Google Shape;323;p39"/>
          <p:cNvPicPr preferRelativeResize="0"/>
          <p:nvPr/>
        </p:nvPicPr>
        <p:blipFill rotWithShape="1">
          <a:blip r:embed="rId3" cstate="screen">
            <a:alphaModFix/>
            <a:extLst>
              <a:ext uri="{28A0092B-C50C-407E-A947-70E740481C1C}">
                <a14:useLocalDpi xmlns:a14="http://schemas.microsoft.com/office/drawing/2010/main"/>
              </a:ext>
            </a:extLst>
          </a:blip>
          <a:srcRect r="56835"/>
          <a:stretch/>
        </p:blipFill>
        <p:spPr>
          <a:xfrm>
            <a:off x="152400" y="740600"/>
            <a:ext cx="2510900" cy="4011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330" name="Google Shape;330;p40"/>
          <p:cNvSpPr/>
          <p:nvPr/>
        </p:nvSpPr>
        <p:spPr>
          <a:xfrm>
            <a:off x="155350" y="155350"/>
            <a:ext cx="8831400" cy="48435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txBox="1"/>
          <p:nvPr/>
        </p:nvSpPr>
        <p:spPr>
          <a:xfrm>
            <a:off x="2688853" y="743715"/>
            <a:ext cx="3623400"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700" b="1">
                <a:solidFill>
                  <a:schemeClr val="dk1"/>
                </a:solidFill>
                <a:latin typeface="Helvetica Neue"/>
                <a:ea typeface="Helvetica Neue"/>
                <a:cs typeface="Helvetica Neue"/>
                <a:sym typeface="Helvetica Neue"/>
              </a:rPr>
              <a:t>Thank you!</a:t>
            </a:r>
            <a:endParaRPr sz="2700" b="1">
              <a:solidFill>
                <a:schemeClr val="dk1"/>
              </a:solidFill>
              <a:latin typeface="Helvetica Neue"/>
              <a:ea typeface="Helvetica Neue"/>
              <a:cs typeface="Helvetica Neue"/>
              <a:sym typeface="Helvetica Neue"/>
            </a:endParaRPr>
          </a:p>
        </p:txBody>
      </p:sp>
      <p:pic>
        <p:nvPicPr>
          <p:cNvPr id="332" name="Google Shape;332;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88674" y="4273024"/>
            <a:ext cx="350640" cy="350650"/>
          </a:xfrm>
          <a:prstGeom prst="rect">
            <a:avLst/>
          </a:prstGeom>
          <a:noFill/>
          <a:ln>
            <a:noFill/>
          </a:ln>
        </p:spPr>
      </p:pic>
      <p:sp>
        <p:nvSpPr>
          <p:cNvPr id="333" name="Google Shape;333;p40"/>
          <p:cNvSpPr txBox="1"/>
          <p:nvPr/>
        </p:nvSpPr>
        <p:spPr>
          <a:xfrm>
            <a:off x="7637275" y="4273025"/>
            <a:ext cx="1068000" cy="328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chemeClr val="dk1"/>
                </a:solidFill>
                <a:latin typeface="+mn-lt"/>
                <a:ea typeface="Lato"/>
                <a:cs typeface="Lato"/>
                <a:sym typeface="Lato"/>
              </a:rPr>
              <a:t>@w3c</a:t>
            </a:r>
            <a:endParaRPr sz="1800" b="1" dirty="0">
              <a:latin typeface="+mn-lt"/>
              <a:ea typeface="Lato"/>
              <a:cs typeface="Lato"/>
              <a:sym typeface="Lato"/>
            </a:endParaRPr>
          </a:p>
        </p:txBody>
      </p:sp>
      <p:grpSp>
        <p:nvGrpSpPr>
          <p:cNvPr id="334" name="Google Shape;334;p40"/>
          <p:cNvGrpSpPr/>
          <p:nvPr/>
        </p:nvGrpSpPr>
        <p:grpSpPr>
          <a:xfrm>
            <a:off x="680406" y="2484393"/>
            <a:ext cx="2792700" cy="440680"/>
            <a:chOff x="7480480" y="2046262"/>
            <a:chExt cx="3723600" cy="587574"/>
          </a:xfrm>
        </p:grpSpPr>
        <p:sp>
          <p:nvSpPr>
            <p:cNvPr id="335" name="Google Shape;335;p40"/>
            <p:cNvSpPr txBox="1"/>
            <p:nvPr/>
          </p:nvSpPr>
          <p:spPr>
            <a:xfrm>
              <a:off x="7480480" y="2046262"/>
              <a:ext cx="3723600" cy="52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b="1">
                  <a:solidFill>
                    <a:schemeClr val="dk1"/>
                  </a:solidFill>
                  <a:latin typeface="Helvetica Neue"/>
                  <a:ea typeface="Helvetica Neue"/>
                  <a:cs typeface="Helvetica Neue"/>
                  <a:sym typeface="Helvetica Neue"/>
                </a:rPr>
                <a:t>Jeff Jaffe</a:t>
              </a:r>
              <a:endParaRPr sz="1100"/>
            </a:p>
          </p:txBody>
        </p:sp>
        <p:cxnSp>
          <p:nvCxnSpPr>
            <p:cNvPr id="336" name="Google Shape;336;p40"/>
            <p:cNvCxnSpPr/>
            <p:nvPr/>
          </p:nvCxnSpPr>
          <p:spPr>
            <a:xfrm>
              <a:off x="7582080" y="2633836"/>
              <a:ext cx="3520500" cy="0"/>
            </a:xfrm>
            <a:prstGeom prst="straightConnector1">
              <a:avLst/>
            </a:prstGeom>
            <a:noFill/>
            <a:ln w="9525" cap="flat" cmpd="sng">
              <a:solidFill>
                <a:srgbClr val="525252"/>
              </a:solidFill>
              <a:prstDash val="solid"/>
              <a:miter lim="800000"/>
              <a:headEnd type="none" w="sm" len="sm"/>
              <a:tailEnd type="none" w="sm" len="sm"/>
            </a:ln>
          </p:spPr>
        </p:cxnSp>
      </p:grpSp>
      <p:grpSp>
        <p:nvGrpSpPr>
          <p:cNvPr id="337" name="Google Shape;337;p40"/>
          <p:cNvGrpSpPr/>
          <p:nvPr/>
        </p:nvGrpSpPr>
        <p:grpSpPr>
          <a:xfrm>
            <a:off x="680400" y="3078462"/>
            <a:ext cx="3326080" cy="919409"/>
            <a:chOff x="5562775" y="1363767"/>
            <a:chExt cx="3326080" cy="919409"/>
          </a:xfrm>
        </p:grpSpPr>
        <p:pic>
          <p:nvPicPr>
            <p:cNvPr id="338" name="Google Shape;338;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562775" y="1363775"/>
              <a:ext cx="484750" cy="484750"/>
            </a:xfrm>
            <a:prstGeom prst="rect">
              <a:avLst/>
            </a:prstGeom>
            <a:noFill/>
            <a:ln>
              <a:noFill/>
            </a:ln>
          </p:spPr>
        </p:pic>
        <p:grpSp>
          <p:nvGrpSpPr>
            <p:cNvPr id="339" name="Google Shape;339;p40"/>
            <p:cNvGrpSpPr/>
            <p:nvPr/>
          </p:nvGrpSpPr>
          <p:grpSpPr>
            <a:xfrm>
              <a:off x="5614085" y="1363767"/>
              <a:ext cx="3274770" cy="919409"/>
              <a:chOff x="7548880" y="2508556"/>
              <a:chExt cx="4366360" cy="1225879"/>
            </a:xfrm>
          </p:grpSpPr>
          <p:sp>
            <p:nvSpPr>
              <p:cNvPr id="340" name="Google Shape;340;p40"/>
              <p:cNvSpPr txBox="1"/>
              <p:nvPr/>
            </p:nvSpPr>
            <p:spPr>
              <a:xfrm>
                <a:off x="8384540" y="2508556"/>
                <a:ext cx="2268300" cy="4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dirty="0">
                    <a:solidFill>
                      <a:srgbClr val="434343"/>
                    </a:solidFill>
                    <a:latin typeface="Calibri" charset="0"/>
                    <a:ea typeface="Calibri" charset="0"/>
                    <a:cs typeface="Calibri" charset="0"/>
                    <a:sym typeface="Lato"/>
                  </a:rPr>
                  <a:t>W3C CEO</a:t>
                </a:r>
                <a:endParaRPr sz="1100" dirty="0">
                  <a:solidFill>
                    <a:srgbClr val="434343"/>
                  </a:solidFill>
                  <a:latin typeface="Calibri" charset="0"/>
                  <a:ea typeface="Calibri" charset="0"/>
                  <a:cs typeface="Calibri" charset="0"/>
                  <a:sym typeface="Lato"/>
                </a:endParaRPr>
              </a:p>
            </p:txBody>
          </p:sp>
          <p:pic>
            <p:nvPicPr>
              <p:cNvPr id="341" name="Google Shape;341;p40"/>
              <p:cNvPicPr preferRelativeResize="0"/>
              <p:nvPr/>
            </p:nvPicPr>
            <p:blipFill rotWithShape="1">
              <a:blip r:embed="rId6">
                <a:alphaModFix/>
              </a:blip>
              <a:srcRect/>
              <a:stretch/>
            </p:blipFill>
            <p:spPr>
              <a:xfrm>
                <a:off x="7548880" y="3175635"/>
                <a:ext cx="558800" cy="558800"/>
              </a:xfrm>
              <a:prstGeom prst="rect">
                <a:avLst/>
              </a:prstGeom>
              <a:noFill/>
              <a:ln>
                <a:noFill/>
              </a:ln>
            </p:spPr>
          </p:pic>
          <p:sp>
            <p:nvSpPr>
              <p:cNvPr id="342" name="Google Shape;342;p40"/>
              <p:cNvSpPr txBox="1"/>
              <p:nvPr/>
            </p:nvSpPr>
            <p:spPr>
              <a:xfrm>
                <a:off x="8384540" y="3153452"/>
                <a:ext cx="3530700" cy="4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dirty="0">
                    <a:solidFill>
                      <a:srgbClr val="434343"/>
                    </a:solidFill>
                    <a:latin typeface="Calibri" charset="0"/>
                    <a:ea typeface="Calibri" charset="0"/>
                    <a:cs typeface="Calibri" charset="0"/>
                    <a:sym typeface="Lato"/>
                  </a:rPr>
                  <a:t>jeff@w3.org</a:t>
                </a:r>
                <a:endParaRPr sz="1100" dirty="0">
                  <a:solidFill>
                    <a:srgbClr val="434343"/>
                  </a:solidFill>
                  <a:latin typeface="Calibri" charset="0"/>
                  <a:ea typeface="Calibri" charset="0"/>
                  <a:cs typeface="Calibri" charset="0"/>
                  <a:sym typeface="Lato"/>
                </a:endParaRPr>
              </a:p>
            </p:txBody>
          </p:sp>
        </p:grpSp>
      </p:grpSp>
      <p:grpSp>
        <p:nvGrpSpPr>
          <p:cNvPr id="343" name="Google Shape;343;p40"/>
          <p:cNvGrpSpPr/>
          <p:nvPr/>
        </p:nvGrpSpPr>
        <p:grpSpPr>
          <a:xfrm>
            <a:off x="5619556" y="2484393"/>
            <a:ext cx="2792700" cy="440680"/>
            <a:chOff x="7548880" y="1638062"/>
            <a:chExt cx="3723600" cy="587574"/>
          </a:xfrm>
        </p:grpSpPr>
        <p:sp>
          <p:nvSpPr>
            <p:cNvPr id="344" name="Google Shape;344;p40"/>
            <p:cNvSpPr txBox="1"/>
            <p:nvPr/>
          </p:nvSpPr>
          <p:spPr>
            <a:xfrm>
              <a:off x="7548880" y="1638062"/>
              <a:ext cx="3723600" cy="52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b="1">
                  <a:solidFill>
                    <a:schemeClr val="dk1"/>
                  </a:solidFill>
                  <a:latin typeface="Helvetica Neue"/>
                  <a:ea typeface="Helvetica Neue"/>
                  <a:cs typeface="Helvetica Neue"/>
                  <a:sym typeface="Helvetica Neue"/>
                </a:rPr>
                <a:t>Wendy Seltzer</a:t>
              </a:r>
              <a:endParaRPr sz="1100"/>
            </a:p>
          </p:txBody>
        </p:sp>
        <p:cxnSp>
          <p:nvCxnSpPr>
            <p:cNvPr id="345" name="Google Shape;345;p40"/>
            <p:cNvCxnSpPr/>
            <p:nvPr/>
          </p:nvCxnSpPr>
          <p:spPr>
            <a:xfrm>
              <a:off x="7650480" y="2225636"/>
              <a:ext cx="3520500" cy="0"/>
            </a:xfrm>
            <a:prstGeom prst="straightConnector1">
              <a:avLst/>
            </a:prstGeom>
            <a:noFill/>
            <a:ln w="9525" cap="flat" cmpd="sng">
              <a:solidFill>
                <a:srgbClr val="525252"/>
              </a:solidFill>
              <a:prstDash val="solid"/>
              <a:miter lim="800000"/>
              <a:headEnd type="none" w="sm" len="sm"/>
              <a:tailEnd type="none" w="sm" len="sm"/>
            </a:ln>
          </p:spPr>
        </p:cxnSp>
      </p:grpSp>
      <p:pic>
        <p:nvPicPr>
          <p:cNvPr id="346" name="Google Shape;346;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19550" y="3078462"/>
            <a:ext cx="484750" cy="484750"/>
          </a:xfrm>
          <a:prstGeom prst="rect">
            <a:avLst/>
          </a:prstGeom>
          <a:noFill/>
          <a:ln>
            <a:noFill/>
          </a:ln>
        </p:spPr>
      </p:pic>
      <p:grpSp>
        <p:nvGrpSpPr>
          <p:cNvPr id="347" name="Google Shape;347;p40"/>
          <p:cNvGrpSpPr/>
          <p:nvPr/>
        </p:nvGrpSpPr>
        <p:grpSpPr>
          <a:xfrm>
            <a:off x="5630510" y="3078462"/>
            <a:ext cx="3274770" cy="919401"/>
            <a:chOff x="7548880" y="2508567"/>
            <a:chExt cx="4366360" cy="1225868"/>
          </a:xfrm>
        </p:grpSpPr>
        <p:sp>
          <p:nvSpPr>
            <p:cNvPr id="348" name="Google Shape;348;p40"/>
            <p:cNvSpPr txBox="1"/>
            <p:nvPr/>
          </p:nvSpPr>
          <p:spPr>
            <a:xfrm>
              <a:off x="8384533" y="2508567"/>
              <a:ext cx="2873400" cy="4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dirty="0">
                  <a:solidFill>
                    <a:srgbClr val="434343"/>
                  </a:solidFill>
                  <a:latin typeface="Calibri" charset="0"/>
                  <a:ea typeface="Calibri" charset="0"/>
                  <a:cs typeface="Calibri" charset="0"/>
                  <a:sym typeface="Lato"/>
                </a:rPr>
                <a:t>W3C Strategy Lead</a:t>
              </a:r>
              <a:endParaRPr sz="1100" dirty="0">
                <a:solidFill>
                  <a:srgbClr val="434343"/>
                </a:solidFill>
                <a:latin typeface="Calibri" charset="0"/>
                <a:ea typeface="Calibri" charset="0"/>
                <a:cs typeface="Calibri" charset="0"/>
                <a:sym typeface="Lato"/>
              </a:endParaRPr>
            </a:p>
          </p:txBody>
        </p:sp>
        <p:pic>
          <p:nvPicPr>
            <p:cNvPr id="349" name="Google Shape;349;p40"/>
            <p:cNvPicPr preferRelativeResize="0"/>
            <p:nvPr/>
          </p:nvPicPr>
          <p:blipFill rotWithShape="1">
            <a:blip r:embed="rId6">
              <a:alphaModFix/>
            </a:blip>
            <a:srcRect/>
            <a:stretch/>
          </p:blipFill>
          <p:spPr>
            <a:xfrm>
              <a:off x="7548880" y="3175635"/>
              <a:ext cx="558800" cy="558800"/>
            </a:xfrm>
            <a:prstGeom prst="rect">
              <a:avLst/>
            </a:prstGeom>
            <a:noFill/>
            <a:ln>
              <a:noFill/>
            </a:ln>
          </p:spPr>
        </p:pic>
        <p:sp>
          <p:nvSpPr>
            <p:cNvPr id="350" name="Google Shape;350;p40"/>
            <p:cNvSpPr txBox="1"/>
            <p:nvPr/>
          </p:nvSpPr>
          <p:spPr>
            <a:xfrm>
              <a:off x="8384540" y="3153452"/>
              <a:ext cx="3530700" cy="4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dirty="0">
                  <a:solidFill>
                    <a:srgbClr val="434343"/>
                  </a:solidFill>
                  <a:latin typeface="Calibri" charset="0"/>
                  <a:ea typeface="Calibri" charset="0"/>
                  <a:cs typeface="Calibri" charset="0"/>
                  <a:sym typeface="Lato"/>
                </a:rPr>
                <a:t>wseltzer@w3.org</a:t>
              </a:r>
              <a:endParaRPr sz="1100" dirty="0">
                <a:solidFill>
                  <a:srgbClr val="434343"/>
                </a:solidFill>
                <a:latin typeface="Calibri" charset="0"/>
                <a:ea typeface="Calibri" charset="0"/>
                <a:cs typeface="Calibri" charset="0"/>
                <a:sym typeface="Lato"/>
              </a:endParaRPr>
            </a:p>
          </p:txBody>
        </p:sp>
      </p:grpSp>
      <p:grpSp>
        <p:nvGrpSpPr>
          <p:cNvPr id="351" name="Google Shape;351;p40"/>
          <p:cNvGrpSpPr/>
          <p:nvPr/>
        </p:nvGrpSpPr>
        <p:grpSpPr>
          <a:xfrm>
            <a:off x="2760303" y="1511973"/>
            <a:ext cx="3623400" cy="590442"/>
            <a:chOff x="2760303" y="1511973"/>
            <a:chExt cx="3623400" cy="590442"/>
          </a:xfrm>
        </p:grpSpPr>
        <p:sp>
          <p:nvSpPr>
            <p:cNvPr id="352" name="Google Shape;352;p40"/>
            <p:cNvSpPr txBox="1"/>
            <p:nvPr/>
          </p:nvSpPr>
          <p:spPr>
            <a:xfrm>
              <a:off x="2760303" y="1617615"/>
              <a:ext cx="3623400"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dirty="0">
                  <a:solidFill>
                    <a:srgbClr val="434343"/>
                  </a:solidFill>
                  <a:latin typeface="Calibri" charset="0"/>
                  <a:ea typeface="Calibri" charset="0"/>
                  <a:cs typeface="Calibri" charset="0"/>
                  <a:sym typeface="Lato"/>
                </a:rPr>
                <a:t>For more information, please contact: </a:t>
              </a:r>
              <a:endParaRPr sz="1800" dirty="0">
                <a:solidFill>
                  <a:srgbClr val="434343"/>
                </a:solidFill>
                <a:latin typeface="Calibri" charset="0"/>
                <a:ea typeface="Calibri" charset="0"/>
                <a:cs typeface="Calibri" charset="0"/>
                <a:sym typeface="Lato"/>
              </a:endParaRPr>
            </a:p>
          </p:txBody>
        </p:sp>
        <p:cxnSp>
          <p:nvCxnSpPr>
            <p:cNvPr id="353" name="Google Shape;353;p40"/>
            <p:cNvCxnSpPr/>
            <p:nvPr/>
          </p:nvCxnSpPr>
          <p:spPr>
            <a:xfrm>
              <a:off x="3251853" y="1511973"/>
              <a:ext cx="2640300" cy="0"/>
            </a:xfrm>
            <a:prstGeom prst="straightConnector1">
              <a:avLst/>
            </a:prstGeom>
            <a:noFill/>
            <a:ln w="9525" cap="flat" cmpd="sng">
              <a:solidFill>
                <a:srgbClr val="525252"/>
              </a:solidFill>
              <a:prstDash val="solid"/>
              <a:miter lim="800000"/>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5381270" y="892013"/>
            <a:ext cx="3228850" cy="3375625"/>
          </a:xfrm>
          <a:prstGeom prst="rect">
            <a:avLst/>
          </a:prstGeom>
          <a:noFill/>
          <a:ln>
            <a:noFill/>
          </a:ln>
        </p:spPr>
      </p:pic>
      <p:sp>
        <p:nvSpPr>
          <p:cNvPr id="124" name="Google Shape;124;p20"/>
          <p:cNvSpPr txBox="1"/>
          <p:nvPr/>
        </p:nvSpPr>
        <p:spPr>
          <a:xfrm>
            <a:off x="340200" y="1603775"/>
            <a:ext cx="4451256" cy="195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dirty="0">
                <a:solidFill>
                  <a:schemeClr val="dk2"/>
                </a:solidFill>
                <a:latin typeface="Calibri" charset="0"/>
                <a:ea typeface="Calibri" charset="0"/>
                <a:cs typeface="Calibri" charset="0"/>
                <a:sym typeface="Lato"/>
              </a:rPr>
              <a:t>Billions of people use the Web every day.</a:t>
            </a:r>
            <a:endParaRPr sz="2100" dirty="0">
              <a:solidFill>
                <a:schemeClr val="dk2"/>
              </a:solidFill>
              <a:latin typeface="Calibri" charset="0"/>
              <a:ea typeface="Calibri" charset="0"/>
              <a:cs typeface="Calibri" charset="0"/>
              <a:sym typeface="Lato"/>
            </a:endParaRPr>
          </a:p>
          <a:p>
            <a:pPr marL="0" lvl="0" indent="0" algn="ctr" rtl="0">
              <a:lnSpc>
                <a:spcPct val="115000"/>
              </a:lnSpc>
              <a:spcBef>
                <a:spcPts val="0"/>
              </a:spcBef>
              <a:spcAft>
                <a:spcPts val="0"/>
              </a:spcAft>
              <a:buNone/>
            </a:pPr>
            <a:endParaRPr sz="2100" dirty="0">
              <a:solidFill>
                <a:schemeClr val="dk2"/>
              </a:solidFill>
              <a:latin typeface="Calibri" charset="0"/>
              <a:ea typeface="Calibri" charset="0"/>
              <a:cs typeface="Calibri" charset="0"/>
              <a:sym typeface="Lato"/>
            </a:endParaRPr>
          </a:p>
          <a:p>
            <a:pPr marL="0" lvl="0" indent="0" algn="ctr" rtl="0">
              <a:lnSpc>
                <a:spcPct val="115000"/>
              </a:lnSpc>
              <a:spcBef>
                <a:spcPts val="0"/>
              </a:spcBef>
              <a:spcAft>
                <a:spcPts val="0"/>
              </a:spcAft>
              <a:buNone/>
            </a:pPr>
            <a:r>
              <a:rPr lang="en" sz="2100" dirty="0">
                <a:solidFill>
                  <a:schemeClr val="dk2"/>
                </a:solidFill>
                <a:latin typeface="Calibri" charset="0"/>
                <a:ea typeface="Calibri" charset="0"/>
                <a:cs typeface="Calibri" charset="0"/>
                <a:sym typeface="Lato"/>
              </a:rPr>
              <a:t>It is one of the most significant and powerful inventions of our time. </a:t>
            </a:r>
            <a:endParaRPr sz="2100" dirty="0">
              <a:solidFill>
                <a:schemeClr val="dk2"/>
              </a:solidFill>
              <a:latin typeface="Calibri" charset="0"/>
              <a:ea typeface="Calibri" charset="0"/>
              <a:cs typeface="Calibri" charset="0"/>
              <a:sym typeface="Lato"/>
            </a:endParaRPr>
          </a:p>
        </p:txBody>
      </p:sp>
      <p:sp>
        <p:nvSpPr>
          <p:cNvPr id="125" name="Google Shape;125;p20"/>
          <p:cNvSpPr txBox="1">
            <a:spLocks noGrp="1"/>
          </p:cNvSpPr>
          <p:nvPr>
            <p:ph type="title"/>
          </p:nvPr>
        </p:nvSpPr>
        <p:spPr>
          <a:xfrm>
            <a:off x="306744" y="106393"/>
            <a:ext cx="40881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A revolutionary invention</a:t>
            </a:r>
            <a:endParaRPr sz="2400" b="1">
              <a:solidFill>
                <a:srgbClr val="232323"/>
              </a:solidFill>
              <a:latin typeface="Helvetica Neue"/>
              <a:ea typeface="Helvetica Neue"/>
              <a:cs typeface="Helvetica Neue"/>
              <a:sym typeface="Helvetica Neue"/>
            </a:endParaRPr>
          </a:p>
        </p:txBody>
      </p:sp>
      <p:sp>
        <p:nvSpPr>
          <p:cNvPr id="126" name="Google Shape;126;p2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1"/>
        <p:cNvGrpSpPr/>
        <p:nvPr/>
      </p:nvGrpSpPr>
      <p:grpSpPr>
        <a:xfrm>
          <a:off x="0" y="0"/>
          <a:ext cx="0" cy="0"/>
          <a:chOff x="0" y="0"/>
          <a:chExt cx="0" cy="0"/>
        </a:xfrm>
      </p:grpSpPr>
      <p:sp>
        <p:nvSpPr>
          <p:cNvPr id="132" name="Google Shape;132;p21"/>
          <p:cNvSpPr txBox="1"/>
          <p:nvPr/>
        </p:nvSpPr>
        <p:spPr>
          <a:xfrm>
            <a:off x="207100" y="1792725"/>
            <a:ext cx="4719900" cy="157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dirty="0">
                <a:solidFill>
                  <a:schemeClr val="dk2"/>
                </a:solidFill>
                <a:latin typeface="Calibri" charset="0"/>
                <a:ea typeface="Calibri" charset="0"/>
                <a:cs typeface="Calibri" charset="0"/>
                <a:sym typeface="Lato"/>
              </a:rPr>
              <a:t>The Web fosters </a:t>
            </a:r>
            <a:r>
              <a:rPr lang="en" sz="2100" b="1" dirty="0">
                <a:solidFill>
                  <a:schemeClr val="dk2"/>
                </a:solidFill>
                <a:latin typeface="Calibri" charset="0"/>
                <a:ea typeface="Calibri" charset="0"/>
                <a:cs typeface="Calibri" charset="0"/>
                <a:sym typeface="Lato"/>
              </a:rPr>
              <a:t>communication, collaboration, education, innovation, commerce and entertainment </a:t>
            </a:r>
            <a:r>
              <a:rPr lang="en" sz="2100" dirty="0">
                <a:solidFill>
                  <a:schemeClr val="dk2"/>
                </a:solidFill>
                <a:latin typeface="Calibri" charset="0"/>
                <a:ea typeface="Calibri" charset="0"/>
                <a:cs typeface="Calibri" charset="0"/>
                <a:sym typeface="Lato"/>
              </a:rPr>
              <a:t>on a global scale.</a:t>
            </a:r>
            <a:endParaRPr sz="2100" dirty="0">
              <a:solidFill>
                <a:schemeClr val="dk2"/>
              </a:solidFill>
              <a:latin typeface="Calibri" charset="0"/>
              <a:ea typeface="Calibri" charset="0"/>
              <a:cs typeface="Calibri" charset="0"/>
              <a:sym typeface="Lato"/>
            </a:endParaRPr>
          </a:p>
        </p:txBody>
      </p:sp>
      <p:pic>
        <p:nvPicPr>
          <p:cNvPr id="133" name="Google Shape;133;p21"/>
          <p:cNvPicPr preferRelativeResize="0"/>
          <p:nvPr/>
        </p:nvPicPr>
        <p:blipFill>
          <a:blip r:embed="rId3">
            <a:alphaModFix/>
          </a:blip>
          <a:stretch>
            <a:fillRect/>
          </a:stretch>
        </p:blipFill>
        <p:spPr>
          <a:xfrm>
            <a:off x="5024125" y="1074325"/>
            <a:ext cx="3905925" cy="3016600"/>
          </a:xfrm>
          <a:prstGeom prst="rect">
            <a:avLst/>
          </a:prstGeom>
          <a:noFill/>
          <a:ln>
            <a:noFill/>
          </a:ln>
        </p:spPr>
      </p:pic>
      <p:sp>
        <p:nvSpPr>
          <p:cNvPr id="134" name="Google Shape;134;p21"/>
          <p:cNvSpPr txBox="1">
            <a:spLocks noGrp="1"/>
          </p:cNvSpPr>
          <p:nvPr>
            <p:ph type="title"/>
          </p:nvPr>
        </p:nvSpPr>
        <p:spPr>
          <a:xfrm>
            <a:off x="306744" y="106393"/>
            <a:ext cx="4088100" cy="481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An empowering invention</a:t>
            </a:r>
            <a:endParaRPr sz="2400" b="1">
              <a:solidFill>
                <a:srgbClr val="232323"/>
              </a:solidFill>
              <a:latin typeface="Helvetica Neue"/>
              <a:ea typeface="Helvetica Neue"/>
              <a:cs typeface="Helvetica Neue"/>
              <a:sym typeface="Helvetica Neue"/>
            </a:endParaRPr>
          </a:p>
        </p:txBody>
      </p:sp>
      <p:sp>
        <p:nvSpPr>
          <p:cNvPr id="135" name="Google Shape;135;p2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06750" y="106400"/>
            <a:ext cx="71394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A platform that needs stewards</a:t>
            </a:r>
            <a:endParaRPr sz="2400" b="1">
              <a:solidFill>
                <a:srgbClr val="232323"/>
              </a:solidFill>
              <a:latin typeface="Helvetica Neue"/>
              <a:ea typeface="Helvetica Neue"/>
              <a:cs typeface="Helvetica Neue"/>
              <a:sym typeface="Helvetica Neue"/>
            </a:endParaRPr>
          </a:p>
        </p:txBody>
      </p:sp>
      <p:sp>
        <p:nvSpPr>
          <p:cNvPr id="142" name="Google Shape;142;p22"/>
          <p:cNvSpPr txBox="1">
            <a:spLocks noGrp="1"/>
          </p:cNvSpPr>
          <p:nvPr>
            <p:ph type="body" idx="1"/>
          </p:nvPr>
        </p:nvSpPr>
        <p:spPr>
          <a:xfrm>
            <a:off x="6197100" y="1318250"/>
            <a:ext cx="2579100" cy="1946158"/>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1600"/>
              </a:spcAft>
              <a:buClr>
                <a:srgbClr val="232323"/>
              </a:buClr>
              <a:buSzPts val="1500"/>
              <a:buNone/>
            </a:pPr>
            <a:r>
              <a:rPr lang="en" sz="2100" dirty="0">
                <a:latin typeface="Calibri" charset="0"/>
                <a:ea typeface="Calibri" charset="0"/>
                <a:cs typeface="Calibri" charset="0"/>
                <a:sym typeface="Lato"/>
              </a:rPr>
              <a:t>The Web envisioned by Tim Berners-Lee 30 years ago is now an exciting global commons.</a:t>
            </a:r>
            <a:r>
              <a:rPr lang="en" sz="2100" dirty="0">
                <a:solidFill>
                  <a:srgbClr val="000000"/>
                </a:solidFill>
                <a:latin typeface="Calibri" charset="0"/>
                <a:ea typeface="Calibri" charset="0"/>
                <a:cs typeface="Calibri" charset="0"/>
                <a:sym typeface="Lato"/>
              </a:rPr>
              <a:t> </a:t>
            </a:r>
            <a:endParaRPr sz="2100" dirty="0">
              <a:solidFill>
                <a:srgbClr val="000000"/>
              </a:solidFill>
              <a:latin typeface="Calibri" charset="0"/>
              <a:ea typeface="Calibri" charset="0"/>
              <a:cs typeface="Calibri" charset="0"/>
              <a:sym typeface="Lato"/>
            </a:endParaRPr>
          </a:p>
        </p:txBody>
      </p:sp>
      <p:sp>
        <p:nvSpPr>
          <p:cNvPr id="143" name="Google Shape;143;p22"/>
          <p:cNvSpPr txBox="1"/>
          <p:nvPr/>
        </p:nvSpPr>
        <p:spPr>
          <a:xfrm>
            <a:off x="239875" y="3880100"/>
            <a:ext cx="8848200" cy="906900"/>
          </a:xfrm>
          <a:prstGeom prst="rect">
            <a:avLst/>
          </a:prstGeom>
          <a:noFill/>
          <a:ln>
            <a:noFill/>
          </a:ln>
        </p:spPr>
        <p:txBody>
          <a:bodyPr spcFirstLastPara="1" wrap="square" lIns="68575" tIns="34275" rIns="68575" bIns="34275" anchor="t" anchorCtr="0">
            <a:noAutofit/>
          </a:bodyPr>
          <a:lstStyle/>
          <a:p>
            <a:pPr marL="57150" marR="0" lvl="0" indent="0" algn="l" rtl="0">
              <a:lnSpc>
                <a:spcPct val="100000"/>
              </a:lnSpc>
              <a:spcBef>
                <a:spcPts val="0"/>
              </a:spcBef>
              <a:spcAft>
                <a:spcPts val="0"/>
              </a:spcAft>
              <a:buClr>
                <a:schemeClr val="dk1"/>
              </a:buClr>
              <a:buSzPts val="1500"/>
              <a:buFont typeface="Arial"/>
              <a:buNone/>
            </a:pPr>
            <a:r>
              <a:rPr lang="en" sz="2100" dirty="0">
                <a:solidFill>
                  <a:schemeClr val="dk2"/>
                </a:solidFill>
                <a:latin typeface="Calibri" charset="0"/>
                <a:ea typeface="Calibri" charset="0"/>
                <a:cs typeface="Calibri" charset="0"/>
                <a:sym typeface="Lato"/>
              </a:rPr>
              <a:t>The health of the Web platform relies in large part on leadership by organizations such as the World Wide Web Consortium. </a:t>
            </a:r>
            <a:endParaRPr sz="2100" i="0" u="none" strike="noStrike" cap="none" dirty="0">
              <a:solidFill>
                <a:schemeClr val="dk2"/>
              </a:solidFill>
              <a:latin typeface="Calibri" charset="0"/>
              <a:ea typeface="Calibri" charset="0"/>
              <a:cs typeface="Calibri" charset="0"/>
              <a:sym typeface="Lato"/>
            </a:endParaRPr>
          </a:p>
        </p:txBody>
      </p:sp>
      <p:pic>
        <p:nvPicPr>
          <p:cNvPr id="144" name="Google Shape;144;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7425" y="847525"/>
            <a:ext cx="5693000" cy="2846500"/>
          </a:xfrm>
          <a:prstGeom prst="rect">
            <a:avLst/>
          </a:prstGeom>
          <a:noFill/>
          <a:ln>
            <a:noFill/>
          </a:ln>
        </p:spPr>
      </p:pic>
      <p:sp>
        <p:nvSpPr>
          <p:cNvPr id="145" name="Google Shape;145;p2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92475" y="1335801"/>
            <a:ext cx="4149199" cy="2766105"/>
          </a:xfrm>
          <a:prstGeom prst="rect">
            <a:avLst/>
          </a:prstGeom>
          <a:noFill/>
          <a:ln>
            <a:noFill/>
          </a:ln>
        </p:spPr>
      </p:pic>
      <p:sp>
        <p:nvSpPr>
          <p:cNvPr id="152" name="Google Shape;152;p23"/>
          <p:cNvSpPr txBox="1">
            <a:spLocks noGrp="1"/>
          </p:cNvSpPr>
          <p:nvPr>
            <p:ph type="title"/>
          </p:nvPr>
        </p:nvSpPr>
        <p:spPr>
          <a:xfrm>
            <a:off x="306750" y="106400"/>
            <a:ext cx="68364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Leading the Web to its full potential</a:t>
            </a:r>
            <a:endParaRPr sz="2400" b="1">
              <a:solidFill>
                <a:srgbClr val="232323"/>
              </a:solidFill>
              <a:latin typeface="Helvetica Neue"/>
              <a:ea typeface="Helvetica Neue"/>
              <a:cs typeface="Helvetica Neue"/>
              <a:sym typeface="Helvetica Neue"/>
            </a:endParaRPr>
          </a:p>
        </p:txBody>
      </p:sp>
      <p:sp>
        <p:nvSpPr>
          <p:cNvPr id="153" name="Google Shape;153;p23"/>
          <p:cNvSpPr txBox="1">
            <a:spLocks noGrp="1"/>
          </p:cNvSpPr>
          <p:nvPr>
            <p:ph type="body" idx="1"/>
          </p:nvPr>
        </p:nvSpPr>
        <p:spPr>
          <a:xfrm>
            <a:off x="306750" y="1140990"/>
            <a:ext cx="5088000" cy="3155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Clr>
                <a:srgbClr val="232323"/>
              </a:buClr>
              <a:buSzPts val="1500"/>
              <a:buNone/>
            </a:pPr>
            <a:r>
              <a:rPr lang="en" sz="2100" dirty="0">
                <a:latin typeface="Calibri" charset="0"/>
                <a:ea typeface="Calibri" charset="0"/>
                <a:cs typeface="Calibri" charset="0"/>
                <a:sym typeface="Lato"/>
              </a:rPr>
              <a:t>Tim Berners-Lee founded the World Wide Web Consortium in 1994 to ensure the long-term growth of the Web.</a:t>
            </a:r>
            <a:endParaRPr sz="2100" dirty="0">
              <a:latin typeface="Calibri" charset="0"/>
              <a:ea typeface="Calibri" charset="0"/>
              <a:cs typeface="Calibri" charset="0"/>
              <a:sym typeface="Lato"/>
            </a:endParaRPr>
          </a:p>
          <a:p>
            <a:pPr marL="0" lvl="0" indent="0" algn="l" rtl="0">
              <a:lnSpc>
                <a:spcPct val="100000"/>
              </a:lnSpc>
              <a:spcBef>
                <a:spcPts val="1600"/>
              </a:spcBef>
              <a:spcAft>
                <a:spcPts val="0"/>
              </a:spcAft>
              <a:buClr>
                <a:srgbClr val="232323"/>
              </a:buClr>
              <a:buSzPts val="1500"/>
              <a:buNone/>
            </a:pPr>
            <a:r>
              <a:rPr lang="en" sz="2100" b="1" dirty="0">
                <a:latin typeface="Calibri" charset="0"/>
                <a:ea typeface="Calibri" charset="0"/>
                <a:cs typeface="Calibri" charset="0"/>
                <a:sym typeface="Lato"/>
              </a:rPr>
              <a:t>We do so primarily by developing freely available and open standards for Web technology.</a:t>
            </a:r>
            <a:endParaRPr sz="2100" b="1" dirty="0">
              <a:latin typeface="Calibri" charset="0"/>
              <a:ea typeface="Calibri" charset="0"/>
              <a:cs typeface="Calibri" charset="0"/>
              <a:sym typeface="Lato"/>
            </a:endParaRPr>
          </a:p>
          <a:p>
            <a:pPr marL="0" lvl="0" indent="0" algn="l" rtl="0">
              <a:lnSpc>
                <a:spcPct val="100000"/>
              </a:lnSpc>
              <a:spcBef>
                <a:spcPts val="1600"/>
              </a:spcBef>
              <a:spcAft>
                <a:spcPts val="1600"/>
              </a:spcAft>
              <a:buClr>
                <a:srgbClr val="232323"/>
              </a:buClr>
              <a:buSzPts val="1500"/>
              <a:buNone/>
            </a:pPr>
            <a:r>
              <a:rPr lang="en" sz="2100" dirty="0">
                <a:latin typeface="Calibri" charset="0"/>
                <a:ea typeface="Calibri" charset="0"/>
                <a:cs typeface="Calibri" charset="0"/>
                <a:sym typeface="Lato"/>
              </a:rPr>
              <a:t>Web standards are blueprints for the digitally connected world.</a:t>
            </a:r>
            <a:endParaRPr sz="2100" dirty="0">
              <a:latin typeface="Calibri" charset="0"/>
              <a:ea typeface="Calibri" charset="0"/>
              <a:cs typeface="Calibri" charset="0"/>
              <a:sym typeface="Lato"/>
            </a:endParaRPr>
          </a:p>
        </p:txBody>
      </p:sp>
      <p:sp>
        <p:nvSpPr>
          <p:cNvPr id="154" name="Google Shape;154;p2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06751" y="106400"/>
            <a:ext cx="46422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Achievements</a:t>
            </a:r>
            <a:endParaRPr sz="2400" b="1">
              <a:solidFill>
                <a:srgbClr val="232323"/>
              </a:solidFill>
              <a:latin typeface="Helvetica Neue"/>
              <a:ea typeface="Helvetica Neue"/>
              <a:cs typeface="Helvetica Neue"/>
              <a:sym typeface="Helvetica Neue"/>
            </a:endParaRPr>
          </a:p>
        </p:txBody>
      </p:sp>
      <p:sp>
        <p:nvSpPr>
          <p:cNvPr id="161" name="Google Shape;161;p24"/>
          <p:cNvSpPr txBox="1">
            <a:spLocks noGrp="1"/>
          </p:cNvSpPr>
          <p:nvPr>
            <p:ph type="body" idx="1"/>
          </p:nvPr>
        </p:nvSpPr>
        <p:spPr>
          <a:xfrm>
            <a:off x="306750" y="703775"/>
            <a:ext cx="5787600" cy="4337400"/>
          </a:xfrm>
          <a:prstGeom prst="rect">
            <a:avLst/>
          </a:prstGeom>
          <a:noFill/>
          <a:ln>
            <a:noFill/>
          </a:ln>
        </p:spPr>
        <p:txBody>
          <a:bodyPr spcFirstLastPara="1" wrap="square" lIns="68575" tIns="36575" rIns="68575" bIns="128000" anchor="t" anchorCtr="0">
            <a:noAutofit/>
          </a:bodyPr>
          <a:lstStyle/>
          <a:p>
            <a:pPr marL="0" lvl="0" indent="0" algn="l" rtl="0">
              <a:lnSpc>
                <a:spcPct val="100000"/>
              </a:lnSpc>
              <a:spcBef>
                <a:spcPts val="800"/>
              </a:spcBef>
              <a:spcAft>
                <a:spcPts val="0"/>
              </a:spcAft>
              <a:buClr>
                <a:srgbClr val="232323"/>
              </a:buClr>
              <a:buSzPts val="1500"/>
              <a:buNone/>
            </a:pPr>
            <a:r>
              <a:rPr lang="en" sz="2100" dirty="0">
                <a:latin typeface="Calibri" charset="0"/>
                <a:ea typeface="Calibri" charset="0"/>
                <a:cs typeface="Calibri" charset="0"/>
                <a:sym typeface="Lato"/>
              </a:rPr>
              <a:t>Some of the Web Consortium's important contributions:</a:t>
            </a:r>
            <a:endParaRPr sz="2100" dirty="0">
              <a:latin typeface="Calibri" charset="0"/>
              <a:ea typeface="Calibri" charset="0"/>
              <a:cs typeface="Calibri" charset="0"/>
              <a:sym typeface="Lato"/>
            </a:endParaRPr>
          </a:p>
          <a:p>
            <a:pPr marL="228600" lvl="0" indent="-228600" algn="l" rtl="0">
              <a:lnSpc>
                <a:spcPct val="115000"/>
              </a:lnSpc>
              <a:spcBef>
                <a:spcPts val="1600"/>
              </a:spcBef>
              <a:spcAft>
                <a:spcPts val="0"/>
              </a:spcAft>
              <a:buSzPts val="1800"/>
              <a:buFont typeface="Lato"/>
              <a:buChar char="➢"/>
            </a:pPr>
            <a:r>
              <a:rPr lang="en" sz="1800" dirty="0">
                <a:latin typeface="Calibri" charset="0"/>
                <a:ea typeface="Calibri" charset="0"/>
                <a:cs typeface="Calibri" charset="0"/>
                <a:sym typeface="Lato"/>
              </a:rPr>
              <a:t>Hundreds of open technologies powering browsers, smart phones, </a:t>
            </a:r>
            <a:r>
              <a:rPr lang="en" sz="1800" dirty="0" err="1">
                <a:latin typeface="Calibri" charset="0"/>
                <a:ea typeface="Calibri" charset="0"/>
                <a:cs typeface="Calibri" charset="0"/>
                <a:sym typeface="Lato"/>
              </a:rPr>
              <a:t>ebook</a:t>
            </a:r>
            <a:r>
              <a:rPr lang="en" sz="1800" dirty="0">
                <a:latin typeface="Calibri" charset="0"/>
                <a:ea typeface="Calibri" charset="0"/>
                <a:cs typeface="Calibri" charset="0"/>
                <a:sym typeface="Lato"/>
              </a:rPr>
              <a:t> readers, set top boxes, automobiles, search engines, social media, trillions of dollars of online commerce, and more than a billion Web sites</a:t>
            </a:r>
            <a:endParaRPr sz="1800" dirty="0">
              <a:latin typeface="Calibri" charset="0"/>
              <a:ea typeface="Calibri" charset="0"/>
              <a:cs typeface="Calibri" charset="0"/>
              <a:sym typeface="Lato"/>
            </a:endParaRPr>
          </a:p>
          <a:p>
            <a:pPr marL="228600" lvl="0" indent="-228600" algn="l" rtl="0">
              <a:lnSpc>
                <a:spcPct val="115000"/>
              </a:lnSpc>
              <a:spcBef>
                <a:spcPts val="0"/>
              </a:spcBef>
              <a:spcAft>
                <a:spcPts val="0"/>
              </a:spcAft>
              <a:buClr>
                <a:schemeClr val="dk2"/>
              </a:buClr>
              <a:buSzPts val="1800"/>
              <a:buFont typeface="Lato"/>
              <a:buChar char="➢"/>
            </a:pPr>
            <a:r>
              <a:rPr lang="en" sz="1800" dirty="0">
                <a:latin typeface="Calibri" charset="0"/>
                <a:ea typeface="Calibri" charset="0"/>
                <a:cs typeface="Calibri" charset="0"/>
                <a:sym typeface="Lato"/>
              </a:rPr>
              <a:t>Enabling people with disabilities to access the Web </a:t>
            </a:r>
            <a:endParaRPr sz="1800" dirty="0">
              <a:latin typeface="Calibri" charset="0"/>
              <a:ea typeface="Calibri" charset="0"/>
              <a:cs typeface="Calibri" charset="0"/>
              <a:sym typeface="Lato"/>
            </a:endParaRPr>
          </a:p>
          <a:p>
            <a:pPr marL="228600" lvl="0" indent="-228600" algn="l" rtl="0">
              <a:lnSpc>
                <a:spcPct val="115000"/>
              </a:lnSpc>
              <a:spcBef>
                <a:spcPts val="0"/>
              </a:spcBef>
              <a:spcAft>
                <a:spcPts val="0"/>
              </a:spcAft>
              <a:buSzPts val="1800"/>
              <a:buFont typeface="Lato"/>
              <a:buChar char="➢"/>
            </a:pPr>
            <a:r>
              <a:rPr lang="en" sz="1800" dirty="0">
                <a:latin typeface="Calibri" charset="0"/>
                <a:ea typeface="Calibri" charset="0"/>
                <a:cs typeface="Calibri" charset="0"/>
                <a:sym typeface="Lato"/>
              </a:rPr>
              <a:t>Built-in support for many of the world's languages</a:t>
            </a:r>
            <a:endParaRPr sz="1800" dirty="0">
              <a:latin typeface="Calibri" charset="0"/>
              <a:ea typeface="Calibri" charset="0"/>
              <a:cs typeface="Calibri" charset="0"/>
              <a:sym typeface="Lato"/>
            </a:endParaRPr>
          </a:p>
          <a:p>
            <a:pPr marL="228600" lvl="0" indent="-228600" algn="l" rtl="0">
              <a:lnSpc>
                <a:spcPct val="115000"/>
              </a:lnSpc>
              <a:spcBef>
                <a:spcPts val="0"/>
              </a:spcBef>
              <a:spcAft>
                <a:spcPts val="0"/>
              </a:spcAft>
              <a:buClr>
                <a:schemeClr val="dk2"/>
              </a:buClr>
              <a:buSzPts val="1800"/>
              <a:buFont typeface="Lato"/>
              <a:buChar char="➢"/>
            </a:pPr>
            <a:r>
              <a:rPr lang="en" sz="1800" dirty="0">
                <a:latin typeface="Calibri" charset="0"/>
                <a:ea typeface="Calibri" charset="0"/>
                <a:cs typeface="Calibri" charset="0"/>
                <a:sym typeface="Lato"/>
              </a:rPr>
              <a:t>A royalty-free Patent Policy</a:t>
            </a:r>
            <a:endParaRPr sz="1800" dirty="0">
              <a:latin typeface="Calibri" charset="0"/>
              <a:ea typeface="Calibri" charset="0"/>
              <a:cs typeface="Calibri" charset="0"/>
              <a:sym typeface="Lato"/>
            </a:endParaRPr>
          </a:p>
        </p:txBody>
      </p:sp>
      <p:pic>
        <p:nvPicPr>
          <p:cNvPr id="162" name="Google Shape;162;p24" title="Placeholder image"/>
          <p:cNvPicPr preferRelativeResize="0"/>
          <p:nvPr/>
        </p:nvPicPr>
        <p:blipFill rotWithShape="1">
          <a:blip r:embed="rId3" cstate="screen">
            <a:alphaModFix/>
            <a:extLst>
              <a:ext uri="{28A0092B-C50C-407E-A947-70E740481C1C}">
                <a14:useLocalDpi xmlns:a14="http://schemas.microsoft.com/office/drawing/2010/main"/>
              </a:ext>
            </a:extLst>
          </a:blip>
          <a:srcRect l="10561" r="7886"/>
          <a:stretch/>
        </p:blipFill>
        <p:spPr>
          <a:xfrm>
            <a:off x="6027100" y="1248875"/>
            <a:ext cx="3050751" cy="2786150"/>
          </a:xfrm>
          <a:prstGeom prst="rect">
            <a:avLst/>
          </a:prstGeom>
          <a:noFill/>
          <a:ln>
            <a:noFill/>
          </a:ln>
        </p:spPr>
      </p:pic>
      <p:sp>
        <p:nvSpPr>
          <p:cNvPr id="163" name="Google Shape;163;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06750" y="106400"/>
            <a:ext cx="53391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Contributions to key industries</a:t>
            </a:r>
            <a:endParaRPr sz="2400" b="1">
              <a:solidFill>
                <a:srgbClr val="232323"/>
              </a:solidFill>
              <a:latin typeface="Helvetica Neue"/>
              <a:ea typeface="Helvetica Neue"/>
              <a:cs typeface="Helvetica Neue"/>
              <a:sym typeface="Helvetica Neue"/>
            </a:endParaRPr>
          </a:p>
        </p:txBody>
      </p:sp>
      <p:sp>
        <p:nvSpPr>
          <p:cNvPr id="170" name="Google Shape;170;p2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171" name="Google Shape;171;p25"/>
          <p:cNvSpPr txBox="1"/>
          <p:nvPr/>
        </p:nvSpPr>
        <p:spPr>
          <a:xfrm>
            <a:off x="279318" y="998300"/>
            <a:ext cx="3359994" cy="3481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Government . . . . . . . . . . . . . . . </a:t>
            </a:r>
            <a:r>
              <a:rPr lang="en" sz="1600" dirty="0" smtClean="0">
                <a:solidFill>
                  <a:schemeClr val="dk2"/>
                </a:solidFill>
                <a:latin typeface="Calibri" charset="0"/>
                <a:ea typeface="Calibri" charset="0"/>
                <a:cs typeface="Calibri" charset="0"/>
                <a:sym typeface="Lato"/>
              </a:rPr>
              <a:t>.</a:t>
            </a:r>
            <a:r>
              <a:rPr lang="en-US" sz="1600" dirty="0" smtClean="0">
                <a:solidFill>
                  <a:schemeClr val="dk2"/>
                </a:solidFill>
                <a:latin typeface="Calibri" charset="0"/>
                <a:ea typeface="Calibri" charset="0"/>
                <a:cs typeface="Calibri" charset="0"/>
                <a:sym typeface="Lato"/>
              </a:rPr>
              <a:t> .</a:t>
            </a:r>
            <a:r>
              <a:rPr lang="en" sz="1600" dirty="0" smtClean="0">
                <a:solidFill>
                  <a:schemeClr val="dk2"/>
                </a:solidFill>
                <a:latin typeface="Calibri" charset="0"/>
                <a:ea typeface="Calibri" charset="0"/>
                <a:cs typeface="Calibri" charset="0"/>
                <a:sym typeface="Lato"/>
              </a:rPr>
              <a:t>                      </a:t>
            </a: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Telecommunications . . . . . . . . . .           </a:t>
            </a: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Communications . . . . . . . . . . . . .    </a:t>
            </a: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Financial Services . . . . . . . . . . . </a:t>
            </a:r>
            <a:r>
              <a:rPr lang="en" sz="1600" dirty="0" smtClean="0">
                <a:solidFill>
                  <a:schemeClr val="dk2"/>
                </a:solidFill>
                <a:latin typeface="Calibri" charset="0"/>
                <a:ea typeface="Calibri" charset="0"/>
                <a:cs typeface="Calibri" charset="0"/>
                <a:sym typeface="Lato"/>
              </a:rPr>
              <a:t>.</a:t>
            </a:r>
            <a:r>
              <a:rPr lang="en-US" sz="1600" dirty="0" smtClean="0">
                <a:solidFill>
                  <a:schemeClr val="dk2"/>
                </a:solidFill>
                <a:latin typeface="Calibri" charset="0"/>
                <a:ea typeface="Calibri" charset="0"/>
                <a:cs typeface="Calibri" charset="0"/>
                <a:sym typeface="Lato"/>
              </a:rPr>
              <a:t> .</a:t>
            </a:r>
            <a:r>
              <a:rPr lang="en" sz="1600" dirty="0" smtClean="0">
                <a:solidFill>
                  <a:schemeClr val="dk2"/>
                </a:solidFill>
                <a:latin typeface="Calibri" charset="0"/>
                <a:ea typeface="Calibri" charset="0"/>
                <a:cs typeface="Calibri" charset="0"/>
                <a:sym typeface="Lato"/>
              </a:rPr>
              <a:t>    </a:t>
            </a: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Entertainment and Media . . . . . .   </a:t>
            </a: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Automotive . . . . . . . . . . . . . . . . </a:t>
            </a:r>
            <a:r>
              <a:rPr lang="en" sz="1600" dirty="0" smtClean="0">
                <a:solidFill>
                  <a:schemeClr val="dk2"/>
                </a:solidFill>
                <a:latin typeface="Calibri" charset="0"/>
                <a:ea typeface="Calibri" charset="0"/>
                <a:cs typeface="Calibri" charset="0"/>
                <a:sym typeface="Lato"/>
              </a:rPr>
              <a:t>.</a:t>
            </a:r>
            <a:r>
              <a:rPr lang="en-US" sz="1600" dirty="0" smtClean="0">
                <a:solidFill>
                  <a:schemeClr val="dk2"/>
                </a:solidFill>
                <a:latin typeface="Calibri" charset="0"/>
                <a:ea typeface="Calibri" charset="0"/>
                <a:cs typeface="Calibri" charset="0"/>
                <a:sym typeface="Lato"/>
              </a:rPr>
              <a:t> .</a:t>
            </a:r>
            <a:r>
              <a:rPr lang="en" sz="1600" dirty="0" smtClean="0">
                <a:solidFill>
                  <a:schemeClr val="dk2"/>
                </a:solidFill>
                <a:latin typeface="Calibri" charset="0"/>
                <a:ea typeface="Calibri" charset="0"/>
                <a:cs typeface="Calibri" charset="0"/>
                <a:sym typeface="Lato"/>
              </a:rPr>
              <a:t>                            </a:t>
            </a: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Publishing . . . . . . . . . . . . . . . . . </a:t>
            </a:r>
            <a:r>
              <a:rPr lang="en" sz="1600" dirty="0" smtClean="0">
                <a:solidFill>
                  <a:schemeClr val="dk2"/>
                </a:solidFill>
                <a:latin typeface="Calibri" charset="0"/>
                <a:ea typeface="Calibri" charset="0"/>
                <a:cs typeface="Calibri" charset="0"/>
                <a:sym typeface="Lato"/>
              </a:rPr>
              <a:t>.</a:t>
            </a:r>
            <a:r>
              <a:rPr lang="en-US" sz="1600" dirty="0" smtClean="0">
                <a:solidFill>
                  <a:schemeClr val="dk2"/>
                </a:solidFill>
                <a:latin typeface="Calibri" charset="0"/>
                <a:ea typeface="Calibri" charset="0"/>
                <a:cs typeface="Calibri" charset="0"/>
                <a:sym typeface="Lato"/>
              </a:rPr>
              <a:t> .</a:t>
            </a:r>
            <a:r>
              <a:rPr lang="en" sz="1600" dirty="0" smtClean="0">
                <a:solidFill>
                  <a:schemeClr val="dk2"/>
                </a:solidFill>
                <a:latin typeface="Calibri" charset="0"/>
                <a:ea typeface="Calibri" charset="0"/>
                <a:cs typeface="Calibri" charset="0"/>
                <a:sym typeface="Lato"/>
              </a:rPr>
              <a:t>    </a:t>
            </a:r>
            <a:r>
              <a:rPr lang="en" dirty="0" smtClean="0">
                <a:solidFill>
                  <a:schemeClr val="dk2"/>
                </a:solidFill>
                <a:latin typeface="Calibri" charset="0"/>
                <a:ea typeface="Calibri" charset="0"/>
                <a:cs typeface="Calibri" charset="0"/>
                <a:sym typeface="Lato"/>
              </a:rPr>
              <a:t>                            </a:t>
            </a:r>
            <a:endParaRPr dirty="0">
              <a:solidFill>
                <a:schemeClr val="dk2"/>
              </a:solidFill>
              <a:latin typeface="Calibri" charset="0"/>
              <a:ea typeface="Calibri" charset="0"/>
              <a:cs typeface="Calibri" charset="0"/>
              <a:sym typeface="Lato"/>
            </a:endParaRPr>
          </a:p>
        </p:txBody>
      </p:sp>
      <p:sp>
        <p:nvSpPr>
          <p:cNvPr id="172" name="Google Shape;172;p25"/>
          <p:cNvSpPr txBox="1"/>
          <p:nvPr/>
        </p:nvSpPr>
        <p:spPr>
          <a:xfrm>
            <a:off x="3042437" y="1130325"/>
            <a:ext cx="3314400" cy="348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dk2"/>
                </a:solidFill>
                <a:latin typeface="Calibri" charset="0"/>
                <a:ea typeface="Calibri" charset="0"/>
                <a:cs typeface="Calibri" charset="0"/>
                <a:sym typeface="Lato"/>
              </a:rPr>
              <a:t>Open Data</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r>
              <a:rPr lang="en" sz="1600" dirty="0">
                <a:solidFill>
                  <a:schemeClr val="dk2"/>
                </a:solidFill>
                <a:latin typeface="Calibri" charset="0"/>
                <a:ea typeface="Calibri" charset="0"/>
                <a:cs typeface="Calibri" charset="0"/>
                <a:sym typeface="Lato"/>
              </a:rPr>
              <a:t>Mobile Web support</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r>
              <a:rPr lang="en" sz="1600" dirty="0">
                <a:solidFill>
                  <a:schemeClr val="dk2"/>
                </a:solidFill>
                <a:latin typeface="Calibri" charset="0"/>
                <a:ea typeface="Calibri" charset="0"/>
                <a:cs typeface="Calibri" charset="0"/>
                <a:sym typeface="Lato"/>
              </a:rPr>
              <a:t>WebRTC (with IETF)</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r>
              <a:rPr lang="en" sz="1600" dirty="0">
                <a:solidFill>
                  <a:schemeClr val="dk2"/>
                </a:solidFill>
                <a:latin typeface="Calibri" charset="0"/>
                <a:ea typeface="Calibri" charset="0"/>
                <a:cs typeface="Calibri" charset="0"/>
                <a:sym typeface="Lato"/>
              </a:rPr>
              <a:t>Streamlined payment framework</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r>
              <a:rPr lang="en" sz="1600" dirty="0">
                <a:solidFill>
                  <a:schemeClr val="dk2"/>
                </a:solidFill>
                <a:latin typeface="Calibri" charset="0"/>
                <a:ea typeface="Calibri" charset="0"/>
                <a:cs typeface="Calibri" charset="0"/>
                <a:sym typeface="Lato"/>
              </a:rPr>
              <a:t>Streaming video on the web</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r>
              <a:rPr lang="en" sz="1600" dirty="0">
                <a:solidFill>
                  <a:schemeClr val="dk2"/>
                </a:solidFill>
                <a:latin typeface="Calibri" charset="0"/>
                <a:ea typeface="Calibri" charset="0"/>
                <a:cs typeface="Calibri" charset="0"/>
                <a:sym typeface="Lato"/>
              </a:rPr>
              <a:t>Vehicle system reporting </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a:p>
            <a:pPr marL="0" lvl="0" indent="0" algn="just" rtl="0">
              <a:spcBef>
                <a:spcPts val="0"/>
              </a:spcBef>
              <a:spcAft>
                <a:spcPts val="0"/>
              </a:spcAft>
              <a:buNone/>
            </a:pPr>
            <a:r>
              <a:rPr lang="en" sz="1600" dirty="0">
                <a:solidFill>
                  <a:schemeClr val="dk2"/>
                </a:solidFill>
                <a:latin typeface="Calibri" charset="0"/>
                <a:ea typeface="Calibri" charset="0"/>
                <a:cs typeface="Calibri" charset="0"/>
                <a:sym typeface="Lato"/>
              </a:rPr>
              <a:t>EPUB for </a:t>
            </a:r>
            <a:r>
              <a:rPr lang="en" sz="1600" dirty="0" err="1">
                <a:solidFill>
                  <a:schemeClr val="dk2"/>
                </a:solidFill>
                <a:latin typeface="Calibri" charset="0"/>
                <a:ea typeface="Calibri" charset="0"/>
                <a:cs typeface="Calibri" charset="0"/>
                <a:sym typeface="Lato"/>
              </a:rPr>
              <a:t>ebooks</a:t>
            </a:r>
            <a:endParaRPr sz="1600" dirty="0">
              <a:solidFill>
                <a:schemeClr val="dk2"/>
              </a:solidFill>
              <a:latin typeface="Calibri" charset="0"/>
              <a:ea typeface="Calibri" charset="0"/>
              <a:cs typeface="Calibri" charset="0"/>
              <a:sym typeface="Lato"/>
            </a:endParaRPr>
          </a:p>
          <a:p>
            <a:pPr marL="0" lvl="0" indent="0" algn="l" rtl="0">
              <a:spcBef>
                <a:spcPts val="0"/>
              </a:spcBef>
              <a:spcAft>
                <a:spcPts val="0"/>
              </a:spcAft>
              <a:buNone/>
            </a:pPr>
            <a:endParaRPr sz="1600" dirty="0">
              <a:solidFill>
                <a:schemeClr val="dk2"/>
              </a:solidFill>
              <a:latin typeface="Calibri" charset="0"/>
              <a:ea typeface="Calibri" charset="0"/>
              <a:cs typeface="Calibri" charset="0"/>
              <a:sym typeface="Lato"/>
            </a:endParaRPr>
          </a:p>
        </p:txBody>
      </p:sp>
      <p:pic>
        <p:nvPicPr>
          <p:cNvPr id="173" name="Google Shape;173;p25"/>
          <p:cNvPicPr preferRelativeResize="0"/>
          <p:nvPr/>
        </p:nvPicPr>
        <p:blipFill>
          <a:blip r:embed="rId3">
            <a:alphaModFix/>
          </a:blip>
          <a:stretch>
            <a:fillRect/>
          </a:stretch>
        </p:blipFill>
        <p:spPr>
          <a:xfrm>
            <a:off x="6722664" y="3620098"/>
            <a:ext cx="513551" cy="513552"/>
          </a:xfrm>
          <a:prstGeom prst="rect">
            <a:avLst/>
          </a:prstGeom>
          <a:noFill/>
          <a:ln>
            <a:noFill/>
          </a:ln>
        </p:spPr>
      </p:pic>
      <p:pic>
        <p:nvPicPr>
          <p:cNvPr id="174" name="Google Shape;174;p25"/>
          <p:cNvPicPr preferRelativeResize="0"/>
          <p:nvPr/>
        </p:nvPicPr>
        <p:blipFill>
          <a:blip r:embed="rId4">
            <a:alphaModFix/>
          </a:blip>
          <a:stretch>
            <a:fillRect/>
          </a:stretch>
        </p:blipFill>
        <p:spPr>
          <a:xfrm>
            <a:off x="7540449" y="2482411"/>
            <a:ext cx="513551" cy="513552"/>
          </a:xfrm>
          <a:prstGeom prst="rect">
            <a:avLst/>
          </a:prstGeom>
          <a:noFill/>
          <a:ln>
            <a:noFill/>
          </a:ln>
        </p:spPr>
      </p:pic>
      <p:pic>
        <p:nvPicPr>
          <p:cNvPr id="175" name="Google Shape;175;p25"/>
          <p:cNvPicPr preferRelativeResize="0"/>
          <p:nvPr/>
        </p:nvPicPr>
        <p:blipFill>
          <a:blip r:embed="rId5">
            <a:alphaModFix/>
          </a:blip>
          <a:stretch>
            <a:fillRect/>
          </a:stretch>
        </p:blipFill>
        <p:spPr>
          <a:xfrm>
            <a:off x="7540449" y="3620098"/>
            <a:ext cx="513551" cy="513552"/>
          </a:xfrm>
          <a:prstGeom prst="rect">
            <a:avLst/>
          </a:prstGeom>
          <a:noFill/>
          <a:ln>
            <a:noFill/>
          </a:ln>
        </p:spPr>
      </p:pic>
      <p:pic>
        <p:nvPicPr>
          <p:cNvPr id="176" name="Google Shape;176;p25"/>
          <p:cNvPicPr preferRelativeResize="0"/>
          <p:nvPr/>
        </p:nvPicPr>
        <p:blipFill>
          <a:blip r:embed="rId6">
            <a:alphaModFix/>
          </a:blip>
          <a:stretch>
            <a:fillRect/>
          </a:stretch>
        </p:blipFill>
        <p:spPr>
          <a:xfrm>
            <a:off x="7540449" y="1344725"/>
            <a:ext cx="513551" cy="513552"/>
          </a:xfrm>
          <a:prstGeom prst="rect">
            <a:avLst/>
          </a:prstGeom>
          <a:noFill/>
          <a:ln>
            <a:noFill/>
          </a:ln>
        </p:spPr>
      </p:pic>
      <p:pic>
        <p:nvPicPr>
          <p:cNvPr id="177" name="Google Shape;177;p25"/>
          <p:cNvPicPr preferRelativeResize="0"/>
          <p:nvPr/>
        </p:nvPicPr>
        <p:blipFill>
          <a:blip r:embed="rId7">
            <a:alphaModFix/>
          </a:blip>
          <a:stretch>
            <a:fillRect/>
          </a:stretch>
        </p:blipFill>
        <p:spPr>
          <a:xfrm>
            <a:off x="6722650" y="2482411"/>
            <a:ext cx="513551" cy="513552"/>
          </a:xfrm>
          <a:prstGeom prst="rect">
            <a:avLst/>
          </a:prstGeom>
          <a:noFill/>
          <a:ln>
            <a:noFill/>
          </a:ln>
        </p:spPr>
      </p:pic>
      <p:pic>
        <p:nvPicPr>
          <p:cNvPr id="178" name="Google Shape;178;p25"/>
          <p:cNvPicPr preferRelativeResize="0"/>
          <p:nvPr/>
        </p:nvPicPr>
        <p:blipFill>
          <a:blip r:embed="rId8">
            <a:alphaModFix/>
          </a:blip>
          <a:stretch>
            <a:fillRect/>
          </a:stretch>
        </p:blipFill>
        <p:spPr>
          <a:xfrm>
            <a:off x="6722650" y="1344725"/>
            <a:ext cx="513551" cy="5135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306751" y="106400"/>
            <a:ext cx="4642200" cy="48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32323"/>
              </a:buClr>
              <a:buSzPts val="2100"/>
              <a:buFont typeface="Helvetica Neue"/>
              <a:buNone/>
            </a:pPr>
            <a:r>
              <a:rPr lang="en" sz="2400" b="1">
                <a:solidFill>
                  <a:srgbClr val="232323"/>
                </a:solidFill>
                <a:latin typeface="Helvetica Neue"/>
                <a:ea typeface="Helvetica Neue"/>
                <a:cs typeface="Helvetica Neue"/>
                <a:sym typeface="Helvetica Neue"/>
              </a:rPr>
              <a:t>Recognition</a:t>
            </a:r>
            <a:endParaRPr sz="2400" b="1">
              <a:solidFill>
                <a:srgbClr val="232323"/>
              </a:solidFill>
              <a:latin typeface="Helvetica Neue"/>
              <a:ea typeface="Helvetica Neue"/>
              <a:cs typeface="Helvetica Neue"/>
              <a:sym typeface="Helvetica Neue"/>
            </a:endParaRPr>
          </a:p>
        </p:txBody>
      </p:sp>
      <p:sp>
        <p:nvSpPr>
          <p:cNvPr id="185" name="Google Shape;185;p26"/>
          <p:cNvSpPr txBox="1">
            <a:spLocks noGrp="1"/>
          </p:cNvSpPr>
          <p:nvPr>
            <p:ph type="body" idx="1"/>
          </p:nvPr>
        </p:nvSpPr>
        <p:spPr>
          <a:xfrm>
            <a:off x="306750" y="831475"/>
            <a:ext cx="5501400" cy="3842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Clr>
                <a:srgbClr val="232323"/>
              </a:buClr>
              <a:buSzPts val="1500"/>
              <a:buNone/>
            </a:pPr>
            <a:r>
              <a:rPr lang="en" sz="1800" dirty="0">
                <a:latin typeface="Calibri" charset="0"/>
                <a:ea typeface="Calibri" charset="0"/>
                <a:cs typeface="Calibri" charset="0"/>
                <a:sym typeface="Lato"/>
              </a:rPr>
              <a:t>The Web Consortium has earned recognition for the impact of its open standards on billions of users:</a:t>
            </a:r>
            <a:endParaRPr sz="1800" dirty="0">
              <a:latin typeface="Calibri" charset="0"/>
              <a:ea typeface="Calibri" charset="0"/>
              <a:cs typeface="Calibri" charset="0"/>
              <a:sym typeface="Lato"/>
            </a:endParaRPr>
          </a:p>
          <a:p>
            <a:pPr marL="228600" lvl="0" indent="-228600" algn="l" rtl="0">
              <a:lnSpc>
                <a:spcPct val="100000"/>
              </a:lnSpc>
              <a:spcBef>
                <a:spcPts val="1600"/>
              </a:spcBef>
              <a:spcAft>
                <a:spcPts val="0"/>
              </a:spcAft>
              <a:buClr>
                <a:schemeClr val="dk2"/>
              </a:buClr>
              <a:buSzPts val="1800"/>
              <a:buFont typeface="Helvetica Neue"/>
              <a:buChar char="➢"/>
            </a:pPr>
            <a:r>
              <a:rPr lang="en" sz="1800" dirty="0">
                <a:latin typeface="Calibri" charset="0"/>
                <a:ea typeface="Calibri" charset="0"/>
                <a:cs typeface="Calibri" charset="0"/>
                <a:sym typeface="Lato"/>
              </a:rPr>
              <a:t>Ranked by the Boston Globe </a:t>
            </a:r>
            <a:r>
              <a:rPr lang="en" sz="1800" b="1" dirty="0">
                <a:latin typeface="Calibri" charset="0"/>
                <a:ea typeface="Calibri" charset="0"/>
                <a:cs typeface="Calibri" charset="0"/>
                <a:sym typeface="Lato"/>
              </a:rPr>
              <a:t>the most important achievement associated with MIT</a:t>
            </a:r>
            <a:r>
              <a:rPr lang="en" sz="1800" dirty="0">
                <a:latin typeface="Calibri" charset="0"/>
                <a:ea typeface="Calibri" charset="0"/>
                <a:cs typeface="Calibri" charset="0"/>
                <a:sym typeface="Lato"/>
              </a:rPr>
              <a:t> in its first 150 years </a:t>
            </a:r>
            <a:endParaRPr sz="1800" dirty="0">
              <a:latin typeface="Calibri" charset="0"/>
              <a:ea typeface="Calibri" charset="0"/>
              <a:cs typeface="Calibri" charset="0"/>
              <a:sym typeface="Lato"/>
            </a:endParaRPr>
          </a:p>
          <a:p>
            <a:pPr marL="228600" lvl="0" indent="-228600" algn="l" rtl="0">
              <a:lnSpc>
                <a:spcPct val="100000"/>
              </a:lnSpc>
              <a:spcBef>
                <a:spcPts val="0"/>
              </a:spcBef>
              <a:spcAft>
                <a:spcPts val="0"/>
              </a:spcAft>
              <a:buSzPts val="1800"/>
              <a:buFont typeface="Helvetica Neue"/>
              <a:buChar char="➢"/>
            </a:pPr>
            <a:r>
              <a:rPr lang="en" sz="1800" dirty="0">
                <a:latin typeface="Calibri" charset="0"/>
                <a:ea typeface="Calibri" charset="0"/>
                <a:cs typeface="Calibri" charset="0"/>
                <a:sym typeface="Lato"/>
              </a:rPr>
              <a:t>Recipient of </a:t>
            </a:r>
            <a:r>
              <a:rPr lang="en" sz="1800" b="1" dirty="0">
                <a:latin typeface="Calibri" charset="0"/>
                <a:ea typeface="Calibri" charset="0"/>
                <a:cs typeface="Calibri" charset="0"/>
                <a:sym typeface="Lato"/>
              </a:rPr>
              <a:t>two Emmy Awards</a:t>
            </a:r>
            <a:r>
              <a:rPr lang="en" sz="1800" dirty="0">
                <a:latin typeface="Calibri" charset="0"/>
                <a:ea typeface="Calibri" charset="0"/>
                <a:cs typeface="Calibri" charset="0"/>
                <a:sym typeface="Lato"/>
              </a:rPr>
              <a:t>: for making online videos more accessible with captions and subtitles (2016), for standardization of a Full TV Experience on the Web (2019)</a:t>
            </a:r>
            <a:endParaRPr sz="1800" dirty="0">
              <a:latin typeface="Calibri" charset="0"/>
              <a:ea typeface="Calibri" charset="0"/>
              <a:cs typeface="Calibri" charset="0"/>
              <a:sym typeface="Lato"/>
            </a:endParaRPr>
          </a:p>
          <a:p>
            <a:pPr marL="228600" lvl="0" indent="-228600" algn="l" rtl="0">
              <a:lnSpc>
                <a:spcPct val="100000"/>
              </a:lnSpc>
              <a:spcBef>
                <a:spcPts val="0"/>
              </a:spcBef>
              <a:spcAft>
                <a:spcPts val="0"/>
              </a:spcAft>
              <a:buSzPts val="1800"/>
              <a:buFont typeface="Helvetica Neue"/>
              <a:buChar char="➢"/>
            </a:pPr>
            <a:r>
              <a:rPr lang="en" sz="1800" dirty="0">
                <a:latin typeface="Calibri" charset="0"/>
                <a:ea typeface="Calibri" charset="0"/>
                <a:cs typeface="Calibri" charset="0"/>
                <a:sym typeface="Lato"/>
              </a:rPr>
              <a:t>Our impact even extends </a:t>
            </a:r>
            <a:r>
              <a:rPr lang="en" sz="1800" b="1" dirty="0">
                <a:latin typeface="Calibri" charset="0"/>
                <a:ea typeface="Calibri" charset="0"/>
                <a:cs typeface="Calibri" charset="0"/>
                <a:sym typeface="Lato"/>
              </a:rPr>
              <a:t>beyond this planet</a:t>
            </a:r>
            <a:r>
              <a:rPr lang="en" sz="1800" dirty="0">
                <a:latin typeface="Calibri" charset="0"/>
                <a:ea typeface="Calibri" charset="0"/>
                <a:cs typeface="Calibri" charset="0"/>
                <a:sym typeface="Lato"/>
              </a:rPr>
              <a:t>: NASA has used our technologies in both the Spirit and Opportunity Mars rovers. </a:t>
            </a:r>
            <a:endParaRPr sz="1800" dirty="0">
              <a:latin typeface="Calibri" charset="0"/>
              <a:ea typeface="Calibri" charset="0"/>
              <a:cs typeface="Calibri" charset="0"/>
              <a:sym typeface="Lato"/>
            </a:endParaRPr>
          </a:p>
        </p:txBody>
      </p:sp>
      <p:grpSp>
        <p:nvGrpSpPr>
          <p:cNvPr id="186" name="Google Shape;186;p26"/>
          <p:cNvGrpSpPr/>
          <p:nvPr/>
        </p:nvGrpSpPr>
        <p:grpSpPr>
          <a:xfrm>
            <a:off x="5906218" y="1208252"/>
            <a:ext cx="3069600" cy="3069600"/>
            <a:chOff x="5906218" y="1296902"/>
            <a:chExt cx="3069600" cy="3069600"/>
          </a:xfrm>
        </p:grpSpPr>
        <p:sp>
          <p:nvSpPr>
            <p:cNvPr id="187" name="Google Shape;187;p26"/>
            <p:cNvSpPr/>
            <p:nvPr/>
          </p:nvSpPr>
          <p:spPr>
            <a:xfrm flipH="1">
              <a:off x="5906218" y="1296902"/>
              <a:ext cx="3069600" cy="3069600"/>
            </a:xfrm>
            <a:prstGeom prst="ellipse">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80668" y="2032902"/>
              <a:ext cx="2520701" cy="1597625"/>
            </a:xfrm>
            <a:prstGeom prst="rect">
              <a:avLst/>
            </a:prstGeom>
            <a:noFill/>
            <a:ln>
              <a:noFill/>
            </a:ln>
          </p:spPr>
        </p:pic>
      </p:grpSp>
      <p:sp>
        <p:nvSpPr>
          <p:cNvPr id="189" name="Google Shape;189;p2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1484</Words>
  <Application>Microsoft Macintosh PowerPoint</Application>
  <PresentationFormat>On-screen Show (16:9)</PresentationFormat>
  <Paragraphs>204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Arial</vt:lpstr>
      <vt:lpstr>Calibri</vt:lpstr>
      <vt:lpstr>Lato</vt:lpstr>
      <vt:lpstr>Simple Light</vt:lpstr>
      <vt:lpstr>World Wide Web Consortium  Legal Entity</vt:lpstr>
      <vt:lpstr>Outline</vt:lpstr>
      <vt:lpstr>A revolutionary invention</vt:lpstr>
      <vt:lpstr>An empowering invention</vt:lpstr>
      <vt:lpstr>A platform that needs stewards</vt:lpstr>
      <vt:lpstr>Leading the Web to its full potential</vt:lpstr>
      <vt:lpstr>Achievements</vt:lpstr>
      <vt:lpstr>Contributions to key industries</vt:lpstr>
      <vt:lpstr>Recognition</vt:lpstr>
      <vt:lpstr>Organization</vt:lpstr>
      <vt:lpstr>Historical organizational structure</vt:lpstr>
      <vt:lpstr>Drivers of organizational transformation (1/2)</vt:lpstr>
      <vt:lpstr>Drivers of organizational transformation (2/2)</vt:lpstr>
      <vt:lpstr>Legal Entity plan</vt:lpstr>
      <vt:lpstr>What a Legal Entity provides </vt:lpstr>
      <vt:lpstr>Past funding from ISOC </vt:lpstr>
      <vt:lpstr>Request to ISOC for new funding  </vt:lpstr>
      <vt:lpstr>Business context for our request to ISOC</vt:lpstr>
      <vt:lpstr>ISOC, IETF, and W3C</vt:lpstr>
      <vt:lpstr>Key focus areas</vt:lpstr>
      <vt:lpstr>Summary</vt:lpstr>
      <vt:lpstr>Call to action</vt:lpstr>
      <vt:lpstr>PowerPoint Presentation</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Wide Web Consortium  Legal Entity</dc:title>
  <dc:subject/>
  <dc:creator/>
  <cp:keywords/>
  <dc:description/>
  <cp:lastModifiedBy>xLab</cp:lastModifiedBy>
  <cp:revision>5</cp:revision>
  <dcterms:modified xsi:type="dcterms:W3CDTF">2019-07-26T16:57:40Z</dcterms:modified>
  <cp:category/>
</cp:coreProperties>
</file>