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90" r:id="rId2"/>
    <p:sldId id="306" r:id="rId3"/>
    <p:sldId id="316" r:id="rId4"/>
    <p:sldId id="307" r:id="rId5"/>
    <p:sldId id="315" r:id="rId6"/>
    <p:sldId id="317" r:id="rId7"/>
    <p:sldId id="318" r:id="rId8"/>
    <p:sldId id="319" r:id="rId9"/>
    <p:sldId id="320" r:id="rId10"/>
    <p:sldId id="321" r:id="rId11"/>
    <p:sldId id="322" r:id="rId12"/>
  </p:sldIdLst>
  <p:sldSz cx="9144000" cy="6858000" type="screen4x3"/>
  <p:notesSz cx="6858000" cy="9144000"/>
  <p:custDataLst>
    <p:tags r:id="rId14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380" autoAdjust="0"/>
  </p:normalViewPr>
  <p:slideViewPr>
    <p:cSldViewPr>
      <p:cViewPr varScale="1">
        <p:scale>
          <a:sx n="63" d="100"/>
          <a:sy n="63" d="100"/>
        </p:scale>
        <p:origin x="-135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ABD90-511A-467B-9506-71DAF253FA15}" type="datetimeFigureOut">
              <a:rPr lang="de-DE" smtClean="0"/>
              <a:pPr/>
              <a:t>28.10.2015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14A1A4-FB38-479F-8CBF-AB3729C81A1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Memo </a:t>
            </a:r>
            <a:fld id="{1C4C1A90-3B38-4236-956E-B6B30384166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Memo </a:t>
            </a:r>
            <a:fld id="{1C4C1A90-3B38-4236-956E-B6B30384166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Memo </a:t>
            </a:r>
            <a:fld id="{1C4C1A90-3B38-4236-956E-B6B30384166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Memo </a:t>
            </a:r>
            <a:fld id="{1C4C1A90-3B38-4236-956E-B6B30384166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Memo </a:t>
            </a:r>
            <a:fld id="{1C4C1A90-3B38-4236-956E-B6B30384166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Memo </a:t>
            </a:r>
            <a:fld id="{1C4C1A90-3B38-4236-956E-B6B30384166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Memo </a:t>
            </a:r>
            <a:fld id="{1C4C1A90-3B38-4236-956E-B6B30384166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Memo </a:t>
            </a:r>
            <a:fld id="{1C4C1A90-3B38-4236-956E-B6B30384166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Memo </a:t>
            </a:r>
            <a:fld id="{1C4C1A90-3B38-4236-956E-B6B30384166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Memo </a:t>
            </a:r>
            <a:fld id="{1C4C1A90-3B38-4236-956E-B6B30384166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B9CD1-F0CA-479C-A879-9F9FD8D70431}" type="datetimeFigureOut">
              <a:rPr lang="de-DE" smtClean="0"/>
              <a:pPr/>
              <a:t>28.10.2015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A21B-0B6D-499E-AF44-FF284CAAA62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B9CD1-F0CA-479C-A879-9F9FD8D70431}" type="datetimeFigureOut">
              <a:rPr lang="de-DE" smtClean="0"/>
              <a:pPr/>
              <a:t>28.10.2015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A21B-0B6D-499E-AF44-FF284CAAA62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B9CD1-F0CA-479C-A879-9F9FD8D70431}" type="datetimeFigureOut">
              <a:rPr lang="de-DE" smtClean="0"/>
              <a:pPr/>
              <a:t>28.10.2015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A21B-0B6D-499E-AF44-FF284CAAA62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ree Content" userDrawn="1">
  <p:cSld name="F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smtClean="0"/>
              <a:t>Click to add core message of slide</a:t>
            </a:r>
            <a:endParaRPr lang="en-US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 hasCustomPrompt="1"/>
          </p:nvPr>
        </p:nvSpPr>
        <p:spPr>
          <a:xfrm>
            <a:off x="541338" y="1412875"/>
            <a:ext cx="8207375" cy="215444"/>
          </a:xfrm>
        </p:spPr>
        <p:txBody>
          <a:bodyPr>
            <a:spAutoFit/>
          </a:bodyPr>
          <a:lstStyle>
            <a:lvl1pPr>
              <a:defRPr/>
            </a:lvl1pPr>
          </a:lstStyle>
          <a:p>
            <a:pPr lvl="0"/>
            <a:r>
              <a:rPr lang="en-US" noProof="0" dirty="0" smtClean="0"/>
              <a:t>Title (description of slide content), Arial 14 </a:t>
            </a:r>
            <a:r>
              <a:rPr lang="en-US" noProof="0" dirty="0" err="1" smtClean="0"/>
              <a:t>pt</a:t>
            </a:r>
            <a:r>
              <a:rPr lang="en-US" noProof="0" dirty="0" smtClean="0"/>
              <a:t>, maximum of 1 line</a:t>
            </a:r>
          </a:p>
        </p:txBody>
      </p:sp>
    </p:spTree>
    <p:extLst>
      <p:ext uri="{BB962C8B-B14F-4D97-AF65-F5344CB8AC3E}">
        <p14:creationId xmlns="" xmlns:p14="http://schemas.microsoft.com/office/powerpoint/2010/main" val="346973467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B9CD1-F0CA-479C-A879-9F9FD8D70431}" type="datetimeFigureOut">
              <a:rPr lang="de-DE" smtClean="0"/>
              <a:pPr/>
              <a:t>28.10.2015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A21B-0B6D-499E-AF44-FF284CAAA62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B9CD1-F0CA-479C-A879-9F9FD8D70431}" type="datetimeFigureOut">
              <a:rPr lang="de-DE" smtClean="0"/>
              <a:pPr/>
              <a:t>28.10.2015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A21B-0B6D-499E-AF44-FF284CAAA62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B9CD1-F0CA-479C-A879-9F9FD8D70431}" type="datetimeFigureOut">
              <a:rPr lang="de-DE" smtClean="0"/>
              <a:pPr/>
              <a:t>28.10.2015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A21B-0B6D-499E-AF44-FF284CAAA62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B9CD1-F0CA-479C-A879-9F9FD8D70431}" type="datetimeFigureOut">
              <a:rPr lang="de-DE" smtClean="0"/>
              <a:pPr/>
              <a:t>28.10.2015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A21B-0B6D-499E-AF44-FF284CAAA62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B9CD1-F0CA-479C-A879-9F9FD8D70431}" type="datetimeFigureOut">
              <a:rPr lang="de-DE" smtClean="0"/>
              <a:pPr/>
              <a:t>28.10.2015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A21B-0B6D-499E-AF44-FF284CAAA62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B9CD1-F0CA-479C-A879-9F9FD8D70431}" type="datetimeFigureOut">
              <a:rPr lang="de-DE" smtClean="0"/>
              <a:pPr/>
              <a:t>28.10.2015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A21B-0B6D-499E-AF44-FF284CAAA62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B9CD1-F0CA-479C-A879-9F9FD8D70431}" type="datetimeFigureOut">
              <a:rPr lang="de-DE" smtClean="0"/>
              <a:pPr/>
              <a:t>28.10.2015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A21B-0B6D-499E-AF44-FF284CAAA62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B9CD1-F0CA-479C-A879-9F9FD8D70431}" type="datetimeFigureOut">
              <a:rPr lang="de-DE" smtClean="0"/>
              <a:pPr/>
              <a:t>28.10.2015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A21B-0B6D-499E-AF44-FF284CAAA62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B9CD1-F0CA-479C-A879-9F9FD8D70431}" type="datetimeFigureOut">
              <a:rPr lang="de-DE" smtClean="0"/>
              <a:pPr/>
              <a:t>28.10.2015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BA21B-0B6D-499E-AF44-FF284CAAA62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>
    <p:zoom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.org/WoT/IG/wiki/Security&amp;Privacy_References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.org/WoT/IG/wiki/Security,_Privacy_and_Resilienc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3.org/WoT/IG/wiki/Security&amp;Privacy_References" TargetMode="External"/><Relationship Id="rId3" Type="http://schemas.openxmlformats.org/officeDocument/2006/relationships/hyperlink" Target="https://www.w3.org/WoT/IG/wiki/Security&amp;Privacy_Challenges" TargetMode="External"/><Relationship Id="rId7" Type="http://schemas.openxmlformats.org/officeDocument/2006/relationships/hyperlink" Target="https://www.w3.org/WoT/IG/wiki/Security&amp;Privacy_Glossary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w3.org/WoT/IG/wiki/Security&amp;Privacy_Advanced_Concepts" TargetMode="External"/><Relationship Id="rId5" Type="http://schemas.openxmlformats.org/officeDocument/2006/relationships/hyperlink" Target="https://www.w3.org/WoT/IG/wiki/Landscape_of_Security&amp;Privacy_Means" TargetMode="External"/><Relationship Id="rId4" Type="http://schemas.openxmlformats.org/officeDocument/2006/relationships/hyperlink" Target="https://www.w3.org/WoT/IG/wiki/Security&amp;Privacy_Requirements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.org/WoT/IG/wiki/Security&amp;Privacy_Challenge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.org/WoT/IG/wiki/Security&amp;Privacy_Requirement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.org/WoT/IG/wiki/Landscape_of_Security&amp;Privacy_Mean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.org/WoT/IG/wiki/Security&amp;Privacy_Advanced_Concept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.org/WoT/IG/wiki/Security&amp;Privacy_Glossary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01824" y="1814959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noProof="0" dirty="0" smtClean="0"/>
              <a:t>Report: </a:t>
            </a:r>
            <a:br>
              <a:rPr lang="en-US" noProof="0" dirty="0" smtClean="0"/>
            </a:br>
            <a:r>
              <a:rPr lang="en-US" noProof="0" dirty="0" smtClean="0"/>
              <a:t>W3C IG on Web-of-Things</a:t>
            </a:r>
            <a:br>
              <a:rPr lang="en-US" noProof="0" dirty="0" smtClean="0"/>
            </a:br>
            <a:r>
              <a:rPr lang="en-US" b="1" noProof="0" dirty="0" smtClean="0"/>
              <a:t>Security and Privacy </a:t>
            </a:r>
            <a:endParaRPr lang="en-US" b="1" noProof="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03648" y="4603576"/>
            <a:ext cx="6368752" cy="2065784"/>
          </a:xfrm>
        </p:spPr>
        <p:txBody>
          <a:bodyPr>
            <a:normAutofit/>
          </a:bodyPr>
          <a:lstStyle/>
          <a:p>
            <a:r>
              <a:rPr lang="en-US" noProof="0" smtClean="0"/>
              <a:t>Oliver Pfaff</a:t>
            </a:r>
            <a:br>
              <a:rPr lang="en-US" noProof="0" smtClean="0"/>
            </a:br>
            <a:r>
              <a:rPr lang="en-US" noProof="0" smtClean="0"/>
              <a:t>(oliver.pfaff@siemens.com)</a:t>
            </a:r>
            <a:endParaRPr lang="en-US" noProof="0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noProof="0" dirty="0" smtClean="0">
                <a:hlinkClick r:id="rId3" tooltip="Security&amp;Privacy References"/>
              </a:rPr>
              <a:t>Security&amp;Privacy References</a:t>
            </a:r>
            <a:r>
              <a:rPr lang="en-US" sz="3200" noProof="0" dirty="0" smtClean="0"/>
              <a:t> </a:t>
            </a:r>
            <a:r>
              <a:rPr lang="en-US" sz="3200" b="1" dirty="0" smtClean="0"/>
              <a:t>Status</a:t>
            </a:r>
            <a:endParaRPr lang="en-US" sz="3200" b="1" noProof="0" dirty="0" smtClean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96240" y="1297151"/>
            <a:ext cx="8747760" cy="10772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i="1" dirty="0" smtClean="0"/>
              <a:t>Objective</a:t>
            </a:r>
            <a:r>
              <a:rPr lang="en-US" sz="2000" dirty="0" smtClean="0"/>
              <a:t>: </a:t>
            </a:r>
            <a:r>
              <a:rPr lang="en-US" sz="2000" b="1" dirty="0" smtClean="0"/>
              <a:t>housekeeping</a:t>
            </a:r>
          </a:p>
          <a:p>
            <a:pPr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i="1" dirty="0" smtClean="0"/>
              <a:t>State</a:t>
            </a:r>
            <a:r>
              <a:rPr lang="en-US" sz="2000" dirty="0" smtClean="0"/>
              <a:t>: </a:t>
            </a:r>
            <a:r>
              <a:rPr lang="en-US" sz="2000" b="1" dirty="0" smtClean="0"/>
              <a:t>draft</a:t>
            </a:r>
          </a:p>
          <a:p>
            <a:pPr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i="1" dirty="0" smtClean="0"/>
              <a:t>Open points</a:t>
            </a:r>
            <a:r>
              <a:rPr lang="en-US" sz="2000" dirty="0" smtClean="0"/>
              <a:t>: </a:t>
            </a:r>
            <a:r>
              <a:rPr lang="en-US" sz="2000" b="1" dirty="0" err="1" smtClean="0"/>
              <a:t>n.a</a:t>
            </a:r>
            <a:r>
              <a:rPr lang="en-US" sz="2000" b="1" dirty="0" smtClean="0"/>
              <a:t>.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noProof="0" dirty="0" smtClean="0"/>
              <a:t>Further Open Points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96240" y="1297151"/>
            <a:ext cx="8747760" cy="6924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dirty="0" smtClean="0"/>
              <a:t>Address </a:t>
            </a:r>
            <a:r>
              <a:rPr lang="en-US" sz="2000" b="1" dirty="0" smtClean="0"/>
              <a:t>resilience</a:t>
            </a:r>
          </a:p>
          <a:p>
            <a:pPr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dirty="0" smtClean="0"/>
              <a:t>Augment </a:t>
            </a:r>
            <a:r>
              <a:rPr lang="en-US" sz="2000" smtClean="0"/>
              <a:t>(next) </a:t>
            </a:r>
            <a:r>
              <a:rPr lang="en-US" sz="2000" b="1" smtClean="0"/>
              <a:t>plugfest</a:t>
            </a:r>
            <a:r>
              <a:rPr lang="en-US" sz="2000" b="1" dirty="0" smtClean="0"/>
              <a:t> </a:t>
            </a:r>
            <a:r>
              <a:rPr lang="en-US" sz="2000" dirty="0" smtClean="0"/>
              <a:t>with</a:t>
            </a:r>
            <a:r>
              <a:rPr lang="en-US" sz="2000" b="1" dirty="0" smtClean="0"/>
              <a:t> </a:t>
            </a:r>
            <a:r>
              <a:rPr lang="en-US" sz="2000" dirty="0" smtClean="0"/>
              <a:t>security and privacy functionality</a:t>
            </a:r>
            <a:endParaRPr lang="en-US" sz="2000" b="1" dirty="0" smtClean="0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 sz="3200" b="1" noProof="0" dirty="0" smtClean="0"/>
              <a:t>Coordinates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396240" y="1297151"/>
            <a:ext cx="8747760" cy="1384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-151200" algn="l">
              <a:lnSpc>
                <a:spcPct val="100000"/>
              </a:lnSpc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b="1" dirty="0" smtClean="0"/>
              <a:t>Abbreviation</a:t>
            </a:r>
            <a:r>
              <a:rPr lang="en-US" sz="2000" dirty="0" smtClean="0"/>
              <a:t>: SP</a:t>
            </a:r>
          </a:p>
          <a:p>
            <a:pPr indent="-151200" algn="l">
              <a:lnSpc>
                <a:spcPct val="100000"/>
              </a:lnSpc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b="1" dirty="0" smtClean="0"/>
              <a:t>Mailing list prefix</a:t>
            </a:r>
            <a:r>
              <a:rPr lang="en-US" sz="2000" dirty="0" smtClean="0"/>
              <a:t>:</a:t>
            </a:r>
            <a:r>
              <a:rPr lang="en-US" sz="2000" b="1" dirty="0" smtClean="0"/>
              <a:t> </a:t>
            </a:r>
            <a:r>
              <a:rPr lang="en-US" sz="2000" dirty="0" smtClean="0"/>
              <a:t>[IG-SP]</a:t>
            </a:r>
          </a:p>
          <a:p>
            <a:pPr indent="-151200" algn="l">
              <a:lnSpc>
                <a:spcPct val="100000"/>
              </a:lnSpc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b="1" dirty="0" smtClean="0"/>
              <a:t>Landing page</a:t>
            </a:r>
            <a:r>
              <a:rPr lang="en-US" sz="2000" dirty="0" smtClean="0"/>
              <a:t>: </a:t>
            </a:r>
            <a:r>
              <a:rPr lang="en-US" sz="2000" dirty="0" smtClean="0">
                <a:hlinkClick r:id="rId3"/>
              </a:rPr>
              <a:t>https://www.w3.org/WoT/IG/wiki/Security,_Privacy_and_Resilience</a:t>
            </a:r>
            <a:r>
              <a:rPr lang="en-US" sz="2000" dirty="0" smtClean="0"/>
              <a:t> </a:t>
            </a:r>
            <a:br>
              <a:rPr lang="en-US" sz="2000" dirty="0" smtClean="0"/>
            </a:br>
            <a:r>
              <a:rPr lang="en-US" sz="2000" dirty="0" smtClean="0"/>
              <a:t>   (linked on the Wiki page of the W3C </a:t>
            </a:r>
            <a:r>
              <a:rPr lang="en-US" sz="2000" dirty="0" err="1" smtClean="0"/>
              <a:t>WoT</a:t>
            </a:r>
            <a:r>
              <a:rPr lang="en-US" sz="2000" dirty="0" smtClean="0"/>
              <a:t> IG)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 sz="3200" b="1" noProof="0" dirty="0" smtClean="0"/>
              <a:t>Working Hypotheses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96240" y="1297151"/>
            <a:ext cx="8747760" cy="36163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dirty="0" smtClean="0"/>
              <a:t>There will be </a:t>
            </a:r>
            <a:r>
              <a:rPr lang="en-US" sz="2000" b="1" dirty="0" smtClean="0"/>
              <a:t>no one-size-fits-all solution </a:t>
            </a:r>
            <a:r>
              <a:rPr lang="en-US" sz="2000" dirty="0" smtClean="0"/>
              <a:t>for security and privacy</a:t>
            </a:r>
          </a:p>
          <a:p>
            <a:pPr lvl="1"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i="1" dirty="0" smtClean="0"/>
              <a:t>Given constraints do vary too much across </a:t>
            </a:r>
            <a:r>
              <a:rPr lang="en-US" sz="2000" i="1" dirty="0" err="1" smtClean="0"/>
              <a:t>WoT</a:t>
            </a:r>
            <a:r>
              <a:rPr lang="en-US" sz="2000" i="1" dirty="0" smtClean="0"/>
              <a:t> scenarios/use cases</a:t>
            </a:r>
          </a:p>
          <a:p>
            <a:pPr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dirty="0" smtClean="0"/>
              <a:t>Corresponding work does </a:t>
            </a:r>
            <a:r>
              <a:rPr lang="en-US" sz="2000" b="1" dirty="0" smtClean="0"/>
              <a:t>not start </a:t>
            </a:r>
            <a:r>
              <a:rPr lang="en-US" sz="2000" dirty="0" smtClean="0"/>
              <a:t>on an </a:t>
            </a:r>
            <a:r>
              <a:rPr lang="en-US" sz="2000" b="1" dirty="0" smtClean="0"/>
              <a:t>empty page </a:t>
            </a:r>
          </a:p>
          <a:p>
            <a:pPr lvl="1"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i="1" dirty="0" smtClean="0"/>
              <a:t>Patterns, (standard) protocols, mechanisms, components that can be re-used (with or without adaptation) do exit</a:t>
            </a:r>
          </a:p>
          <a:p>
            <a:pPr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dirty="0" smtClean="0"/>
              <a:t>But it can </a:t>
            </a:r>
            <a:r>
              <a:rPr lang="en-US" sz="2000" b="1" dirty="0" smtClean="0"/>
              <a:t>not assume</a:t>
            </a:r>
            <a:r>
              <a:rPr lang="en-US" sz="2000" dirty="0" smtClean="0"/>
              <a:t> to find </a:t>
            </a:r>
            <a:r>
              <a:rPr lang="en-US" sz="2000" b="1" dirty="0" smtClean="0"/>
              <a:t>re-</a:t>
            </a:r>
            <a:r>
              <a:rPr lang="en-US" sz="2000" b="1" dirty="0" err="1" smtClean="0"/>
              <a:t>usables</a:t>
            </a:r>
            <a:r>
              <a:rPr lang="en-US" sz="2000" b="1" dirty="0" smtClean="0"/>
              <a:t> </a:t>
            </a:r>
            <a:r>
              <a:rPr lang="en-US" sz="2000" dirty="0" smtClean="0"/>
              <a:t>for every requirement</a:t>
            </a:r>
          </a:p>
          <a:p>
            <a:pPr lvl="1"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i="1" dirty="0" smtClean="0"/>
              <a:t>The set of available offerings will have white spots</a:t>
            </a:r>
          </a:p>
          <a:p>
            <a:pPr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dirty="0" smtClean="0"/>
              <a:t>There will be a </a:t>
            </a:r>
            <a:r>
              <a:rPr lang="en-US" sz="2000" b="1" dirty="0" smtClean="0"/>
              <a:t>suite of security and privacy artifacts </a:t>
            </a:r>
            <a:r>
              <a:rPr lang="en-US" sz="2000" dirty="0" smtClean="0"/>
              <a:t>from which </a:t>
            </a:r>
            <a:r>
              <a:rPr lang="en-US" sz="2000" dirty="0" err="1" smtClean="0"/>
              <a:t>WoT</a:t>
            </a:r>
            <a:r>
              <a:rPr lang="en-US" sz="2000" dirty="0" smtClean="0"/>
              <a:t> </a:t>
            </a:r>
            <a:br>
              <a:rPr lang="en-US" sz="2000" dirty="0" smtClean="0"/>
            </a:br>
            <a:r>
              <a:rPr lang="en-US" sz="2000" dirty="0" smtClean="0"/>
              <a:t>   products/projects will serve themselves according given needs</a:t>
            </a:r>
          </a:p>
          <a:p>
            <a:pPr lvl="1"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i="1" dirty="0" smtClean="0"/>
              <a:t>Think of this suite as a chocolate box ;-)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 sz="3200" b="1" noProof="0" dirty="0" smtClean="0"/>
              <a:t>Planned Deliverables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96240" y="1297151"/>
            <a:ext cx="8747760" cy="22313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6000" indent="-457200">
              <a:spcBef>
                <a:spcPts val="600"/>
              </a:spcBef>
              <a:buClr>
                <a:srgbClr val="879BAA"/>
              </a:buClr>
              <a:buSzPct val="100000"/>
              <a:buFont typeface="+mj-lt"/>
              <a:buAutoNum type="arabicPeriod"/>
              <a:defRPr/>
            </a:pPr>
            <a:r>
              <a:rPr lang="en-US" sz="2000" dirty="0" smtClean="0">
                <a:hlinkClick r:id="rId3" tooltip="Security&amp;Privacy Challenges"/>
              </a:rPr>
              <a:t>Security&amp;Privacy Challenges</a:t>
            </a:r>
            <a:endParaRPr lang="en-US" sz="2000" dirty="0" smtClean="0"/>
          </a:p>
          <a:p>
            <a:pPr marL="306000" indent="-457200">
              <a:spcBef>
                <a:spcPts val="600"/>
              </a:spcBef>
              <a:buClr>
                <a:srgbClr val="879BAA"/>
              </a:buClr>
              <a:buSzPct val="100000"/>
              <a:buFont typeface="+mj-lt"/>
              <a:buAutoNum type="arabicPeriod"/>
              <a:defRPr/>
            </a:pPr>
            <a:r>
              <a:rPr lang="en-US" sz="2000" u="sng" dirty="0" smtClean="0">
                <a:hlinkClick r:id="rId4" tooltip="Security&amp;Privacy Requirements"/>
              </a:rPr>
              <a:t>Security&amp;Privacy Requirements</a:t>
            </a:r>
            <a:endParaRPr lang="en-US" sz="2000" u="sng" dirty="0" smtClean="0"/>
          </a:p>
          <a:p>
            <a:pPr marL="306000" indent="-457200">
              <a:spcBef>
                <a:spcPts val="600"/>
              </a:spcBef>
              <a:buClr>
                <a:srgbClr val="879BAA"/>
              </a:buClr>
              <a:buSzPct val="100000"/>
              <a:buFont typeface="+mj-lt"/>
              <a:buAutoNum type="arabicPeriod"/>
              <a:defRPr/>
            </a:pPr>
            <a:r>
              <a:rPr lang="en-US" sz="2000" u="sng" dirty="0" smtClean="0">
                <a:hlinkClick r:id="rId5" tooltip="Landscape of Security&amp;Privacy Means"/>
              </a:rPr>
              <a:t>Landscape of Security&amp;Privacy Means</a:t>
            </a:r>
            <a:endParaRPr lang="en-US" sz="2000" u="sng" dirty="0" smtClean="0"/>
          </a:p>
          <a:p>
            <a:pPr marL="306000" indent="-457200">
              <a:spcBef>
                <a:spcPts val="600"/>
              </a:spcBef>
              <a:buClr>
                <a:srgbClr val="879BAA"/>
              </a:buClr>
              <a:buSzPct val="100000"/>
              <a:buFont typeface="+mj-lt"/>
              <a:buAutoNum type="arabicPeriod"/>
              <a:defRPr/>
            </a:pPr>
            <a:r>
              <a:rPr lang="en-US" sz="2000" dirty="0" smtClean="0">
                <a:hlinkClick r:id="rId6" tooltip="Security&amp;Privacy Advanced Concepts"/>
              </a:rPr>
              <a:t>Security&amp;Privacy Advanced Concepts</a:t>
            </a:r>
            <a:endParaRPr lang="en-US" sz="2000" dirty="0" smtClean="0"/>
          </a:p>
          <a:p>
            <a:pPr marL="306000" indent="-457200">
              <a:spcBef>
                <a:spcPts val="600"/>
              </a:spcBef>
              <a:buClr>
                <a:srgbClr val="879BAA"/>
              </a:buClr>
              <a:buSzPct val="100000"/>
              <a:buFont typeface="+mj-lt"/>
              <a:buAutoNum type="arabicPeriod"/>
              <a:defRPr/>
            </a:pPr>
            <a:r>
              <a:rPr lang="en-US" sz="2000" dirty="0" smtClean="0">
                <a:hlinkClick r:id="rId7" tooltip="Security&amp;Privacy Glossary"/>
              </a:rPr>
              <a:t>Security&amp;Privacy Glossary</a:t>
            </a:r>
            <a:endParaRPr lang="en-US" sz="2000" dirty="0" smtClean="0"/>
          </a:p>
          <a:p>
            <a:pPr marL="306000" indent="-457200">
              <a:spcBef>
                <a:spcPts val="600"/>
              </a:spcBef>
              <a:buClr>
                <a:srgbClr val="879BAA"/>
              </a:buClr>
              <a:buSzPct val="100000"/>
              <a:buFont typeface="+mj-lt"/>
              <a:buAutoNum type="arabicPeriod"/>
              <a:defRPr/>
            </a:pPr>
            <a:r>
              <a:rPr lang="en-US" sz="2000" dirty="0" smtClean="0">
                <a:hlinkClick r:id="rId8" tooltip="Security&amp;Privacy References"/>
              </a:rPr>
              <a:t>Security&amp;Privacy References</a:t>
            </a:r>
            <a:endParaRPr lang="en-US" sz="2000" dirty="0" smtClean="0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noProof="0" dirty="0" smtClean="0">
                <a:hlinkClick r:id="rId3" tooltip="Security&amp;Privacy Challenges"/>
              </a:rPr>
              <a:t>Security&amp;Privacy Challenges</a:t>
            </a:r>
            <a:r>
              <a:rPr lang="en-US" sz="3200" noProof="0" dirty="0" smtClean="0"/>
              <a:t> </a:t>
            </a:r>
            <a:r>
              <a:rPr lang="en-US" sz="3200" b="1" dirty="0" smtClean="0"/>
              <a:t>Status</a:t>
            </a:r>
            <a:endParaRPr lang="en-US" sz="3200" b="1" noProof="0" dirty="0" smtClean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96240" y="1297151"/>
            <a:ext cx="8747760" cy="1769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i="1" dirty="0" smtClean="0"/>
              <a:t>Objective</a:t>
            </a:r>
            <a:r>
              <a:rPr lang="en-US" sz="2000" dirty="0" smtClean="0"/>
              <a:t>: </a:t>
            </a:r>
            <a:r>
              <a:rPr lang="en-US" sz="2000" b="1" dirty="0" smtClean="0"/>
              <a:t>explain the drivers behind adaptation and innovation needs </a:t>
            </a:r>
          </a:p>
          <a:p>
            <a:pPr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i="1" dirty="0" smtClean="0"/>
              <a:t>State</a:t>
            </a:r>
            <a:r>
              <a:rPr lang="en-US" sz="2000" dirty="0" smtClean="0"/>
              <a:t>: </a:t>
            </a:r>
            <a:r>
              <a:rPr lang="en-US" sz="2000" b="1" dirty="0" smtClean="0"/>
              <a:t>draft</a:t>
            </a:r>
          </a:p>
          <a:p>
            <a:pPr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i="1" dirty="0" smtClean="0"/>
              <a:t>Open points</a:t>
            </a:r>
            <a:r>
              <a:rPr lang="en-US" sz="2000" dirty="0" smtClean="0"/>
              <a:t>: </a:t>
            </a:r>
          </a:p>
          <a:p>
            <a:pPr lvl="1"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b="1" dirty="0" smtClean="0"/>
              <a:t>Reflect opinions/positions </a:t>
            </a:r>
            <a:r>
              <a:rPr lang="en-US" sz="2000" dirty="0" smtClean="0"/>
              <a:t>of other member organizations (the current draft presents the view of Siemens)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u="sng" noProof="0" dirty="0" smtClean="0">
                <a:hlinkClick r:id="rId3" tooltip="Security&amp;Privacy Requirements"/>
              </a:rPr>
              <a:t>Security&amp;Privacy Requirements</a:t>
            </a:r>
            <a:r>
              <a:rPr lang="en-US" sz="3600" u="sng" noProof="0" dirty="0" smtClean="0"/>
              <a:t> </a:t>
            </a:r>
            <a:r>
              <a:rPr lang="en-US" sz="3600" b="1" dirty="0" smtClean="0"/>
              <a:t>Status</a:t>
            </a:r>
            <a:endParaRPr lang="en-US" sz="3600" b="1" noProof="0" dirty="0" smtClean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96240" y="1297151"/>
            <a:ext cx="8747760" cy="21544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i="1" dirty="0" smtClean="0"/>
              <a:t>Objective</a:t>
            </a:r>
            <a:r>
              <a:rPr lang="en-US" sz="2000" dirty="0" smtClean="0"/>
              <a:t>: </a:t>
            </a:r>
            <a:r>
              <a:rPr lang="en-US" sz="2000" b="1" dirty="0" smtClean="0"/>
              <a:t>identify the security and privacy requirements for the use cases </a:t>
            </a:r>
            <a:br>
              <a:rPr lang="en-US" sz="2000" b="1" dirty="0" smtClean="0"/>
            </a:br>
            <a:r>
              <a:rPr lang="en-US" sz="2000" b="1" dirty="0" smtClean="0"/>
              <a:t>   considered in the </a:t>
            </a:r>
            <a:r>
              <a:rPr lang="en-US" sz="2000" b="1" dirty="0" err="1" smtClean="0"/>
              <a:t>WoT</a:t>
            </a:r>
            <a:r>
              <a:rPr lang="en-US" sz="2000" b="1" dirty="0" smtClean="0"/>
              <a:t> IG </a:t>
            </a:r>
          </a:p>
          <a:p>
            <a:pPr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i="1" dirty="0" smtClean="0"/>
              <a:t>State</a:t>
            </a:r>
            <a:r>
              <a:rPr lang="en-US" sz="2000" dirty="0" smtClean="0"/>
              <a:t>: </a:t>
            </a:r>
            <a:r>
              <a:rPr lang="en-US" sz="2000" b="1" dirty="0" smtClean="0"/>
              <a:t>draft </a:t>
            </a:r>
            <a:r>
              <a:rPr lang="en-US" sz="2000" dirty="0" smtClean="0"/>
              <a:t>(already considered use cases), </a:t>
            </a:r>
            <a:r>
              <a:rPr lang="en-US" sz="2000" b="1" dirty="0" smtClean="0"/>
              <a:t>not yet stated </a:t>
            </a:r>
            <a:r>
              <a:rPr lang="en-US" sz="2000" dirty="0" smtClean="0"/>
              <a:t>(others)</a:t>
            </a:r>
            <a:endParaRPr lang="en-US" sz="2000" b="1" dirty="0" smtClean="0"/>
          </a:p>
          <a:p>
            <a:pPr marL="0" lvl="1"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i="1" dirty="0" smtClean="0"/>
              <a:t>Open points </a:t>
            </a:r>
            <a:r>
              <a:rPr lang="en-US" sz="2000" dirty="0" smtClean="0"/>
              <a:t>(joined effort between [IG-SP] and [TF-*]): </a:t>
            </a:r>
          </a:p>
          <a:p>
            <a:pPr lvl="1"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dirty="0" smtClean="0"/>
              <a:t>Already considered use cases:</a:t>
            </a:r>
            <a:r>
              <a:rPr lang="en-US" sz="2000" b="1" dirty="0" smtClean="0"/>
              <a:t> revisit/refine</a:t>
            </a:r>
            <a:endParaRPr lang="en-US" sz="2000" dirty="0" smtClean="0"/>
          </a:p>
          <a:p>
            <a:pPr lvl="1"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dirty="0" smtClean="0"/>
              <a:t>Others: </a:t>
            </a:r>
            <a:r>
              <a:rPr lang="en-US" sz="2000" b="1" dirty="0" smtClean="0"/>
              <a:t>add coverage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u="sng" noProof="0" dirty="0" smtClean="0">
                <a:hlinkClick r:id="rId3" tooltip="Landscape of Security&amp;Privacy Means"/>
              </a:rPr>
              <a:t>Landscape of Security&amp;Privacy Means</a:t>
            </a:r>
            <a:r>
              <a:rPr lang="en-US" sz="3600" u="sng" noProof="0" dirty="0" smtClean="0"/>
              <a:t> </a:t>
            </a:r>
            <a:r>
              <a:rPr lang="en-US" sz="3600" b="1" dirty="0" smtClean="0"/>
              <a:t>Status </a:t>
            </a:r>
            <a:endParaRPr lang="en-US" sz="3600" b="1" noProof="0" dirty="0" smtClean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96240" y="1297151"/>
            <a:ext cx="8747760" cy="21544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i="1" dirty="0" smtClean="0"/>
              <a:t>Objective</a:t>
            </a:r>
            <a:r>
              <a:rPr lang="en-US" sz="2000" dirty="0" smtClean="0"/>
              <a:t>: </a:t>
            </a:r>
            <a:r>
              <a:rPr lang="en-US" sz="2000" b="1" dirty="0" smtClean="0"/>
              <a:t>assess the fitness of existing/emerging security and privacy means </a:t>
            </a:r>
          </a:p>
          <a:p>
            <a:pPr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i="1" dirty="0" smtClean="0"/>
              <a:t>State</a:t>
            </a:r>
            <a:r>
              <a:rPr lang="en-US" sz="2000" dirty="0" smtClean="0"/>
              <a:t>: </a:t>
            </a:r>
            <a:r>
              <a:rPr lang="en-US" sz="2000" b="1" dirty="0" smtClean="0"/>
              <a:t>late draft </a:t>
            </a:r>
            <a:r>
              <a:rPr lang="en-US" sz="2000" dirty="0" smtClean="0"/>
              <a:t>(design-time means), </a:t>
            </a:r>
            <a:r>
              <a:rPr lang="en-US" sz="2000" b="1" dirty="0" smtClean="0"/>
              <a:t>not yet stated </a:t>
            </a:r>
            <a:r>
              <a:rPr lang="en-US" sz="2000" dirty="0" smtClean="0"/>
              <a:t>(runtime means)</a:t>
            </a:r>
          </a:p>
          <a:p>
            <a:pPr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i="1" dirty="0" smtClean="0"/>
              <a:t>Open points</a:t>
            </a:r>
            <a:r>
              <a:rPr lang="en-US" sz="2000" dirty="0" smtClean="0"/>
              <a:t>:</a:t>
            </a:r>
          </a:p>
          <a:p>
            <a:pPr lvl="1"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dirty="0" smtClean="0"/>
              <a:t>Design-time means:</a:t>
            </a:r>
            <a:r>
              <a:rPr lang="en-US" sz="2000" b="1" dirty="0" smtClean="0"/>
              <a:t> review, </a:t>
            </a:r>
            <a:r>
              <a:rPr lang="en-US" sz="2000" b="1" dirty="0" smtClean="0"/>
              <a:t>update </a:t>
            </a:r>
            <a:r>
              <a:rPr lang="en-US" sz="2000" dirty="0" smtClean="0"/>
              <a:t>to latest IETF drafts</a:t>
            </a:r>
            <a:r>
              <a:rPr lang="en-US" sz="2000" b="1" dirty="0" smtClean="0"/>
              <a:t>, </a:t>
            </a:r>
            <a:r>
              <a:rPr lang="en-US" sz="2000" dirty="0" smtClean="0"/>
              <a:t>consider </a:t>
            </a:r>
            <a:r>
              <a:rPr lang="en-US" sz="2000" dirty="0" smtClean="0"/>
              <a:t>to </a:t>
            </a:r>
            <a:r>
              <a:rPr lang="en-US" sz="2000" b="1" dirty="0" smtClean="0"/>
              <a:t>add graphics </a:t>
            </a:r>
          </a:p>
          <a:p>
            <a:pPr lvl="1"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dirty="0" smtClean="0"/>
              <a:t>Runtime means: </a:t>
            </a:r>
            <a:r>
              <a:rPr lang="en-US" sz="2000" b="1" dirty="0" smtClean="0"/>
              <a:t>elaborate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noProof="0" dirty="0" smtClean="0">
                <a:hlinkClick r:id="rId3" tooltip="Security&amp;Privacy Advanced Concepts"/>
              </a:rPr>
              <a:t>Security&amp;Privacy Advanced Concepts</a:t>
            </a:r>
            <a:r>
              <a:rPr lang="en-US" sz="3600" noProof="0" dirty="0" smtClean="0"/>
              <a:t> </a:t>
            </a:r>
            <a:r>
              <a:rPr lang="en-US" sz="3600" b="1" dirty="0" smtClean="0"/>
              <a:t>Status</a:t>
            </a:r>
            <a:endParaRPr lang="en-US" sz="3600" b="1" noProof="0" dirty="0" smtClean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96240" y="1297151"/>
            <a:ext cx="8496240" cy="27699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i="1" dirty="0" smtClean="0"/>
              <a:t>Objective</a:t>
            </a:r>
            <a:r>
              <a:rPr lang="en-US" sz="2000" dirty="0" smtClean="0"/>
              <a:t>: </a:t>
            </a:r>
            <a:r>
              <a:rPr lang="en-US" sz="2000" b="1" dirty="0" smtClean="0"/>
              <a:t>address more complex or specific situations (</a:t>
            </a:r>
            <a:r>
              <a:rPr lang="en-US" sz="2000" dirty="0" smtClean="0"/>
              <a:t>e.g. requiring </a:t>
            </a:r>
            <a:br>
              <a:rPr lang="en-US" sz="2000" dirty="0" smtClean="0"/>
            </a:br>
            <a:r>
              <a:rPr lang="en-US" sz="2000" dirty="0" smtClean="0"/>
              <a:t>   compositions of single security and privacy means)</a:t>
            </a:r>
          </a:p>
          <a:p>
            <a:pPr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i="1" dirty="0" smtClean="0"/>
              <a:t>State</a:t>
            </a:r>
            <a:r>
              <a:rPr lang="en-US" sz="2000" dirty="0" smtClean="0"/>
              <a:t>: </a:t>
            </a:r>
            <a:r>
              <a:rPr lang="en-US" sz="2000" b="1" dirty="0" smtClean="0"/>
              <a:t>brainstorming </a:t>
            </a:r>
            <a:r>
              <a:rPr lang="en-US" sz="2000" dirty="0" smtClean="0"/>
              <a:t>(things discovery authorization), </a:t>
            </a:r>
            <a:r>
              <a:rPr lang="en-US" sz="2000" b="1" dirty="0" smtClean="0"/>
              <a:t>not yet stated </a:t>
            </a:r>
            <a:r>
              <a:rPr lang="en-US" sz="2000" dirty="0" smtClean="0"/>
              <a:t>(others e.g. </a:t>
            </a:r>
            <a:br>
              <a:rPr lang="en-US" sz="2000" dirty="0" smtClean="0"/>
            </a:br>
            <a:r>
              <a:rPr lang="en-US" sz="2000" dirty="0" smtClean="0"/>
              <a:t>   end-to-end security)</a:t>
            </a:r>
            <a:endParaRPr lang="en-US" sz="2000" b="1" dirty="0" smtClean="0"/>
          </a:p>
          <a:p>
            <a:pPr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i="1" dirty="0" smtClean="0"/>
              <a:t>Open points</a:t>
            </a:r>
            <a:r>
              <a:rPr lang="en-US" sz="2000" dirty="0" smtClean="0"/>
              <a:t>: </a:t>
            </a:r>
          </a:p>
          <a:p>
            <a:pPr lvl="1"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dirty="0" smtClean="0"/>
              <a:t>Things discovery authorization: </a:t>
            </a:r>
            <a:r>
              <a:rPr lang="en-US" sz="2000" b="1" dirty="0" smtClean="0"/>
              <a:t>elaborate</a:t>
            </a:r>
            <a:r>
              <a:rPr lang="en-US" sz="2000" dirty="0" smtClean="0"/>
              <a:t> (joined effort between [IG-SP] and [TF-TD] with interested parties at IRTF T2TRG)</a:t>
            </a:r>
          </a:p>
          <a:p>
            <a:pPr lvl="1"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dirty="0" smtClean="0"/>
              <a:t>Others: </a:t>
            </a:r>
            <a:r>
              <a:rPr lang="en-US" sz="2000" b="1" dirty="0" smtClean="0"/>
              <a:t>identify</a:t>
            </a:r>
            <a:r>
              <a:rPr lang="en-US" sz="2000" dirty="0" smtClean="0"/>
              <a:t> and </a:t>
            </a:r>
            <a:r>
              <a:rPr lang="en-US" sz="2000" b="1" dirty="0" smtClean="0"/>
              <a:t>elaborate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noProof="0" dirty="0" smtClean="0">
                <a:hlinkClick r:id="rId3" tooltip="Security&amp;Privacy Glossary"/>
              </a:rPr>
              <a:t>Security&amp;Privacy Glossary</a:t>
            </a:r>
            <a:r>
              <a:rPr lang="en-US" sz="3200" noProof="0" dirty="0" smtClean="0"/>
              <a:t> </a:t>
            </a:r>
            <a:r>
              <a:rPr lang="en-US" sz="3200" b="1" dirty="0" smtClean="0"/>
              <a:t>Status</a:t>
            </a:r>
            <a:endParaRPr lang="en-US" sz="3200" b="1" noProof="0" dirty="0" smtClean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96240" y="1297151"/>
            <a:ext cx="8747760" cy="10772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i="1" dirty="0" smtClean="0"/>
              <a:t>Objective</a:t>
            </a:r>
            <a:r>
              <a:rPr lang="en-US" sz="2000" dirty="0" smtClean="0"/>
              <a:t>: </a:t>
            </a:r>
            <a:r>
              <a:rPr lang="en-US" sz="2000" b="1" dirty="0" smtClean="0"/>
              <a:t>housekeeping</a:t>
            </a:r>
          </a:p>
          <a:p>
            <a:pPr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i="1" dirty="0" smtClean="0"/>
              <a:t>State</a:t>
            </a:r>
            <a:r>
              <a:rPr lang="en-US" sz="2000" dirty="0" smtClean="0"/>
              <a:t>: </a:t>
            </a:r>
            <a:r>
              <a:rPr lang="en-US" sz="2000" b="1" dirty="0" smtClean="0"/>
              <a:t>late</a:t>
            </a:r>
            <a:r>
              <a:rPr lang="en-US" sz="2000" dirty="0" smtClean="0"/>
              <a:t> </a:t>
            </a:r>
            <a:r>
              <a:rPr lang="en-US" sz="2000" b="1" dirty="0" smtClean="0"/>
              <a:t>draft</a:t>
            </a:r>
          </a:p>
          <a:p>
            <a:pPr indent="-151200">
              <a:spcBef>
                <a:spcPts val="600"/>
              </a:spcBef>
              <a:buClr>
                <a:srgbClr val="879BAA"/>
              </a:buClr>
              <a:buSzPct val="100000"/>
              <a:buFont typeface="Arial" charset="0"/>
              <a:buChar char="•"/>
              <a:defRPr/>
            </a:pPr>
            <a:r>
              <a:rPr lang="en-US" sz="2000" i="1" dirty="0" smtClean="0"/>
              <a:t>Open points</a:t>
            </a:r>
            <a:r>
              <a:rPr lang="en-US" sz="2000" dirty="0" smtClean="0"/>
              <a:t>: </a:t>
            </a:r>
            <a:r>
              <a:rPr lang="en-US" sz="2000" b="1" dirty="0" err="1" smtClean="0"/>
              <a:t>n.a</a:t>
            </a:r>
            <a:r>
              <a:rPr lang="en-US" sz="2000" b="1" dirty="0" smtClean="0"/>
              <a:t>.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STYLE_ID" val="20857096-870a-42a2-a11e-36364d9facba"/>
</p:tagLst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309</Words>
  <Application>Microsoft Office PowerPoint</Application>
  <PresentationFormat>Bildschirmpräsentation (4:3)</PresentationFormat>
  <Paragraphs>66</Paragraphs>
  <Slides>11</Slides>
  <Notes>10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2" baseType="lpstr">
      <vt:lpstr>Larissa-Design</vt:lpstr>
      <vt:lpstr>Report:  W3C IG on Web-of-Things Security and Privacy </vt:lpstr>
      <vt:lpstr>Coordinates</vt:lpstr>
      <vt:lpstr>Working Hypotheses</vt:lpstr>
      <vt:lpstr>Planned Deliverables</vt:lpstr>
      <vt:lpstr>Security&amp;Privacy Challenges Status</vt:lpstr>
      <vt:lpstr>Security&amp;Privacy Requirements Status</vt:lpstr>
      <vt:lpstr>Landscape of Security&amp;Privacy Means Status </vt:lpstr>
      <vt:lpstr>Security&amp;Privacy Advanced Concepts Status</vt:lpstr>
      <vt:lpstr>Security&amp;Privacy Glossary Status</vt:lpstr>
      <vt:lpstr>Security&amp;Privacy References Status</vt:lpstr>
      <vt:lpstr>Further Open Points</vt:lpstr>
    </vt:vector>
  </TitlesOfParts>
  <Company>Siemens AG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Subscription resource</dc:title>
  <dc:creator>Johannes Hund</dc:creator>
  <cp:keywords>C_Unrestricted</cp:keywords>
  <cp:lastModifiedBy>zzzzz1h6</cp:lastModifiedBy>
  <cp:revision>109</cp:revision>
  <dcterms:created xsi:type="dcterms:W3CDTF">2015-06-17T11:17:56Z</dcterms:created>
  <dcterms:modified xsi:type="dcterms:W3CDTF">2015-10-28T04:32:20Z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-1583913052</vt:i4>
  </property>
  <property fmtid="{D5CDD505-2E9C-101B-9397-08002B2CF9AE}" pid="3" name="_NewReviewCycle">
    <vt:lpwstr/>
  </property>
  <property fmtid="{D5CDD505-2E9C-101B-9397-08002B2CF9AE}" pid="4" name="_EmailSubject">
    <vt:lpwstr>[TF-AP] report of TF-AP discussions / consensus points and last TF call (15.07)</vt:lpwstr>
  </property>
  <property fmtid="{D5CDD505-2E9C-101B-9397-08002B2CF9AE}" pid="5" name="_AuthorEmail">
    <vt:lpwstr>johannes.hund@siemens.com</vt:lpwstr>
  </property>
  <property fmtid="{D5CDD505-2E9C-101B-9397-08002B2CF9AE}" pid="6" name="_AuthorEmailDisplayName">
    <vt:lpwstr>Hund, Johannes</vt:lpwstr>
  </property>
  <property fmtid="{D5CDD505-2E9C-101B-9397-08002B2CF9AE}" pid="7" name="Document Confidentiality">
    <vt:lpwstr>Unrestricted</vt:lpwstr>
  </property>
</Properties>
</file>