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33"/>
  </p:notesMasterIdLst>
  <p:handoutMasterIdLst>
    <p:handoutMasterId r:id="rId34"/>
  </p:handoutMasterIdLst>
  <p:sldIdLst>
    <p:sldId id="275" r:id="rId2"/>
    <p:sldId id="432" r:id="rId3"/>
    <p:sldId id="608" r:id="rId4"/>
    <p:sldId id="579" r:id="rId5"/>
    <p:sldId id="580" r:id="rId6"/>
    <p:sldId id="585" r:id="rId7"/>
    <p:sldId id="586" r:id="rId8"/>
    <p:sldId id="578" r:id="rId9"/>
    <p:sldId id="584" r:id="rId10"/>
    <p:sldId id="581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609" r:id="rId22"/>
    <p:sldId id="598" r:id="rId23"/>
    <p:sldId id="599" r:id="rId24"/>
    <p:sldId id="604" r:id="rId25"/>
    <p:sldId id="606" r:id="rId26"/>
    <p:sldId id="607" r:id="rId27"/>
    <p:sldId id="577" r:id="rId28"/>
    <p:sldId id="453" r:id="rId29"/>
    <p:sldId id="610" r:id="rId30"/>
    <p:sldId id="611" r:id="rId31"/>
    <p:sldId id="612" r:id="rId32"/>
  </p:sldIdLst>
  <p:sldSz cx="9144000" cy="6858000" type="screen4x3"/>
  <p:notesSz cx="7099300" cy="10234613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elie Gyrard" initials="AG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66CC"/>
    <a:srgbClr val="0099FF"/>
    <a:srgbClr val="FF9900"/>
    <a:srgbClr val="996600"/>
    <a:srgbClr val="0099CC"/>
    <a:srgbClr val="CC99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165" autoAdjust="0"/>
  </p:normalViewPr>
  <p:slideViewPr>
    <p:cSldViewPr>
      <p:cViewPr varScale="1">
        <p:scale>
          <a:sx n="64" d="100"/>
          <a:sy n="64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204" y="-8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t" anchorCtr="0" compatLnSpc="1">
            <a:prstTxWarp prst="textNoShape">
              <a:avLst/>
            </a:prstTxWarp>
          </a:bodyPr>
          <a:lstStyle>
            <a:lvl1pPr algn="l" defTabSz="90739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629" y="0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t" anchorCtr="0" compatLnSpc="1">
            <a:prstTxWarp prst="textNoShape">
              <a:avLst/>
            </a:prstTxWarp>
          </a:bodyPr>
          <a:lstStyle>
            <a:lvl1pPr algn="r" defTabSz="90739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175"/>
            <a:ext cx="3076672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b" anchorCtr="0" compatLnSpc="1">
            <a:prstTxWarp prst="textNoShape">
              <a:avLst/>
            </a:prstTxWarp>
          </a:bodyPr>
          <a:lstStyle>
            <a:lvl1pPr algn="l" defTabSz="907391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EURECOM - BP 193 - F-06904 Sophia Antipolis cedex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629" y="9720175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b" anchorCtr="0" compatLnSpc="1">
            <a:prstTxWarp prst="textNoShape">
              <a:avLst/>
            </a:prstTxWarp>
          </a:bodyPr>
          <a:lstStyle>
            <a:lvl1pPr algn="r" defTabSz="906463">
              <a:defRPr sz="1100"/>
            </a:lvl1pPr>
          </a:lstStyle>
          <a:p>
            <a:fld id="{C48699DF-D0B1-4DFE-A940-61DD81C75F5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43202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t" anchorCtr="0" compatLnSpc="1">
            <a:prstTxWarp prst="textNoShape">
              <a:avLst/>
            </a:prstTxWarp>
          </a:bodyPr>
          <a:lstStyle>
            <a:lvl1pPr algn="l" defTabSz="90739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629" y="0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t" anchorCtr="0" compatLnSpc="1">
            <a:prstTxWarp prst="textNoShape">
              <a:avLst/>
            </a:prstTxWarp>
          </a:bodyPr>
          <a:lstStyle>
            <a:lvl1pPr algn="r" defTabSz="90739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3472"/>
            <a:ext cx="5678824" cy="460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175"/>
            <a:ext cx="3076672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b" anchorCtr="0" compatLnSpc="1">
            <a:prstTxWarp prst="textNoShape">
              <a:avLst/>
            </a:prstTxWarp>
          </a:bodyPr>
          <a:lstStyle>
            <a:lvl1pPr algn="l" defTabSz="907391">
              <a:defRPr sz="1100"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Institut Eurécom - BP 193 - F-06904 Sophia Antipolis cedex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629" y="9720175"/>
            <a:ext cx="3075131" cy="51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5" tIns="45363" rIns="90725" bIns="45363" numCol="1" anchor="b" anchorCtr="0" compatLnSpc="1">
            <a:prstTxWarp prst="textNoShape">
              <a:avLst/>
            </a:prstTxWarp>
          </a:bodyPr>
          <a:lstStyle>
            <a:lvl1pPr algn="r" defTabSz="906463">
              <a:defRPr sz="1100"/>
            </a:lvl1pPr>
          </a:lstStyle>
          <a:p>
            <a:fld id="{BC8125C8-2FF9-4741-9FB7-89452981521A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704979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E56C5C2-A1B0-44B2-8F66-39AB8BA09AEF}" type="slidenum">
              <a:rPr lang="fr-FR" altLang="en-US" sz="1100"/>
              <a:pPr algn="r" eaLnBrk="1" hangingPunct="1">
                <a:spcBef>
                  <a:spcPct val="0"/>
                </a:spcBef>
              </a:pPr>
              <a:t>1</a:t>
            </a:fld>
            <a:endParaRPr lang="fr-FR" altLang="en-US" sz="11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Do you use W3C SSN here? Explain better why semantic annotation. Do we have RDF here?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125C8-2FF9-4741-9FB7-89452981521A}" type="slidenum">
              <a:rPr lang="fr-FR" altLang="en-US" smtClean="0"/>
              <a:pPr/>
              <a:t>15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3424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defTabSz="9064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0BA59D-6D14-41E0-8ABB-9E946384D4EF}" type="slidenum">
              <a:rPr lang="fr-FR" altLang="en-US" sz="1100"/>
              <a:pPr algn="r" eaLnBrk="1" hangingPunct="1">
                <a:spcBef>
                  <a:spcPct val="0"/>
                </a:spcBef>
              </a:pPr>
              <a:t>28</a:t>
            </a:fld>
            <a:endParaRPr lang="fr-FR" altLang="en-US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050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45884437-958E-490E-9CAB-4DF39C45F5EE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008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2125" y="115888"/>
            <a:ext cx="2051050" cy="6121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115888"/>
            <a:ext cx="6005512" cy="6121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8727E726-8CF2-488E-9284-25D1F614C2A2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86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865187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4213" y="1268413"/>
            <a:ext cx="4027487" cy="49688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64100" y="1268413"/>
            <a:ext cx="4029075" cy="49688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703A2BAA-93C1-4E64-A9EA-A673BE16CC61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332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865187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4213" y="1268413"/>
            <a:ext cx="8208962" cy="496887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238EF5D4-D553-4CFC-BE73-529D100B2F81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6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08962" cy="865187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4213" y="1268413"/>
            <a:ext cx="8208962" cy="496887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D685DFF8-2CBC-4436-BC83-11584C3523CB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77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115888"/>
            <a:ext cx="8607455" cy="865187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268413"/>
            <a:ext cx="8607455" cy="49688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F40389EC-05AB-4B26-9FFB-E1B7877EC104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5106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C5CC2034-4DEF-4611-B642-7EC8E4B9B12B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89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13" y="1268413"/>
            <a:ext cx="402748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64100" y="1268413"/>
            <a:ext cx="40290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FB272E48-559E-40D9-AF3C-956EEE60B8FF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30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ADBE735C-9CF1-4107-9EC7-D6235A1B4ACD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12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9A591440-6D40-4EDE-8525-57A34DE64729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813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6E44961B-AFEA-4F86-9EE1-3DDCBCBA8E1D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63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55615F9D-4CFC-4FEF-94C0-6DC1E43A3DEA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55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 altLang="en-US"/>
              <a:t>- p </a:t>
            </a:r>
            <a:fld id="{38BF3E3A-2956-40F5-BB6D-B9D5736328D9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91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pp://www.eurecom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68413"/>
            <a:ext cx="8208962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8807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15888"/>
            <a:ext cx="8208962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8" name="Rectangle 16"/>
          <p:cNvSpPr>
            <a:spLocks noChangeArrowheads="1"/>
          </p:cNvSpPr>
          <p:nvPr userDrawn="1"/>
        </p:nvSpPr>
        <p:spPr bwMode="auto">
          <a:xfrm rot="16200000" flipV="1">
            <a:off x="4537075" y="-3230562"/>
            <a:ext cx="69850" cy="8642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99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029" name="Picture 17" descr="logo_Eurecom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6389688"/>
            <a:ext cx="111601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18"/>
          <p:cNvSpPr>
            <a:spLocks noChangeShapeType="1"/>
          </p:cNvSpPr>
          <p:nvPr userDrawn="1"/>
        </p:nvSpPr>
        <p:spPr bwMode="auto">
          <a:xfrm>
            <a:off x="0" y="6318250"/>
            <a:ext cx="9144000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31" name="Line 19"/>
          <p:cNvSpPr>
            <a:spLocks noChangeShapeType="1"/>
          </p:cNvSpPr>
          <p:nvPr userDrawn="1"/>
        </p:nvSpPr>
        <p:spPr bwMode="auto">
          <a:xfrm>
            <a:off x="0" y="6357938"/>
            <a:ext cx="9144000" cy="0"/>
          </a:xfrm>
          <a:prstGeom prst="line">
            <a:avLst/>
          </a:prstGeom>
          <a:noFill/>
          <a:ln w="19050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8808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24075" y="6524625"/>
            <a:ext cx="10795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8808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524625"/>
            <a:ext cx="25193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8809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524625"/>
            <a:ext cx="719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chemeClr val="bg2"/>
                </a:solidFill>
                <a:latin typeface="Eurostile LT Std" pitchFamily="34" charset="0"/>
              </a:defRPr>
            </a:lvl1pPr>
          </a:lstStyle>
          <a:p>
            <a:r>
              <a:rPr lang="fr-FR" altLang="en-US"/>
              <a:t>- p </a:t>
            </a:r>
            <a:fld id="{6EB91165-C22A-403C-9A70-AD4113BB3628}" type="slidenum">
              <a:rPr lang="fr-FR" altLang="en-US"/>
              <a:pPr/>
              <a:t>‹#›</a:t>
            </a:fld>
            <a:r>
              <a:rPr lang="fr-FR" altLang="en-US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effectLst>
            <a:outerShdw blurRad="38100" dist="38100" dir="2700000" algn="tl">
              <a:srgbClr val="C0C0C0"/>
            </a:outerShdw>
          </a:effectLst>
          <a:latin typeface="Eurostile LT Std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99CC"/>
        </a:buClr>
        <a:buSzPct val="130000"/>
        <a:buFont typeface="Wingdings" panose="05000000000000000000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buChar char="Ø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Eurostile LT Std" pitchFamily="34" charset="0"/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buChar char="F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s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s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s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s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700338" y="2276872"/>
            <a:ext cx="6335712" cy="11521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IN" altLang="en-US" sz="3600" dirty="0">
                <a:effectLst/>
              </a:rPr>
              <a:t>Part II: Web of Things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42518" y="4437112"/>
            <a:ext cx="639353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endParaRPr lang="en-US" sz="2400" b="1" kern="0" dirty="0">
              <a:solidFill>
                <a:srgbClr val="00B050"/>
              </a:solidFill>
              <a:ea typeface="ＭＳ Ｐゴシック" charset="0"/>
            </a:endParaRPr>
          </a:p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r>
              <a:rPr lang="en-US" sz="2400" b="1" kern="0" dirty="0">
                <a:solidFill>
                  <a:srgbClr val="00B050"/>
                </a:solidFill>
                <a:ea typeface="ＭＳ Ｐゴシック" charset="0"/>
              </a:rPr>
              <a:t>Soumya Kanti Datta</a:t>
            </a:r>
          </a:p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r>
              <a:rPr lang="en-US" sz="2400" b="1" kern="0" dirty="0">
                <a:solidFill>
                  <a:srgbClr val="00B050"/>
                </a:solidFill>
                <a:ea typeface="ＭＳ Ｐゴシック" charset="0"/>
              </a:rPr>
              <a:t>Research Engineer</a:t>
            </a:r>
          </a:p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r>
              <a:rPr lang="en-US" sz="2400" b="1" kern="0" dirty="0">
                <a:solidFill>
                  <a:srgbClr val="00B050"/>
                </a:solidFill>
                <a:ea typeface="ＭＳ Ｐゴシック" charset="0"/>
                <a:cs typeface="Arial" panose="020B0604020202020204" pitchFamily="34" charset="0"/>
              </a:rPr>
              <a:t>Communication Systems Department</a:t>
            </a:r>
          </a:p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endParaRPr lang="en-US" sz="2000" b="1" kern="0" dirty="0">
              <a:solidFill>
                <a:srgbClr val="00B050"/>
              </a:solidFill>
              <a:ea typeface="ＭＳ Ｐゴシック" charset="0"/>
            </a:endParaRPr>
          </a:p>
        </p:txBody>
      </p:sp>
      <p:pic>
        <p:nvPicPr>
          <p:cNvPr id="4" name="Picture 3" descr="label-ANR-bleu-CMJ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729" y="228601"/>
            <a:ext cx="1147134" cy="11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28601"/>
            <a:ext cx="1184176" cy="1184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33" y="346425"/>
            <a:ext cx="2048161" cy="109552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51332" y="3356991"/>
            <a:ext cx="6393532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ts val="0"/>
              </a:spcBef>
              <a:buClr>
                <a:srgbClr val="0099CC"/>
              </a:buClr>
              <a:buSzPct val="130000"/>
              <a:defRPr/>
            </a:pPr>
            <a:r>
              <a:rPr lang="en-US" sz="2400" b="1" kern="0" dirty="0">
                <a:solidFill>
                  <a:srgbClr val="FF0000"/>
                </a:solidFill>
                <a:ea typeface="ＭＳ Ｐゴシック" charset="0"/>
              </a:rPr>
              <a:t>ISWC 2016 Tutorial: Semantic Web meets Internet of Things and Web of Things</a:t>
            </a:r>
            <a:endParaRPr lang="en-US" sz="2000" b="1" kern="0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Terminology 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WoT servient</a:t>
            </a:r>
          </a:p>
          <a:p>
            <a:pPr lvl="1"/>
            <a:r>
              <a:rPr lang="en-IN" dirty="0"/>
              <a:t>An entity consists of Web client, Web server, and device control capabilities.</a:t>
            </a:r>
          </a:p>
          <a:p>
            <a:r>
              <a:rPr lang="en-IN" dirty="0"/>
              <a:t>WoT server</a:t>
            </a:r>
          </a:p>
          <a:p>
            <a:pPr lvl="1"/>
            <a:r>
              <a:rPr lang="en-IN" dirty="0"/>
              <a:t>An entity consists of Web server and device control capabilities.</a:t>
            </a:r>
          </a:p>
          <a:p>
            <a:r>
              <a:rPr lang="en-IN" dirty="0"/>
              <a:t>WoT client</a:t>
            </a:r>
          </a:p>
          <a:p>
            <a:pPr lvl="1"/>
            <a:r>
              <a:rPr lang="en-IN" dirty="0"/>
              <a:t>An entity consists of Web client and/or device control capability that would be realized in Web browser.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10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26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WoT Servient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1" y="1268413"/>
            <a:ext cx="8607454" cy="4680867"/>
          </a:xfrm>
        </p:spPr>
        <p:txBody>
          <a:bodyPr/>
          <a:lstStyle/>
          <a:p>
            <a:r>
              <a:rPr lang="en-IN" sz="2000" dirty="0"/>
              <a:t>A thing in </a:t>
            </a:r>
            <a:r>
              <a:rPr lang="en-IN" sz="2000"/>
              <a:t>WoT is </a:t>
            </a:r>
            <a:r>
              <a:rPr lang="en-IN" sz="2000" dirty="0"/>
              <a:t>represented by servient</a:t>
            </a:r>
          </a:p>
          <a:p>
            <a:pPr lvl="1"/>
            <a:r>
              <a:rPr lang="en-IN" sz="1800" dirty="0"/>
              <a:t>Can be hosted directly on the thing</a:t>
            </a:r>
          </a:p>
          <a:p>
            <a:pPr lvl="1"/>
            <a:r>
              <a:rPr lang="en-IN" sz="1800" dirty="0"/>
              <a:t>The servient can also represent a virtual thing in a smartphone, gateway or cloud</a:t>
            </a:r>
          </a:p>
          <a:p>
            <a:pPr lvl="2"/>
            <a:r>
              <a:rPr lang="en-IN" sz="1800" dirty="0"/>
              <a:t>E.g. a collection of things (all lights in a room)</a:t>
            </a:r>
          </a:p>
          <a:p>
            <a:pPr lvl="2"/>
            <a:r>
              <a:rPr lang="en-IN" sz="1800" dirty="0"/>
              <a:t>E.g. a WoT gateway for legacy devices (a Bluetooth device connected to a smartphone)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11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57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WoT Servient – Internal Architecture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12</a:t>
            </a:fld>
            <a:r>
              <a:rPr lang="fr-FR" altLang="en-US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340768"/>
            <a:ext cx="83907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Thing Description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75518"/>
            <a:ext cx="6048672" cy="47546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13</a:t>
            </a:fld>
            <a:r>
              <a:rPr lang="fr-FR" altLang="en-US"/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436" y="1375518"/>
            <a:ext cx="1072710" cy="11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1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Example TD – Data Only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9" y="1340768"/>
            <a:ext cx="8607455" cy="47162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14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48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Example TD – With Semantic Annotation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488832" cy="487986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15</a:t>
            </a:fld>
            <a:r>
              <a:rPr lang="fr-FR" altLang="en-US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00198" y="4005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1333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sz="2000" dirty="0"/>
              <a:t>In a machine environment, WoT applications and servients need to </a:t>
            </a:r>
            <a:r>
              <a:rPr lang="en-IN" sz="2000" u="sng" dirty="0"/>
              <a:t>discover</a:t>
            </a:r>
            <a:r>
              <a:rPr lang="en-IN" sz="2000" dirty="0"/>
              <a:t> Thing Descriptions.</a:t>
            </a:r>
          </a:p>
          <a:p>
            <a:pPr algn="just"/>
            <a:r>
              <a:rPr lang="en-IN" sz="2000" dirty="0"/>
              <a:t>To ease discovery, TDs can be registered into a well known repository where things of interest can be queried, for instance using SPARQL.</a:t>
            </a:r>
          </a:p>
          <a:p>
            <a:pPr algn="just"/>
            <a:r>
              <a:rPr lang="en-IN" sz="2000" dirty="0"/>
              <a:t>Discovering a thing means acquiring a link to its TD which then contains all the information to interact with it and understand its data. </a:t>
            </a:r>
          </a:p>
          <a:p>
            <a:pPr algn="just"/>
            <a:r>
              <a:rPr lang="en-IN" sz="2000" dirty="0"/>
              <a:t>The URI of the link may point to the Thing (technically the servient) itself, as Things often host their TD directly, or to any other location on the Web.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16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1580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Repository Based Discovery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414"/>
            <a:ext cx="7848872" cy="48029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17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49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Discovery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Searching things around me (on a spatial sense)</a:t>
            </a:r>
          </a:p>
          <a:p>
            <a:pPr lvl="1"/>
            <a:r>
              <a:rPr lang="en-IN" dirty="0"/>
              <a:t>BLE beacon based things</a:t>
            </a:r>
          </a:p>
          <a:p>
            <a:r>
              <a:rPr lang="en-IN" dirty="0"/>
              <a:t>Searching things on my network</a:t>
            </a:r>
          </a:p>
          <a:p>
            <a:pPr lvl="1"/>
            <a:r>
              <a:rPr lang="en-IN" dirty="0"/>
              <a:t>mDNS, multicast CoAP</a:t>
            </a:r>
          </a:p>
          <a:p>
            <a:r>
              <a:rPr lang="en-IN" dirty="0"/>
              <a:t>Searching in directories</a:t>
            </a:r>
          </a:p>
          <a:p>
            <a:pPr lvl="1"/>
            <a:r>
              <a:rPr lang="en-IN" dirty="0"/>
              <a:t>CoRE resource directory, XMPP IoT directory, HyperCat</a:t>
            </a:r>
          </a:p>
          <a:p>
            <a:r>
              <a:rPr lang="en-IN" dirty="0"/>
              <a:t>Searching and accessing thing metadata</a:t>
            </a:r>
          </a:p>
          <a:p>
            <a:pPr lvl="1"/>
            <a:r>
              <a:rPr lang="en-IN" dirty="0"/>
              <a:t>CoRE Link Format</a:t>
            </a:r>
          </a:p>
          <a:p>
            <a:r>
              <a:rPr lang="en-IN" dirty="0"/>
              <a:t>Searching based on semantic web</a:t>
            </a:r>
          </a:p>
          <a:p>
            <a:pPr lvl="1"/>
            <a:r>
              <a:rPr lang="en-IN" dirty="0"/>
              <a:t>Offers high richness in search queries</a:t>
            </a:r>
          </a:p>
          <a:p>
            <a:pPr lvl="2"/>
            <a:r>
              <a:rPr lang="en-IN" dirty="0"/>
              <a:t>E.g. “search for </a:t>
            </a:r>
            <a:r>
              <a:rPr lang="en-IN" u="sng" dirty="0"/>
              <a:t>all</a:t>
            </a:r>
            <a:r>
              <a:rPr lang="en-IN" dirty="0"/>
              <a:t> </a:t>
            </a:r>
            <a:r>
              <a:rPr lang="en-IN" u="sng" dirty="0"/>
              <a:t>light bulbs</a:t>
            </a:r>
            <a:r>
              <a:rPr lang="en-IN" dirty="0"/>
              <a:t> in </a:t>
            </a:r>
            <a:r>
              <a:rPr lang="en-IN" u="sng" dirty="0"/>
              <a:t>my house</a:t>
            </a:r>
            <a:r>
              <a:rPr lang="en-IN" dirty="0"/>
              <a:t>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18</a:t>
            </a:fld>
            <a:r>
              <a:rPr lang="fr-FR" altLang="en-US"/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869160"/>
            <a:ext cx="1072710" cy="11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395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Multi-entry Decision Tree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19</a:t>
            </a:fld>
            <a:r>
              <a:rPr lang="fr-FR" altLang="en-US"/>
              <a:t> </a:t>
            </a:r>
          </a:p>
        </p:txBody>
      </p:sp>
      <p:pic>
        <p:nvPicPr>
          <p:cNvPr id="21506" name="Picture 2" descr="IoT_Discovery_Decision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3448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70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15888"/>
            <a:ext cx="8607425" cy="865187"/>
          </a:xfrm>
        </p:spPr>
        <p:txBody>
          <a:bodyPr/>
          <a:lstStyle/>
          <a:p>
            <a:pPr>
              <a:defRPr/>
            </a:pPr>
            <a:r>
              <a:rPr lang="en-IN" dirty="0"/>
              <a:t>Roadmap 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285750" y="1268413"/>
            <a:ext cx="8607425" cy="4968875"/>
          </a:xfrm>
        </p:spPr>
        <p:txBody>
          <a:bodyPr/>
          <a:lstStyle/>
          <a:p>
            <a:r>
              <a:rPr lang="en-IN" altLang="en-US" dirty="0"/>
              <a:t>Challenges with current IoT ecosystem</a:t>
            </a:r>
          </a:p>
          <a:p>
            <a:r>
              <a:rPr lang="en-IN" altLang="en-US" dirty="0"/>
              <a:t>Motivation for Web of Things (WoT)</a:t>
            </a:r>
          </a:p>
          <a:p>
            <a:r>
              <a:rPr lang="en-IN" altLang="en-US" dirty="0"/>
              <a:t>WoT – Concepts and Building Blocks</a:t>
            </a:r>
          </a:p>
          <a:p>
            <a:r>
              <a:rPr lang="en-IN" altLang="en-US" dirty="0"/>
              <a:t>Use case – WoT for Connected Vehicles</a:t>
            </a:r>
          </a:p>
          <a:p>
            <a:r>
              <a:rPr lang="en-IN" altLang="en-US" dirty="0"/>
              <a:t>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t>- p </a:t>
            </a:r>
            <a:fld id="{F6A07F1F-029A-4120-99DC-E5FB0BF33DE0}" type="slidenum"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pPr eaLnBrk="1" hangingPunct="1"/>
              <a:t>2</a:t>
            </a:fld>
            <a:r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Scripting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sz="2000" dirty="0"/>
              <a:t>An API specification to have a uniform way to write scripts and applications for WoT.</a:t>
            </a:r>
          </a:p>
          <a:p>
            <a:pPr algn="just"/>
            <a:r>
              <a:rPr lang="en-IN" sz="2000" dirty="0"/>
              <a:t>Provides mechanism for discovery, provisioning and control of things.</a:t>
            </a:r>
          </a:p>
          <a:p>
            <a:pPr algn="just"/>
            <a:r>
              <a:rPr lang="en-IN" sz="2000" dirty="0"/>
              <a:t>Design principles</a:t>
            </a:r>
          </a:p>
          <a:p>
            <a:pPr lvl="1" algn="just"/>
            <a:r>
              <a:rPr lang="en-IN" sz="1600" dirty="0"/>
              <a:t>Language-agnostic to enable many runtimes.</a:t>
            </a:r>
          </a:p>
          <a:p>
            <a:pPr lvl="1" algn="just"/>
            <a:r>
              <a:rPr lang="en-IN" sz="1600" dirty="0"/>
              <a:t>Reactive in nature i.e. developers will using </a:t>
            </a:r>
            <a:r>
              <a:rPr lang="en-IN" sz="1600" dirty="0" err="1"/>
              <a:t>callback</a:t>
            </a:r>
            <a:r>
              <a:rPr lang="en-IN" sz="1600" dirty="0"/>
              <a:t> functions which get called from the overall WoT framework.</a:t>
            </a:r>
          </a:p>
          <a:p>
            <a:pPr lvl="1" algn="just"/>
            <a:r>
              <a:rPr lang="en-IN" sz="1600" dirty="0"/>
              <a:t>Provide means to both expose a things and consume a thing (as a client)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20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48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WoT in 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21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430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Connected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Equipped with Internet access</a:t>
            </a:r>
          </a:p>
          <a:p>
            <a:r>
              <a:rPr lang="en-IN" dirty="0"/>
              <a:t>Has on-board things (sensors and actuators) that can connect to devices, networks and services external to the vehicle</a:t>
            </a:r>
          </a:p>
          <a:p>
            <a:pPr lvl="1"/>
            <a:r>
              <a:rPr lang="en-IN" dirty="0"/>
              <a:t>Other vehicles, infrastructures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22</a:t>
            </a:fld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1268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Sensors in Vehicles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23</a:t>
            </a:fld>
            <a:r>
              <a:rPr lang="fr-FR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196752"/>
            <a:ext cx="8607455" cy="46085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97" y="5877272"/>
            <a:ext cx="1978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b="1" dirty="0"/>
              <a:t>Source: sensormag.com</a:t>
            </a:r>
          </a:p>
        </p:txBody>
      </p:sp>
    </p:spTree>
    <p:extLst>
      <p:ext uri="{BB962C8B-B14F-4D97-AF65-F5344CB8AC3E}">
        <p14:creationId xmlns:p14="http://schemas.microsoft.com/office/powerpoint/2010/main" val="2163106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Prototyping Scenario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24</a:t>
            </a:fld>
            <a:r>
              <a:rPr lang="fr-FR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353" y="2708920"/>
            <a:ext cx="954713" cy="18025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:\Users\ferreira\AppData\Local\Microsoft\Windows\Temporary Internet Files\Content.IE5\PQEWDQY6\new-22-inch-alloy-rims-from-ac-schnitzer-medium_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62" y="4581128"/>
            <a:ext cx="201919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3568" y="2708920"/>
            <a:ext cx="1602785" cy="18025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68" y="2180886"/>
            <a:ext cx="2557502" cy="5280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kern="0" dirty="0">
                <a:solidFill>
                  <a:srgbClr val="0070C0"/>
                </a:solidFill>
                <a:latin typeface="Calibri" panose="020F0502020204030204"/>
              </a:rPr>
              <a:t>OBU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4058" y="2180886"/>
            <a:ext cx="1401998" cy="5280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RSU</a:t>
            </a:r>
          </a:p>
        </p:txBody>
      </p:sp>
      <p:pic>
        <p:nvPicPr>
          <p:cNvPr id="12" name="Picture 4" descr="C:\Users\ferreira\AppData\Local\Microsoft\Windows\Temporary Internet Files\Content.IE5\I9LPEOX7\no-hope-Wireless-access-poin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14" y="1686077"/>
            <a:ext cx="380194" cy="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ferreira\AppData\Local\Microsoft\Windows\Temporary Internet Files\Content.IE5\PQEWDQY6\sinewave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14" y="1637871"/>
            <a:ext cx="910006" cy="4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ferreira\AppData\Local\Microsoft\Windows\Temporary Internet Files\Content.IE5\PQEWDQY6\Lightning_Bolt_on_Circle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49" y="4064108"/>
            <a:ext cx="404664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ferreira\AppData\Local\Microsoft\Windows\Temporary Internet Files\Content.IE5\R94IG3D5\Thermometer_0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5" y="4048320"/>
            <a:ext cx="404664" cy="40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ferreira\AppData\Local\Microsoft\Windows\Temporary Internet Files\Content.IE5\I9LPEOX7\location-icon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29" y="4100112"/>
            <a:ext cx="360606" cy="3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8"/>
          <a:stretch>
            <a:fillRect/>
          </a:stretch>
        </p:blipFill>
        <p:spPr>
          <a:xfrm>
            <a:off x="3704528" y="4733016"/>
            <a:ext cx="1371528" cy="7842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74058" y="2708920"/>
            <a:ext cx="1401998" cy="18025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kern="0" dirty="0">
                <a:solidFill>
                  <a:prstClr val="black"/>
                </a:solidFill>
                <a:latin typeface="Calibri" panose="020F0502020204030204"/>
              </a:rPr>
              <a:t>Collection</a:t>
            </a:r>
            <a:br>
              <a:rPr lang="en-IN" sz="1400" kern="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IN" sz="1400" kern="0" dirty="0">
                <a:solidFill>
                  <a:prstClr val="black"/>
                </a:solidFill>
                <a:latin typeface="Calibri" panose="020F0502020204030204"/>
              </a:rPr>
              <a:t>Proxy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 descr="C:\Users\ferreira\AppData\Local\Microsoft\Windows\Temporary Internet Files\Content.IE5\I9LPEOX7\no-hope-Wireless-access-poin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86077"/>
            <a:ext cx="380194" cy="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76056" y="2180886"/>
            <a:ext cx="1401998" cy="5280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M2M GW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76056" y="2705100"/>
            <a:ext cx="1401998" cy="180633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b="1" kern="0" dirty="0">
                <a:latin typeface="Calibri" panose="020F0502020204030204"/>
              </a:rPr>
              <a:t>Lightweight Web of Things Server</a:t>
            </a:r>
            <a:endParaRPr kumimoji="0" lang="en-I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15718" y="1268539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kern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/>
              </a:rPr>
              <a:t>ITS-G5</a:t>
            </a:r>
          </a:p>
        </p:txBody>
      </p:sp>
      <p:pic>
        <p:nvPicPr>
          <p:cNvPr id="23" name="Picture 22"/>
          <p:cNvPicPr/>
          <p:nvPr/>
        </p:nvPicPr>
        <p:blipFill>
          <a:blip r:embed="rId9"/>
          <a:stretch>
            <a:fillRect/>
          </a:stretch>
        </p:blipFill>
        <p:spPr>
          <a:xfrm>
            <a:off x="5148064" y="4733016"/>
            <a:ext cx="1321820" cy="784216"/>
          </a:xfrm>
          <a:prstGeom prst="rect">
            <a:avLst/>
          </a:prstGeom>
        </p:spPr>
      </p:pic>
      <p:pic>
        <p:nvPicPr>
          <p:cNvPr id="24" name="Picture 11" descr="C:\Users\ferreira\AppData\Local\Microsoft\Windows\Temporary Internet Files\Content.IE5\PQEWDQY6\Wifi_logo.svg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175" y="1196752"/>
            <a:ext cx="658145" cy="4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ferreira\AppData\Local\Microsoft\Windows\Temporary Internet Files\Content.IE5\I9LPEOX7\no-hope-Wireless-access-poin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90" y="1633631"/>
            <a:ext cx="380194" cy="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ferreira\AppData\Local\Microsoft\Windows\Temporary Internet Files\Content.IE5\I9LPEOX7\no-hope-Wireless-access-point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56286"/>
            <a:ext cx="380194" cy="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ferreira\AppData\Local\Microsoft\Windows\Temporary Internet Files\Content.IE5\PQEWDQY6\sinewave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7" y="1624423"/>
            <a:ext cx="910006" cy="4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452320" y="2180886"/>
            <a:ext cx="1401998" cy="52803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kern="0" dirty="0">
                <a:solidFill>
                  <a:srgbClr val="0070C0"/>
                </a:solidFill>
                <a:latin typeface="Calibri" panose="020F0502020204030204"/>
              </a:rPr>
              <a:t>Android App</a:t>
            </a:r>
            <a:endParaRPr kumimoji="0" lang="en-IN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52320" y="2708920"/>
            <a:ext cx="1401998" cy="17753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4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kern="0" dirty="0">
                <a:solidFill>
                  <a:prstClr val="black"/>
                </a:solidFill>
                <a:latin typeface="Calibri" panose="020F0502020204030204"/>
              </a:rPr>
              <a:t>Consumer Resource Discovery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11"/>
          <a:stretch>
            <a:fillRect/>
          </a:stretch>
        </p:blipFill>
        <p:spPr>
          <a:xfrm>
            <a:off x="7732650" y="4650522"/>
            <a:ext cx="798950" cy="1226750"/>
          </a:xfrm>
          <a:prstGeom prst="rect">
            <a:avLst/>
          </a:prstGeom>
        </p:spPr>
      </p:pic>
      <p:sp>
        <p:nvSpPr>
          <p:cNvPr id="31" name="Left-Right Arrow 30"/>
          <p:cNvSpPr/>
          <p:nvPr/>
        </p:nvSpPr>
        <p:spPr bwMode="auto">
          <a:xfrm>
            <a:off x="2672706" y="2791664"/>
            <a:ext cx="1827288" cy="324000"/>
          </a:xfrm>
          <a:prstGeom prst="left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2672705" y="3140968"/>
            <a:ext cx="1827287" cy="324036"/>
          </a:xfrm>
          <a:prstGeom prst="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49243" y="2815164"/>
            <a:ext cx="962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>
                <a:solidFill>
                  <a:schemeClr val="bg1"/>
                </a:solidFill>
                <a:latin typeface="Calibri" panose="020F0502020204030204"/>
              </a:rPr>
              <a:t>Registration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96811" y="3157147"/>
            <a:ext cx="1146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>
                <a:solidFill>
                  <a:schemeClr val="bg1"/>
                </a:solidFill>
                <a:latin typeface="Calibri" panose="020F0502020204030204"/>
              </a:rPr>
              <a:t>Measurements</a:t>
            </a:r>
          </a:p>
        </p:txBody>
      </p:sp>
      <p:sp>
        <p:nvSpPr>
          <p:cNvPr id="35" name="Left-Right Arrow 34"/>
          <p:cNvSpPr/>
          <p:nvPr/>
        </p:nvSpPr>
        <p:spPr bwMode="auto">
          <a:xfrm>
            <a:off x="4552301" y="2791664"/>
            <a:ext cx="1387852" cy="324000"/>
          </a:xfrm>
          <a:prstGeom prst="left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4552301" y="3157147"/>
            <a:ext cx="1387852" cy="324036"/>
          </a:xfrm>
          <a:prstGeom prst="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1115617" y="3147529"/>
            <a:ext cx="1475838" cy="324036"/>
          </a:xfrm>
          <a:prstGeom prst="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Left-Right Arrow 37"/>
          <p:cNvSpPr/>
          <p:nvPr/>
        </p:nvSpPr>
        <p:spPr bwMode="auto">
          <a:xfrm>
            <a:off x="6089689" y="2780928"/>
            <a:ext cx="1814833" cy="324000"/>
          </a:xfrm>
          <a:prstGeom prst="left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594590" y="2800174"/>
            <a:ext cx="805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>
                <a:solidFill>
                  <a:schemeClr val="bg1"/>
                </a:solidFill>
                <a:latin typeface="Calibri" panose="020F0502020204030204"/>
              </a:rPr>
              <a:t>Discovery</a:t>
            </a:r>
          </a:p>
        </p:txBody>
      </p:sp>
      <p:sp>
        <p:nvSpPr>
          <p:cNvPr id="41" name="Left-Right Arrow 40"/>
          <p:cNvSpPr/>
          <p:nvPr/>
        </p:nvSpPr>
        <p:spPr bwMode="auto">
          <a:xfrm>
            <a:off x="6084168" y="3140968"/>
            <a:ext cx="1814833" cy="324000"/>
          </a:xfrm>
          <a:prstGeom prst="leftRightArrow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i="0" u="none" strike="noStrike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18351" y="3160214"/>
            <a:ext cx="1146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>
                <a:solidFill>
                  <a:schemeClr val="bg1"/>
                </a:solidFill>
                <a:latin typeface="Calibri" panose="020F0502020204030204"/>
              </a:rPr>
              <a:t>Measurements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594590" y="3014411"/>
            <a:ext cx="805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kern="0" dirty="0">
                <a:solidFill>
                  <a:schemeClr val="bg1"/>
                </a:solidFill>
                <a:latin typeface="Calibri" panose="020F0502020204030204"/>
              </a:rPr>
              <a:t>Discovery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422256" y="2180886"/>
            <a:ext cx="1041358" cy="52421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79883" y="1203631"/>
            <a:ext cx="2078252" cy="56881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I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Thing Descriptions</a:t>
            </a: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IN" sz="1400" dirty="0">
                <a:latin typeface="Arial" charset="0"/>
              </a:rPr>
              <a:t>Scripting API</a:t>
            </a:r>
            <a:endParaRPr kumimoji="0" lang="en-I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5" name="Straight Arrow Connector 44"/>
          <p:cNvCxnSpPr>
            <a:stCxn id="40" idx="2"/>
            <a:endCxn id="3" idx="0"/>
          </p:cNvCxnSpPr>
          <p:nvPr/>
        </p:nvCxnSpPr>
        <p:spPr bwMode="auto">
          <a:xfrm>
            <a:off x="1219009" y="1772444"/>
            <a:ext cx="723926" cy="4084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Rectangle 45"/>
          <p:cNvSpPr/>
          <p:nvPr/>
        </p:nvSpPr>
        <p:spPr bwMode="auto">
          <a:xfrm>
            <a:off x="7634755" y="1053083"/>
            <a:ext cx="1440855" cy="4094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Discovery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530756" y="2705100"/>
            <a:ext cx="857730" cy="44242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9" name="Straight Arrow Connector 48"/>
          <p:cNvCxnSpPr>
            <a:stCxn id="46" idx="2"/>
            <a:endCxn id="47" idx="0"/>
          </p:cNvCxnSpPr>
          <p:nvPr/>
        </p:nvCxnSpPr>
        <p:spPr bwMode="auto">
          <a:xfrm flipH="1">
            <a:off x="6959621" y="1462570"/>
            <a:ext cx="1395562" cy="1242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4959520" y="3608268"/>
            <a:ext cx="1627018" cy="8447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180659" y="2555134"/>
            <a:ext cx="578077" cy="129614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2613551" y="5765510"/>
            <a:ext cx="1742425" cy="4094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WoT Interface</a:t>
            </a:r>
          </a:p>
        </p:txBody>
      </p:sp>
      <p:cxnSp>
        <p:nvCxnSpPr>
          <p:cNvPr id="55" name="Straight Arrow Connector 54"/>
          <p:cNvCxnSpPr>
            <a:stCxn id="53" idx="0"/>
            <a:endCxn id="51" idx="4"/>
          </p:cNvCxnSpPr>
          <p:nvPr/>
        </p:nvCxnSpPr>
        <p:spPr bwMode="auto">
          <a:xfrm flipH="1" flipV="1">
            <a:off x="3469698" y="3851278"/>
            <a:ext cx="15066" cy="1914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 bwMode="auto">
          <a:xfrm>
            <a:off x="100387" y="5733256"/>
            <a:ext cx="1742425" cy="4094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WoT Servient</a:t>
            </a:r>
          </a:p>
        </p:txBody>
      </p:sp>
      <p:cxnSp>
        <p:nvCxnSpPr>
          <p:cNvPr id="58" name="Straight Arrow Connector 57"/>
          <p:cNvCxnSpPr>
            <a:stCxn id="56" idx="0"/>
            <a:endCxn id="3" idx="4"/>
          </p:cNvCxnSpPr>
          <p:nvPr/>
        </p:nvCxnSpPr>
        <p:spPr bwMode="auto">
          <a:xfrm flipV="1">
            <a:off x="971600" y="2705100"/>
            <a:ext cx="971335" cy="3028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Rectangle 53"/>
          <p:cNvSpPr/>
          <p:nvPr/>
        </p:nvSpPr>
        <p:spPr bwMode="auto">
          <a:xfrm>
            <a:off x="6228184" y="5825974"/>
            <a:ext cx="1406571" cy="4094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I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WoT Client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7452320" y="2180886"/>
            <a:ext cx="1368847" cy="63427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2" name="Straight Arrow Connector 51"/>
          <p:cNvCxnSpPr>
            <a:stCxn id="54" idx="0"/>
            <a:endCxn id="43" idx="4"/>
          </p:cNvCxnSpPr>
          <p:nvPr/>
        </p:nvCxnSpPr>
        <p:spPr bwMode="auto">
          <a:xfrm flipV="1">
            <a:off x="6931470" y="2815164"/>
            <a:ext cx="1205274" cy="3010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50243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Demonstration Video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25</a:t>
            </a:fld>
            <a:r>
              <a:rPr lang="fr-FR" altLang="en-US"/>
              <a:t>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0048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000" dirty="0"/>
              <a:t>WoT germinates from the challenges in IoT ecosystems.</a:t>
            </a:r>
          </a:p>
          <a:p>
            <a:r>
              <a:rPr lang="en-IN" sz="2000" dirty="0"/>
              <a:t>WoT aims to complement the IoT platforms and not create a new standard.</a:t>
            </a:r>
          </a:p>
          <a:p>
            <a:r>
              <a:rPr lang="en-IN" sz="2000" dirty="0"/>
              <a:t>W3C WoT standardization is expected to commence soon.</a:t>
            </a:r>
          </a:p>
          <a:p>
            <a:r>
              <a:rPr lang="en-IN" sz="2000" dirty="0"/>
              <a:t>We need semantic web technologies for:</a:t>
            </a:r>
          </a:p>
          <a:p>
            <a:pPr lvl="1"/>
            <a:r>
              <a:rPr lang="en-IN" sz="1600" dirty="0"/>
              <a:t>Interoperability of data, uniform vocabulary </a:t>
            </a:r>
            <a:r>
              <a:rPr lang="en-IN" sz="1600"/>
              <a:t>and platforms.</a:t>
            </a:r>
            <a:endParaRPr lang="en-IN" sz="1600" dirty="0"/>
          </a:p>
          <a:p>
            <a:pPr lvl="1"/>
            <a:r>
              <a:rPr lang="en-IN" sz="1600" dirty="0"/>
              <a:t>Creating horizontal applications combining sensor data and knowledge of multiple domains.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26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4592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27</a:t>
            </a:fld>
            <a:r>
              <a:rPr lang="fr-FR" altLang="en-US"/>
              <a:t> </a:t>
            </a:r>
          </a:p>
        </p:txBody>
      </p:sp>
      <p:pic>
        <p:nvPicPr>
          <p:cNvPr id="7" name="Content Placeholder 6" descr="Thank-you-in-many-languages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60648"/>
            <a:ext cx="8712968" cy="5633634"/>
          </a:xfrm>
        </p:spPr>
      </p:pic>
    </p:spTree>
    <p:extLst>
      <p:ext uri="{BB962C8B-B14F-4D97-AF65-F5344CB8AC3E}">
        <p14:creationId xmlns:p14="http://schemas.microsoft.com/office/powerpoint/2010/main" val="17298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15888"/>
            <a:ext cx="8607425" cy="865187"/>
          </a:xfrm>
        </p:spPr>
        <p:txBody>
          <a:bodyPr/>
          <a:lstStyle/>
          <a:p>
            <a:pPr>
              <a:defRPr/>
            </a:pPr>
            <a:r>
              <a:rPr lang="en-US" dirty="0"/>
              <a:t>Connect with Me …</a:t>
            </a:r>
          </a:p>
        </p:txBody>
      </p:sp>
      <p:pic>
        <p:nvPicPr>
          <p:cNvPr id="121859" name="Picture 4" descr="https://encrypted-tbn2.gstatic.com/images?q=tbn:ANd9GcQ0AChTsxAPWEnfWMujXBk2lQUvrulBIQjYGxpCOCo2Lsk3vw9C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177829" cy="28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19" y="1196975"/>
            <a:ext cx="2823656" cy="280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1" name="Content Placeholder 2"/>
          <p:cNvSpPr>
            <a:spLocks noGrp="1"/>
          </p:cNvSpPr>
          <p:nvPr>
            <p:ph idx="1"/>
          </p:nvPr>
        </p:nvSpPr>
        <p:spPr>
          <a:xfrm>
            <a:off x="285750" y="3644900"/>
            <a:ext cx="8607425" cy="2592388"/>
          </a:xfrm>
        </p:spPr>
        <p:txBody>
          <a:bodyPr/>
          <a:lstStyle/>
          <a:p>
            <a:r>
              <a:rPr lang="en-IN" altLang="en-US" dirty="0"/>
              <a:t>Email: dattas@eurecom.fr</a:t>
            </a:r>
          </a:p>
          <a:p>
            <a:r>
              <a:rPr lang="en-IN" altLang="en-US" dirty="0"/>
              <a:t>Twitter: @skdatta2010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t>- p </a:t>
            </a:r>
            <a:fld id="{D9F4FE89-7B5D-4127-93EB-188BE6442A0C}" type="slidenum"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pPr eaLnBrk="1" hangingPunct="1"/>
              <a:t>28</a:t>
            </a:fld>
            <a:r>
              <a:rPr lang="fr-FR" altLang="en-US">
                <a:solidFill>
                  <a:schemeClr val="bg2"/>
                </a:solidFill>
                <a:latin typeface="Eurostile LT Std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29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06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Internet of Things - Landscape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3</a:t>
            </a:fld>
            <a:r>
              <a:rPr lang="fr-FR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7" y="1196752"/>
            <a:ext cx="8713663" cy="50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97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WoT Architecture – Data Driven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30</a:t>
            </a:fld>
            <a:r>
              <a:rPr lang="fr-FR"/>
              <a:t>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32040" y="1268413"/>
            <a:ext cx="3961135" cy="3888779"/>
          </a:xfrm>
        </p:spPr>
        <p:txBody>
          <a:bodyPr/>
          <a:lstStyle/>
          <a:p>
            <a:r>
              <a:rPr lang="en-US" dirty="0"/>
              <a:t>Data collection service</a:t>
            </a:r>
          </a:p>
          <a:p>
            <a:r>
              <a:rPr lang="en-US" dirty="0"/>
              <a:t>Data dissemination service</a:t>
            </a:r>
          </a:p>
          <a:p>
            <a:r>
              <a:rPr lang="en-US" dirty="0"/>
              <a:t>Data consumption service</a:t>
            </a:r>
          </a:p>
          <a:p>
            <a:r>
              <a:rPr lang="en-US" dirty="0"/>
              <a:t>Configuration management service</a:t>
            </a:r>
            <a:endParaRPr lang="en-IN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5435"/>
            <a:ext cx="4659009" cy="465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64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Subsystems and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31</a:t>
            </a:fld>
            <a:r>
              <a:rPr lang="fr-FR"/>
              <a:t> </a:t>
            </a:r>
          </a:p>
        </p:txBody>
      </p:sp>
      <p:pic>
        <p:nvPicPr>
          <p:cNvPr id="8" name="Picture 2" descr="global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1299177"/>
            <a:ext cx="8607455" cy="49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33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IoT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413"/>
            <a:ext cx="8785671" cy="4968875"/>
          </a:xfrm>
        </p:spPr>
        <p:txBody>
          <a:bodyPr/>
          <a:lstStyle/>
          <a:p>
            <a:r>
              <a:rPr lang="en-IN" sz="2000" dirty="0"/>
              <a:t>Wide range of heterogeneous technologies and devices</a:t>
            </a:r>
          </a:p>
          <a:p>
            <a:r>
              <a:rPr lang="en-IN" sz="2000" dirty="0"/>
              <a:t>Missing data centric and horizontal approach</a:t>
            </a:r>
          </a:p>
          <a:p>
            <a:r>
              <a:rPr lang="en-IN" sz="2000" dirty="0"/>
              <a:t>Processing of sensor data</a:t>
            </a:r>
          </a:p>
          <a:p>
            <a:pPr lvl="1"/>
            <a:r>
              <a:rPr lang="en-IN" sz="1800" dirty="0"/>
              <a:t>No uniform vocabulary for representation and processing of data</a:t>
            </a:r>
          </a:p>
          <a:p>
            <a:pPr lvl="1"/>
            <a:r>
              <a:rPr lang="en-IN" sz="1800" dirty="0">
                <a:solidFill>
                  <a:srgbClr val="00B050"/>
                </a:solidFill>
              </a:rPr>
              <a:t>Semantic web technologies can overcome such challenge</a:t>
            </a:r>
          </a:p>
          <a:p>
            <a:r>
              <a:rPr lang="en-IN" sz="2000" dirty="0"/>
              <a:t>Hard task for application developers</a:t>
            </a:r>
          </a:p>
          <a:p>
            <a:pPr lvl="1"/>
            <a:r>
              <a:rPr lang="en-IN" sz="1800" dirty="0"/>
              <a:t>Create cross domain applications</a:t>
            </a:r>
          </a:p>
          <a:p>
            <a:r>
              <a:rPr lang="en-IN" sz="2000" dirty="0"/>
              <a:t>Incompatible IoT platforms leading to data and product silos</a:t>
            </a:r>
          </a:p>
          <a:p>
            <a:r>
              <a:rPr lang="en-IN" sz="2000" dirty="0"/>
              <a:t>No winning standard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4</a:t>
            </a:fld>
            <a:r>
              <a:rPr lang="fr-FR"/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65" y="2852936"/>
            <a:ext cx="1072710" cy="116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35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Web of Things -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268413"/>
            <a:ext cx="8607455" cy="4238505"/>
          </a:xfrm>
        </p:spPr>
        <p:txBody>
          <a:bodyPr/>
          <a:lstStyle/>
          <a:p>
            <a:r>
              <a:rPr lang="en-IN" dirty="0"/>
              <a:t>Today we have devices that can access the web</a:t>
            </a:r>
          </a:p>
          <a:p>
            <a:pPr lvl="1"/>
            <a:r>
              <a:rPr lang="en-IN" dirty="0"/>
              <a:t>Directly</a:t>
            </a:r>
          </a:p>
          <a:p>
            <a:pPr lvl="1"/>
            <a:r>
              <a:rPr lang="en-IN" dirty="0"/>
              <a:t>Via an M2M gateway</a:t>
            </a:r>
          </a:p>
          <a:p>
            <a:r>
              <a:rPr lang="en-IN" dirty="0"/>
              <a:t>Web of Things (WoT) concept is becoming more popular</a:t>
            </a:r>
          </a:p>
          <a:p>
            <a:pPr lvl="1"/>
            <a:r>
              <a:rPr lang="en-IN" dirty="0"/>
              <a:t>Leverage web standards and technologies to interconnect all types of devices.</a:t>
            </a:r>
          </a:p>
          <a:p>
            <a:pPr lvl="1"/>
            <a:r>
              <a:rPr lang="en-IN" dirty="0"/>
              <a:t>Expose functionalities using RESTful APIs making them easier to access and use.</a:t>
            </a:r>
          </a:p>
          <a:p>
            <a:pPr lvl="1"/>
            <a:r>
              <a:rPr lang="en-IN" dirty="0"/>
              <a:t>Provide truly open, flexible, scalable and interoperable services.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- p </a:t>
            </a:r>
            <a:fld id="{FDC863EC-C596-4F64-99B7-61C2ECC7FD61}" type="slidenum">
              <a:rPr lang="fr-FR" smtClean="0"/>
              <a:pPr>
                <a:defRPr/>
              </a:pPr>
              <a:t>5</a:t>
            </a:fld>
            <a:r>
              <a:rPr lang="fr-FR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5877272"/>
            <a:ext cx="2473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200" b="1" dirty="0"/>
              <a:t>Source: http://webofthings.org/</a:t>
            </a:r>
          </a:p>
        </p:txBody>
      </p:sp>
    </p:spTree>
    <p:extLst>
      <p:ext uri="{BB962C8B-B14F-4D97-AF65-F5344CB8AC3E}">
        <p14:creationId xmlns:p14="http://schemas.microsoft.com/office/powerpoint/2010/main" val="32283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WoT – A Shared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sz="2000" dirty="0"/>
              <a:t>Thing description (TD)</a:t>
            </a:r>
          </a:p>
          <a:p>
            <a:pPr lvl="1" algn="just"/>
            <a:r>
              <a:rPr lang="en-IN" sz="1800" dirty="0"/>
              <a:t>Description of capabilities and metadata using a machine understandable format</a:t>
            </a:r>
          </a:p>
          <a:p>
            <a:pPr lvl="1" algn="just"/>
            <a:r>
              <a:rPr lang="en-IN" sz="1800" dirty="0">
                <a:solidFill>
                  <a:srgbClr val="00B050"/>
                </a:solidFill>
              </a:rPr>
              <a:t>Technology – RDF (semantic web is used here)</a:t>
            </a:r>
          </a:p>
          <a:p>
            <a:pPr lvl="1" algn="just"/>
            <a:r>
              <a:rPr lang="en-IN" sz="1800" dirty="0"/>
              <a:t>TD can be hosted on a thing or in a web server (for a legacy thing).</a:t>
            </a:r>
          </a:p>
          <a:p>
            <a:pPr algn="just"/>
            <a:r>
              <a:rPr lang="en-IN" sz="2000" dirty="0"/>
              <a:t>This way, a TD can also be retrofitted on existing device.</a:t>
            </a:r>
          </a:p>
          <a:p>
            <a:pPr algn="just"/>
            <a:r>
              <a:rPr lang="en-IN" sz="2000" dirty="0"/>
              <a:t>It complements existing IoT platforms and standards with rich metadata to enable interoperability across platforms at the thing level.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6</a:t>
            </a:fld>
            <a:r>
              <a:rPr lang="fr-FR" altLang="en-US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90" y="2852936"/>
            <a:ext cx="971634" cy="10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WoT – A Shared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IN" dirty="0"/>
              <a:t>Flexible protocol bindings </a:t>
            </a:r>
          </a:p>
          <a:p>
            <a:pPr lvl="1" algn="just"/>
            <a:r>
              <a:rPr lang="en-IN" dirty="0"/>
              <a:t>Enables the mapping of a semantically described Thing interaction to different protocols.</a:t>
            </a:r>
          </a:p>
          <a:p>
            <a:pPr lvl="1" algn="just"/>
            <a:r>
              <a:rPr lang="en-IN" dirty="0"/>
              <a:t>Useful for domains with different protocol requirements.</a:t>
            </a:r>
          </a:p>
          <a:p>
            <a:pPr algn="just"/>
            <a:r>
              <a:rPr lang="en-IN" dirty="0"/>
              <a:t>Provide a common runtime environment for IoT applications</a:t>
            </a:r>
          </a:p>
          <a:p>
            <a:pPr lvl="1" algn="just"/>
            <a:r>
              <a:rPr lang="en-IN" dirty="0"/>
              <a:t>Capabilities of powerful things can be improved through software updates.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7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9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Rest of the presentation is heavily based on the our work in W3C Web of Things Interest Group</a:t>
            </a:r>
          </a:p>
          <a:p>
            <a:r>
              <a:rPr lang="en-IN" dirty="0"/>
              <a:t>References</a:t>
            </a:r>
          </a:p>
          <a:p>
            <a:pPr lvl="1"/>
            <a:r>
              <a:rPr lang="en-IN" dirty="0"/>
              <a:t>WoT architecture - http://w3c.github.io/wot/architecture/wot-architecture.html</a:t>
            </a:r>
          </a:p>
          <a:p>
            <a:pPr lvl="1"/>
            <a:r>
              <a:rPr lang="en-IN" dirty="0"/>
              <a:t>WoT current practices - http://w3c.github.io/wot/current-practices/wot-practices.html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8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930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Concepts and Building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WoT Servient</a:t>
            </a:r>
          </a:p>
          <a:p>
            <a:r>
              <a:rPr lang="en-IN" dirty="0"/>
              <a:t>Thing Description</a:t>
            </a:r>
          </a:p>
          <a:p>
            <a:r>
              <a:rPr lang="en-IN" dirty="0"/>
              <a:t>Discovery</a:t>
            </a:r>
          </a:p>
          <a:p>
            <a:r>
              <a:rPr lang="en-IN" dirty="0"/>
              <a:t>Scripting API</a:t>
            </a:r>
          </a:p>
          <a:p>
            <a:r>
              <a:rPr lang="en-IN" dirty="0"/>
              <a:t>Security (out of scope for this discussion)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18-Oct-2016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Web of Things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altLang="en-US"/>
              <a:t>- p </a:t>
            </a:r>
            <a:fld id="{F40389EC-05AB-4B26-9FFB-E1B7877EC104}" type="slidenum">
              <a:rPr lang="fr-FR" altLang="en-US" smtClean="0"/>
              <a:pPr/>
              <a:t>9</a:t>
            </a:fld>
            <a:r>
              <a:rPr lang="fr-FR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687792"/>
      </p:ext>
    </p:extLst>
  </p:cSld>
  <p:clrMapOvr>
    <a:masterClrMapping/>
  </p:clrMapOvr>
</p:sld>
</file>

<file path=ppt/theme/theme1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Eurostile LT Std"/>
        <a:ea typeface=""/>
        <a:cs typeface=""/>
      </a:majorFont>
      <a:minorFont>
        <a:latin typeface="Eurostile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25085</TotalTime>
  <Words>1157</Words>
  <Application>Microsoft Office PowerPoint</Application>
  <PresentationFormat>On-screen Show (4:3)</PresentationFormat>
  <Paragraphs>260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Calibri</vt:lpstr>
      <vt:lpstr>Eurostile LT Std</vt:lpstr>
      <vt:lpstr>Verdana</vt:lpstr>
      <vt:lpstr>Wingdings</vt:lpstr>
      <vt:lpstr>1_Modèle par défaut</vt:lpstr>
      <vt:lpstr>Part II: Web of Things</vt:lpstr>
      <vt:lpstr>Roadmap </vt:lpstr>
      <vt:lpstr>Internet of Things - Landscape</vt:lpstr>
      <vt:lpstr>IoT Challenges </vt:lpstr>
      <vt:lpstr>Web of Things - Motivation</vt:lpstr>
      <vt:lpstr>WoT – A Shared Vision</vt:lpstr>
      <vt:lpstr>WoT – A Shared Vision</vt:lpstr>
      <vt:lpstr>Note</vt:lpstr>
      <vt:lpstr>Concepts and Building Blocks</vt:lpstr>
      <vt:lpstr>Terminology Used</vt:lpstr>
      <vt:lpstr>WoT Servient</vt:lpstr>
      <vt:lpstr>WoT Servient – Internal Architecture</vt:lpstr>
      <vt:lpstr>Thing Description</vt:lpstr>
      <vt:lpstr>Example TD – Data Only</vt:lpstr>
      <vt:lpstr>Example TD – With Semantic Annotation</vt:lpstr>
      <vt:lpstr>Discovery</vt:lpstr>
      <vt:lpstr>Repository Based Discovery</vt:lpstr>
      <vt:lpstr>Discovery Mechanisms</vt:lpstr>
      <vt:lpstr>Multi-entry Decision Tree</vt:lpstr>
      <vt:lpstr>Scripting API</vt:lpstr>
      <vt:lpstr>PowerPoint Presentation</vt:lpstr>
      <vt:lpstr>Connected Vehicles</vt:lpstr>
      <vt:lpstr>Sensors in Vehicles</vt:lpstr>
      <vt:lpstr>Prototyping Scenario</vt:lpstr>
      <vt:lpstr>Demonstration Video</vt:lpstr>
      <vt:lpstr>Conclusion</vt:lpstr>
      <vt:lpstr>PowerPoint Presentation</vt:lpstr>
      <vt:lpstr>Connect with Me …</vt:lpstr>
      <vt:lpstr>Backup Slides</vt:lpstr>
      <vt:lpstr>WoT Architecture – Data Driven</vt:lpstr>
      <vt:lpstr>Subsystems and Elements</vt:lpstr>
    </vt:vector>
  </TitlesOfParts>
  <Company>Institut Eurecom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Laurence Grammare</dc:creator>
  <cp:lastModifiedBy>Soumya Kanti Datta</cp:lastModifiedBy>
  <cp:revision>1167</cp:revision>
  <cp:lastPrinted>2015-12-02T23:31:50Z</cp:lastPrinted>
  <dcterms:created xsi:type="dcterms:W3CDTF">2007-06-19T08:15:35Z</dcterms:created>
  <dcterms:modified xsi:type="dcterms:W3CDTF">2016-10-17T08:58:33Z</dcterms:modified>
</cp:coreProperties>
</file>