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1135" r:id="rId3"/>
    <p:sldId id="1137" r:id="rId4"/>
    <p:sldId id="1139" r:id="rId5"/>
    <p:sldId id="1138" r:id="rId6"/>
    <p:sldId id="1133" r:id="rId7"/>
    <p:sldId id="1141" r:id="rId8"/>
    <p:sldId id="1136" r:id="rId9"/>
    <p:sldId id="1140" r:id="rId10"/>
    <p:sldId id="1144" r:id="rId11"/>
    <p:sldId id="1142" r:id="rId12"/>
    <p:sldId id="1143" r:id="rId13"/>
    <p:sldId id="11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B35C6-8749-464E-83AD-86AA0B4CE5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3891F-E98E-43D0-976E-64AF1918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6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4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0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B7C9-2EDB-40F8-AB73-6B1F236D9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320F9-FE6F-4525-96F0-2DE11CD98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1D8E8-B0AA-478E-BC29-98441CAD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7316-D3E4-40BB-B53A-F172CFA205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4148E-5F4C-43B7-BD75-AC776321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4336D-3C54-4C85-BDD1-6EC7C31E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0F8-D7DF-4C57-8371-51D3BA69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9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6106-D0CA-49C2-B6D1-24714B70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5D933-ED49-417D-802E-0CB5FE2C2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2F2F1-0508-4B1C-B025-CFF4E979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7316-D3E4-40BB-B53A-F172CFA205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F61B6-5BE0-4164-A4C3-34124D68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DE481-0686-45B7-A943-538F0F7A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0F8-D7DF-4C57-8371-51D3BA69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9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093CD-9FBF-4F39-86D4-2325140AE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914D4-FEA5-47D1-975D-E7F877E1D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9B5EE-78B7-4481-AC61-C8552074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7316-D3E4-40BB-B53A-F172CFA205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BF5B2-4C84-4D81-923B-FDC7BAD1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FDB23-651B-48A0-BE62-3159025C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0F8-D7DF-4C57-8371-51D3BA69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29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B5199F-F4CB-4A57-9665-363B4069C1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97" y="0"/>
            <a:ext cx="12187006" cy="6858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6736" y="4275224"/>
            <a:ext cx="6476627" cy="1527271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398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6000" y="0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5981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099" b="1" noProof="0" dirty="0">
              <a:solidFill>
                <a:srgbClr val="990000"/>
              </a:solidFill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6736" y="5907600"/>
            <a:ext cx="6476627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999" b="1"/>
            </a:lvl1pPr>
            <a:lvl2pPr marL="1587" indent="0">
              <a:buNone/>
              <a:defRPr/>
            </a:lvl2pPr>
          </a:lstStyle>
          <a:p>
            <a:r>
              <a:rPr lang="en-US" dirty="0"/>
              <a:t>s</a:t>
            </a:r>
            <a:r>
              <a:rPr lang="en-US" noProof="0" dirty="0"/>
              <a:t>iemens.com/</a:t>
            </a:r>
            <a:r>
              <a:rPr lang="en-US" noProof="0" dirty="0" err="1"/>
              <a:t>bt</a:t>
            </a:r>
            <a:r>
              <a:rPr lang="en-US" noProof="0" dirty="0"/>
              <a:t>/partner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6736" y="5907600"/>
            <a:ext cx="3309801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999" b="1"/>
            </a:lvl1pPr>
            <a:lvl2pPr marL="1587" indent="0">
              <a:buNone/>
              <a:defRPr/>
            </a:lvl2pPr>
          </a:lstStyle>
          <a:p>
            <a:r>
              <a:rPr lang="en-US" noProof="0" dirty="0"/>
              <a:t>Unrestricted © Siemens AG 2019</a:t>
            </a:r>
          </a:p>
        </p:txBody>
      </p:sp>
      <p:grpSp>
        <p:nvGrpSpPr>
          <p:cNvPr id="83" name="Gruppieren 82"/>
          <p:cNvGrpSpPr/>
          <p:nvPr userDrawn="1"/>
        </p:nvGrpSpPr>
        <p:grpSpPr>
          <a:xfrm>
            <a:off x="-215888" y="-216000"/>
            <a:ext cx="12622226" cy="7290000"/>
            <a:chOff x="-216000" y="-216000"/>
            <a:chExt cx="12628800" cy="7290000"/>
          </a:xfrm>
        </p:grpSpPr>
        <p:cxnSp>
          <p:nvCxnSpPr>
            <p:cNvPr id="84" name="Gerade Verbindung 83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33"/>
          <p:cNvGrpSpPr>
            <a:grpSpLocks noChangeAspect="1"/>
          </p:cNvGrpSpPr>
          <p:nvPr userDrawn="1"/>
        </p:nvGrpSpPr>
        <p:grpSpPr bwMode="gray">
          <a:xfrm>
            <a:off x="9550189" y="323850"/>
            <a:ext cx="2157876" cy="914400"/>
            <a:chOff x="6019" y="204"/>
            <a:chExt cx="1360" cy="576"/>
          </a:xfrm>
        </p:grpSpPr>
        <p:sp>
          <p:nvSpPr>
            <p:cNvPr id="32" name="AutoShape 32"/>
            <p:cNvSpPr>
              <a:spLocks noChangeAspect="1" noChangeArrowheads="1" noTextEdit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3" name="Rectangle 34"/>
            <p:cNvSpPr>
              <a:spLocks noChangeArrowheads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4" name="Freeform 35"/>
            <p:cNvSpPr>
              <a:spLocks/>
            </p:cNvSpPr>
            <p:nvPr userDrawn="1"/>
          </p:nvSpPr>
          <p:spPr bwMode="gray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5" name="Freeform 36"/>
            <p:cNvSpPr>
              <a:spLocks/>
            </p:cNvSpPr>
            <p:nvPr userDrawn="1"/>
          </p:nvSpPr>
          <p:spPr bwMode="gray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6" name="Freeform 37"/>
            <p:cNvSpPr>
              <a:spLocks/>
            </p:cNvSpPr>
            <p:nvPr userDrawn="1"/>
          </p:nvSpPr>
          <p:spPr bwMode="gray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7" name="Freeform 38"/>
            <p:cNvSpPr>
              <a:spLocks/>
            </p:cNvSpPr>
            <p:nvPr userDrawn="1"/>
          </p:nvSpPr>
          <p:spPr bwMode="gray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8" name="Freeform 39"/>
            <p:cNvSpPr>
              <a:spLocks/>
            </p:cNvSpPr>
            <p:nvPr userDrawn="1"/>
          </p:nvSpPr>
          <p:spPr bwMode="gray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9" name="Freeform 40"/>
            <p:cNvSpPr>
              <a:spLocks/>
            </p:cNvSpPr>
            <p:nvPr userDrawn="1"/>
          </p:nvSpPr>
          <p:spPr bwMode="gray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0" name="Freeform 41"/>
            <p:cNvSpPr>
              <a:spLocks/>
            </p:cNvSpPr>
            <p:nvPr userDrawn="1"/>
          </p:nvSpPr>
          <p:spPr bwMode="gray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1" name="Freeform 42"/>
            <p:cNvSpPr>
              <a:spLocks/>
            </p:cNvSpPr>
            <p:nvPr userDrawn="1"/>
          </p:nvSpPr>
          <p:spPr bwMode="gray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2" name="Freeform 43"/>
            <p:cNvSpPr>
              <a:spLocks/>
            </p:cNvSpPr>
            <p:nvPr userDrawn="1"/>
          </p:nvSpPr>
          <p:spPr bwMode="gray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3" name="Freeform 44"/>
            <p:cNvSpPr>
              <a:spLocks/>
            </p:cNvSpPr>
            <p:nvPr userDrawn="1"/>
          </p:nvSpPr>
          <p:spPr bwMode="gray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4" name="Freeform 45"/>
            <p:cNvSpPr>
              <a:spLocks/>
            </p:cNvSpPr>
            <p:nvPr userDrawn="1"/>
          </p:nvSpPr>
          <p:spPr bwMode="gray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5" name="Freeform 46"/>
            <p:cNvSpPr>
              <a:spLocks/>
            </p:cNvSpPr>
            <p:nvPr userDrawn="1"/>
          </p:nvSpPr>
          <p:spPr bwMode="gray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6" name="Freeform 47"/>
            <p:cNvSpPr>
              <a:spLocks/>
            </p:cNvSpPr>
            <p:nvPr userDrawn="1"/>
          </p:nvSpPr>
          <p:spPr bwMode="gray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7" name="Freeform 48"/>
            <p:cNvSpPr>
              <a:spLocks/>
            </p:cNvSpPr>
            <p:nvPr userDrawn="1"/>
          </p:nvSpPr>
          <p:spPr bwMode="gray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8" name="Freeform 49"/>
            <p:cNvSpPr>
              <a:spLocks/>
            </p:cNvSpPr>
            <p:nvPr userDrawn="1"/>
          </p:nvSpPr>
          <p:spPr bwMode="gray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9" name="Freeform 50"/>
            <p:cNvSpPr>
              <a:spLocks/>
            </p:cNvSpPr>
            <p:nvPr userDrawn="1"/>
          </p:nvSpPr>
          <p:spPr bwMode="gray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50" name="Freeform 51"/>
            <p:cNvSpPr>
              <a:spLocks/>
            </p:cNvSpPr>
            <p:nvPr userDrawn="1"/>
          </p:nvSpPr>
          <p:spPr bwMode="gray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51" name="Freeform 52"/>
            <p:cNvSpPr>
              <a:spLocks/>
            </p:cNvSpPr>
            <p:nvPr userDrawn="1"/>
          </p:nvSpPr>
          <p:spPr bwMode="gray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52" name="Freeform 53"/>
            <p:cNvSpPr>
              <a:spLocks/>
            </p:cNvSpPr>
            <p:nvPr userDrawn="1"/>
          </p:nvSpPr>
          <p:spPr bwMode="gray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53" name="Freeform 54"/>
            <p:cNvSpPr>
              <a:spLocks/>
            </p:cNvSpPr>
            <p:nvPr userDrawn="1"/>
          </p:nvSpPr>
          <p:spPr bwMode="gray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54" name="Freeform 55"/>
            <p:cNvSpPr>
              <a:spLocks/>
            </p:cNvSpPr>
            <p:nvPr userDrawn="1"/>
          </p:nvSpPr>
          <p:spPr bwMode="gray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55" name="Freeform 56"/>
            <p:cNvSpPr>
              <a:spLocks/>
            </p:cNvSpPr>
            <p:nvPr userDrawn="1"/>
          </p:nvSpPr>
          <p:spPr bwMode="gray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56" name="Freeform 57"/>
            <p:cNvSpPr>
              <a:spLocks/>
            </p:cNvSpPr>
            <p:nvPr userDrawn="1"/>
          </p:nvSpPr>
          <p:spPr bwMode="gray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57" name="Freeform 58"/>
            <p:cNvSpPr>
              <a:spLocks/>
            </p:cNvSpPr>
            <p:nvPr userDrawn="1"/>
          </p:nvSpPr>
          <p:spPr bwMode="gray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58" name="Freeform 59"/>
            <p:cNvSpPr>
              <a:spLocks/>
            </p:cNvSpPr>
            <p:nvPr userDrawn="1"/>
          </p:nvSpPr>
          <p:spPr bwMode="gray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466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title Dynamic Petrol">
    <p:bg>
      <p:bgPr>
        <a:gradFill>
          <a:gsLst>
            <a:gs pos="83000">
              <a:srgbClr val="0099B0">
                <a:alpha val="85000"/>
              </a:srgbClr>
            </a:gs>
            <a:gs pos="50000">
              <a:srgbClr val="009999">
                <a:alpha val="85000"/>
              </a:srgbClr>
            </a:gs>
            <a:gs pos="0">
              <a:srgbClr val="50BEBE">
                <a:alpha val="85000"/>
              </a:srgbClr>
            </a:gs>
            <a:gs pos="100000">
              <a:srgbClr val="0099CB">
                <a:alpha val="8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6000" y="0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5981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099" b="1" noProof="0" dirty="0">
              <a:solidFill>
                <a:srgbClr val="990000"/>
              </a:solidFill>
            </a:endParaRPr>
          </a:p>
        </p:txBody>
      </p:sp>
      <p:sp>
        <p:nvSpPr>
          <p:cNvPr id="3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auto">
          <a:xfrm>
            <a:off x="626736" y="4704643"/>
            <a:ext cx="6476627" cy="1527271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398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81" name="Gruppieren 80"/>
          <p:cNvGrpSpPr/>
          <p:nvPr userDrawn="1"/>
        </p:nvGrpSpPr>
        <p:grpSpPr>
          <a:xfrm>
            <a:off x="-215888" y="-216000"/>
            <a:ext cx="12622226" cy="7290000"/>
            <a:chOff x="-216000" y="-216000"/>
            <a:chExt cx="12628800" cy="7290000"/>
          </a:xfrm>
        </p:grpSpPr>
        <p:cxnSp>
          <p:nvCxnSpPr>
            <p:cNvPr id="82" name="Gerade Verbindung 8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33"/>
          <p:cNvGrpSpPr>
            <a:grpSpLocks noChangeAspect="1"/>
          </p:cNvGrpSpPr>
          <p:nvPr userDrawn="1"/>
        </p:nvGrpSpPr>
        <p:grpSpPr bwMode="gray">
          <a:xfrm>
            <a:off x="9550189" y="323850"/>
            <a:ext cx="2157876" cy="914400"/>
            <a:chOff x="6019" y="204"/>
            <a:chExt cx="1360" cy="576"/>
          </a:xfrm>
        </p:grpSpPr>
        <p:sp>
          <p:nvSpPr>
            <p:cNvPr id="28" name="AutoShape 32"/>
            <p:cNvSpPr>
              <a:spLocks noChangeAspect="1" noChangeArrowheads="1" noTextEdit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29" name="Rectangle 34"/>
            <p:cNvSpPr>
              <a:spLocks noChangeArrowheads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1" name="Freeform 35"/>
            <p:cNvSpPr>
              <a:spLocks/>
            </p:cNvSpPr>
            <p:nvPr userDrawn="1"/>
          </p:nvSpPr>
          <p:spPr bwMode="gray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2" name="Freeform 36"/>
            <p:cNvSpPr>
              <a:spLocks/>
            </p:cNvSpPr>
            <p:nvPr userDrawn="1"/>
          </p:nvSpPr>
          <p:spPr bwMode="gray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3" name="Freeform 37"/>
            <p:cNvSpPr>
              <a:spLocks/>
            </p:cNvSpPr>
            <p:nvPr userDrawn="1"/>
          </p:nvSpPr>
          <p:spPr bwMode="gray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4" name="Freeform 38"/>
            <p:cNvSpPr>
              <a:spLocks/>
            </p:cNvSpPr>
            <p:nvPr userDrawn="1"/>
          </p:nvSpPr>
          <p:spPr bwMode="gray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5" name="Freeform 39"/>
            <p:cNvSpPr>
              <a:spLocks/>
            </p:cNvSpPr>
            <p:nvPr userDrawn="1"/>
          </p:nvSpPr>
          <p:spPr bwMode="gray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6" name="Freeform 40"/>
            <p:cNvSpPr>
              <a:spLocks/>
            </p:cNvSpPr>
            <p:nvPr userDrawn="1"/>
          </p:nvSpPr>
          <p:spPr bwMode="gray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7" name="Freeform 41"/>
            <p:cNvSpPr>
              <a:spLocks/>
            </p:cNvSpPr>
            <p:nvPr userDrawn="1"/>
          </p:nvSpPr>
          <p:spPr bwMode="gray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8" name="Freeform 42"/>
            <p:cNvSpPr>
              <a:spLocks/>
            </p:cNvSpPr>
            <p:nvPr userDrawn="1"/>
          </p:nvSpPr>
          <p:spPr bwMode="gray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39" name="Freeform 43"/>
            <p:cNvSpPr>
              <a:spLocks/>
            </p:cNvSpPr>
            <p:nvPr userDrawn="1"/>
          </p:nvSpPr>
          <p:spPr bwMode="gray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0" name="Freeform 44"/>
            <p:cNvSpPr>
              <a:spLocks/>
            </p:cNvSpPr>
            <p:nvPr userDrawn="1"/>
          </p:nvSpPr>
          <p:spPr bwMode="gray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1" name="Freeform 45"/>
            <p:cNvSpPr>
              <a:spLocks/>
            </p:cNvSpPr>
            <p:nvPr userDrawn="1"/>
          </p:nvSpPr>
          <p:spPr bwMode="gray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2" name="Freeform 46"/>
            <p:cNvSpPr>
              <a:spLocks/>
            </p:cNvSpPr>
            <p:nvPr userDrawn="1"/>
          </p:nvSpPr>
          <p:spPr bwMode="gray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3" name="Freeform 47"/>
            <p:cNvSpPr>
              <a:spLocks/>
            </p:cNvSpPr>
            <p:nvPr userDrawn="1"/>
          </p:nvSpPr>
          <p:spPr bwMode="gray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4" name="Freeform 48"/>
            <p:cNvSpPr>
              <a:spLocks/>
            </p:cNvSpPr>
            <p:nvPr userDrawn="1"/>
          </p:nvSpPr>
          <p:spPr bwMode="gray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5" name="Freeform 49"/>
            <p:cNvSpPr>
              <a:spLocks/>
            </p:cNvSpPr>
            <p:nvPr userDrawn="1"/>
          </p:nvSpPr>
          <p:spPr bwMode="gray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6" name="Freeform 50"/>
            <p:cNvSpPr>
              <a:spLocks/>
            </p:cNvSpPr>
            <p:nvPr userDrawn="1"/>
          </p:nvSpPr>
          <p:spPr bwMode="gray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7" name="Freeform 51"/>
            <p:cNvSpPr>
              <a:spLocks/>
            </p:cNvSpPr>
            <p:nvPr userDrawn="1"/>
          </p:nvSpPr>
          <p:spPr bwMode="gray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8" name="Freeform 52"/>
            <p:cNvSpPr>
              <a:spLocks/>
            </p:cNvSpPr>
            <p:nvPr userDrawn="1"/>
          </p:nvSpPr>
          <p:spPr bwMode="gray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49" name="Freeform 53"/>
            <p:cNvSpPr>
              <a:spLocks/>
            </p:cNvSpPr>
            <p:nvPr userDrawn="1"/>
          </p:nvSpPr>
          <p:spPr bwMode="gray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50" name="Freeform 54"/>
            <p:cNvSpPr>
              <a:spLocks/>
            </p:cNvSpPr>
            <p:nvPr userDrawn="1"/>
          </p:nvSpPr>
          <p:spPr bwMode="gray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51" name="Freeform 55"/>
            <p:cNvSpPr>
              <a:spLocks/>
            </p:cNvSpPr>
            <p:nvPr userDrawn="1"/>
          </p:nvSpPr>
          <p:spPr bwMode="gray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52" name="Freeform 56"/>
            <p:cNvSpPr>
              <a:spLocks/>
            </p:cNvSpPr>
            <p:nvPr userDrawn="1"/>
          </p:nvSpPr>
          <p:spPr bwMode="gray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53" name="Freeform 57"/>
            <p:cNvSpPr>
              <a:spLocks/>
            </p:cNvSpPr>
            <p:nvPr userDrawn="1"/>
          </p:nvSpPr>
          <p:spPr bwMode="gray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54" name="Freeform 58"/>
            <p:cNvSpPr>
              <a:spLocks/>
            </p:cNvSpPr>
            <p:nvPr userDrawn="1"/>
          </p:nvSpPr>
          <p:spPr bwMode="gray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  <p:sp>
          <p:nvSpPr>
            <p:cNvPr id="55" name="Freeform 59"/>
            <p:cNvSpPr>
              <a:spLocks/>
            </p:cNvSpPr>
            <p:nvPr userDrawn="1"/>
          </p:nvSpPr>
          <p:spPr bwMode="gray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6567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66987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92EC-35DE-4E6E-9B42-520D1FD1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B73A2-8059-44D8-9C63-5DD4EEE3D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FDB88-A188-4656-AC0D-A4CFE117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7316-D3E4-40BB-B53A-F172CFA205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DD2D6-A8BF-4795-9838-A2FC9FF9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AB477-29F2-4E2D-8D7A-202EFEA1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0F8-D7DF-4C57-8371-51D3BA69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5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4A987-9E04-40AE-90D6-359DB510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25699-83F0-4CD1-8027-218F01017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0B469-624F-47CC-8A53-F6796C40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7316-D3E4-40BB-B53A-F172CFA205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FEE3A-10C5-449C-A009-A0058C3A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A46EB-25EE-409A-87FE-9B62C470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0F8-D7DF-4C57-8371-51D3BA69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7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BA18-DC65-45AD-9741-97EFD8E6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5D1B3-C9E8-4AF0-8E3C-E7E273DD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EA982-7B55-4B9E-8BB6-2BE32A6EC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F1FD-39B5-4B0B-B751-612BB479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7316-D3E4-40BB-B53A-F172CFA205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B7C32-ED36-4275-B206-42695E3F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CD94D-FC7A-41E5-8357-4C80C071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0F8-D7DF-4C57-8371-51D3BA69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2083-4632-41A6-82E0-5C793CC1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F2EB6-BEA7-4C4F-983F-2BD9F2F71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F8661-EEA8-4640-9C20-5BDFF1C6B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D25B0-CB7E-41F8-88F1-603C34A8C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16412-36D4-473F-82C3-8AE7A2CCF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F80E0D-4B05-495D-AFE5-80016623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7316-D3E4-40BB-B53A-F172CFA205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6035C-A01F-49B0-94FB-82527800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BCB4B6-652F-44F6-999C-654A9A7C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0F8-D7DF-4C57-8371-51D3BA69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2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89CF-E20C-4CD8-9F97-264C053A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988DA-794D-4769-B328-6840B02F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7316-D3E4-40BB-B53A-F172CFA205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48423-1ED6-4304-89EF-80DA6012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120D7-E660-41E0-BA55-C575C680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0F8-D7DF-4C57-8371-51D3BA69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2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28BD5-C38E-4B91-9EE9-48561D32A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7316-D3E4-40BB-B53A-F172CFA205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97F4A-82D2-4B85-8B0D-BAA822C7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57E48-5BB7-4C6A-AE7A-40EDCCAA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0F8-D7DF-4C57-8371-51D3BA69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9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3F7C-DF47-4109-92FE-0E04C664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710A-068D-4F14-9467-4277F0D7D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70FDD-D23A-42BF-8EDE-C81AB783F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66D67-D954-498F-9682-816F1346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7316-D3E4-40BB-B53A-F172CFA205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417E3-2FB4-4C9F-A10A-72448144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8186F-CF7F-47EC-8C1B-1ED2BEA0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0F8-D7DF-4C57-8371-51D3BA69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4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B999-A702-4639-851A-D6C8A66E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EEE94-CB4A-497F-BB55-F52A5E2C3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6D93D-B2D1-4DEE-A30B-B1222EFB2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091AC-7018-4AD7-ABD6-B0593161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7316-D3E4-40BB-B53A-F172CFA205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440E1-7A35-4894-BF60-61B9A3AC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3F1D3-1FD7-4AD6-8021-BE166EE8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0F8-D7DF-4C57-8371-51D3BA69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329FA7-88C1-491C-AB6E-071BBA3B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F6E39-B74F-488E-A0DF-27E88D716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5C90A-05D2-4D7F-85D2-0C0717B5F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77316-D3E4-40BB-B53A-F172CFA205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4F23B-FDEE-4247-A453-7CA371DB7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49989-9892-4AE4-A38E-C76F8351C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2B0F8-D7DF-4C57-8371-51D3BA69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riott.com/hotels/hotel-photos/pnqmc-jw-marriott-hotel-pun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hyatt.com/en-US/hotel/india/hyatt-regency-pune/punhr/photos-review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A2F54B-E370-47D1-802E-1FFCE3322A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WOT F2F meeting @Pune Siemens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023675-5708-4D58-8AF5-F31CA3F7FCCB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260525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EAD8-75B8-44FC-8091-E8F550FF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Places to Visit Nearby Pune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D31F68-E392-4235-B272-14516C4E2FF6}"/>
              </a:ext>
            </a:extLst>
          </p:cNvPr>
          <p:cNvGrpSpPr/>
          <p:nvPr/>
        </p:nvGrpSpPr>
        <p:grpSpPr>
          <a:xfrm>
            <a:off x="4463147" y="1056193"/>
            <a:ext cx="5216983" cy="2993946"/>
            <a:chOff x="5835680" y="-696839"/>
            <a:chExt cx="5860990" cy="39195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AAB2DA-DFC0-4B78-B2F8-2026BB29A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5680" y="-696839"/>
              <a:ext cx="5860990" cy="391953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EF02C5-B003-4ABF-B1AB-0839A4511D0E}"/>
                </a:ext>
              </a:extLst>
            </p:cNvPr>
            <p:cNvSpPr txBox="1"/>
            <p:nvPr/>
          </p:nvSpPr>
          <p:spPr>
            <a:xfrm>
              <a:off x="9894708" y="-586902"/>
              <a:ext cx="1600199" cy="381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99" dirty="0">
                  <a:solidFill>
                    <a:srgbClr val="FFFFFF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Aga Khan Palace, Pune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8BAFC4-CDB7-4AC6-AC0F-6776CAF5B3DC}"/>
              </a:ext>
            </a:extLst>
          </p:cNvPr>
          <p:cNvGrpSpPr/>
          <p:nvPr/>
        </p:nvGrpSpPr>
        <p:grpSpPr>
          <a:xfrm>
            <a:off x="7543046" y="3806310"/>
            <a:ext cx="4506923" cy="2993946"/>
            <a:chOff x="7537756" y="2952206"/>
            <a:chExt cx="5345714" cy="32980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A737B0-1747-4407-BFEA-CF57F17F2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7756" y="2952206"/>
              <a:ext cx="5345714" cy="32980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0980D5-1208-4459-B76A-F7D75B53643B}"/>
                </a:ext>
              </a:extLst>
            </p:cNvPr>
            <p:cNvSpPr txBox="1"/>
            <p:nvPr/>
          </p:nvSpPr>
          <p:spPr>
            <a:xfrm>
              <a:off x="8441102" y="3254713"/>
              <a:ext cx="2219595" cy="381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99" dirty="0" err="1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Imagica</a:t>
              </a:r>
              <a:r>
                <a:rPr lang="en-US" sz="1199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Amusement Park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2BA400-5A91-4178-A410-B89B36A0EB6E}"/>
              </a:ext>
            </a:extLst>
          </p:cNvPr>
          <p:cNvGrpSpPr/>
          <p:nvPr/>
        </p:nvGrpSpPr>
        <p:grpSpPr>
          <a:xfrm>
            <a:off x="42818" y="3503961"/>
            <a:ext cx="5783388" cy="2891694"/>
            <a:chOff x="42840" y="3504000"/>
            <a:chExt cx="5786400" cy="28932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0C35AE-A17E-4AF8-B2BD-A726169CE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40" y="3504000"/>
              <a:ext cx="5786400" cy="28932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98D2DF-7884-4B72-906E-89284BA5473E}"/>
                </a:ext>
              </a:extLst>
            </p:cNvPr>
            <p:cNvSpPr txBox="1"/>
            <p:nvPr/>
          </p:nvSpPr>
          <p:spPr>
            <a:xfrm>
              <a:off x="2135940" y="6004016"/>
              <a:ext cx="1600200" cy="381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99" dirty="0" err="1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Shaniwar</a:t>
              </a:r>
              <a:r>
                <a:rPr lang="en-US" sz="1199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Wada, Pune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54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149F-C43D-4D0C-B7D8-3ECF8803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04"/>
            <a:ext cx="10515600" cy="1325563"/>
          </a:xfrm>
        </p:spPr>
        <p:txBody>
          <a:bodyPr/>
          <a:lstStyle/>
          <a:p>
            <a:r>
              <a:rPr lang="en-US" dirty="0"/>
              <a:t>Places to Visit near Pune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778175-0271-4473-9562-9ABB130AD1A9}"/>
              </a:ext>
            </a:extLst>
          </p:cNvPr>
          <p:cNvGrpSpPr/>
          <p:nvPr/>
        </p:nvGrpSpPr>
        <p:grpSpPr>
          <a:xfrm>
            <a:off x="0" y="1106110"/>
            <a:ext cx="6892510" cy="4036498"/>
            <a:chOff x="272541" y="1146594"/>
            <a:chExt cx="6553200" cy="36861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7076BC-CC1C-4008-B315-62A609AAB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541" y="1146594"/>
              <a:ext cx="6553200" cy="368617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7BF603-1861-4A37-A73D-73315B5B6051}"/>
                </a:ext>
              </a:extLst>
            </p:cNvPr>
            <p:cNvSpPr txBox="1"/>
            <p:nvPr/>
          </p:nvSpPr>
          <p:spPr>
            <a:xfrm>
              <a:off x="4057737" y="3918435"/>
              <a:ext cx="1447800" cy="381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599" b="1" dirty="0" err="1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Lavasa</a:t>
              </a:r>
              <a:r>
                <a:rPr lang="en-US" sz="1599" b="1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City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FC7A0C-4819-4241-8D58-F718DF8E2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519" y="3124359"/>
            <a:ext cx="5894646" cy="34262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B200A9-78D9-4C9D-9A29-47AAF03E0DDC}"/>
              </a:ext>
            </a:extLst>
          </p:cNvPr>
          <p:cNvSpPr txBox="1"/>
          <p:nvPr/>
        </p:nvSpPr>
        <p:spPr>
          <a:xfrm>
            <a:off x="9142414" y="3544913"/>
            <a:ext cx="2019133" cy="4172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599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Forts around Pune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FF8F88-A39F-4DF8-8DA3-6215CC8D5207}"/>
              </a:ext>
            </a:extLst>
          </p:cNvPr>
          <p:cNvGrpSpPr/>
          <p:nvPr/>
        </p:nvGrpSpPr>
        <p:grpSpPr>
          <a:xfrm>
            <a:off x="5876265" y="3124359"/>
            <a:ext cx="5894646" cy="3426263"/>
            <a:chOff x="5879326" y="3124200"/>
            <a:chExt cx="5897716" cy="34280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323FB9A-E0EF-4583-8D62-EC3C52D26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9326" y="3124200"/>
              <a:ext cx="5897716" cy="342804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43AFFF-B56A-490D-840B-8E28EAF1B689}"/>
                </a:ext>
              </a:extLst>
            </p:cNvPr>
            <p:cNvSpPr txBox="1"/>
            <p:nvPr/>
          </p:nvSpPr>
          <p:spPr>
            <a:xfrm>
              <a:off x="9155926" y="3544974"/>
              <a:ext cx="2020185" cy="4174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599" b="1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Forts around Pune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139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42D4-D19D-4A7D-B30C-89607A08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Evenings and Dining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2860D-9D39-4883-B07B-991D2881B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0" y="1029758"/>
            <a:ext cx="5086461" cy="2661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F89DBB-1E2A-4398-B48E-E5DEBE50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711" y="3276680"/>
            <a:ext cx="5086461" cy="3342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680688-9AE1-419F-B856-925E61E93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832" y="2508017"/>
            <a:ext cx="3427214" cy="257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1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6397-CE39-4A8C-9CA7-419C9BE3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05263"/>
            <a:ext cx="10515600" cy="2852737"/>
          </a:xfrm>
        </p:spPr>
        <p:txBody>
          <a:bodyPr/>
          <a:lstStyle/>
          <a:p>
            <a:r>
              <a:rPr lang="en-US" dirty="0"/>
              <a:t>Pune Airport / Hotels</a:t>
            </a:r>
          </a:p>
        </p:txBody>
      </p:sp>
    </p:spTree>
    <p:extLst>
      <p:ext uri="{BB962C8B-B14F-4D97-AF65-F5344CB8AC3E}">
        <p14:creationId xmlns:p14="http://schemas.microsoft.com/office/powerpoint/2010/main" val="108131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AC1EE0-3A58-4298-8380-1EEBD69B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Nearby Airports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5E995F-A42E-4635-9B03-23E357F0A199}"/>
              </a:ext>
            </a:extLst>
          </p:cNvPr>
          <p:cNvGrpSpPr/>
          <p:nvPr/>
        </p:nvGrpSpPr>
        <p:grpSpPr>
          <a:xfrm>
            <a:off x="231655" y="1753473"/>
            <a:ext cx="6283227" cy="4760021"/>
            <a:chOff x="155575" y="1143000"/>
            <a:chExt cx="6286500" cy="47625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896BC3C-C0CC-42CF-9538-508BD590D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575" y="1143000"/>
              <a:ext cx="6286500" cy="42862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6FF408-737A-4AB7-9C42-F18BF2B95B24}"/>
                </a:ext>
              </a:extLst>
            </p:cNvPr>
            <p:cNvSpPr txBox="1"/>
            <p:nvPr/>
          </p:nvSpPr>
          <p:spPr>
            <a:xfrm>
              <a:off x="155575" y="5524500"/>
              <a:ext cx="5181600" cy="381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99" b="1" dirty="0">
                  <a:solidFill>
                    <a:schemeClr val="accent5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Mumbai airport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CF5C97-B267-4E4C-9CBB-DA4059506791}"/>
              </a:ext>
            </a:extLst>
          </p:cNvPr>
          <p:cNvGrpSpPr/>
          <p:nvPr/>
        </p:nvGrpSpPr>
        <p:grpSpPr>
          <a:xfrm>
            <a:off x="7037269" y="1296511"/>
            <a:ext cx="5203074" cy="3130371"/>
            <a:chOff x="7013575" y="1905000"/>
            <a:chExt cx="5205784" cy="31320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D5CF6A-4B0B-4A1D-A3FB-D3004AC65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3575" y="1905000"/>
              <a:ext cx="4762500" cy="2667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075C23-0D57-46D7-A239-F2CE0FC2EE73}"/>
                </a:ext>
              </a:extLst>
            </p:cNvPr>
            <p:cNvSpPr txBox="1"/>
            <p:nvPr/>
          </p:nvSpPr>
          <p:spPr>
            <a:xfrm>
              <a:off x="7037759" y="4656001"/>
              <a:ext cx="5181600" cy="381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99" b="1" dirty="0">
                  <a:solidFill>
                    <a:schemeClr val="accent5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Pune airport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2D0D4-99BF-4CBB-8A8F-F1119C9F5208}"/>
              </a:ext>
            </a:extLst>
          </p:cNvPr>
          <p:cNvSpPr txBox="1"/>
          <p:nvPr/>
        </p:nvSpPr>
        <p:spPr>
          <a:xfrm>
            <a:off x="7061440" y="4723725"/>
            <a:ext cx="4735849" cy="15232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199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There are two airports: </a:t>
            </a:r>
          </a:p>
          <a:p>
            <a:pPr marL="171364" indent="-17136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99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One being Mumbai airport where a travel from Mumbai airport to Pune would be required (its on an average 3 hours journey from Mumbai airport to Pune Hotel)</a:t>
            </a:r>
          </a:p>
          <a:p>
            <a:pPr marL="171364" indent="-171364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199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364" indent="-17136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99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Pune airport is rather smaller with less frequency of flights but the travel time to Pune Hotel would be around 30-40 minutes.</a:t>
            </a:r>
          </a:p>
        </p:txBody>
      </p:sp>
    </p:spTree>
    <p:extLst>
      <p:ext uri="{BB962C8B-B14F-4D97-AF65-F5344CB8AC3E}">
        <p14:creationId xmlns:p14="http://schemas.microsoft.com/office/powerpoint/2010/main" val="64774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7BAF0C-0A2A-47FE-AF77-D8D872FB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Hotels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D1D193-24B3-457D-AD18-12FBE843FE4D}"/>
              </a:ext>
            </a:extLst>
          </p:cNvPr>
          <p:cNvGrpSpPr/>
          <p:nvPr/>
        </p:nvGrpSpPr>
        <p:grpSpPr>
          <a:xfrm>
            <a:off x="27480" y="1788765"/>
            <a:ext cx="5407384" cy="3087917"/>
            <a:chOff x="6767006" y="1600200"/>
            <a:chExt cx="5410200" cy="30895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EBF3D2-CD09-4ED3-9C1C-BC96085E9A2B}"/>
                </a:ext>
              </a:extLst>
            </p:cNvPr>
            <p:cNvSpPr/>
            <p:nvPr/>
          </p:nvSpPr>
          <p:spPr>
            <a:xfrm>
              <a:off x="6767006" y="4412726"/>
              <a:ext cx="5410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99" dirty="0">
                  <a:solidFill>
                    <a:schemeClr val="accent5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https://www.marriott.com/hotels/hotel-photos/pnqmc-jw-marriott-hotel-pune/</a:t>
              </a:r>
              <a:endParaRPr lang="en-US" sz="1199" dirty="0">
                <a:solidFill>
                  <a:schemeClr val="accent5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C93222-FA95-4C13-9DBB-50596A48E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7375" y="1600200"/>
              <a:ext cx="4781550" cy="279082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C6E85-E6FD-442A-A955-224263DB6DE3}"/>
              </a:ext>
            </a:extLst>
          </p:cNvPr>
          <p:cNvGrpSpPr/>
          <p:nvPr/>
        </p:nvGrpSpPr>
        <p:grpSpPr>
          <a:xfrm>
            <a:off x="5467205" y="2667397"/>
            <a:ext cx="6096000" cy="3263103"/>
            <a:chOff x="460375" y="1585588"/>
            <a:chExt cx="6099175" cy="32648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FE0085-CE8A-4696-AD17-1DDEEFC33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9043" y="1585588"/>
              <a:ext cx="4724400" cy="307657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D77F61-5F2B-475E-9436-FD7F5472BC8F}"/>
                </a:ext>
              </a:extLst>
            </p:cNvPr>
            <p:cNvSpPr/>
            <p:nvPr/>
          </p:nvSpPr>
          <p:spPr>
            <a:xfrm>
              <a:off x="460375" y="4573392"/>
              <a:ext cx="6099175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199" dirty="0">
                  <a:solidFill>
                    <a:schemeClr val="accent5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https://www.hyatt.com/en-US/hotel/india/hyatt-regency-pune/punhr/photos-reviews</a:t>
              </a:r>
              <a:endParaRPr lang="en-US" sz="1199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E97EE84-CF80-46BE-B586-C840CDDAE3F8}"/>
              </a:ext>
            </a:extLst>
          </p:cNvPr>
          <p:cNvSpPr txBox="1"/>
          <p:nvPr/>
        </p:nvSpPr>
        <p:spPr>
          <a:xfrm>
            <a:off x="189590" y="1302869"/>
            <a:ext cx="9900843" cy="3197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199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There are multiple 5-star hotels in Pune, Two of the preferred ones are given below.</a:t>
            </a:r>
          </a:p>
        </p:txBody>
      </p:sp>
    </p:spTree>
    <p:extLst>
      <p:ext uri="{BB962C8B-B14F-4D97-AF65-F5344CB8AC3E}">
        <p14:creationId xmlns:p14="http://schemas.microsoft.com/office/powerpoint/2010/main" val="263217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929063"/>
            <a:ext cx="10515600" cy="2852737"/>
          </a:xfrm>
        </p:spPr>
        <p:txBody>
          <a:bodyPr/>
          <a:lstStyle/>
          <a:p>
            <a:r>
              <a:rPr lang="en-US" dirty="0"/>
              <a:t>Conference Rooms</a:t>
            </a:r>
            <a:br>
              <a:rPr lang="en-US" dirty="0"/>
            </a:br>
            <a:endParaRPr lang="en-US" sz="2199" dirty="0"/>
          </a:p>
        </p:txBody>
      </p:sp>
    </p:spTree>
    <p:extLst>
      <p:ext uri="{BB962C8B-B14F-4D97-AF65-F5344CB8AC3E}">
        <p14:creationId xmlns:p14="http://schemas.microsoft.com/office/powerpoint/2010/main" val="329016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379553-7EA5-4B5A-B206-BFD6BBA6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Conference, Plug-Fest and an Open Day with External Companies participation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71C9DD-3AF4-4F40-992E-E95013F6C1C0}"/>
              </a:ext>
            </a:extLst>
          </p:cNvPr>
          <p:cNvSpPr txBox="1"/>
          <p:nvPr/>
        </p:nvSpPr>
        <p:spPr>
          <a:xfrm>
            <a:off x="281822" y="1524992"/>
            <a:ext cx="6549789" cy="38080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364" indent="-17136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99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We have two Siemens offices in Pune.</a:t>
            </a:r>
          </a:p>
          <a:p>
            <a:pPr marL="171364" indent="-171364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99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364" indent="-17136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99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We can have the conference in any of the office premises.</a:t>
            </a:r>
          </a:p>
          <a:p>
            <a:pPr marL="171364" indent="-171364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99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364" indent="-17136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99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Or Siemens can also sponsor to have it in external locations- which can be a facility provided by the hotels: Few pictures of Conference rooms shown here.</a:t>
            </a:r>
          </a:p>
          <a:p>
            <a:pPr marL="171364" indent="-171364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99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364" indent="-17136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99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Plug Fest and an Open Day can be organized outside office in bigger location with all the infrastructure required.</a:t>
            </a:r>
          </a:p>
          <a:p>
            <a:pPr>
              <a:lnSpc>
                <a:spcPct val="110000"/>
              </a:lnSpc>
            </a:pPr>
            <a:endParaRPr lang="en-US" sz="1199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94846-26CF-4F90-A00F-40FEE713F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633" y="4038283"/>
            <a:ext cx="3808017" cy="2534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E14675-1F3B-422D-A28A-0A0F97FD9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067" y="1220350"/>
            <a:ext cx="4747933" cy="32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4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4F4441-5A61-4D09-9958-083302FF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Conference Room in Office with Video Conferencing facility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AA088-6399-4A3F-B5E7-39D555875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6" y="2210435"/>
            <a:ext cx="5605572" cy="4204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76CD9-27A2-4910-AF11-284FA4B57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641" y="1601152"/>
            <a:ext cx="5483544" cy="41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7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3FC0-85BC-4A0F-9F68-4E1C6713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77"/>
            <a:ext cx="10515600" cy="1325563"/>
          </a:xfrm>
        </p:spPr>
        <p:txBody>
          <a:bodyPr/>
          <a:lstStyle/>
          <a:p>
            <a:r>
              <a:rPr lang="en-US" dirty="0"/>
              <a:t>Cafeteria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70E7AC-4976-4AF2-8ED5-D110AD62C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5" y="1296511"/>
            <a:ext cx="5404802" cy="2491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6B346F-A4D0-4E65-BB16-43B32D7C1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79" y="1330540"/>
            <a:ext cx="5178311" cy="23868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2611E1-C42E-4C99-8E6B-FFAE2B152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709" y="3815334"/>
            <a:ext cx="6348415" cy="29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0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37A7D7-85F5-4C85-B7B5-4EACDAE5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4005263"/>
            <a:ext cx="10515600" cy="2852737"/>
          </a:xfrm>
        </p:spPr>
        <p:txBody>
          <a:bodyPr/>
          <a:lstStyle/>
          <a:p>
            <a:r>
              <a:rPr lang="en-US" dirty="0"/>
              <a:t>Around Pune</a:t>
            </a:r>
          </a:p>
        </p:txBody>
      </p:sp>
    </p:spTree>
    <p:extLst>
      <p:ext uri="{BB962C8B-B14F-4D97-AF65-F5344CB8AC3E}">
        <p14:creationId xmlns:p14="http://schemas.microsoft.com/office/powerpoint/2010/main" val="1004969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4ppTags>
  <Name>Free Content</Name>
  <PpLayout>11</PpLayout>
  <Index>9</Index>
</p4ppTags>
</file>

<file path=customXml/itemProps1.xml><?xml version="1.0" encoding="utf-8"?>
<ds:datastoreItem xmlns:ds="http://schemas.openxmlformats.org/officeDocument/2006/customXml" ds:itemID="{D8097D0C-BE3E-4AEC-9593-65CFCCB1929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257</Words>
  <Application>Microsoft Office PowerPoint</Application>
  <PresentationFormat>Widescreen</PresentationFormat>
  <Paragraphs>37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WOT F2F meeting @Pune Siemens</vt:lpstr>
      <vt:lpstr>Pune Airport / Hotels</vt:lpstr>
      <vt:lpstr>Nearby Airports</vt:lpstr>
      <vt:lpstr>Hotels</vt:lpstr>
      <vt:lpstr>Conference Rooms </vt:lpstr>
      <vt:lpstr>Conference, Plug-Fest and an Open Day with External Companies participation</vt:lpstr>
      <vt:lpstr>Conference Room in Office with Video Conferencing facility</vt:lpstr>
      <vt:lpstr>Cafeteria</vt:lpstr>
      <vt:lpstr>Around Pune</vt:lpstr>
      <vt:lpstr>Places to Visit Nearby Pune</vt:lpstr>
      <vt:lpstr>Places to Visit near Pune</vt:lpstr>
      <vt:lpstr>Evenings and Dining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WOT F2F meeting @Pune Siemens</dc:title>
  <dc:creator>Godbole, Manjusha (IOT DS AA SB CMS CS)</dc:creator>
  <cp:keywords>C_Unrestricted</cp:keywords>
  <cp:lastModifiedBy>Godbole, Manjusha (IOT DS AA SB CMS CS)</cp:lastModifiedBy>
  <cp:revision>2</cp:revision>
  <dcterms:created xsi:type="dcterms:W3CDTF">2020-05-15T05:42:43Z</dcterms:created>
  <dcterms:modified xsi:type="dcterms:W3CDTF">2020-05-15T14:11:59Z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  <property fmtid="{D5CDD505-2E9C-101B-9397-08002B2CF9AE}" pid="3" name="sodocoClasLang">
    <vt:lpwstr>Unrestricted</vt:lpwstr>
  </property>
  <property fmtid="{D5CDD505-2E9C-101B-9397-08002B2CF9AE}" pid="4" name="sodocoClasLangId">
    <vt:i4>0</vt:i4>
  </property>
  <property fmtid="{D5CDD505-2E9C-101B-9397-08002B2CF9AE}" pid="5" name="sodocoClasId">
    <vt:i4>0</vt:i4>
  </property>
</Properties>
</file>