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21"/>
  </p:notesMasterIdLst>
  <p:sldIdLst>
    <p:sldId id="345" r:id="rId15"/>
    <p:sldId id="366" r:id="rId16"/>
    <p:sldId id="367" r:id="rId17"/>
    <p:sldId id="368" r:id="rId18"/>
    <p:sldId id="369" r:id="rId19"/>
    <p:sldId id="370" r:id="rId20"/>
  </p:sldIdLst>
  <p:sldSz cx="12198350" cy="6858000"/>
  <p:notesSz cx="6858000" cy="9144000"/>
  <p:custDataLst>
    <p:tags r:id="rId22"/>
  </p:custDataLst>
  <p:defaultTextStyle>
    <a:defPPr>
      <a:defRPr lang="en-US"/>
    </a:defPPr>
    <a:lvl1pPr marL="0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12195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4A7B7C"/>
    <a:srgbClr val="66FF9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3" autoAdjust="0"/>
    <p:restoredTop sz="82743" autoAdjust="0"/>
  </p:normalViewPr>
  <p:slideViewPr>
    <p:cSldViewPr>
      <p:cViewPr varScale="1">
        <p:scale>
          <a:sx n="85" d="100"/>
          <a:sy n="85" d="100"/>
        </p:scale>
        <p:origin x="-331" y="-82"/>
      </p:cViewPr>
      <p:guideLst>
        <p:guide orient="horz" pos="2160"/>
        <p:guide pos="3842"/>
      </p:guideLst>
    </p:cSldViewPr>
  </p:slideViewPr>
  <p:outlineViewPr>
    <p:cViewPr>
      <p:scale>
        <a:sx n="33" d="100"/>
        <a:sy n="33" d="100"/>
      </p:scale>
      <p:origin x="0" y="801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134F2-1676-48A3-903A-038A6077AAE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DCE6-5E8C-4E63-B22B-AE2E83541C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12195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1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89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1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9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7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5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93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90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88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86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83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81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0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918" y="1600201"/>
            <a:ext cx="289697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22912" y="1600201"/>
            <a:ext cx="7865522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9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" y="0"/>
            <a:ext cx="12198350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917" y="6492875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6D46-8883-4C59-8F41-21D7EAD29FB2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7770" y="6492875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42151" y="6492875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4719-00ED-40AD-AF49-5F6D6B9333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9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12195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1219535" rtl="0" eaLnBrk="1" latinLnBrk="0" hangingPunct="1"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288000" algn="l" defTabSz="1219535" rtl="0" eaLnBrk="1" latinLnBrk="0" hangingPunct="1">
        <a:spcBef>
          <a:spcPts val="3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00" indent="-288000" algn="l" defTabSz="1219535" rtl="0" eaLnBrk="1" latinLnBrk="0" hangingPunct="1"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216000" algn="l" defTabSz="1219535" rtl="0" eaLnBrk="1" latinLnBrk="0" hangingPunct="1">
        <a:spcBef>
          <a:spcPts val="1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000" indent="-216000" algn="l" defTabSz="1219535" rtl="0" eaLnBrk="1" latinLnBrk="0" hangingPunct="1">
        <a:spcBef>
          <a:spcPts val="1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722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12195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12195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914876" y="4036190"/>
            <a:ext cx="10368598" cy="1470025"/>
          </a:xfrm>
        </p:spPr>
        <p:txBody>
          <a:bodyPr/>
          <a:lstStyle/>
          <a:p>
            <a:r>
              <a:rPr lang="en-US" sz="5400" b="1" dirty="0" smtClean="0"/>
              <a:t>Next Steps</a:t>
            </a:r>
            <a:endParaRPr lang="en-US" sz="5400" b="1" dirty="0"/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>
          <a:xfrm>
            <a:off x="1829753" y="5445224"/>
            <a:ext cx="8538845" cy="1414594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Bundang</a:t>
            </a:r>
            <a:r>
              <a:rPr lang="en-US" sz="4000" dirty="0" smtClean="0"/>
              <a:t>, Korea, July 2018</a:t>
            </a:r>
            <a:endParaRPr lang="en-US" sz="4000" dirty="0"/>
          </a:p>
        </p:txBody>
      </p:sp>
      <p:pic>
        <p:nvPicPr>
          <p:cNvPr id="11" name="Picture 4" descr="C:\Users\z0010w1v\Pictures\wot-logo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0966" y="116632"/>
            <a:ext cx="7920878" cy="4216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29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err="1" smtClean="0"/>
              <a:t>Prague</a:t>
            </a:r>
            <a:r>
              <a:rPr lang="de-DE" dirty="0" smtClean="0"/>
              <a:t> </a:t>
            </a:r>
            <a:r>
              <a:rPr lang="de-DE" dirty="0" err="1" smtClean="0"/>
              <a:t>Recharter</a:t>
            </a:r>
            <a:r>
              <a:rPr lang="de-DE" dirty="0" smtClean="0"/>
              <a:t> </a:t>
            </a:r>
            <a:r>
              <a:rPr lang="de-DE" dirty="0" smtClean="0"/>
              <a:t>Brainstorming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919" y="188640"/>
            <a:ext cx="10978515" cy="5257797"/>
          </a:xfrm>
        </p:spPr>
        <p:txBody>
          <a:bodyPr>
            <a:normAutofit fontScale="25000" lnSpcReduction="20000"/>
          </a:bodyPr>
          <a:lstStyle/>
          <a:p>
            <a:r>
              <a:rPr lang="de-DE" dirty="0" smtClean="0"/>
              <a:t>WG Normative: Thing </a:t>
            </a:r>
            <a:r>
              <a:rPr lang="de-DE" dirty="0"/>
              <a:t>Directory</a:t>
            </a:r>
          </a:p>
          <a:p>
            <a:pPr lvl="1"/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 „Service Thing“ (i.e.,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TD)</a:t>
            </a:r>
          </a:p>
          <a:p>
            <a:r>
              <a:rPr lang="de-DE" dirty="0" smtClean="0"/>
              <a:t>WG Informal: </a:t>
            </a:r>
            <a:r>
              <a:rPr lang="de-DE" dirty="0" err="1" smtClean="0"/>
              <a:t>Synchronization</a:t>
            </a:r>
            <a:r>
              <a:rPr lang="de-DE" dirty="0" smtClean="0"/>
              <a:t> of </a:t>
            </a:r>
            <a:r>
              <a:rPr lang="de-DE" dirty="0" err="1" smtClean="0"/>
              <a:t>Servients</a:t>
            </a:r>
            <a:r>
              <a:rPr lang="de-DE" dirty="0" smtClean="0"/>
              <a:t> / Thing </a:t>
            </a:r>
            <a:r>
              <a:rPr lang="de-DE" dirty="0" err="1" smtClean="0"/>
              <a:t>Proxies</a:t>
            </a:r>
            <a:endParaRPr lang="de-DE" dirty="0" smtClean="0"/>
          </a:p>
          <a:p>
            <a:r>
              <a:rPr lang="de-DE" dirty="0" smtClean="0"/>
              <a:t>IG: Liaisons</a:t>
            </a:r>
          </a:p>
          <a:p>
            <a:pPr lvl="1"/>
            <a:r>
              <a:rPr lang="de-DE" dirty="0" smtClean="0"/>
              <a:t>OCF</a:t>
            </a:r>
          </a:p>
          <a:p>
            <a:pPr lvl="1"/>
            <a:r>
              <a:rPr lang="de-DE" dirty="0" smtClean="0"/>
              <a:t>oneM2M</a:t>
            </a:r>
          </a:p>
          <a:p>
            <a:pPr lvl="1"/>
            <a:r>
              <a:rPr lang="de-DE" dirty="0" err="1" smtClean="0"/>
              <a:t>Echonet</a:t>
            </a:r>
            <a:endParaRPr lang="de-DE" dirty="0" smtClean="0"/>
          </a:p>
          <a:p>
            <a:pPr lvl="1"/>
            <a:r>
              <a:rPr lang="de-DE" dirty="0" smtClean="0"/>
              <a:t>OPC UA</a:t>
            </a:r>
          </a:p>
          <a:p>
            <a:pPr lvl="1"/>
            <a:r>
              <a:rPr lang="de-DE" dirty="0" smtClean="0"/>
              <a:t>ETSI ISG CIM</a:t>
            </a:r>
          </a:p>
          <a:p>
            <a:pPr lvl="1"/>
            <a:r>
              <a:rPr lang="de-DE" dirty="0" err="1" smtClean="0"/>
              <a:t>OpenFog</a:t>
            </a:r>
            <a:endParaRPr lang="de-DE" dirty="0" smtClean="0"/>
          </a:p>
          <a:p>
            <a:r>
              <a:rPr lang="de-DE" dirty="0" smtClean="0"/>
              <a:t>IG: </a:t>
            </a:r>
            <a:r>
              <a:rPr lang="de-DE" dirty="0" err="1"/>
              <a:t>Outreach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PlugFests</a:t>
            </a:r>
            <a:endParaRPr lang="de-DE" dirty="0" smtClean="0"/>
          </a:p>
          <a:p>
            <a:pPr lvl="1"/>
            <a:r>
              <a:rPr lang="de-DE" dirty="0" smtClean="0"/>
              <a:t>Webpages</a:t>
            </a:r>
          </a:p>
          <a:p>
            <a:pPr lvl="1"/>
            <a:r>
              <a:rPr lang="de-DE" dirty="0" smtClean="0"/>
              <a:t>Tool Development/</a:t>
            </a:r>
            <a:r>
              <a:rPr lang="de-DE" dirty="0" err="1" smtClean="0"/>
              <a:t>Provisioning</a:t>
            </a:r>
            <a:endParaRPr lang="de-DE" dirty="0"/>
          </a:p>
          <a:p>
            <a:pPr lvl="1"/>
            <a:r>
              <a:rPr lang="de-DE" dirty="0" err="1"/>
              <a:t>Playground</a:t>
            </a:r>
            <a:endParaRPr lang="de-DE" dirty="0"/>
          </a:p>
          <a:p>
            <a:pPr lvl="1"/>
            <a:r>
              <a:rPr lang="de-DE" dirty="0"/>
              <a:t>See </a:t>
            </a:r>
            <a:r>
              <a:rPr lang="de-DE" dirty="0" err="1"/>
              <a:t>conformity</a:t>
            </a:r>
            <a:r>
              <a:rPr lang="de-DE" dirty="0"/>
              <a:t> </a:t>
            </a:r>
            <a:r>
              <a:rPr lang="de-DE" dirty="0" err="1" smtClean="0"/>
              <a:t>testing</a:t>
            </a:r>
            <a:endParaRPr lang="de-DE" dirty="0"/>
          </a:p>
          <a:p>
            <a:r>
              <a:rPr lang="de-DE" dirty="0" smtClean="0"/>
              <a:t>WG: </a:t>
            </a:r>
            <a:r>
              <a:rPr lang="de-DE" dirty="0" err="1" smtClean="0"/>
              <a:t>Lifecycle</a:t>
            </a:r>
            <a:r>
              <a:rPr lang="de-DE" dirty="0" smtClean="0"/>
              <a:t> Management</a:t>
            </a:r>
          </a:p>
          <a:p>
            <a:pPr lvl="1"/>
            <a:r>
              <a:rPr lang="de-DE" dirty="0" smtClean="0"/>
              <a:t>Thing Templates</a:t>
            </a:r>
          </a:p>
          <a:p>
            <a:pPr lvl="2"/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TD </a:t>
            </a:r>
            <a:r>
              <a:rPr lang="de-DE" dirty="0" err="1" smtClean="0"/>
              <a:t>spec</a:t>
            </a:r>
            <a:endParaRPr lang="de-DE" dirty="0" smtClean="0"/>
          </a:p>
          <a:p>
            <a:pPr lvl="1"/>
            <a:r>
              <a:rPr lang="de-DE" dirty="0"/>
              <a:t>Thing </a:t>
            </a:r>
            <a:r>
              <a:rPr lang="de-DE" dirty="0" err="1"/>
              <a:t>Types</a:t>
            </a:r>
            <a:r>
              <a:rPr lang="de-DE" dirty="0"/>
              <a:t>?</a:t>
            </a:r>
          </a:p>
          <a:p>
            <a:pPr lvl="2"/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Thing Templates</a:t>
            </a:r>
          </a:p>
          <a:p>
            <a:pPr lvl="2"/>
            <a:r>
              <a:rPr lang="de-DE" dirty="0"/>
              <a:t>May </a:t>
            </a:r>
            <a:r>
              <a:rPr lang="de-DE" dirty="0" err="1"/>
              <a:t>use</a:t>
            </a:r>
            <a:r>
              <a:rPr lang="de-DE" dirty="0"/>
              <a:t>  Web links</a:t>
            </a:r>
            <a:endParaRPr lang="de-DE" dirty="0" smtClean="0"/>
          </a:p>
          <a:p>
            <a:r>
              <a:rPr lang="de-DE" dirty="0" smtClean="0"/>
              <a:t>WG: Hypermedia Patterns </a:t>
            </a:r>
            <a:r>
              <a:rPr lang="de-DE" dirty="0" smtClean="0">
                <a:sym typeface="Wingdings" panose="05000000000000000000" pitchFamily="2" charset="2"/>
              </a:rPr>
              <a:t> NEED </a:t>
            </a:r>
            <a:r>
              <a:rPr lang="de-DE" dirty="0" smtClean="0"/>
              <a:t>Entity Description MECHANISM IN CURRENT SPEC</a:t>
            </a:r>
            <a:endParaRPr lang="de-DE" dirty="0"/>
          </a:p>
          <a:p>
            <a:pPr lvl="1"/>
            <a:r>
              <a:rPr lang="de-DE" dirty="0"/>
              <a:t>Action </a:t>
            </a:r>
            <a:r>
              <a:rPr lang="de-DE" dirty="0" smtClean="0"/>
              <a:t>Description – </a:t>
            </a:r>
            <a:r>
              <a:rPr lang="de-DE" dirty="0" err="1" smtClean="0"/>
              <a:t>monior</a:t>
            </a:r>
            <a:r>
              <a:rPr lang="de-DE" dirty="0" smtClean="0"/>
              <a:t>, update, </a:t>
            </a:r>
            <a:r>
              <a:rPr lang="de-DE" dirty="0" err="1" smtClean="0"/>
              <a:t>cancel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Actions</a:t>
            </a:r>
            <a:endParaRPr lang="de-DE" dirty="0"/>
          </a:p>
          <a:p>
            <a:pPr lvl="1"/>
            <a:r>
              <a:rPr lang="de-DE" dirty="0"/>
              <a:t>Event </a:t>
            </a:r>
            <a:r>
              <a:rPr lang="de-DE" dirty="0" smtClean="0"/>
              <a:t>Description – </a:t>
            </a:r>
            <a:r>
              <a:rPr lang="de-DE" dirty="0" err="1" smtClean="0"/>
              <a:t>alerts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Interactions</a:t>
            </a:r>
            <a:endParaRPr lang="de-DE" dirty="0"/>
          </a:p>
          <a:p>
            <a:pPr lvl="1"/>
            <a:r>
              <a:rPr lang="de-DE" dirty="0"/>
              <a:t>Thing </a:t>
            </a:r>
            <a:r>
              <a:rPr lang="de-DE" dirty="0" err="1"/>
              <a:t>as</a:t>
            </a:r>
            <a:r>
              <a:rPr lang="de-DE" dirty="0"/>
              <a:t> first-class </a:t>
            </a:r>
            <a:r>
              <a:rPr lang="de-DE" dirty="0" err="1" smtClean="0"/>
              <a:t>citizen</a:t>
            </a:r>
            <a:r>
              <a:rPr lang="de-DE" dirty="0" smtClean="0"/>
              <a:t> –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endParaRPr lang="de-DE" dirty="0"/>
          </a:p>
          <a:p>
            <a:r>
              <a:rPr lang="de-DE" dirty="0" smtClean="0"/>
              <a:t>WG: WoT </a:t>
            </a:r>
            <a:r>
              <a:rPr lang="de-DE" dirty="0" err="1" smtClean="0"/>
              <a:t>Vocabularies</a:t>
            </a:r>
            <a:endParaRPr lang="de-DE" dirty="0" smtClean="0"/>
          </a:p>
          <a:p>
            <a:pPr lvl="1"/>
            <a:r>
              <a:rPr lang="de-DE" dirty="0" smtClean="0"/>
              <a:t>Thing/Servient Management</a:t>
            </a:r>
          </a:p>
          <a:p>
            <a:pPr lvl="1"/>
            <a:r>
              <a:rPr lang="de-DE" dirty="0"/>
              <a:t>Cross-Interaction </a:t>
            </a:r>
            <a:r>
              <a:rPr lang="de-DE" dirty="0" err="1"/>
              <a:t>dependencies</a:t>
            </a:r>
            <a:r>
              <a:rPr lang="de-DE" dirty="0"/>
              <a:t> (operational </a:t>
            </a:r>
            <a:r>
              <a:rPr lang="de-DE" dirty="0" err="1"/>
              <a:t>constraints</a:t>
            </a:r>
            <a:r>
              <a:rPr lang="de-DE" dirty="0"/>
              <a:t>) </a:t>
            </a:r>
            <a:r>
              <a:rPr lang="de-DE" dirty="0">
                <a:sym typeface="Wingdings" panose="05000000000000000000" pitchFamily="2" charset="2"/>
              </a:rPr>
              <a:t> NEED GOOD EXTENSION POINT IN CORE TD VOCABULARY (e.g., „</a:t>
            </a:r>
            <a:r>
              <a:rPr lang="de-DE" dirty="0" err="1">
                <a:sym typeface="Wingdings" panose="05000000000000000000" pitchFamily="2" charset="2"/>
              </a:rPr>
              <a:t>reference</a:t>
            </a:r>
            <a:r>
              <a:rPr lang="de-DE" dirty="0">
                <a:sym typeface="Wingdings" panose="05000000000000000000" pitchFamily="2" charset="2"/>
              </a:rPr>
              <a:t>“ </a:t>
            </a:r>
            <a:r>
              <a:rPr lang="de-DE" dirty="0" err="1">
                <a:sym typeface="Wingdings" panose="05000000000000000000" pitchFamily="2" charset="2"/>
              </a:rPr>
              <a:t>term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de-DE" dirty="0" smtClean="0"/>
              <a:t>Security </a:t>
            </a:r>
            <a:r>
              <a:rPr lang="de-DE" dirty="0" err="1" smtClean="0"/>
              <a:t>roles</a:t>
            </a:r>
            <a:endParaRPr lang="de-DE" dirty="0" smtClean="0"/>
          </a:p>
          <a:p>
            <a:r>
              <a:rPr lang="de-DE" dirty="0" smtClean="0"/>
              <a:t>Thing </a:t>
            </a:r>
            <a:r>
              <a:rPr lang="de-DE" dirty="0"/>
              <a:t>Management (</a:t>
            </a:r>
            <a:r>
              <a:rPr lang="de-DE" dirty="0" err="1"/>
              <a:t>through</a:t>
            </a:r>
            <a:r>
              <a:rPr lang="de-DE" dirty="0"/>
              <a:t> „Management Things“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Interactions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standardized</a:t>
            </a:r>
            <a:r>
              <a:rPr lang="de-DE" dirty="0"/>
              <a:t> </a:t>
            </a:r>
            <a:r>
              <a:rPr lang="de-DE" dirty="0" err="1"/>
              <a:t>vocabulary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Servient/</a:t>
            </a:r>
            <a:r>
              <a:rPr lang="de-DE" dirty="0" err="1"/>
              <a:t>runtime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(e.g.,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metadata</a:t>
            </a:r>
            <a:r>
              <a:rPr lang="de-DE" dirty="0"/>
              <a:t>, </a:t>
            </a:r>
            <a:r>
              <a:rPr lang="de-DE" dirty="0" err="1"/>
              <a:t>execution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 </a:t>
            </a:r>
            <a:r>
              <a:rPr lang="de-DE" dirty="0" err="1" smtClean="0"/>
              <a:t>setup</a:t>
            </a:r>
            <a:r>
              <a:rPr lang="de-DE" dirty="0" smtClean="0"/>
              <a:t>, (Proxy) Thing </a:t>
            </a:r>
            <a:r>
              <a:rPr lang="de-DE" dirty="0" err="1" smtClean="0"/>
              <a:t>installation</a:t>
            </a:r>
            <a:r>
              <a:rPr lang="de-DE" dirty="0" smtClean="0"/>
              <a:t>)</a:t>
            </a:r>
            <a:endParaRPr lang="de-DE" dirty="0"/>
          </a:p>
          <a:p>
            <a:pPr lvl="1"/>
            <a:r>
              <a:rPr lang="de-DE" dirty="0" smtClean="0"/>
              <a:t>Test </a:t>
            </a:r>
            <a:r>
              <a:rPr lang="de-DE" dirty="0"/>
              <a:t>Interface (in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Things </a:t>
            </a:r>
            <a:r>
              <a:rPr lang="de-DE" dirty="0" err="1"/>
              <a:t>without</a:t>
            </a:r>
            <a:r>
              <a:rPr lang="de-DE" dirty="0"/>
              <a:t> Scripting API)</a:t>
            </a:r>
          </a:p>
          <a:p>
            <a:pPr lvl="1"/>
            <a:r>
              <a:rPr lang="de-DE" dirty="0"/>
              <a:t>Web </a:t>
            </a:r>
            <a:r>
              <a:rPr lang="de-DE" dirty="0" err="1"/>
              <a:t>frontends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install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browser</a:t>
            </a:r>
            <a:r>
              <a:rPr lang="de-DE" dirty="0"/>
              <a:t>“ (</a:t>
            </a:r>
            <a:r>
              <a:rPr lang="de-DE" dirty="0" err="1"/>
              <a:t>cross</a:t>
            </a:r>
            <a:r>
              <a:rPr lang="de-DE" dirty="0"/>
              <a:t>-site </a:t>
            </a:r>
            <a:r>
              <a:rPr lang="de-DE" dirty="0" err="1"/>
              <a:t>scripting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)</a:t>
            </a:r>
          </a:p>
          <a:p>
            <a:r>
              <a:rPr lang="de-DE" dirty="0" smtClean="0"/>
              <a:t>IG: </a:t>
            </a:r>
            <a:r>
              <a:rPr lang="de-DE" dirty="0" err="1" smtClean="0"/>
              <a:t>Incubation</a:t>
            </a:r>
            <a:r>
              <a:rPr lang="de-DE" dirty="0" smtClean="0"/>
              <a:t> of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concepts</a:t>
            </a:r>
            <a:r>
              <a:rPr lang="de-DE" dirty="0"/>
              <a:t>, </a:t>
            </a:r>
            <a:r>
              <a:rPr lang="de-DE" dirty="0" smtClean="0"/>
              <a:t>Exploration of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Concepts</a:t>
            </a:r>
            <a:endParaRPr lang="de-DE" dirty="0" smtClean="0"/>
          </a:p>
          <a:p>
            <a:pPr lvl="1"/>
            <a:r>
              <a:rPr lang="de-DE" dirty="0" smtClean="0"/>
              <a:t>IG: Communication </a:t>
            </a:r>
            <a:r>
              <a:rPr lang="de-DE" dirty="0" err="1" smtClean="0"/>
              <a:t>patterns</a:t>
            </a:r>
            <a:endParaRPr lang="de-DE" dirty="0" smtClean="0"/>
          </a:p>
          <a:p>
            <a:pPr lvl="2"/>
            <a:r>
              <a:rPr lang="de-DE" dirty="0" smtClean="0"/>
              <a:t>Protocol </a:t>
            </a:r>
            <a:r>
              <a:rPr lang="de-DE" dirty="0" err="1" smtClean="0"/>
              <a:t>Bindings</a:t>
            </a:r>
            <a:endParaRPr lang="de-DE" dirty="0" smtClean="0"/>
          </a:p>
          <a:p>
            <a:pPr lvl="2"/>
            <a:r>
              <a:rPr lang="de-DE" dirty="0" err="1" smtClean="0"/>
              <a:t>SubProtocols</a:t>
            </a:r>
            <a:r>
              <a:rPr lang="de-DE" dirty="0" smtClean="0"/>
              <a:t> (</a:t>
            </a:r>
            <a:r>
              <a:rPr lang="de-DE" dirty="0" err="1" smtClean="0"/>
              <a:t>long-poll</a:t>
            </a:r>
            <a:r>
              <a:rPr lang="de-DE" dirty="0" smtClean="0"/>
              <a:t>, </a:t>
            </a:r>
            <a:r>
              <a:rPr lang="de-DE" dirty="0" err="1" smtClean="0"/>
              <a:t>streaming</a:t>
            </a:r>
            <a:r>
              <a:rPr lang="de-DE" dirty="0" smtClean="0"/>
              <a:t>, multi-part, SSE, </a:t>
            </a:r>
            <a:r>
              <a:rPr lang="de-DE" dirty="0" err="1" smtClean="0"/>
              <a:t>Webhooks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Default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convergence</a:t>
            </a:r>
            <a:endParaRPr lang="de-DE" dirty="0" smtClean="0"/>
          </a:p>
          <a:p>
            <a:pPr lvl="1"/>
            <a:r>
              <a:rPr lang="de-DE" dirty="0" smtClean="0"/>
              <a:t>IG: </a:t>
            </a:r>
            <a:r>
              <a:rPr lang="de-DE" dirty="0" err="1" smtClean="0"/>
              <a:t>WebSocket</a:t>
            </a:r>
            <a:r>
              <a:rPr lang="de-DE" dirty="0" smtClean="0"/>
              <a:t> </a:t>
            </a:r>
            <a:r>
              <a:rPr lang="de-DE" dirty="0" err="1"/>
              <a:t>Subprotocol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WoT </a:t>
            </a:r>
            <a:r>
              <a:rPr lang="de-DE" dirty="0" smtClean="0"/>
              <a:t>(</a:t>
            </a:r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/>
              <a:t>IETF </a:t>
            </a:r>
            <a:r>
              <a:rPr lang="de-DE" dirty="0" err="1"/>
              <a:t>collaboration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Mozilla </a:t>
            </a:r>
            <a:r>
              <a:rPr lang="de-DE" dirty="0" err="1" smtClean="0"/>
              <a:t>proposal</a:t>
            </a:r>
            <a:endParaRPr lang="de-DE" dirty="0" smtClean="0"/>
          </a:p>
          <a:p>
            <a:pPr lvl="2"/>
            <a:r>
              <a:rPr lang="de-DE" dirty="0" smtClean="0"/>
              <a:t>Panasonic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Events</a:t>
            </a:r>
          </a:p>
          <a:p>
            <a:pPr lvl="1"/>
            <a:r>
              <a:rPr lang="de-DE" dirty="0" smtClean="0"/>
              <a:t>IG: System Things</a:t>
            </a:r>
          </a:p>
          <a:p>
            <a:pPr lvl="2"/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r>
              <a:rPr lang="de-DE" dirty="0" smtClean="0"/>
              <a:t> API </a:t>
            </a:r>
            <a:r>
              <a:rPr lang="de-DE" dirty="0" err="1" smtClean="0"/>
              <a:t>based</a:t>
            </a:r>
            <a:r>
              <a:rPr lang="de-DE" dirty="0" smtClean="0"/>
              <a:t> on Thing </a:t>
            </a:r>
            <a:r>
              <a:rPr lang="de-DE" dirty="0" err="1" smtClean="0"/>
              <a:t>abstraction</a:t>
            </a:r>
            <a:endParaRPr lang="de-DE" dirty="0" smtClean="0"/>
          </a:p>
          <a:p>
            <a:pPr lvl="2"/>
            <a:r>
              <a:rPr lang="de-DE" dirty="0" smtClean="0"/>
              <a:t>Discovery („</a:t>
            </a:r>
            <a:r>
              <a:rPr lang="de-DE" dirty="0" err="1" smtClean="0"/>
              <a:t>local</a:t>
            </a:r>
            <a:r>
              <a:rPr lang="de-DE" dirty="0" smtClean="0"/>
              <a:t>“ </a:t>
            </a:r>
            <a:r>
              <a:rPr lang="de-DE" dirty="0" err="1" smtClean="0"/>
              <a:t>filter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Driver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servients</a:t>
            </a:r>
            <a:endParaRPr lang="de-DE" dirty="0" smtClean="0"/>
          </a:p>
          <a:p>
            <a:pPr lvl="2"/>
            <a:r>
              <a:rPr lang="de-DE" dirty="0" err="1" smtClean="0"/>
              <a:t>Vocabulary</a:t>
            </a:r>
            <a:endParaRPr lang="de-DE" dirty="0" smtClean="0"/>
          </a:p>
          <a:p>
            <a:r>
              <a:rPr lang="de-DE" dirty="0" smtClean="0"/>
              <a:t>TD-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/>
              <a:t>metadata</a:t>
            </a:r>
            <a:r>
              <a:rPr lang="de-DE" dirty="0"/>
              <a:t> (</a:t>
            </a:r>
            <a:r>
              <a:rPr lang="de-DE" dirty="0" err="1"/>
              <a:t>import</a:t>
            </a:r>
            <a:r>
              <a:rPr lang="de-DE" dirty="0"/>
              <a:t>/</a:t>
            </a:r>
            <a:r>
              <a:rPr lang="de-DE" dirty="0" err="1"/>
              <a:t>include</a:t>
            </a:r>
            <a:r>
              <a:rPr lang="de-DE" dirty="0"/>
              <a:t>, cf. HTML &lt;link&gt; </a:t>
            </a:r>
            <a:r>
              <a:rPr lang="de-DE" dirty="0" err="1"/>
              <a:t>to</a:t>
            </a:r>
            <a:r>
              <a:rPr lang="de-DE" dirty="0"/>
              <a:t> CSS)</a:t>
            </a:r>
          </a:p>
          <a:p>
            <a:r>
              <a:rPr lang="de-DE" dirty="0" smtClean="0"/>
              <a:t>WoT </a:t>
            </a:r>
            <a:r>
              <a:rPr lang="de-DE" dirty="0" err="1" smtClean="0"/>
              <a:t>Representation</a:t>
            </a:r>
            <a:r>
              <a:rPr lang="de-DE" dirty="0" smtClean="0"/>
              <a:t> Formats?</a:t>
            </a:r>
          </a:p>
          <a:p>
            <a:r>
              <a:rPr lang="de-DE" dirty="0" err="1" smtClean="0"/>
              <a:t>Payments</a:t>
            </a:r>
            <a:endParaRPr lang="de-DE" dirty="0" smtClean="0"/>
          </a:p>
          <a:p>
            <a:r>
              <a:rPr lang="de-DE" dirty="0"/>
              <a:t>Marketing</a:t>
            </a:r>
          </a:p>
          <a:p>
            <a:r>
              <a:rPr lang="de-DE" dirty="0"/>
              <a:t>Optional </a:t>
            </a:r>
            <a:r>
              <a:rPr lang="de-DE" dirty="0" err="1"/>
              <a:t>ontologies</a:t>
            </a:r>
            <a:endParaRPr lang="de-DE" dirty="0"/>
          </a:p>
          <a:p>
            <a:pPr lvl="1"/>
            <a:r>
              <a:rPr lang="de-DE" dirty="0" err="1"/>
              <a:t>Accessibility</a:t>
            </a:r>
            <a:endParaRPr lang="en-US" dirty="0"/>
          </a:p>
          <a:p>
            <a:r>
              <a:rPr lang="de-DE" dirty="0" smtClean="0"/>
              <a:t>New </a:t>
            </a:r>
            <a:r>
              <a:rPr lang="de-DE" dirty="0"/>
              <a:t>Interaction </a:t>
            </a:r>
            <a:r>
              <a:rPr lang="de-DE" dirty="0" err="1"/>
              <a:t>Types</a:t>
            </a:r>
            <a:r>
              <a:rPr lang="de-DE" dirty="0"/>
              <a:t>?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717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>
                <a:solidFill>
                  <a:srgbClr val="00B050"/>
                </a:solidFill>
              </a:rPr>
              <a:t>WG Normative: Thing Directory</a:t>
            </a:r>
          </a:p>
          <a:p>
            <a:pPr lvl="1"/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 „Service Thing“ (i.e.,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TD)</a:t>
            </a:r>
          </a:p>
          <a:p>
            <a:r>
              <a:rPr lang="de-DE" dirty="0"/>
              <a:t>WG Informal: </a:t>
            </a:r>
            <a:r>
              <a:rPr lang="de-DE" dirty="0" err="1"/>
              <a:t>Synchronization</a:t>
            </a:r>
            <a:r>
              <a:rPr lang="de-DE" dirty="0"/>
              <a:t> of </a:t>
            </a:r>
            <a:r>
              <a:rPr lang="de-DE" dirty="0" err="1"/>
              <a:t>Servients</a:t>
            </a:r>
            <a:r>
              <a:rPr lang="de-DE" dirty="0"/>
              <a:t> / Thing </a:t>
            </a:r>
            <a:r>
              <a:rPr lang="de-DE" dirty="0" err="1" smtClean="0"/>
              <a:t>Proxies</a:t>
            </a:r>
            <a:endParaRPr lang="de-DE" dirty="0" smtClean="0"/>
          </a:p>
          <a:p>
            <a:r>
              <a:rPr lang="de-DE" dirty="0">
                <a:solidFill>
                  <a:srgbClr val="00B050"/>
                </a:solidFill>
              </a:rPr>
              <a:t>WG: </a:t>
            </a:r>
            <a:r>
              <a:rPr lang="de-DE" dirty="0" err="1">
                <a:solidFill>
                  <a:srgbClr val="00B050"/>
                </a:solidFill>
              </a:rPr>
              <a:t>Lifecycle</a:t>
            </a:r>
            <a:r>
              <a:rPr lang="de-DE" dirty="0">
                <a:solidFill>
                  <a:srgbClr val="00B050"/>
                </a:solidFill>
              </a:rPr>
              <a:t> Management</a:t>
            </a:r>
          </a:p>
          <a:p>
            <a:pPr lvl="1"/>
            <a:r>
              <a:rPr lang="de-DE" dirty="0"/>
              <a:t>Thing Management (</a:t>
            </a:r>
            <a:r>
              <a:rPr lang="de-DE" dirty="0" err="1"/>
              <a:t>through</a:t>
            </a:r>
            <a:r>
              <a:rPr lang="de-DE" dirty="0"/>
              <a:t> „Management Things“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Interactions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standardized</a:t>
            </a:r>
            <a:r>
              <a:rPr lang="de-DE" dirty="0"/>
              <a:t> </a:t>
            </a:r>
            <a:r>
              <a:rPr lang="de-DE" dirty="0" err="1"/>
              <a:t>vocabulary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Servient/</a:t>
            </a:r>
            <a:r>
              <a:rPr lang="de-DE" dirty="0" err="1"/>
              <a:t>runtime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(e.g.,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metadata</a:t>
            </a:r>
            <a:r>
              <a:rPr lang="de-DE" dirty="0"/>
              <a:t>, </a:t>
            </a:r>
            <a:r>
              <a:rPr lang="de-DE" dirty="0" err="1"/>
              <a:t>execution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 </a:t>
            </a:r>
            <a:r>
              <a:rPr lang="de-DE" dirty="0" err="1" smtClean="0"/>
              <a:t>setup</a:t>
            </a:r>
            <a:r>
              <a:rPr lang="de-DE" dirty="0" smtClean="0"/>
              <a:t>)</a:t>
            </a:r>
            <a:endParaRPr lang="de-DE" dirty="0"/>
          </a:p>
          <a:p>
            <a:pPr lvl="2"/>
            <a:r>
              <a:rPr lang="de-DE" dirty="0" smtClean="0"/>
              <a:t>Proxy </a:t>
            </a:r>
            <a:r>
              <a:rPr lang="de-DE" dirty="0"/>
              <a:t>Thing </a:t>
            </a:r>
            <a:r>
              <a:rPr lang="de-DE" dirty="0" err="1" smtClean="0"/>
              <a:t>installation</a:t>
            </a:r>
            <a:endParaRPr lang="de-DE" dirty="0"/>
          </a:p>
          <a:p>
            <a:pPr lvl="2"/>
            <a:r>
              <a:rPr lang="de-DE" dirty="0"/>
              <a:t>Test Interface (in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Things </a:t>
            </a:r>
            <a:r>
              <a:rPr lang="de-DE" dirty="0" err="1"/>
              <a:t>without</a:t>
            </a:r>
            <a:r>
              <a:rPr lang="de-DE" dirty="0"/>
              <a:t> Scripting API)</a:t>
            </a:r>
          </a:p>
          <a:p>
            <a:pPr lvl="2"/>
            <a:r>
              <a:rPr lang="de-DE" dirty="0"/>
              <a:t>Web </a:t>
            </a:r>
            <a:r>
              <a:rPr lang="de-DE" dirty="0" err="1"/>
              <a:t>frontends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install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browser</a:t>
            </a:r>
            <a:r>
              <a:rPr lang="de-DE" dirty="0"/>
              <a:t>“ (</a:t>
            </a:r>
            <a:r>
              <a:rPr lang="de-DE" dirty="0" err="1"/>
              <a:t>cross</a:t>
            </a:r>
            <a:r>
              <a:rPr lang="de-DE" dirty="0"/>
              <a:t>-site </a:t>
            </a:r>
            <a:r>
              <a:rPr lang="de-DE" dirty="0" err="1"/>
              <a:t>scripting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)</a:t>
            </a:r>
          </a:p>
          <a:p>
            <a:pPr lvl="1"/>
            <a:r>
              <a:rPr lang="de-DE" dirty="0" smtClean="0"/>
              <a:t>Thing </a:t>
            </a:r>
            <a:r>
              <a:rPr lang="de-DE" dirty="0"/>
              <a:t>Templates</a:t>
            </a:r>
          </a:p>
          <a:p>
            <a:pPr lvl="2"/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TD </a:t>
            </a:r>
            <a:r>
              <a:rPr lang="de-DE" dirty="0" err="1"/>
              <a:t>spec</a:t>
            </a:r>
            <a:endParaRPr lang="de-DE" dirty="0"/>
          </a:p>
          <a:p>
            <a:pPr lvl="1"/>
            <a:r>
              <a:rPr lang="de-DE" dirty="0"/>
              <a:t>Thing </a:t>
            </a:r>
            <a:r>
              <a:rPr lang="de-DE" dirty="0" err="1"/>
              <a:t>Types</a:t>
            </a:r>
            <a:r>
              <a:rPr lang="de-DE" dirty="0"/>
              <a:t>?</a:t>
            </a:r>
          </a:p>
          <a:p>
            <a:pPr lvl="2"/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Thing Templates</a:t>
            </a:r>
          </a:p>
          <a:p>
            <a:pPr lvl="2"/>
            <a:r>
              <a:rPr lang="de-DE" dirty="0"/>
              <a:t>May </a:t>
            </a:r>
            <a:r>
              <a:rPr lang="de-DE" dirty="0" err="1"/>
              <a:t>use</a:t>
            </a:r>
            <a:r>
              <a:rPr lang="de-DE" dirty="0"/>
              <a:t>  Web links</a:t>
            </a:r>
          </a:p>
          <a:p>
            <a:r>
              <a:rPr lang="de-DE" dirty="0">
                <a:solidFill>
                  <a:srgbClr val="FF9900"/>
                </a:solidFill>
              </a:rPr>
              <a:t>WG: Hypermedia Patterns </a:t>
            </a:r>
            <a:r>
              <a:rPr lang="de-DE" dirty="0">
                <a:sym typeface="Wingdings" panose="05000000000000000000" pitchFamily="2" charset="2"/>
              </a:rPr>
              <a:t> NEED </a:t>
            </a:r>
            <a:r>
              <a:rPr lang="de-DE" dirty="0"/>
              <a:t>Entity Description MECHANISM IN CURRENT </a:t>
            </a:r>
            <a:r>
              <a:rPr lang="de-DE" dirty="0" smtClean="0"/>
              <a:t>SPEC: </a:t>
            </a:r>
            <a:r>
              <a:rPr lang="de-DE" dirty="0" err="1" smtClean="0">
                <a:solidFill>
                  <a:srgbClr val="FF9900"/>
                </a:solidFill>
              </a:rPr>
              <a:t>application</a:t>
            </a:r>
            <a:r>
              <a:rPr lang="de-DE" dirty="0" smtClean="0">
                <a:solidFill>
                  <a:srgbClr val="FF9900"/>
                </a:solidFill>
              </a:rPr>
              <a:t>/</a:t>
            </a:r>
            <a:r>
              <a:rPr lang="de-DE" dirty="0" err="1" smtClean="0">
                <a:solidFill>
                  <a:srgbClr val="FF9900"/>
                </a:solidFill>
              </a:rPr>
              <a:t>wot+json</a:t>
            </a:r>
            <a:endParaRPr lang="de-DE" dirty="0">
              <a:solidFill>
                <a:srgbClr val="FF9900"/>
              </a:solidFill>
            </a:endParaRPr>
          </a:p>
          <a:p>
            <a:pPr lvl="1"/>
            <a:r>
              <a:rPr lang="de-DE" dirty="0">
                <a:solidFill>
                  <a:srgbClr val="FF9900"/>
                </a:solidFill>
              </a:rPr>
              <a:t>Action Description </a:t>
            </a:r>
            <a:r>
              <a:rPr lang="de-DE" dirty="0"/>
              <a:t>– </a:t>
            </a:r>
            <a:r>
              <a:rPr lang="de-DE" dirty="0" err="1"/>
              <a:t>monior</a:t>
            </a:r>
            <a:r>
              <a:rPr lang="de-DE" dirty="0"/>
              <a:t>, update, </a:t>
            </a:r>
            <a:r>
              <a:rPr lang="de-DE" dirty="0" err="1"/>
              <a:t>cancel</a:t>
            </a:r>
            <a:r>
              <a:rPr lang="de-DE" dirty="0"/>
              <a:t> </a:t>
            </a:r>
            <a:r>
              <a:rPr lang="de-DE" dirty="0" err="1"/>
              <a:t>running</a:t>
            </a:r>
            <a:r>
              <a:rPr lang="de-DE" dirty="0"/>
              <a:t> Actions</a:t>
            </a:r>
          </a:p>
          <a:p>
            <a:pPr lvl="1"/>
            <a:r>
              <a:rPr lang="de-DE" dirty="0">
                <a:solidFill>
                  <a:srgbClr val="FF9900"/>
                </a:solidFill>
              </a:rPr>
              <a:t>Event Description </a:t>
            </a:r>
            <a:r>
              <a:rPr lang="de-DE" dirty="0"/>
              <a:t>– </a:t>
            </a:r>
            <a:r>
              <a:rPr lang="de-DE" dirty="0" err="1"/>
              <a:t>alerts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Interactions</a:t>
            </a:r>
          </a:p>
          <a:p>
            <a:pPr lvl="1"/>
            <a:r>
              <a:rPr lang="de-DE" dirty="0"/>
              <a:t>Thing </a:t>
            </a:r>
            <a:r>
              <a:rPr lang="de-DE" dirty="0" err="1"/>
              <a:t>as</a:t>
            </a:r>
            <a:r>
              <a:rPr lang="de-DE" dirty="0"/>
              <a:t> first-class </a:t>
            </a:r>
            <a:r>
              <a:rPr lang="de-DE" dirty="0" err="1"/>
              <a:t>citizen</a:t>
            </a:r>
            <a:r>
              <a:rPr lang="de-DE" dirty="0"/>
              <a:t> – 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 TD / link </a:t>
            </a:r>
            <a:r>
              <a:rPr lang="de-DE" dirty="0" err="1" smtClean="0">
                <a:sym typeface="Wingdings" panose="05000000000000000000" pitchFamily="2" charset="2"/>
              </a:rPr>
              <a:t>to</a:t>
            </a:r>
            <a:r>
              <a:rPr lang="de-DE" dirty="0" smtClean="0">
                <a:sym typeface="Wingdings" panose="05000000000000000000" pitchFamily="2" charset="2"/>
              </a:rPr>
              <a:t> TD</a:t>
            </a:r>
            <a:endParaRPr lang="de-DE" dirty="0"/>
          </a:p>
          <a:p>
            <a:r>
              <a:rPr lang="de-DE" dirty="0"/>
              <a:t>WG: WoT </a:t>
            </a:r>
            <a:r>
              <a:rPr lang="de-DE" dirty="0" err="1" smtClean="0"/>
              <a:t>Vocabularies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external</a:t>
            </a:r>
            <a:r>
              <a:rPr lang="de-DE" dirty="0" smtClean="0">
                <a:sym typeface="Wingdings" panose="05000000000000000000" pitchFamily="2" charset="2"/>
              </a:rPr>
              <a:t> like iot.schema.org</a:t>
            </a:r>
            <a:endParaRPr lang="de-DE" dirty="0"/>
          </a:p>
          <a:p>
            <a:pPr lvl="1"/>
            <a:r>
              <a:rPr lang="de-DE" dirty="0"/>
              <a:t>Thing/Servient Management</a:t>
            </a:r>
          </a:p>
          <a:p>
            <a:pPr lvl="1"/>
            <a:r>
              <a:rPr lang="de-DE" dirty="0"/>
              <a:t>Cross-Interaction </a:t>
            </a:r>
            <a:r>
              <a:rPr lang="de-DE" dirty="0" err="1"/>
              <a:t>dependencies</a:t>
            </a:r>
            <a:r>
              <a:rPr lang="de-DE" dirty="0"/>
              <a:t> (operational </a:t>
            </a:r>
            <a:r>
              <a:rPr lang="de-DE" dirty="0" err="1"/>
              <a:t>constraints</a:t>
            </a:r>
            <a:r>
              <a:rPr lang="de-DE" dirty="0"/>
              <a:t>) </a:t>
            </a:r>
            <a:r>
              <a:rPr lang="de-DE" dirty="0">
                <a:sym typeface="Wingdings" panose="05000000000000000000" pitchFamily="2" charset="2"/>
              </a:rPr>
              <a:t> NEED GOOD EXTENSION POINT IN CORE TD VOCABULARY (e.g., „</a:t>
            </a:r>
            <a:r>
              <a:rPr lang="de-DE" dirty="0" err="1">
                <a:sym typeface="Wingdings" panose="05000000000000000000" pitchFamily="2" charset="2"/>
              </a:rPr>
              <a:t>reference</a:t>
            </a:r>
            <a:r>
              <a:rPr lang="de-DE" dirty="0">
                <a:sym typeface="Wingdings" panose="05000000000000000000" pitchFamily="2" charset="2"/>
              </a:rPr>
              <a:t>“ </a:t>
            </a:r>
            <a:r>
              <a:rPr lang="de-DE" dirty="0" err="1">
                <a:sym typeface="Wingdings" panose="05000000000000000000" pitchFamily="2" charset="2"/>
              </a:rPr>
              <a:t>term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Security </a:t>
            </a:r>
            <a:r>
              <a:rPr lang="de-DE" dirty="0" err="1">
                <a:solidFill>
                  <a:srgbClr val="00B050"/>
                </a:solidFill>
              </a:rPr>
              <a:t>roles</a:t>
            </a:r>
            <a:endParaRPr lang="de-DE" dirty="0">
              <a:solidFill>
                <a:srgbClr val="00B050"/>
              </a:solidFill>
            </a:endParaRPr>
          </a:p>
          <a:p>
            <a:r>
              <a:rPr lang="de-DE" dirty="0" smtClean="0"/>
              <a:t>TD-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/>
              <a:t>metadata</a:t>
            </a:r>
            <a:r>
              <a:rPr lang="de-DE" dirty="0"/>
              <a:t> (</a:t>
            </a:r>
            <a:r>
              <a:rPr lang="de-DE" dirty="0" err="1"/>
              <a:t>import</a:t>
            </a:r>
            <a:r>
              <a:rPr lang="de-DE" dirty="0"/>
              <a:t>/</a:t>
            </a:r>
            <a:r>
              <a:rPr lang="de-DE" dirty="0" err="1"/>
              <a:t>include</a:t>
            </a:r>
            <a:r>
              <a:rPr lang="de-DE" dirty="0"/>
              <a:t>, cf. HTML &lt;link&gt; </a:t>
            </a:r>
            <a:r>
              <a:rPr lang="de-DE" dirty="0" err="1"/>
              <a:t>to</a:t>
            </a:r>
            <a:r>
              <a:rPr lang="de-DE" dirty="0"/>
              <a:t> CSS</a:t>
            </a:r>
            <a:r>
              <a:rPr lang="de-DE" dirty="0" smtClean="0"/>
              <a:t>) </a:t>
            </a:r>
            <a:r>
              <a:rPr lang="de-DE" dirty="0" smtClean="0">
                <a:sym typeface="Wingdings" panose="05000000000000000000" pitchFamily="2" charset="2"/>
              </a:rPr>
              <a:t> LINKS, just </a:t>
            </a:r>
            <a:r>
              <a:rPr lang="de-DE" dirty="0" err="1" smtClean="0">
                <a:sym typeface="Wingdings" panose="05000000000000000000" pitchFamily="2" charset="2"/>
              </a:rPr>
              <a:t>use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them</a:t>
            </a:r>
            <a:endParaRPr lang="de-DE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IG (1/2)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IG: Liaisons</a:t>
            </a:r>
          </a:p>
          <a:p>
            <a:pPr lvl="1"/>
            <a:r>
              <a:rPr lang="de-DE" dirty="0"/>
              <a:t>OCF</a:t>
            </a:r>
          </a:p>
          <a:p>
            <a:pPr lvl="1"/>
            <a:r>
              <a:rPr lang="de-DE" dirty="0"/>
              <a:t>oneM2M</a:t>
            </a:r>
          </a:p>
          <a:p>
            <a:pPr lvl="1"/>
            <a:r>
              <a:rPr lang="de-DE" dirty="0" err="1"/>
              <a:t>Echonet</a:t>
            </a:r>
            <a:endParaRPr lang="de-DE" dirty="0"/>
          </a:p>
          <a:p>
            <a:pPr lvl="1"/>
            <a:r>
              <a:rPr lang="de-DE" dirty="0"/>
              <a:t>OPC UA</a:t>
            </a:r>
          </a:p>
          <a:p>
            <a:pPr lvl="1"/>
            <a:r>
              <a:rPr lang="de-DE" dirty="0"/>
              <a:t>ETSI ISG CIM</a:t>
            </a:r>
          </a:p>
          <a:p>
            <a:pPr lvl="1"/>
            <a:r>
              <a:rPr lang="de-DE" dirty="0" err="1"/>
              <a:t>OpenFog</a:t>
            </a:r>
            <a:endParaRPr lang="de-DE" dirty="0"/>
          </a:p>
          <a:p>
            <a:r>
              <a:rPr lang="de-DE" dirty="0"/>
              <a:t>IG: </a:t>
            </a:r>
            <a:r>
              <a:rPr lang="de-DE" dirty="0" err="1"/>
              <a:t>Outreach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PlugFests</a:t>
            </a:r>
            <a:endParaRPr lang="de-DE" dirty="0"/>
          </a:p>
          <a:p>
            <a:pPr lvl="1"/>
            <a:r>
              <a:rPr lang="de-DE" dirty="0"/>
              <a:t>Webpages</a:t>
            </a:r>
          </a:p>
          <a:p>
            <a:pPr lvl="1"/>
            <a:r>
              <a:rPr lang="de-DE" dirty="0"/>
              <a:t>Tool Development/</a:t>
            </a:r>
            <a:r>
              <a:rPr lang="de-DE" dirty="0" err="1"/>
              <a:t>Provisioning</a:t>
            </a:r>
            <a:endParaRPr lang="de-DE" dirty="0"/>
          </a:p>
          <a:p>
            <a:pPr lvl="1"/>
            <a:r>
              <a:rPr lang="de-DE" dirty="0" err="1"/>
              <a:t>Playground</a:t>
            </a:r>
            <a:endParaRPr lang="de-DE" dirty="0"/>
          </a:p>
          <a:p>
            <a:pPr lvl="1"/>
            <a:r>
              <a:rPr lang="de-DE" dirty="0"/>
              <a:t>See </a:t>
            </a:r>
            <a:r>
              <a:rPr lang="de-DE" dirty="0" err="1"/>
              <a:t>conformity</a:t>
            </a:r>
            <a:r>
              <a:rPr lang="de-DE" dirty="0"/>
              <a:t> </a:t>
            </a:r>
            <a:r>
              <a:rPr lang="de-DE" dirty="0" err="1" smtClean="0"/>
              <a:t>testing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96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IG (2/2)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IG: </a:t>
            </a:r>
            <a:r>
              <a:rPr lang="de-DE" dirty="0" err="1"/>
              <a:t>Incubation</a:t>
            </a:r>
            <a:r>
              <a:rPr lang="de-DE" dirty="0"/>
              <a:t> of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, Exploration of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Concepts</a:t>
            </a:r>
            <a:endParaRPr lang="de-DE" dirty="0"/>
          </a:p>
          <a:p>
            <a:pPr lvl="1"/>
            <a:r>
              <a:rPr lang="de-DE" dirty="0"/>
              <a:t>IG: Communication </a:t>
            </a:r>
            <a:r>
              <a:rPr lang="de-DE" dirty="0" err="1"/>
              <a:t>patterns</a:t>
            </a:r>
            <a:endParaRPr lang="de-DE" dirty="0"/>
          </a:p>
          <a:p>
            <a:pPr lvl="2"/>
            <a:r>
              <a:rPr lang="de-DE" dirty="0"/>
              <a:t>Protocol </a:t>
            </a:r>
            <a:r>
              <a:rPr lang="de-DE" dirty="0" err="1"/>
              <a:t>Bindings</a:t>
            </a:r>
            <a:endParaRPr lang="de-DE" dirty="0"/>
          </a:p>
          <a:p>
            <a:pPr lvl="2"/>
            <a:r>
              <a:rPr lang="de-DE" dirty="0" err="1"/>
              <a:t>SubProtocols</a:t>
            </a:r>
            <a:r>
              <a:rPr lang="de-DE" dirty="0"/>
              <a:t> (</a:t>
            </a:r>
            <a:r>
              <a:rPr lang="de-DE" dirty="0" err="1"/>
              <a:t>long-poll</a:t>
            </a:r>
            <a:r>
              <a:rPr lang="de-DE" dirty="0"/>
              <a:t>, </a:t>
            </a:r>
            <a:r>
              <a:rPr lang="de-DE" dirty="0" err="1"/>
              <a:t>streaming</a:t>
            </a:r>
            <a:r>
              <a:rPr lang="de-DE" dirty="0"/>
              <a:t>, multi-part, SSE, </a:t>
            </a:r>
            <a:r>
              <a:rPr lang="de-DE" dirty="0" err="1"/>
              <a:t>Webhooks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Default </a:t>
            </a:r>
            <a:r>
              <a:rPr lang="de-DE" dirty="0" err="1"/>
              <a:t>protocol</a:t>
            </a:r>
            <a:r>
              <a:rPr lang="de-DE" dirty="0"/>
              <a:t> </a:t>
            </a:r>
            <a:r>
              <a:rPr lang="de-DE" dirty="0" err="1"/>
              <a:t>binding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convergence</a:t>
            </a:r>
            <a:endParaRPr lang="de-DE" dirty="0"/>
          </a:p>
          <a:p>
            <a:pPr lvl="1"/>
            <a:r>
              <a:rPr lang="de-DE" dirty="0"/>
              <a:t>IG: </a:t>
            </a:r>
            <a:r>
              <a:rPr lang="de-DE" dirty="0" err="1"/>
              <a:t>WebSocket</a:t>
            </a:r>
            <a:r>
              <a:rPr lang="de-DE" dirty="0"/>
              <a:t> </a:t>
            </a:r>
            <a:r>
              <a:rPr lang="de-DE" dirty="0" err="1"/>
              <a:t>Subprotocol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WoT (</a:t>
            </a:r>
            <a:r>
              <a:rPr lang="de-DE" dirty="0" err="1"/>
              <a:t>maybe</a:t>
            </a:r>
            <a:r>
              <a:rPr lang="de-DE" dirty="0"/>
              <a:t> IETF </a:t>
            </a:r>
            <a:r>
              <a:rPr lang="de-DE" dirty="0" err="1"/>
              <a:t>collaboration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Mozilla </a:t>
            </a:r>
            <a:r>
              <a:rPr lang="de-DE" dirty="0" err="1"/>
              <a:t>proposal</a:t>
            </a:r>
            <a:endParaRPr lang="de-DE" dirty="0"/>
          </a:p>
          <a:p>
            <a:pPr lvl="2"/>
            <a:r>
              <a:rPr lang="de-DE" dirty="0"/>
              <a:t>Panasonic </a:t>
            </a:r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Events</a:t>
            </a:r>
          </a:p>
          <a:p>
            <a:pPr lvl="1"/>
            <a:r>
              <a:rPr lang="de-DE" dirty="0"/>
              <a:t>IG: System Things</a:t>
            </a:r>
          </a:p>
          <a:p>
            <a:pPr lvl="2"/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hardware</a:t>
            </a:r>
            <a:r>
              <a:rPr lang="de-DE" dirty="0"/>
              <a:t> API </a:t>
            </a:r>
            <a:r>
              <a:rPr lang="de-DE" dirty="0" err="1"/>
              <a:t>based</a:t>
            </a:r>
            <a:r>
              <a:rPr lang="de-DE" dirty="0"/>
              <a:t> on Thing </a:t>
            </a:r>
            <a:r>
              <a:rPr lang="de-DE" dirty="0" err="1"/>
              <a:t>abstraction</a:t>
            </a:r>
            <a:endParaRPr lang="de-DE" dirty="0"/>
          </a:p>
          <a:p>
            <a:pPr lvl="2"/>
            <a:r>
              <a:rPr lang="de-DE" dirty="0"/>
              <a:t>Discovery („</a:t>
            </a:r>
            <a:r>
              <a:rPr lang="de-DE" dirty="0" err="1"/>
              <a:t>local</a:t>
            </a:r>
            <a:r>
              <a:rPr lang="de-DE" dirty="0"/>
              <a:t>“ </a:t>
            </a:r>
            <a:r>
              <a:rPr lang="de-DE" dirty="0" err="1"/>
              <a:t>filter</a:t>
            </a:r>
            <a:r>
              <a:rPr lang="de-DE" dirty="0"/>
              <a:t>)</a:t>
            </a:r>
          </a:p>
          <a:p>
            <a:pPr lvl="2"/>
            <a:r>
              <a:rPr lang="de-DE" dirty="0"/>
              <a:t>Driver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servients</a:t>
            </a:r>
            <a:endParaRPr lang="de-DE" dirty="0"/>
          </a:p>
          <a:p>
            <a:pPr lvl="2"/>
            <a:r>
              <a:rPr lang="de-DE" dirty="0" err="1"/>
              <a:t>Vocabulary</a:t>
            </a:r>
            <a:endParaRPr lang="de-DE" dirty="0"/>
          </a:p>
          <a:p>
            <a:r>
              <a:rPr lang="de-DE" dirty="0" err="1"/>
              <a:t>Payments</a:t>
            </a:r>
            <a:endParaRPr lang="de-DE" dirty="0"/>
          </a:p>
          <a:p>
            <a:r>
              <a:rPr lang="de-DE" dirty="0"/>
              <a:t>Marketing</a:t>
            </a:r>
          </a:p>
          <a:p>
            <a:r>
              <a:rPr lang="de-DE" dirty="0"/>
              <a:t>Optional </a:t>
            </a:r>
            <a:r>
              <a:rPr lang="de-DE" dirty="0" err="1"/>
              <a:t>ontologies</a:t>
            </a:r>
            <a:endParaRPr lang="de-DE" dirty="0"/>
          </a:p>
          <a:p>
            <a:pPr lvl="1"/>
            <a:r>
              <a:rPr lang="de-DE" dirty="0" err="1"/>
              <a:t>Accessibility</a:t>
            </a:r>
            <a:endParaRPr lang="en-US" dirty="0"/>
          </a:p>
          <a:p>
            <a:r>
              <a:rPr lang="de-DE" dirty="0"/>
              <a:t>New Interaction </a:t>
            </a:r>
            <a:r>
              <a:rPr lang="de-DE" dirty="0" err="1"/>
              <a:t>Types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27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Scoping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WG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Thing Directory</a:t>
            </a:r>
          </a:p>
          <a:p>
            <a:r>
              <a:rPr lang="de-DE" dirty="0" err="1" smtClean="0"/>
              <a:t>Lifecycle</a:t>
            </a:r>
            <a:r>
              <a:rPr lang="de-DE" dirty="0" smtClean="0"/>
              <a:t> Management &amp; Servient I/</a:t>
            </a:r>
            <a:r>
              <a:rPr lang="de-DE" dirty="0" err="1" smtClean="0"/>
              <a:t>Fs</a:t>
            </a:r>
            <a:endParaRPr lang="de-DE" dirty="0" smtClean="0"/>
          </a:p>
          <a:p>
            <a:r>
              <a:rPr lang="de-DE" dirty="0" smtClean="0"/>
              <a:t>Schemas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payload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endParaRPr lang="de-DE" dirty="0" smtClean="0"/>
          </a:p>
          <a:p>
            <a:r>
              <a:rPr lang="de-DE" dirty="0" smtClean="0"/>
              <a:t>Security Guidelines?</a:t>
            </a:r>
          </a:p>
          <a:p>
            <a:r>
              <a:rPr lang="de-DE" dirty="0" smtClean="0"/>
              <a:t>Maintenance</a:t>
            </a:r>
          </a:p>
          <a:p>
            <a:pPr lvl="1"/>
            <a:r>
              <a:rPr lang="de-DE" dirty="0"/>
              <a:t>Binding </a:t>
            </a:r>
            <a:r>
              <a:rPr lang="de-DE" dirty="0" smtClean="0"/>
              <a:t>Templates</a:t>
            </a:r>
            <a:endParaRPr lang="de-DE" dirty="0"/>
          </a:p>
          <a:p>
            <a:pPr lvl="1"/>
            <a:r>
              <a:rPr lang="de-DE" dirty="0" smtClean="0"/>
              <a:t>Security </a:t>
            </a:r>
            <a:r>
              <a:rPr lang="de-DE" dirty="0" err="1" smtClean="0"/>
              <a:t>vocabulary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IG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Grow W3C WoT ecosystem</a:t>
            </a:r>
          </a:p>
          <a:p>
            <a:pPr lvl="1"/>
            <a:r>
              <a:rPr lang="en-US" dirty="0" smtClean="0"/>
              <a:t>Multi-stakeholder demo</a:t>
            </a:r>
          </a:p>
          <a:p>
            <a:pPr lvl="2"/>
            <a:r>
              <a:rPr lang="en-US" dirty="0" smtClean="0"/>
              <a:t>Semantic capabilities</a:t>
            </a:r>
          </a:p>
          <a:p>
            <a:pPr lvl="2"/>
            <a:r>
              <a:rPr lang="en-US" dirty="0" smtClean="0"/>
              <a:t>Other services (calendars etc.)</a:t>
            </a:r>
          </a:p>
          <a:p>
            <a:pPr lvl="1"/>
            <a:r>
              <a:rPr lang="en-US" dirty="0" smtClean="0"/>
              <a:t>Vertical focus (interop, openness, …)</a:t>
            </a:r>
          </a:p>
          <a:p>
            <a:pPr lvl="2"/>
            <a:r>
              <a:rPr lang="en-US" dirty="0" smtClean="0"/>
              <a:t>Smart Buildings</a:t>
            </a:r>
          </a:p>
          <a:p>
            <a:pPr lvl="2"/>
            <a:r>
              <a:rPr lang="en-US" dirty="0" smtClean="0"/>
              <a:t>Smart Cities</a:t>
            </a:r>
          </a:p>
          <a:p>
            <a:r>
              <a:rPr lang="en-US" dirty="0" smtClean="0"/>
              <a:t>Collaborations</a:t>
            </a:r>
          </a:p>
          <a:p>
            <a:pPr lvl="1"/>
            <a:r>
              <a:rPr lang="en-US" dirty="0" smtClean="0"/>
              <a:t>iot.schema.org</a:t>
            </a:r>
          </a:p>
          <a:p>
            <a:pPr lvl="1"/>
            <a:r>
              <a:rPr lang="en-US" dirty="0" smtClean="0"/>
              <a:t>Linked Building Data Community Group</a:t>
            </a:r>
          </a:p>
          <a:p>
            <a:pPr lvl="2"/>
            <a:r>
              <a:rPr lang="en-US" dirty="0" smtClean="0"/>
              <a:t>BRICK</a:t>
            </a:r>
          </a:p>
          <a:p>
            <a:pPr lvl="2"/>
            <a:r>
              <a:rPr lang="en-US" dirty="0" smtClean="0"/>
              <a:t>Haystack</a:t>
            </a:r>
          </a:p>
          <a:p>
            <a:pPr lvl="1"/>
            <a:r>
              <a:rPr lang="en-US" dirty="0" err="1" smtClean="0"/>
              <a:t>Echonet</a:t>
            </a:r>
            <a:r>
              <a:rPr lang="en-US" dirty="0" smtClean="0"/>
              <a:t> Consortium</a:t>
            </a:r>
          </a:p>
          <a:p>
            <a:pPr lvl="1"/>
            <a:r>
              <a:rPr lang="en-US" dirty="0" smtClean="0"/>
              <a:t>ETSI CIM</a:t>
            </a:r>
          </a:p>
          <a:p>
            <a:pPr lvl="1"/>
            <a:r>
              <a:rPr lang="en-US" dirty="0" smtClean="0"/>
              <a:t>IIC</a:t>
            </a:r>
          </a:p>
          <a:p>
            <a:pPr lvl="1"/>
            <a:r>
              <a:rPr lang="de-DE" dirty="0" err="1" smtClean="0"/>
              <a:t>Eclipse</a:t>
            </a:r>
            <a:r>
              <a:rPr lang="de-DE" dirty="0" smtClean="0"/>
              <a:t> IoT (</a:t>
            </a:r>
            <a:r>
              <a:rPr lang="de-DE" dirty="0" err="1" smtClean="0"/>
              <a:t>Smarthome</a:t>
            </a:r>
            <a:r>
              <a:rPr lang="de-DE" dirty="0" smtClean="0"/>
              <a:t>, </a:t>
            </a:r>
            <a:r>
              <a:rPr lang="de-DE" dirty="0" err="1" smtClean="0"/>
              <a:t>Vorto</a:t>
            </a:r>
            <a:r>
              <a:rPr lang="de-DE" dirty="0" smtClean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1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040887b0-086c-4ff4-8beb-b5b55c2754ed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Two rows</Name>
  <PpLayout>32</PpLayout>
  <Index>13</Index>
</p4ppTags>
</file>

<file path=customXml/item10.xml><?xml version="1.0" encoding="utf-8"?>
<p4ppTags>
  <Name>One object (large) + Navigation</Name>
  <PpLayout>32</PpLayout>
  <Index>17</Index>
</p4ppTags>
</file>

<file path=customXml/item11.xml><?xml version="1.0" encoding="utf-8"?>
<p4ppTags>
  <Name>Four objects</Name>
  <PpLayout>24</PpLayout>
  <Index>15</Index>
</p4ppTags>
</file>

<file path=customXml/item12.xml><?xml version="1.0" encoding="utf-8"?>
<p4ppTags>
  <Name>Two columns + Navigation</Name>
  <PpLayout>32</PpLayout>
  <Index>19</Index>
</p4ppTags>
</file>

<file path=customXml/item13.xml><?xml version="1.0" encoding="utf-8"?>
<p4ppTags>
  <Name>One object (large)</Name>
  <PpLayout>16</PpLayout>
  <Index>10</Index>
</p4ppTags>
</file>

<file path=customXml/item2.xml><?xml version="1.0" encoding="utf-8"?>
<p4ppTags>
  <Name>One object (small) + Navigation</Name>
  <PpLayout>32</PpLayout>
  <Index>18</Index>
</p4ppTags>
</file>

<file path=customXml/item3.xml><?xml version="1.0" encoding="utf-8"?>
<p4ppTags>
  <Name>Three columns</Name>
  <PpLayout>32</PpLayout>
  <Index>14</Index>
</p4ppTags>
</file>

<file path=customXml/item4.xml><?xml version="1.0" encoding="utf-8"?>
<p4ppTags>
  <Name>Free Content</Name>
  <PpLayout>11</PpLayout>
  <Index>9</Index>
</p4ppTags>
</file>

<file path=customXml/item5.xml><?xml version="1.0" encoding="utf-8"?>
<p4ppTags>
  <Name>Three columns + Navigation</Name>
  <PpLayout>32</PpLayout>
  <Index>20</Index>
</p4ppTags>
</file>

<file path=customXml/item6.xml><?xml version="1.0" encoding="utf-8"?>
<p4ppTags>
  <Name>Two columns</Name>
  <PpLayout>29</PpLayout>
  <Index>12</Index>
</p4ppTags>
</file>

<file path=customXml/item7.xml><?xml version="1.0" encoding="utf-8"?>
<p4ppTags>
  <Name>One object (small)</Name>
  <PpLayout>16</PpLayout>
  <Index>11</Index>
</p4ppTags>
</file>

<file path=customXml/item8.xml><?xml version="1.0" encoding="utf-8"?>
<p4ppTags>
  <Name>Text + Index</Name>
  <PpLayout>32</PpLayout>
  <Index>8</Index>
</p4ppTags>
</file>

<file path=customXml/item9.xml><?xml version="1.0" encoding="utf-8"?>
<p4ppTags>
  <Name>Free Content + Navigation</Name>
  <PpLayout>32</PpLayout>
  <Index>16</Index>
</p4ppTags>
</file>

<file path=customXml/itemProps1.xml><?xml version="1.0" encoding="utf-8"?>
<ds:datastoreItem xmlns:ds="http://schemas.openxmlformats.org/officeDocument/2006/customXml" ds:itemID="{F14BB4E7-BF22-46E2-AA3C-1ABA12A0B021}">
  <ds:schemaRefs/>
</ds:datastoreItem>
</file>

<file path=customXml/itemProps10.xml><?xml version="1.0" encoding="utf-8"?>
<ds:datastoreItem xmlns:ds="http://schemas.openxmlformats.org/officeDocument/2006/customXml" ds:itemID="{F718F79D-2091-4AD7-864E-B9B95B323394}">
  <ds:schemaRefs/>
</ds:datastoreItem>
</file>

<file path=customXml/itemProps11.xml><?xml version="1.0" encoding="utf-8"?>
<ds:datastoreItem xmlns:ds="http://schemas.openxmlformats.org/officeDocument/2006/customXml" ds:itemID="{4E8C063E-54DF-40B8-B6B7-24C91B170904}">
  <ds:schemaRefs/>
</ds:datastoreItem>
</file>

<file path=customXml/itemProps12.xml><?xml version="1.0" encoding="utf-8"?>
<ds:datastoreItem xmlns:ds="http://schemas.openxmlformats.org/officeDocument/2006/customXml" ds:itemID="{A27DC4FC-F9FA-4AC8-AAAA-729E607CE7E5}">
  <ds:schemaRefs/>
</ds:datastoreItem>
</file>

<file path=customXml/itemProps13.xml><?xml version="1.0" encoding="utf-8"?>
<ds:datastoreItem xmlns:ds="http://schemas.openxmlformats.org/officeDocument/2006/customXml" ds:itemID="{864B6C15-1FF1-4ADA-8DBE-CD1DAF35B070}">
  <ds:schemaRefs/>
</ds:datastoreItem>
</file>

<file path=customXml/itemProps2.xml><?xml version="1.0" encoding="utf-8"?>
<ds:datastoreItem xmlns:ds="http://schemas.openxmlformats.org/officeDocument/2006/customXml" ds:itemID="{0091252C-F36F-40C9-984C-22582B3E6FB3}">
  <ds:schemaRefs/>
</ds:datastoreItem>
</file>

<file path=customXml/itemProps3.xml><?xml version="1.0" encoding="utf-8"?>
<ds:datastoreItem xmlns:ds="http://schemas.openxmlformats.org/officeDocument/2006/customXml" ds:itemID="{8699A006-2152-4093-B4FC-C6BF20D5E592}">
  <ds:schemaRefs/>
</ds:datastoreItem>
</file>

<file path=customXml/itemProps4.xml><?xml version="1.0" encoding="utf-8"?>
<ds:datastoreItem xmlns:ds="http://schemas.openxmlformats.org/officeDocument/2006/customXml" ds:itemID="{B5096DD8-53C8-4E83-8664-FC4F8BE8B725}">
  <ds:schemaRefs/>
</ds:datastoreItem>
</file>

<file path=customXml/itemProps5.xml><?xml version="1.0" encoding="utf-8"?>
<ds:datastoreItem xmlns:ds="http://schemas.openxmlformats.org/officeDocument/2006/customXml" ds:itemID="{69E3DA23-9724-4848-A6F6-2F0F36B1F914}">
  <ds:schemaRefs/>
</ds:datastoreItem>
</file>

<file path=customXml/itemProps6.xml><?xml version="1.0" encoding="utf-8"?>
<ds:datastoreItem xmlns:ds="http://schemas.openxmlformats.org/officeDocument/2006/customXml" ds:itemID="{9299034F-B9D7-46FC-B241-DC94BF0E67F6}">
  <ds:schemaRefs/>
</ds:datastoreItem>
</file>

<file path=customXml/itemProps7.xml><?xml version="1.0" encoding="utf-8"?>
<ds:datastoreItem xmlns:ds="http://schemas.openxmlformats.org/officeDocument/2006/customXml" ds:itemID="{B19D05D1-AE0E-4B0D-AA6A-E4DC4507B75E}">
  <ds:schemaRefs/>
</ds:datastoreItem>
</file>

<file path=customXml/itemProps8.xml><?xml version="1.0" encoding="utf-8"?>
<ds:datastoreItem xmlns:ds="http://schemas.openxmlformats.org/officeDocument/2006/customXml" ds:itemID="{0D9599B2-641B-429C-8C85-C591ECF8C990}">
  <ds:schemaRefs/>
</ds:datastoreItem>
</file>

<file path=customXml/itemProps9.xml><?xml version="1.0" encoding="utf-8"?>
<ds:datastoreItem xmlns:ds="http://schemas.openxmlformats.org/officeDocument/2006/customXml" ds:itemID="{3C206999-0CDF-47B3-B85E-D5652B9D781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705</Words>
  <Application>Microsoft Office PowerPoint</Application>
  <PresentationFormat>Benutzerdefiniert</PresentationFormat>
  <Paragraphs>138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Next Steps</vt:lpstr>
      <vt:lpstr>Prague Recharter Brainstorming</vt:lpstr>
      <vt:lpstr>WG</vt:lpstr>
      <vt:lpstr>IG (1/2)</vt:lpstr>
      <vt:lpstr>IG (2/2)</vt:lpstr>
      <vt:lpstr>Scoping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Web of Things – Getting Started</dc:title>
  <dc:creator>Matthias Kovatsch</dc:creator>
  <cp:lastModifiedBy>Matthias Kovatsch</cp:lastModifiedBy>
  <cp:revision>160</cp:revision>
  <dcterms:created xsi:type="dcterms:W3CDTF">2018-05-15T12:31:41Z</dcterms:created>
  <dcterms:modified xsi:type="dcterms:W3CDTF">2018-07-05T06:42:51Z</dcterms:modified>
</cp:coreProperties>
</file>