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69" r:id="rId4"/>
    <p:sldId id="270" r:id="rId5"/>
    <p:sldId id="271" r:id="rId6"/>
    <p:sldId id="365" r:id="rId7"/>
    <p:sldId id="265" r:id="rId8"/>
    <p:sldId id="267" r:id="rId9"/>
    <p:sldId id="366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00FF"/>
    <a:srgbClr val="FF9900"/>
    <a:srgbClr val="FF0066"/>
    <a:srgbClr val="92D050"/>
    <a:srgbClr val="99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411" autoAdjust="0"/>
  </p:normalViewPr>
  <p:slideViewPr>
    <p:cSldViewPr>
      <p:cViewPr>
        <p:scale>
          <a:sx n="80" d="100"/>
          <a:sy n="80" d="100"/>
        </p:scale>
        <p:origin x="-1450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6C9F5-32D2-42B5-96C6-A2155698F10A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DF3CC-1C16-44C5-879B-389FF4F4502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F3CC-1C16-44C5-879B-389FF4F4502F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F3CC-1C16-44C5-879B-389FF4F4502F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pPr/>
              <a:t>31.08.2016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z0010w1v\Pictures\wot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2" y="298146"/>
            <a:ext cx="7920878" cy="421621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4437112"/>
            <a:ext cx="9144000" cy="14700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Protocol Bindings</a:t>
            </a:r>
            <a:endParaRPr lang="de-DE" sz="4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39552" y="5517232"/>
            <a:ext cx="8064896" cy="1124744"/>
          </a:xfrm>
        </p:spPr>
        <p:txBody>
          <a:bodyPr/>
          <a:lstStyle/>
          <a:p>
            <a:r>
              <a:rPr lang="de-DE" dirty="0" smtClean="0"/>
              <a:t>Joint oneM2M Call, 31 Aug 2016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WoT Interface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Interface of Things exposed to the network</a:t>
            </a:r>
          </a:p>
        </p:txBody>
      </p:sp>
      <p:sp>
        <p:nvSpPr>
          <p:cNvPr id="19" name="角丸四角形 6"/>
          <p:cNvSpPr/>
          <p:nvPr/>
        </p:nvSpPr>
        <p:spPr bwMode="auto">
          <a:xfrm>
            <a:off x="899592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cxnSp>
        <p:nvCxnSpPr>
          <p:cNvPr id="28" name="Gerade Verbindung 27"/>
          <p:cNvCxnSpPr/>
          <p:nvPr/>
        </p:nvCxnSpPr>
        <p:spPr>
          <a:xfrm>
            <a:off x="467544" y="6021288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H="1" flipV="1">
            <a:off x="7157181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6"/>
          <p:cNvSpPr/>
          <p:nvPr/>
        </p:nvSpPr>
        <p:spPr bwMode="auto">
          <a:xfrm>
            <a:off x="6084168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sp>
        <p:nvSpPr>
          <p:cNvPr id="15" name="角丸四角形 22"/>
          <p:cNvSpPr/>
          <p:nvPr/>
        </p:nvSpPr>
        <p:spPr bwMode="auto">
          <a:xfrm>
            <a:off x="3619010" y="5661248"/>
            <a:ext cx="1905980" cy="707934"/>
          </a:xfrm>
          <a:prstGeom prst="roundRect">
            <a:avLst/>
          </a:pr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Protocol</a:t>
            </a:r>
          </a:p>
        </p:txBody>
      </p:sp>
      <p:cxnSp>
        <p:nvCxnSpPr>
          <p:cNvPr id="16" name="Gerade Verbindung 15"/>
          <p:cNvCxnSpPr/>
          <p:nvPr/>
        </p:nvCxnSpPr>
        <p:spPr>
          <a:xfrm flipH="1" flipV="1">
            <a:off x="1975520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角丸四角形 22"/>
          <p:cNvSpPr/>
          <p:nvPr/>
        </p:nvSpPr>
        <p:spPr bwMode="auto">
          <a:xfrm>
            <a:off x="1026722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13" name="角丸四角形 22"/>
          <p:cNvSpPr/>
          <p:nvPr/>
        </p:nvSpPr>
        <p:spPr bwMode="auto">
          <a:xfrm>
            <a:off x="6211298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Protocol Bindings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Various protocols can implement the interface</a:t>
            </a:r>
          </a:p>
        </p:txBody>
      </p:sp>
      <p:sp>
        <p:nvSpPr>
          <p:cNvPr id="19" name="角丸四角形 6"/>
          <p:cNvSpPr/>
          <p:nvPr/>
        </p:nvSpPr>
        <p:spPr bwMode="auto">
          <a:xfrm>
            <a:off x="908593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cxnSp>
        <p:nvCxnSpPr>
          <p:cNvPr id="28" name="Gerade Verbindung 27"/>
          <p:cNvCxnSpPr/>
          <p:nvPr/>
        </p:nvCxnSpPr>
        <p:spPr>
          <a:xfrm>
            <a:off x="467544" y="6021288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H="1" flipV="1">
            <a:off x="7157181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6"/>
          <p:cNvSpPr/>
          <p:nvPr/>
        </p:nvSpPr>
        <p:spPr bwMode="auto">
          <a:xfrm>
            <a:off x="6084168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sp>
        <p:nvSpPr>
          <p:cNvPr id="15" name="角丸四角形 22"/>
          <p:cNvSpPr/>
          <p:nvPr/>
        </p:nvSpPr>
        <p:spPr bwMode="auto">
          <a:xfrm>
            <a:off x="3619010" y="5661248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HTTP</a:t>
            </a:r>
          </a:p>
        </p:txBody>
      </p:sp>
      <p:cxnSp>
        <p:nvCxnSpPr>
          <p:cNvPr id="16" name="Gerade Verbindung 15"/>
          <p:cNvCxnSpPr/>
          <p:nvPr/>
        </p:nvCxnSpPr>
        <p:spPr>
          <a:xfrm flipH="1" flipV="1">
            <a:off x="1975520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 22"/>
          <p:cNvSpPr/>
          <p:nvPr/>
        </p:nvSpPr>
        <p:spPr bwMode="auto">
          <a:xfrm>
            <a:off x="1035723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22" name="角丸四角形 22"/>
          <p:cNvSpPr/>
          <p:nvPr/>
        </p:nvSpPr>
        <p:spPr bwMode="auto">
          <a:xfrm>
            <a:off x="6211298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23" name="角丸四角形 22"/>
          <p:cNvSpPr/>
          <p:nvPr/>
        </p:nvSpPr>
        <p:spPr bwMode="auto">
          <a:xfrm>
            <a:off x="1035723" y="3933056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Protocol</a:t>
            </a:r>
            <a:b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</a:b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Bindings</a:t>
            </a:r>
          </a:p>
        </p:txBody>
      </p:sp>
      <p:sp>
        <p:nvSpPr>
          <p:cNvPr id="25" name="角丸四角形 22"/>
          <p:cNvSpPr/>
          <p:nvPr/>
        </p:nvSpPr>
        <p:spPr bwMode="auto">
          <a:xfrm>
            <a:off x="6211298" y="3933056"/>
            <a:ext cx="1905980" cy="707934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Protocol </a:t>
            </a: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/>
            </a:r>
            <a:b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</a:b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Bindings</a:t>
            </a:r>
          </a:p>
        </p:txBody>
      </p:sp>
      <p:sp>
        <p:nvSpPr>
          <p:cNvPr id="26" name="Rechteck 25"/>
          <p:cNvSpPr/>
          <p:nvPr/>
        </p:nvSpPr>
        <p:spPr>
          <a:xfrm>
            <a:off x="1268633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HTTP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6444208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HTTP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Protocol Bindings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Various protocols can implement the interface</a:t>
            </a:r>
          </a:p>
        </p:txBody>
      </p:sp>
      <p:cxnSp>
        <p:nvCxnSpPr>
          <p:cNvPr id="28" name="Gerade Verbindung 27"/>
          <p:cNvCxnSpPr/>
          <p:nvPr/>
        </p:nvCxnSpPr>
        <p:spPr>
          <a:xfrm>
            <a:off x="467544" y="6021288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H="1" flipV="1">
            <a:off x="7157181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flipH="1" flipV="1">
            <a:off x="1975520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角丸四角形 6"/>
          <p:cNvSpPr/>
          <p:nvPr/>
        </p:nvSpPr>
        <p:spPr bwMode="auto">
          <a:xfrm>
            <a:off x="908593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sp>
        <p:nvSpPr>
          <p:cNvPr id="32" name="角丸四角形 6"/>
          <p:cNvSpPr/>
          <p:nvPr/>
        </p:nvSpPr>
        <p:spPr bwMode="auto">
          <a:xfrm>
            <a:off x="6084168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sp>
        <p:nvSpPr>
          <p:cNvPr id="14" name="角丸四角形 22"/>
          <p:cNvSpPr/>
          <p:nvPr/>
        </p:nvSpPr>
        <p:spPr bwMode="auto">
          <a:xfrm>
            <a:off x="1035723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19" name="角丸四角形 22"/>
          <p:cNvSpPr/>
          <p:nvPr/>
        </p:nvSpPr>
        <p:spPr bwMode="auto">
          <a:xfrm>
            <a:off x="1035723" y="3933056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Protocol</a:t>
            </a:r>
            <a:b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</a:b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Bindings</a:t>
            </a:r>
          </a:p>
        </p:txBody>
      </p:sp>
      <p:sp>
        <p:nvSpPr>
          <p:cNvPr id="20" name="角丸四角形 22"/>
          <p:cNvSpPr/>
          <p:nvPr/>
        </p:nvSpPr>
        <p:spPr bwMode="auto">
          <a:xfrm>
            <a:off x="6211298" y="3933056"/>
            <a:ext cx="1905980" cy="707934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Protocol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Bindings</a:t>
            </a:r>
          </a:p>
        </p:txBody>
      </p:sp>
      <p:sp>
        <p:nvSpPr>
          <p:cNvPr id="21" name="角丸四角形 22"/>
          <p:cNvSpPr/>
          <p:nvPr/>
        </p:nvSpPr>
        <p:spPr bwMode="auto">
          <a:xfrm>
            <a:off x="3619010" y="5661248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CoAP</a:t>
            </a:r>
            <a:endParaRPr kumimoji="1" lang="en-US" altLang="ja-JP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1268633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CoAP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角丸四角形 22"/>
          <p:cNvSpPr/>
          <p:nvPr/>
        </p:nvSpPr>
        <p:spPr bwMode="auto">
          <a:xfrm>
            <a:off x="6211298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18" name="Rechteck 17"/>
          <p:cNvSpPr/>
          <p:nvPr/>
        </p:nvSpPr>
        <p:spPr>
          <a:xfrm>
            <a:off x="6444208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CoAP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Protocol Bindings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bindings per Thing possible</a:t>
            </a:r>
          </a:p>
        </p:txBody>
      </p:sp>
      <p:sp>
        <p:nvSpPr>
          <p:cNvPr id="19" name="角丸四角形 6"/>
          <p:cNvSpPr/>
          <p:nvPr/>
        </p:nvSpPr>
        <p:spPr bwMode="auto">
          <a:xfrm>
            <a:off x="899592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cxnSp>
        <p:nvCxnSpPr>
          <p:cNvPr id="28" name="Gerade Verbindung 27"/>
          <p:cNvCxnSpPr/>
          <p:nvPr/>
        </p:nvCxnSpPr>
        <p:spPr>
          <a:xfrm>
            <a:off x="467544" y="6021288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 flipH="1" flipV="1">
            <a:off x="2483768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H="1" flipV="1">
            <a:off x="7157181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6"/>
          <p:cNvSpPr/>
          <p:nvPr/>
        </p:nvSpPr>
        <p:spPr bwMode="auto">
          <a:xfrm>
            <a:off x="6084168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cxnSp>
        <p:nvCxnSpPr>
          <p:cNvPr id="26" name="Gerade Verbindung 25"/>
          <p:cNvCxnSpPr/>
          <p:nvPr/>
        </p:nvCxnSpPr>
        <p:spPr>
          <a:xfrm>
            <a:off x="-180528" y="6272855"/>
            <a:ext cx="3175459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1538611" y="5805264"/>
            <a:ext cx="0" cy="36004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>
            <a:off x="1439860" y="5805264"/>
            <a:ext cx="0" cy="36004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 flipV="1">
            <a:off x="1484040" y="5392070"/>
            <a:ext cx="0" cy="8724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角丸四角形 22"/>
          <p:cNvSpPr/>
          <p:nvPr/>
        </p:nvSpPr>
        <p:spPr bwMode="auto">
          <a:xfrm>
            <a:off x="1026722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27" name="角丸四角形 22"/>
          <p:cNvSpPr/>
          <p:nvPr/>
        </p:nvSpPr>
        <p:spPr bwMode="auto">
          <a:xfrm>
            <a:off x="6211298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32" name="角丸四角形 22"/>
          <p:cNvSpPr/>
          <p:nvPr/>
        </p:nvSpPr>
        <p:spPr bwMode="auto">
          <a:xfrm>
            <a:off x="1026722" y="3933056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Protocol</a:t>
            </a:r>
            <a:b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</a:b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Bindings</a:t>
            </a:r>
          </a:p>
        </p:txBody>
      </p:sp>
      <p:sp>
        <p:nvSpPr>
          <p:cNvPr id="33" name="角丸四角形 22"/>
          <p:cNvSpPr/>
          <p:nvPr/>
        </p:nvSpPr>
        <p:spPr bwMode="auto">
          <a:xfrm>
            <a:off x="6211298" y="3933056"/>
            <a:ext cx="1905980" cy="707934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Protocol 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Bindings</a:t>
            </a:r>
          </a:p>
        </p:txBody>
      </p:sp>
      <p:sp>
        <p:nvSpPr>
          <p:cNvPr id="34" name="角丸四角形 22"/>
          <p:cNvSpPr/>
          <p:nvPr/>
        </p:nvSpPr>
        <p:spPr bwMode="auto">
          <a:xfrm>
            <a:off x="3619010" y="5661248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dirty="0" err="1" smtClean="0">
                <a:solidFill>
                  <a:schemeClr val="tx1"/>
                </a:solidFill>
                <a:ea typeface="+mj-ea"/>
              </a:rPr>
              <a:t>WebSocket</a:t>
            </a:r>
            <a:endParaRPr kumimoji="1" lang="en-US" altLang="ja-JP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1979712" y="4653136"/>
            <a:ext cx="72008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6444208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Rechteck 38"/>
          <p:cNvSpPr/>
          <p:nvPr/>
        </p:nvSpPr>
        <p:spPr>
          <a:xfrm>
            <a:off x="1259632" y="4653136"/>
            <a:ext cx="72008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MQTT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 Model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Interaction points are Web resources</a:t>
            </a:r>
          </a:p>
        </p:txBody>
      </p:sp>
      <p:sp>
        <p:nvSpPr>
          <p:cNvPr id="19" name="角丸四角形 6"/>
          <p:cNvSpPr/>
          <p:nvPr/>
        </p:nvSpPr>
        <p:spPr bwMode="auto">
          <a:xfrm>
            <a:off x="899592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cxnSp>
        <p:nvCxnSpPr>
          <p:cNvPr id="28" name="Gerade Verbindung 27"/>
          <p:cNvCxnSpPr/>
          <p:nvPr/>
        </p:nvCxnSpPr>
        <p:spPr>
          <a:xfrm>
            <a:off x="467544" y="6021288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 flipH="1" flipV="1">
            <a:off x="1975520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H="1" flipV="1">
            <a:off x="7160096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6"/>
          <p:cNvSpPr/>
          <p:nvPr/>
        </p:nvSpPr>
        <p:spPr bwMode="auto">
          <a:xfrm>
            <a:off x="6084168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“Thing”</a:t>
            </a:r>
          </a:p>
        </p:txBody>
      </p:sp>
      <p:sp>
        <p:nvSpPr>
          <p:cNvPr id="34" name="角丸四角形 22"/>
          <p:cNvSpPr/>
          <p:nvPr/>
        </p:nvSpPr>
        <p:spPr bwMode="auto">
          <a:xfrm>
            <a:off x="1026722" y="3933056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chemeClr val="tx1"/>
                </a:solidFill>
              </a:rPr>
              <a:t>Protocol </a:t>
            </a:r>
            <a:br>
              <a:rPr kumimoji="1" lang="en-US" altLang="ja-JP" sz="2000" dirty="0" smtClean="0">
                <a:solidFill>
                  <a:schemeClr val="tx1"/>
                </a:solidFill>
              </a:rPr>
            </a:br>
            <a:r>
              <a:rPr kumimoji="1" lang="en-US" altLang="ja-JP" sz="2000" dirty="0" smtClean="0">
                <a:solidFill>
                  <a:schemeClr val="tx1"/>
                </a:solidFill>
              </a:rPr>
              <a:t>Bindings</a:t>
            </a:r>
          </a:p>
        </p:txBody>
      </p:sp>
      <p:sp>
        <p:nvSpPr>
          <p:cNvPr id="35" name="角丸四角形 22"/>
          <p:cNvSpPr/>
          <p:nvPr/>
        </p:nvSpPr>
        <p:spPr bwMode="auto">
          <a:xfrm>
            <a:off x="6211298" y="3933056"/>
            <a:ext cx="1905980" cy="707934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Protocol 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Bindings</a:t>
            </a:r>
          </a:p>
        </p:txBody>
      </p:sp>
      <p:sp>
        <p:nvSpPr>
          <p:cNvPr id="37" name="角丸四角形 22"/>
          <p:cNvSpPr/>
          <p:nvPr/>
        </p:nvSpPr>
        <p:spPr bwMode="auto">
          <a:xfrm>
            <a:off x="6211298" y="3212976"/>
            <a:ext cx="1905980" cy="707934"/>
          </a:xfrm>
          <a:prstGeom prst="roundRect">
            <a:avLst/>
          </a:prstGeom>
          <a:solidFill>
            <a:srgbClr val="0070C0"/>
          </a:solidFill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smtClean="0">
                <a:solidFill>
                  <a:schemeClr val="bg1"/>
                </a:solidFill>
              </a:rPr>
              <a:t>Resource</a:t>
            </a:r>
            <a:br>
              <a:rPr kumimoji="1" lang="en-US" altLang="ja-JP" sz="2000" smtClean="0">
                <a:solidFill>
                  <a:schemeClr val="bg1"/>
                </a:solidFill>
              </a:rPr>
            </a:br>
            <a:r>
              <a:rPr kumimoji="1" lang="en-US" altLang="ja-JP" sz="2000" smtClean="0">
                <a:solidFill>
                  <a:schemeClr val="bg1"/>
                </a:solidFill>
              </a:rPr>
              <a:t>Model</a:t>
            </a:r>
            <a:endParaRPr kumimoji="1" lang="en-US" altLang="ja-JP" sz="200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ea typeface="+mj-ea"/>
            </a:endParaRPr>
          </a:p>
        </p:txBody>
      </p:sp>
      <p:sp>
        <p:nvSpPr>
          <p:cNvPr id="39" name="角丸四角形 22"/>
          <p:cNvSpPr/>
          <p:nvPr/>
        </p:nvSpPr>
        <p:spPr bwMode="auto">
          <a:xfrm>
            <a:off x="1026722" y="3212976"/>
            <a:ext cx="1905980" cy="707934"/>
          </a:xfrm>
          <a:prstGeom prst="roundRect">
            <a:avLst/>
          </a:prstGeom>
          <a:solidFill>
            <a:srgbClr val="0070C0"/>
          </a:solidFill>
          <a:ln>
            <a:solidFill>
              <a:srgbClr val="0000FF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chemeClr val="bg1"/>
                </a:solidFill>
              </a:rPr>
              <a:t>Resource</a:t>
            </a:r>
            <a:br>
              <a:rPr kumimoji="1" lang="en-US" altLang="ja-JP" sz="2000" dirty="0" smtClean="0">
                <a:solidFill>
                  <a:schemeClr val="bg1"/>
                </a:solidFill>
              </a:rPr>
            </a:br>
            <a:r>
              <a:rPr kumimoji="1" lang="en-US" altLang="ja-JP" sz="2000" dirty="0" smtClean="0">
                <a:solidFill>
                  <a:schemeClr val="bg1"/>
                </a:solidFill>
              </a:rPr>
              <a:t>Model</a:t>
            </a:r>
          </a:p>
        </p:txBody>
      </p:sp>
      <p:sp>
        <p:nvSpPr>
          <p:cNvPr id="15" name="角丸四角形 22"/>
          <p:cNvSpPr/>
          <p:nvPr/>
        </p:nvSpPr>
        <p:spPr bwMode="auto">
          <a:xfrm>
            <a:off x="1026722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16" name="角丸四角形 22"/>
          <p:cNvSpPr/>
          <p:nvPr/>
        </p:nvSpPr>
        <p:spPr bwMode="auto">
          <a:xfrm>
            <a:off x="6211298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WoT Interface</a:t>
            </a:r>
          </a:p>
        </p:txBody>
      </p:sp>
      <p:sp>
        <p:nvSpPr>
          <p:cNvPr id="23" name="Rechteck 22"/>
          <p:cNvSpPr/>
          <p:nvPr/>
        </p:nvSpPr>
        <p:spPr>
          <a:xfrm>
            <a:off x="1259632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∙··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444208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∙··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Pfeil nach links und rechts 19"/>
          <p:cNvSpPr/>
          <p:nvPr/>
        </p:nvSpPr>
        <p:spPr>
          <a:xfrm>
            <a:off x="3004710" y="3314915"/>
            <a:ext cx="3168352" cy="504056"/>
          </a:xfrm>
          <a:prstGeom prst="left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3616778" y="2276872"/>
            <a:ext cx="1944216" cy="3528392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Interactions</a:t>
            </a:r>
            <a:endParaRPr lang="de-DE" sz="1600" b="1" dirty="0" smtClean="0"/>
          </a:p>
          <a:p>
            <a:pPr>
              <a:buFont typeface="Wingdings" pitchFamily="2" charset="2"/>
              <a:buChar char="§"/>
            </a:pPr>
            <a:r>
              <a:rPr lang="de-DE" sz="1600" dirty="0" smtClean="0"/>
              <a:t>Properties</a:t>
            </a:r>
          </a:p>
          <a:p>
            <a:pPr lvl="1">
              <a:buFont typeface="Wingdings" pitchFamily="2" charset="2"/>
              <a:buChar char="§"/>
            </a:pPr>
            <a:r>
              <a:rPr lang="de-DE" sz="1600" dirty="0" err="1" smtClean="0"/>
              <a:t>Retrieve</a:t>
            </a:r>
            <a:endParaRPr lang="de-DE" sz="1600" dirty="0" smtClean="0"/>
          </a:p>
          <a:p>
            <a:pPr lvl="1">
              <a:buFont typeface="Wingdings" pitchFamily="2" charset="2"/>
              <a:buChar char="§"/>
            </a:pPr>
            <a:r>
              <a:rPr lang="de-DE" sz="1600" dirty="0" smtClean="0"/>
              <a:t>Update</a:t>
            </a:r>
          </a:p>
          <a:p>
            <a:pPr>
              <a:buFont typeface="Wingdings" pitchFamily="2" charset="2"/>
              <a:buChar char="§"/>
            </a:pPr>
            <a:r>
              <a:rPr lang="de-DE" sz="1600" dirty="0" smtClean="0"/>
              <a:t>Actions</a:t>
            </a:r>
          </a:p>
          <a:p>
            <a:pPr lvl="1">
              <a:buFont typeface="Wingdings" pitchFamily="2" charset="2"/>
              <a:buChar char="§"/>
            </a:pPr>
            <a:r>
              <a:rPr lang="de-DE" sz="1600" dirty="0" err="1" smtClean="0"/>
              <a:t>Invoke</a:t>
            </a:r>
            <a:endParaRPr lang="de-DE" sz="1600" dirty="0" smtClean="0"/>
          </a:p>
          <a:p>
            <a:pPr lvl="2">
              <a:buFont typeface="Wingdings" pitchFamily="2" charset="2"/>
              <a:buChar char="§"/>
            </a:pPr>
            <a:r>
              <a:rPr lang="de-DE" sz="1600" dirty="0" err="1" smtClean="0"/>
              <a:t>Retrieve</a:t>
            </a:r>
            <a:endParaRPr lang="de-DE" sz="1600" dirty="0" smtClean="0"/>
          </a:p>
          <a:p>
            <a:pPr lvl="2">
              <a:buFont typeface="Wingdings" pitchFamily="2" charset="2"/>
              <a:buChar char="§"/>
            </a:pPr>
            <a:r>
              <a:rPr lang="de-DE" sz="1600" dirty="0" smtClean="0"/>
              <a:t>Update</a:t>
            </a:r>
          </a:p>
          <a:p>
            <a:pPr lvl="2">
              <a:buFont typeface="Wingdings" pitchFamily="2" charset="2"/>
              <a:buChar char="§"/>
            </a:pPr>
            <a:r>
              <a:rPr lang="de-DE" sz="1600" dirty="0" smtClean="0"/>
              <a:t>Cancel</a:t>
            </a:r>
          </a:p>
          <a:p>
            <a:pPr>
              <a:buFont typeface="Wingdings" pitchFamily="2" charset="2"/>
              <a:buChar char="§"/>
            </a:pPr>
            <a:r>
              <a:rPr lang="de-DE" sz="1600" dirty="0" smtClean="0"/>
              <a:t>Events</a:t>
            </a:r>
          </a:p>
          <a:p>
            <a:pPr lvl="1">
              <a:buFont typeface="Wingdings" pitchFamily="2" charset="2"/>
              <a:buChar char="§"/>
            </a:pPr>
            <a:r>
              <a:rPr lang="de-DE" sz="1600" dirty="0" smtClean="0"/>
              <a:t>Subscribe</a:t>
            </a:r>
          </a:p>
          <a:p>
            <a:pPr lvl="2">
              <a:buFont typeface="Wingdings" pitchFamily="2" charset="2"/>
              <a:buChar char="§"/>
            </a:pPr>
            <a:r>
              <a:rPr lang="de-DE" sz="1600" dirty="0" smtClean="0"/>
              <a:t>Update</a:t>
            </a:r>
            <a:endParaRPr lang="de-DE" sz="1600" dirty="0" smtClean="0"/>
          </a:p>
          <a:p>
            <a:pPr lvl="2">
              <a:buFont typeface="Wingdings" pitchFamily="2" charset="2"/>
              <a:buChar char="§"/>
            </a:pPr>
            <a:r>
              <a:rPr lang="de-DE" sz="1600" dirty="0" smtClean="0"/>
              <a:t>Cancel</a:t>
            </a:r>
            <a:endParaRPr lang="de-D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Role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US" dirty="0" smtClean="0"/>
              <a:t>Consuming Things are in client role</a:t>
            </a:r>
          </a:p>
          <a:p>
            <a:r>
              <a:rPr lang="en-US" dirty="0" smtClean="0"/>
              <a:t>Exposing Things are in server role</a:t>
            </a:r>
          </a:p>
        </p:txBody>
      </p:sp>
      <p:sp>
        <p:nvSpPr>
          <p:cNvPr id="19" name="角丸四角形 6"/>
          <p:cNvSpPr/>
          <p:nvPr/>
        </p:nvSpPr>
        <p:spPr bwMode="auto">
          <a:xfrm>
            <a:off x="899592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b="1" dirty="0" smtClean="0">
                <a:solidFill>
                  <a:srgbClr val="000000"/>
                </a:solidFill>
              </a:rPr>
              <a:t>“Consuming Thing”</a:t>
            </a:r>
          </a:p>
        </p:txBody>
      </p:sp>
      <p:cxnSp>
        <p:nvCxnSpPr>
          <p:cNvPr id="28" name="Gerade Verbindung 27"/>
          <p:cNvCxnSpPr/>
          <p:nvPr/>
        </p:nvCxnSpPr>
        <p:spPr>
          <a:xfrm>
            <a:off x="467544" y="6021288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 flipH="1" flipV="1">
            <a:off x="1975520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H="1" flipV="1">
            <a:off x="7160096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winkelte Verbindung 15"/>
          <p:cNvCxnSpPr/>
          <p:nvPr/>
        </p:nvCxnSpPr>
        <p:spPr>
          <a:xfrm rot="16200000" flipH="1">
            <a:off x="4565650" y="2766429"/>
            <a:ext cx="12700" cy="5184576"/>
          </a:xfrm>
          <a:prstGeom prst="bentConnector3">
            <a:avLst>
              <a:gd name="adj1" fmla="val 5364356"/>
            </a:avLst>
          </a:prstGeom>
          <a:ln w="76200">
            <a:solidFill>
              <a:schemeClr val="accent6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6"/>
          <p:cNvSpPr/>
          <p:nvPr/>
        </p:nvSpPr>
        <p:spPr bwMode="auto">
          <a:xfrm>
            <a:off x="6084168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b="1" dirty="0" smtClean="0">
                <a:solidFill>
                  <a:srgbClr val="000000"/>
                </a:solidFill>
              </a:rPr>
              <a:t>“Exposing Thing”</a:t>
            </a:r>
          </a:p>
        </p:txBody>
      </p:sp>
      <p:sp>
        <p:nvSpPr>
          <p:cNvPr id="34" name="角丸四角形 22"/>
          <p:cNvSpPr/>
          <p:nvPr/>
        </p:nvSpPr>
        <p:spPr bwMode="auto">
          <a:xfrm>
            <a:off x="1026722" y="3933056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chemeClr val="tx1"/>
                </a:solidFill>
              </a:rPr>
              <a:t>Protocol </a:t>
            </a:r>
            <a:br>
              <a:rPr kumimoji="1" lang="en-US" altLang="ja-JP" sz="2000" dirty="0" smtClean="0">
                <a:solidFill>
                  <a:schemeClr val="tx1"/>
                </a:solidFill>
              </a:rPr>
            </a:br>
            <a:r>
              <a:rPr kumimoji="1" lang="en-US" altLang="ja-JP" sz="2000" dirty="0" smtClean="0">
                <a:solidFill>
                  <a:schemeClr val="tx1"/>
                </a:solidFill>
              </a:rPr>
              <a:t>Bindings</a:t>
            </a:r>
          </a:p>
        </p:txBody>
      </p:sp>
      <p:sp>
        <p:nvSpPr>
          <p:cNvPr id="35" name="角丸四角形 22"/>
          <p:cNvSpPr/>
          <p:nvPr/>
        </p:nvSpPr>
        <p:spPr bwMode="auto">
          <a:xfrm>
            <a:off x="6211298" y="3933056"/>
            <a:ext cx="1905980" cy="707934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Protocol 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Bindings</a:t>
            </a:r>
          </a:p>
        </p:txBody>
      </p:sp>
      <p:sp>
        <p:nvSpPr>
          <p:cNvPr id="37" name="角丸四角形 22"/>
          <p:cNvSpPr/>
          <p:nvPr/>
        </p:nvSpPr>
        <p:spPr bwMode="auto">
          <a:xfrm>
            <a:off x="6211298" y="3212976"/>
            <a:ext cx="1905980" cy="707934"/>
          </a:xfrm>
          <a:prstGeom prst="roundRect">
            <a:avLst/>
          </a:prstGeom>
          <a:solidFill>
            <a:srgbClr val="0070C0"/>
          </a:solidFill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chemeClr val="bg1"/>
                </a:solidFill>
              </a:rPr>
              <a:t>Interaction</a:t>
            </a:r>
            <a:br>
              <a:rPr kumimoji="1" lang="en-US" altLang="ja-JP" sz="2000" dirty="0" smtClean="0">
                <a:solidFill>
                  <a:schemeClr val="bg1"/>
                </a:solidFill>
              </a:rPr>
            </a:br>
            <a:r>
              <a:rPr kumimoji="1" lang="en-US" altLang="ja-JP" sz="2000" dirty="0" smtClean="0">
                <a:solidFill>
                  <a:schemeClr val="bg1"/>
                </a:solidFill>
              </a:rPr>
              <a:t>Resources</a:t>
            </a:r>
            <a:endParaRPr kumimoji="1" lang="en-US" altLang="ja-JP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+mj-ea"/>
            </a:endParaRPr>
          </a:p>
        </p:txBody>
      </p:sp>
      <p:sp>
        <p:nvSpPr>
          <p:cNvPr id="39" name="角丸四角形 22"/>
          <p:cNvSpPr/>
          <p:nvPr/>
        </p:nvSpPr>
        <p:spPr bwMode="auto">
          <a:xfrm>
            <a:off x="1026722" y="3212976"/>
            <a:ext cx="1905980" cy="707934"/>
          </a:xfrm>
          <a:prstGeom prst="roundRect">
            <a:avLst/>
          </a:prstGeom>
          <a:solidFill>
            <a:srgbClr val="0070C0"/>
          </a:solidFill>
          <a:ln>
            <a:solidFill>
              <a:srgbClr val="0000FF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+mj-ea"/>
              </a:rPr>
              <a:t>Web Links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3140893" y="3410894"/>
            <a:ext cx="286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http</a:t>
            </a:r>
            <a:r>
              <a:rPr lang="en-US" dirty="0" smtClean="0"/>
              <a:t>://wot.example.com/</a:t>
            </a:r>
            <a:r>
              <a:rPr lang="en-US" dirty="0" smtClean="0">
                <a:solidFill>
                  <a:srgbClr val="0000FF"/>
                </a:solidFill>
              </a:rPr>
              <a:t>res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角丸四角形 22"/>
          <p:cNvSpPr/>
          <p:nvPr/>
        </p:nvSpPr>
        <p:spPr bwMode="auto">
          <a:xfrm>
            <a:off x="1026722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Client Role</a:t>
            </a:r>
          </a:p>
        </p:txBody>
      </p:sp>
      <p:sp>
        <p:nvSpPr>
          <p:cNvPr id="22" name="角丸四角形 22"/>
          <p:cNvSpPr/>
          <p:nvPr/>
        </p:nvSpPr>
        <p:spPr bwMode="auto">
          <a:xfrm>
            <a:off x="6211298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Server Role</a:t>
            </a:r>
          </a:p>
        </p:txBody>
      </p:sp>
      <p:sp>
        <p:nvSpPr>
          <p:cNvPr id="23" name="Rechteck 22"/>
          <p:cNvSpPr/>
          <p:nvPr/>
        </p:nvSpPr>
        <p:spPr>
          <a:xfrm>
            <a:off x="1259632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∙··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444208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∙··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Role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Usually both roles at the same time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i="1" dirty="0" err="1" smtClean="0">
                <a:sym typeface="Wingdings" pitchFamily="2" charset="2"/>
              </a:rPr>
              <a:t>Servient</a:t>
            </a:r>
            <a:endParaRPr lang="en-US" i="1" dirty="0" smtClean="0"/>
          </a:p>
        </p:txBody>
      </p:sp>
      <p:sp>
        <p:nvSpPr>
          <p:cNvPr id="19" name="角丸四角形 6"/>
          <p:cNvSpPr/>
          <p:nvPr/>
        </p:nvSpPr>
        <p:spPr bwMode="auto">
          <a:xfrm>
            <a:off x="899592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WoT </a:t>
            </a:r>
            <a:r>
              <a:rPr kumimoji="1" lang="en-US" altLang="ja-JP" sz="2400" b="1" dirty="0" err="1" smtClean="0">
                <a:solidFill>
                  <a:srgbClr val="000000"/>
                </a:solidFill>
              </a:rPr>
              <a:t>Servient</a:t>
            </a:r>
            <a:endParaRPr kumimoji="1" lang="en-US" altLang="ja-JP" sz="2400" b="1" dirty="0" smtClean="0">
              <a:solidFill>
                <a:srgbClr val="000000"/>
              </a:solidFill>
            </a:endParaRPr>
          </a:p>
        </p:txBody>
      </p:sp>
      <p:cxnSp>
        <p:nvCxnSpPr>
          <p:cNvPr id="28" name="Gerade Verbindung 27"/>
          <p:cNvCxnSpPr/>
          <p:nvPr/>
        </p:nvCxnSpPr>
        <p:spPr>
          <a:xfrm>
            <a:off x="467544" y="6021288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6"/>
          <p:cNvSpPr/>
          <p:nvPr/>
        </p:nvSpPr>
        <p:spPr bwMode="auto">
          <a:xfrm>
            <a:off x="6084168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WoT </a:t>
            </a:r>
            <a:r>
              <a:rPr kumimoji="1" lang="en-US" altLang="ja-JP" sz="2400" b="1" dirty="0" err="1" smtClean="0">
                <a:solidFill>
                  <a:srgbClr val="000000"/>
                </a:solidFill>
              </a:rPr>
              <a:t>Servient</a:t>
            </a:r>
            <a:endParaRPr kumimoji="1" lang="en-US" altLang="ja-JP" sz="2400" b="1" dirty="0" smtClean="0">
              <a:solidFill>
                <a:srgbClr val="000000"/>
              </a:solidFill>
            </a:endParaRPr>
          </a:p>
        </p:txBody>
      </p:sp>
      <p:sp>
        <p:nvSpPr>
          <p:cNvPr id="24" name="角丸四角形 6"/>
          <p:cNvSpPr/>
          <p:nvPr/>
        </p:nvSpPr>
        <p:spPr bwMode="auto">
          <a:xfrm>
            <a:off x="3491880" y="2708920"/>
            <a:ext cx="2160240" cy="2304257"/>
          </a:xfrm>
          <a:prstGeom prst="roundRect">
            <a:avLst>
              <a:gd name="adj" fmla="val 6113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400" b="1" dirty="0" smtClean="0">
                <a:solidFill>
                  <a:srgbClr val="000000"/>
                </a:solidFill>
              </a:rPr>
              <a:t>WoT </a:t>
            </a:r>
            <a:r>
              <a:rPr kumimoji="1" lang="en-US" altLang="ja-JP" sz="2400" b="1" dirty="0" err="1" smtClean="0">
                <a:solidFill>
                  <a:srgbClr val="000000"/>
                </a:solidFill>
              </a:rPr>
              <a:t>Servient</a:t>
            </a:r>
            <a:endParaRPr kumimoji="1" lang="en-US" altLang="ja-JP" sz="2400" b="1" dirty="0" smtClean="0">
              <a:solidFill>
                <a:srgbClr val="000000"/>
              </a:solidFill>
            </a:endParaRPr>
          </a:p>
        </p:txBody>
      </p:sp>
      <p:cxnSp>
        <p:nvCxnSpPr>
          <p:cNvPr id="27" name="Gerade Verbindung 26"/>
          <p:cNvCxnSpPr/>
          <p:nvPr/>
        </p:nvCxnSpPr>
        <p:spPr>
          <a:xfrm flipH="1" flipV="1">
            <a:off x="1975520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 flipH="1" flipV="1">
            <a:off x="7160096" y="5409681"/>
            <a:ext cx="8384" cy="5844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winkelte Verbindung 31"/>
          <p:cNvCxnSpPr/>
          <p:nvPr/>
        </p:nvCxnSpPr>
        <p:spPr>
          <a:xfrm rot="16200000" flipH="1">
            <a:off x="3033997" y="4302791"/>
            <a:ext cx="12700" cy="2111851"/>
          </a:xfrm>
          <a:prstGeom prst="bentConnector3">
            <a:avLst>
              <a:gd name="adj1" fmla="val 5364364"/>
            </a:avLst>
          </a:prstGeom>
          <a:ln w="76200">
            <a:solidFill>
              <a:schemeClr val="accent6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winkelte Verbindung 41"/>
          <p:cNvCxnSpPr/>
          <p:nvPr/>
        </p:nvCxnSpPr>
        <p:spPr>
          <a:xfrm rot="5400000" flipH="1" flipV="1">
            <a:off x="6107186" y="4296084"/>
            <a:ext cx="2353" cy="2127620"/>
          </a:xfrm>
          <a:prstGeom prst="bentConnector3">
            <a:avLst>
              <a:gd name="adj1" fmla="val -28183944"/>
            </a:avLst>
          </a:prstGeom>
          <a:ln w="76200">
            <a:solidFill>
              <a:schemeClr val="accent6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角丸四角形 22"/>
          <p:cNvSpPr/>
          <p:nvPr/>
        </p:nvSpPr>
        <p:spPr bwMode="auto">
          <a:xfrm>
            <a:off x="1026722" y="3933056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chemeClr val="tx1"/>
                </a:solidFill>
              </a:rPr>
              <a:t>Protocol </a:t>
            </a:r>
            <a:br>
              <a:rPr kumimoji="1" lang="en-US" altLang="ja-JP" sz="2000" dirty="0" smtClean="0">
                <a:solidFill>
                  <a:schemeClr val="tx1"/>
                </a:solidFill>
              </a:rPr>
            </a:br>
            <a:r>
              <a:rPr kumimoji="1" lang="en-US" altLang="ja-JP" sz="2000" dirty="0" smtClean="0">
                <a:solidFill>
                  <a:schemeClr val="tx1"/>
                </a:solidFill>
              </a:rPr>
              <a:t>Bindings</a:t>
            </a:r>
          </a:p>
        </p:txBody>
      </p:sp>
      <p:sp>
        <p:nvSpPr>
          <p:cNvPr id="48" name="角丸四角形 22"/>
          <p:cNvSpPr/>
          <p:nvPr/>
        </p:nvSpPr>
        <p:spPr bwMode="auto">
          <a:xfrm>
            <a:off x="6211298" y="3933056"/>
            <a:ext cx="1905980" cy="707934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Protocol </a:t>
            </a:r>
            <a:br>
              <a:rPr kumimoji="1" lang="en-US" altLang="ja-JP" sz="2000" dirty="0" smtClean="0"/>
            </a:br>
            <a:r>
              <a:rPr kumimoji="1" lang="en-US" altLang="ja-JP" sz="2000" dirty="0" smtClean="0"/>
              <a:t>Bindings</a:t>
            </a:r>
          </a:p>
        </p:txBody>
      </p:sp>
      <p:sp>
        <p:nvSpPr>
          <p:cNvPr id="57" name="角丸四角形 22"/>
          <p:cNvSpPr/>
          <p:nvPr/>
        </p:nvSpPr>
        <p:spPr bwMode="auto">
          <a:xfrm>
            <a:off x="1026722" y="3212976"/>
            <a:ext cx="1905980" cy="707934"/>
          </a:xfrm>
          <a:prstGeom prst="roundRect">
            <a:avLst/>
          </a:prstGeom>
          <a:solidFill>
            <a:srgbClr val="0070C0"/>
          </a:solidFill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chemeClr val="bg1"/>
                </a:solidFill>
              </a:rPr>
              <a:t>Web Links</a:t>
            </a:r>
            <a:endParaRPr kumimoji="1" lang="en-US" altLang="ja-JP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+mj-ea"/>
            </a:endParaRPr>
          </a:p>
        </p:txBody>
      </p:sp>
      <p:sp>
        <p:nvSpPr>
          <p:cNvPr id="26" name="角丸四角形 22"/>
          <p:cNvSpPr/>
          <p:nvPr/>
        </p:nvSpPr>
        <p:spPr bwMode="auto">
          <a:xfrm>
            <a:off x="1026722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Client Role</a:t>
            </a:r>
          </a:p>
        </p:txBody>
      </p:sp>
      <p:sp>
        <p:nvSpPr>
          <p:cNvPr id="29" name="角丸四角形 22"/>
          <p:cNvSpPr/>
          <p:nvPr/>
        </p:nvSpPr>
        <p:spPr bwMode="auto">
          <a:xfrm>
            <a:off x="6211298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Both Roles</a:t>
            </a:r>
          </a:p>
        </p:txBody>
      </p:sp>
      <p:sp>
        <p:nvSpPr>
          <p:cNvPr id="35" name="角丸四角形 22"/>
          <p:cNvSpPr/>
          <p:nvPr/>
        </p:nvSpPr>
        <p:spPr bwMode="auto">
          <a:xfrm>
            <a:off x="3619010" y="3933056"/>
            <a:ext cx="1905980" cy="707934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solidFill>
                  <a:schemeClr val="tx1"/>
                </a:solidFill>
              </a:rPr>
              <a:t>Protocol </a:t>
            </a:r>
            <a:br>
              <a:rPr kumimoji="1" lang="en-US" altLang="ja-JP" sz="2000" dirty="0" smtClean="0">
                <a:solidFill>
                  <a:schemeClr val="tx1"/>
                </a:solidFill>
              </a:rPr>
            </a:br>
            <a:r>
              <a:rPr kumimoji="1" lang="en-US" altLang="ja-JP" sz="2000" dirty="0" smtClean="0">
                <a:solidFill>
                  <a:schemeClr val="tx1"/>
                </a:solidFill>
              </a:rPr>
              <a:t>Bindings</a:t>
            </a:r>
          </a:p>
        </p:txBody>
      </p:sp>
      <p:sp>
        <p:nvSpPr>
          <p:cNvPr id="36" name="角丸四角形 22"/>
          <p:cNvSpPr/>
          <p:nvPr/>
        </p:nvSpPr>
        <p:spPr bwMode="auto">
          <a:xfrm>
            <a:off x="3619010" y="4653136"/>
            <a:ext cx="1905980" cy="707934"/>
          </a:xfrm>
          <a:custGeom>
            <a:avLst/>
            <a:gdLst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1905980 w 1905980"/>
              <a:gd name="connsiteY3" fmla="*/ 0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707934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905980 w 1905980"/>
              <a:gd name="connsiteY4" fmla="*/ 0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707934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1613343 w 1905980"/>
              <a:gd name="connsiteY4" fmla="*/ 6942 h 707934"/>
              <a:gd name="connsiteX5" fmla="*/ 1905980 w 1905980"/>
              <a:gd name="connsiteY5" fmla="*/ 0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707934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984693 w 1905980"/>
              <a:gd name="connsiteY4" fmla="*/ 6942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13343 w 1905980"/>
              <a:gd name="connsiteY5" fmla="*/ 6942 h 707934"/>
              <a:gd name="connsiteX6" fmla="*/ 1905980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707934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232343 w 1905980"/>
              <a:gd name="connsiteY5" fmla="*/ 64092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218377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218377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13343 w 1905980"/>
              <a:gd name="connsiteY6" fmla="*/ 6942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97033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513057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79843 w 1905980"/>
              <a:gd name="connsiteY3" fmla="*/ 6942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737193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737193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  <a:gd name="connsiteX0" fmla="*/ 0 w 1905980"/>
              <a:gd name="connsiteY0" fmla="*/ 0 h 707934"/>
              <a:gd name="connsiteX1" fmla="*/ 0 w 1905980"/>
              <a:gd name="connsiteY1" fmla="*/ 0 h 707934"/>
              <a:gd name="connsiteX2" fmla="*/ 0 w 1905980"/>
              <a:gd name="connsiteY2" fmla="*/ 0 h 707934"/>
              <a:gd name="connsiteX3" fmla="*/ 225025 w 1905980"/>
              <a:gd name="connsiteY3" fmla="*/ 0 h 707934"/>
              <a:gd name="connsiteX4" fmla="*/ 225025 w 1905980"/>
              <a:gd name="connsiteY4" fmla="*/ 360040 h 707934"/>
              <a:gd name="connsiteX5" fmla="*/ 1665185 w 1905980"/>
              <a:gd name="connsiteY5" fmla="*/ 360040 h 707934"/>
              <a:gd name="connsiteX6" fmla="*/ 1665185 w 1905980"/>
              <a:gd name="connsiteY6" fmla="*/ 0 h 707934"/>
              <a:gd name="connsiteX7" fmla="*/ 1905980 w 1905980"/>
              <a:gd name="connsiteY7" fmla="*/ 0 h 707934"/>
              <a:gd name="connsiteX8" fmla="*/ 1905980 w 1905980"/>
              <a:gd name="connsiteY8" fmla="*/ 0 h 707934"/>
              <a:gd name="connsiteX9" fmla="*/ 1905980 w 1905980"/>
              <a:gd name="connsiteY9" fmla="*/ 0 h 707934"/>
              <a:gd name="connsiteX10" fmla="*/ 1905980 w 1905980"/>
              <a:gd name="connsiteY10" fmla="*/ 707934 h 707934"/>
              <a:gd name="connsiteX11" fmla="*/ 1905980 w 1905980"/>
              <a:gd name="connsiteY11" fmla="*/ 707934 h 707934"/>
              <a:gd name="connsiteX12" fmla="*/ 1905980 w 1905980"/>
              <a:gd name="connsiteY12" fmla="*/ 707934 h 707934"/>
              <a:gd name="connsiteX13" fmla="*/ 0 w 1905980"/>
              <a:gd name="connsiteY13" fmla="*/ 707934 h 707934"/>
              <a:gd name="connsiteX14" fmla="*/ 0 w 1905980"/>
              <a:gd name="connsiteY14" fmla="*/ 707934 h 707934"/>
              <a:gd name="connsiteX15" fmla="*/ 0 w 1905980"/>
              <a:gd name="connsiteY15" fmla="*/ 707934 h 707934"/>
              <a:gd name="connsiteX16" fmla="*/ 0 w 1905980"/>
              <a:gd name="connsiteY16" fmla="*/ 0 h 707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05980" h="70793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225025" y="0"/>
                </a:lnTo>
                <a:lnTo>
                  <a:pt x="225025" y="360040"/>
                </a:lnTo>
                <a:lnTo>
                  <a:pt x="1665185" y="360040"/>
                </a:lnTo>
                <a:lnTo>
                  <a:pt x="1665185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0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190598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707934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25400" cap="flat" cmpd="sng" algn="ctr">
            <a:solidFill>
              <a:srgbClr val="99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0" rIns="91440" bIns="1800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Both Roles</a:t>
            </a:r>
          </a:p>
        </p:txBody>
      </p:sp>
      <p:sp>
        <p:nvSpPr>
          <p:cNvPr id="38" name="Rechteck 37"/>
          <p:cNvSpPr/>
          <p:nvPr/>
        </p:nvSpPr>
        <p:spPr>
          <a:xfrm>
            <a:off x="1259632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∙··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6444208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∙··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3851920" y="4653136"/>
            <a:ext cx="1440160" cy="360040"/>
          </a:xfrm>
          <a:prstGeom prst="rect">
            <a:avLst/>
          </a:prstGeom>
          <a:solidFill>
            <a:srgbClr val="92D050"/>
          </a:solidFill>
          <a:ln w="28575">
            <a:solidFill>
              <a:srgbClr val="996600"/>
            </a:solidFill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∙··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角丸四角形 22"/>
          <p:cNvSpPr/>
          <p:nvPr/>
        </p:nvSpPr>
        <p:spPr bwMode="auto">
          <a:xfrm>
            <a:off x="6211298" y="3212976"/>
            <a:ext cx="1008112" cy="707934"/>
          </a:xfrm>
          <a:prstGeom prst="roundRect">
            <a:avLst/>
          </a:prstGeom>
          <a:solidFill>
            <a:srgbClr val="0070C0"/>
          </a:solidFill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dirty="0" smtClean="0">
                <a:solidFill>
                  <a:schemeClr val="bg1"/>
                </a:solidFill>
              </a:rPr>
              <a:t>Interaction</a:t>
            </a:r>
            <a:br>
              <a:rPr kumimoji="1" lang="en-US" altLang="ja-JP" sz="1600" dirty="0" smtClean="0">
                <a:solidFill>
                  <a:schemeClr val="bg1"/>
                </a:solidFill>
              </a:rPr>
            </a:br>
            <a:r>
              <a:rPr kumimoji="1" lang="en-US" altLang="ja-JP" sz="1600" dirty="0" smtClean="0">
                <a:solidFill>
                  <a:schemeClr val="bg1"/>
                </a:solidFill>
              </a:rPr>
              <a:t>Resources</a:t>
            </a:r>
          </a:p>
        </p:txBody>
      </p:sp>
      <p:sp>
        <p:nvSpPr>
          <p:cNvPr id="31" name="角丸四角形 22"/>
          <p:cNvSpPr/>
          <p:nvPr/>
        </p:nvSpPr>
        <p:spPr bwMode="auto">
          <a:xfrm>
            <a:off x="7236296" y="3212976"/>
            <a:ext cx="880982" cy="707934"/>
          </a:xfrm>
          <a:prstGeom prst="roundRect">
            <a:avLst/>
          </a:prstGeom>
          <a:solidFill>
            <a:srgbClr val="0070C0"/>
          </a:solidFill>
          <a:ln>
            <a:solidFill>
              <a:srgbClr val="0000FF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+mj-ea"/>
              </a:rPr>
              <a:t>Web</a:t>
            </a:r>
            <a:b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+mj-ea"/>
              </a:rPr>
            </a:b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+mj-ea"/>
              </a:rPr>
              <a:t>Links</a:t>
            </a:r>
          </a:p>
        </p:txBody>
      </p:sp>
      <p:sp>
        <p:nvSpPr>
          <p:cNvPr id="51" name="角丸四角形 22"/>
          <p:cNvSpPr/>
          <p:nvPr/>
        </p:nvSpPr>
        <p:spPr bwMode="auto">
          <a:xfrm>
            <a:off x="3635896" y="3212976"/>
            <a:ext cx="1008112" cy="707934"/>
          </a:xfrm>
          <a:prstGeom prst="roundRect">
            <a:avLst/>
          </a:prstGeom>
          <a:solidFill>
            <a:srgbClr val="0070C0"/>
          </a:solidFill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ctr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dirty="0" smtClean="0">
                <a:solidFill>
                  <a:schemeClr val="bg1"/>
                </a:solidFill>
              </a:rPr>
              <a:t>Interaction</a:t>
            </a:r>
            <a:br>
              <a:rPr kumimoji="1" lang="en-US" altLang="ja-JP" sz="1600" dirty="0" smtClean="0">
                <a:solidFill>
                  <a:schemeClr val="bg1"/>
                </a:solidFill>
              </a:rPr>
            </a:br>
            <a:r>
              <a:rPr kumimoji="1" lang="en-US" altLang="ja-JP" sz="1600" dirty="0" smtClean="0">
                <a:solidFill>
                  <a:schemeClr val="bg1"/>
                </a:solidFill>
              </a:rPr>
              <a:t>Resources</a:t>
            </a:r>
          </a:p>
        </p:txBody>
      </p:sp>
      <p:sp>
        <p:nvSpPr>
          <p:cNvPr id="52" name="角丸四角形 22"/>
          <p:cNvSpPr/>
          <p:nvPr/>
        </p:nvSpPr>
        <p:spPr bwMode="auto">
          <a:xfrm>
            <a:off x="4644008" y="3212976"/>
            <a:ext cx="880982" cy="707934"/>
          </a:xfrm>
          <a:prstGeom prst="roundRect">
            <a:avLst/>
          </a:prstGeom>
          <a:solidFill>
            <a:srgbClr val="0070C0"/>
          </a:solidFill>
          <a:ln>
            <a:solidFill>
              <a:srgbClr val="0000FF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+mj-ea"/>
              </a:rPr>
              <a:t>Web</a:t>
            </a:r>
            <a:b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+mj-ea"/>
              </a:rPr>
            </a:br>
            <a:r>
              <a:rPr kumimoji="1" lang="en-US" altLang="ja-JP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+mj-ea"/>
              </a:rPr>
              <a:t>Links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Explicit </a:t>
            </a:r>
            <a:r>
              <a:rPr lang="en-US" smtClean="0"/>
              <a:t>Bindings</a:t>
            </a:r>
            <a:endParaRPr lang="en-US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Map Interaction methods to protocol</a:t>
            </a:r>
          </a:p>
          <a:p>
            <a:pPr lvl="1" fontAlgn="t"/>
            <a:r>
              <a:rPr lang="en-US" sz="2400" dirty="0" smtClean="0"/>
              <a:t>Retrieve		(e.g., HTTP GET)</a:t>
            </a:r>
            <a:endParaRPr lang="en-US" sz="2400" dirty="0" smtClean="0"/>
          </a:p>
          <a:p>
            <a:pPr lvl="1" fontAlgn="t"/>
            <a:r>
              <a:rPr lang="en-US" sz="2400" dirty="0" smtClean="0"/>
              <a:t>Update	</a:t>
            </a:r>
            <a:r>
              <a:rPr lang="en-US" sz="2400" dirty="0" smtClean="0"/>
              <a:t>	(e.g., </a:t>
            </a:r>
            <a:r>
              <a:rPr lang="en-US" sz="2400" dirty="0" smtClean="0"/>
              <a:t>HTTP PUT)</a:t>
            </a:r>
            <a:endParaRPr lang="en-US" sz="2400" dirty="0" smtClean="0"/>
          </a:p>
          <a:p>
            <a:pPr lvl="1" fontAlgn="t"/>
            <a:r>
              <a:rPr lang="en-US" sz="2400" dirty="0" smtClean="0"/>
              <a:t>Invoke	</a:t>
            </a:r>
            <a:r>
              <a:rPr lang="en-US" sz="2400" dirty="0" smtClean="0"/>
              <a:t>	(e.g., HTTP </a:t>
            </a:r>
            <a:r>
              <a:rPr lang="en-US" sz="2400" dirty="0" smtClean="0"/>
              <a:t>POST)</a:t>
            </a:r>
            <a:endParaRPr lang="en-US" sz="2400" dirty="0" smtClean="0"/>
          </a:p>
          <a:p>
            <a:pPr lvl="1" fontAlgn="t"/>
            <a:r>
              <a:rPr lang="en-US" sz="2400" dirty="0" smtClean="0"/>
              <a:t>Subscribe	(</a:t>
            </a:r>
            <a:r>
              <a:rPr lang="en-US" sz="2400" dirty="0" smtClean="0"/>
              <a:t>e.g., </a:t>
            </a:r>
            <a:r>
              <a:rPr lang="en-US" sz="2400" dirty="0" err="1" smtClean="0"/>
              <a:t>CoAP</a:t>
            </a:r>
            <a:r>
              <a:rPr lang="en-US" sz="2400" dirty="0" smtClean="0"/>
              <a:t> Observe)</a:t>
            </a:r>
            <a:endParaRPr lang="en-US" sz="2400" dirty="0" smtClean="0"/>
          </a:p>
          <a:p>
            <a:pPr lvl="1" fontAlgn="t"/>
            <a:r>
              <a:rPr lang="en-US" sz="2400" dirty="0" smtClean="0"/>
              <a:t>Cancel		(e.g., </a:t>
            </a:r>
            <a:r>
              <a:rPr lang="en-US" sz="2400" dirty="0" err="1" smtClean="0"/>
              <a:t>CoAP</a:t>
            </a:r>
            <a:r>
              <a:rPr lang="en-US" sz="2400" dirty="0" smtClean="0"/>
              <a:t> DELETE)</a:t>
            </a:r>
          </a:p>
          <a:p>
            <a:pPr fontAlgn="t"/>
            <a:r>
              <a:rPr lang="en-US" sz="2800" dirty="0" smtClean="0"/>
              <a:t>Proposal</a:t>
            </a:r>
            <a:endParaRPr lang="en-US" sz="2800" dirty="0" smtClean="0"/>
          </a:p>
          <a:p>
            <a:pPr lvl="1"/>
            <a:r>
              <a:rPr lang="en-US" sz="2400" dirty="0" smtClean="0"/>
              <a:t>Instead of implicit mappings, document protocol operation in Thing Description, e.g., “writeable”: “PATCH”</a:t>
            </a:r>
          </a:p>
          <a:p>
            <a:pPr lvl="1"/>
            <a:r>
              <a:rPr lang="en-US" sz="2400" dirty="0" smtClean="0"/>
              <a:t>Evaluate HYDRA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Bildschirmpräsentation (4:3)</PresentationFormat>
  <Paragraphs>113</Paragraphs>
  <Slides>9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Larissa-Design</vt:lpstr>
      <vt:lpstr>Protocol Bindings</vt:lpstr>
      <vt:lpstr>WoT Interface</vt:lpstr>
      <vt:lpstr>Protocol Bindings</vt:lpstr>
      <vt:lpstr>Protocol Bindings</vt:lpstr>
      <vt:lpstr>Protocol Bindings</vt:lpstr>
      <vt:lpstr>Resource Model</vt:lpstr>
      <vt:lpstr>Interaction Role</vt:lpstr>
      <vt:lpstr>Interaction Role</vt:lpstr>
      <vt:lpstr>Explicit Bindings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with a WoT Project</dc:title>
  <dc:creator>Kovatsch, Matthias</dc:creator>
  <cp:keywords>C_Unrestricted</cp:keywords>
  <cp:lastModifiedBy>z0010w1v</cp:lastModifiedBy>
  <cp:revision>271</cp:revision>
  <dcterms:created xsi:type="dcterms:W3CDTF">2016-04-10T22:30:33Z</dcterms:created>
  <dcterms:modified xsi:type="dcterms:W3CDTF">2016-08-31T12:16:22Z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Confidentiality">
    <vt:lpwstr>Unrestricted</vt:lpwstr>
  </property>
</Properties>
</file>