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82" r:id="rId2"/>
    <p:sldId id="285" r:id="rId3"/>
    <p:sldId id="309" r:id="rId4"/>
    <p:sldId id="310" r:id="rId5"/>
    <p:sldId id="31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E8B1032C-EA38-4F05-BA0D-38AFFFC7BED3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1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102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326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7325D-7C6B-4659-A656-A772019985A7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6F1DE-7011-44EB-ACA9-621AFE57E0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952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FD80F-0FDC-4A05-9EF1-C028EC4EDC0A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039D5-9119-4C2A-87C5-029C8B6BF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5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white">
          <a:xfrm>
            <a:off x="203200" y="153923"/>
            <a:ext cx="89408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Rectangle 6"/>
          <p:cNvSpPr/>
          <p:nvPr/>
        </p:nvSpPr>
        <p:spPr bwMode="blackWhite">
          <a:xfrm>
            <a:off x="9347200" y="152399"/>
            <a:ext cx="2641600" cy="655624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9600" y="2052960"/>
            <a:ext cx="84328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47200" y="2052960"/>
            <a:ext cx="26416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1/21/2021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938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63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3200" y="147319"/>
            <a:ext cx="89408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 bwMode="blackWhite">
          <a:xfrm>
            <a:off x="9347200" y="147319"/>
            <a:ext cx="2608061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50400" y="274639"/>
            <a:ext cx="2235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437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44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blackWhite">
          <a:xfrm>
            <a:off x="203200" y="153923"/>
            <a:ext cx="8940800" cy="6553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Rectangle 6"/>
          <p:cNvSpPr/>
          <p:nvPr/>
        </p:nvSpPr>
        <p:spPr bwMode="blackWhite">
          <a:xfrm>
            <a:off x="9347200" y="152399"/>
            <a:ext cx="26416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08000" y="2892277"/>
            <a:ext cx="84328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0400" y="2892277"/>
            <a:ext cx="21336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24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072"/>
            <a:ext cx="5384800" cy="440740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2"/>
            <a:ext cx="5384800" cy="440740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34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22438"/>
            <a:ext cx="5386917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386917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923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94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3200" y="150919"/>
            <a:ext cx="11775736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99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 bwMode="blackWhite">
          <a:xfrm>
            <a:off x="9347200" y="150876"/>
            <a:ext cx="2641600" cy="655624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 useBgFill="1">
        <p:nvSpPr>
          <p:cNvPr id="9" name="Rectangle 8"/>
          <p:cNvSpPr/>
          <p:nvPr/>
        </p:nvSpPr>
        <p:spPr>
          <a:xfrm>
            <a:off x="203200" y="152400"/>
            <a:ext cx="89408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9546336" y="457200"/>
            <a:ext cx="2234213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12800" y="304801"/>
            <a:ext cx="7823200" cy="58531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3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6336" y="2130552"/>
            <a:ext cx="2231136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025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 useBgFill="1">
        <p:nvSpPr>
          <p:cNvPr id="9" name="Rectangle 8"/>
          <p:cNvSpPr/>
          <p:nvPr/>
        </p:nvSpPr>
        <p:spPr>
          <a:xfrm>
            <a:off x="9347200" y="150876"/>
            <a:ext cx="26416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550400" y="460248"/>
            <a:ext cx="22352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203200" y="152400"/>
            <a:ext cx="8940800" cy="6553200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50400" y="2133600"/>
            <a:ext cx="22352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1926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blackWhite">
          <a:xfrm>
            <a:off x="203199" y="152401"/>
            <a:ext cx="11752063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203200" y="1634971"/>
            <a:ext cx="11775736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355847"/>
            <a:ext cx="11175013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999" y="1719071"/>
            <a:ext cx="11210524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517" y="6356350"/>
            <a:ext cx="2844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4000" y="6356350"/>
            <a:ext cx="447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9573" y="6355080"/>
            <a:ext cx="777288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961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sz="2400" kern="1200" spc="15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>
            <a:lumMod val="75000"/>
          </a:schemeClr>
        </a:buClr>
        <a:buFont typeface="Wingdings" pitchFamily="2" charset="2"/>
        <a:buChar char="§"/>
        <a:defRPr sz="2000" kern="1200" spc="1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>
            <a:lumMod val="50000"/>
          </a:schemeClr>
        </a:buClr>
        <a:buFont typeface="Wingdings" pitchFamily="2" charset="2"/>
        <a:buChar char="§"/>
        <a:defRPr sz="1600" kern="1200" spc="1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>
            <a:lumMod val="50000"/>
          </a:schemeClr>
        </a:buClr>
        <a:buFont typeface="Wingdings" pitchFamily="2" charset="2"/>
        <a:buChar char="§"/>
        <a:defRPr sz="1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Wingdings" pitchFamily="2" charset="2"/>
        <a:buChar char="§"/>
        <a:defRPr sz="1300" kern="1200" spc="1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" pitchFamily="2" charset="2"/>
        <a:buChar char="§"/>
        <a:defRPr sz="1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>
            <a:lumMod val="75000"/>
          </a:schemeClr>
        </a:buClr>
        <a:buFont typeface="Wingdings" pitchFamily="2" charset="2"/>
        <a:buChar char="§"/>
        <a:defRPr sz="1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Font typeface="Wingdings" pitchFamily="2" charset="2"/>
        <a:buChar char="§"/>
        <a:defRPr sz="1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8pPr>
      <a:lvl9pPr marL="2366010" indent="-171450" algn="l" defTabSz="914400" rtl="0" eaLnBrk="1" latinLnBrk="0" hangingPunct="1">
        <a:spcBef>
          <a:spcPct val="20000"/>
        </a:spcBef>
        <a:buClr>
          <a:schemeClr val="accent5">
            <a:lumMod val="75000"/>
          </a:schemeClr>
        </a:buClr>
        <a:buFont typeface="Wingdings" panose="05000000000000000000" pitchFamily="2" charset="2"/>
        <a:buChar char="§"/>
        <a:defRPr sz="1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carlosapaduarte/placm" TargetMode="External"/><Relationship Id="rId2" Type="http://schemas.openxmlformats.org/officeDocument/2006/relationships/hyperlink" Target="http://www.qualweb.di.fc.ul.pt/placm/test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caduarte@campus.ul.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4843" y="2052960"/>
            <a:ext cx="8597557" cy="1828800"/>
          </a:xfrm>
        </p:spPr>
        <p:txBody>
          <a:bodyPr/>
          <a:lstStyle/>
          <a:p>
            <a:r>
              <a:rPr lang="en-US" sz="5400" b="1" cap="none" dirty="0" smtClean="0"/>
              <a:t>Test Data Browser</a:t>
            </a:r>
            <a:br>
              <a:rPr lang="en-US" sz="5400" b="1" cap="none" dirty="0" smtClean="0"/>
            </a:br>
            <a:r>
              <a:rPr lang="en-US" cap="none" dirty="0"/>
              <a:t/>
            </a:r>
            <a:br>
              <a:rPr lang="en-US" cap="none" dirty="0"/>
            </a:br>
            <a:r>
              <a:rPr lang="en-US" cap="none" dirty="0" smtClean="0"/>
              <a:t>WAI-Tools Final Open Meeting</a:t>
            </a:r>
            <a:r>
              <a:rPr lang="en-US" cap="none" dirty="0"/>
              <a:t/>
            </a:r>
            <a:br>
              <a:rPr lang="en-US" cap="none" dirty="0"/>
            </a:br>
            <a:r>
              <a:rPr lang="en-US" cap="none" dirty="0" smtClean="0"/>
              <a:t>Online, 26 </a:t>
            </a:r>
            <a:r>
              <a:rPr lang="en-US" cap="none" dirty="0"/>
              <a:t>January </a:t>
            </a:r>
            <a:r>
              <a:rPr lang="en-US" cap="none" dirty="0" smtClean="0"/>
              <a:t>2021</a:t>
            </a:r>
            <a:br>
              <a:rPr lang="en-US" cap="none" dirty="0" smtClean="0"/>
            </a:br>
            <a:r>
              <a:rPr lang="en-US" cap="none" dirty="0"/>
              <a:t/>
            </a:r>
            <a:br>
              <a:rPr lang="en-US" cap="none" dirty="0"/>
            </a:b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347200" y="6018669"/>
            <a:ext cx="2641600" cy="739942"/>
          </a:xfrm>
        </p:spPr>
        <p:txBody>
          <a:bodyPr>
            <a:normAutofit/>
          </a:bodyPr>
          <a:lstStyle/>
          <a:p>
            <a:r>
              <a:rPr lang="en-US" sz="1600" dirty="0"/>
              <a:t>Horizon 2020 Project</a:t>
            </a:r>
          </a:p>
          <a:p>
            <a:r>
              <a:rPr lang="en-US" sz="1400" dirty="0"/>
              <a:t>Grant Agreement 780057</a:t>
            </a:r>
          </a:p>
        </p:txBody>
      </p:sp>
      <p:pic>
        <p:nvPicPr>
          <p:cNvPr id="2" name="Picture 1" descr="Flag of the European Union" title="EU Fla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2576" y="4462670"/>
            <a:ext cx="2401818" cy="162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29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dirty="0"/>
              <a:t>Objectives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Prototype a tool for browsing large volumes of accessibility test results and reports</a:t>
            </a:r>
          </a:p>
          <a:p>
            <a:pPr marL="45720" indent="0">
              <a:buNone/>
            </a:pPr>
            <a:endParaRPr lang="en-US" dirty="0"/>
          </a:p>
          <a:p>
            <a:r>
              <a:rPr lang="en-US" dirty="0"/>
              <a:t>Exemplify the support of open data for monitoring efforts</a:t>
            </a:r>
          </a:p>
          <a:p>
            <a:r>
              <a:rPr lang="en-US" dirty="0"/>
              <a:t>Not ready for production, but useful for triggering potential </a:t>
            </a:r>
            <a:r>
              <a:rPr lang="en-US"/>
              <a:t>use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77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dirty="0"/>
              <a:t>Input data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en-US" dirty="0"/>
          </a:p>
          <a:p>
            <a:r>
              <a:rPr lang="en-US" dirty="0"/>
              <a:t>Data sources</a:t>
            </a:r>
          </a:p>
          <a:p>
            <a:pPr lvl="1"/>
            <a:r>
              <a:rPr lang="en-US" dirty="0"/>
              <a:t>Accessibility evaluation reports</a:t>
            </a:r>
          </a:p>
          <a:p>
            <a:pPr lvl="2"/>
            <a:r>
              <a:rPr lang="en-US" dirty="0"/>
              <a:t>EARL format</a:t>
            </a:r>
          </a:p>
          <a:p>
            <a:pPr lvl="1"/>
            <a:r>
              <a:rPr lang="en-US" dirty="0"/>
              <a:t>Accessibility statements</a:t>
            </a:r>
          </a:p>
          <a:p>
            <a:pPr lvl="2"/>
            <a:r>
              <a:rPr lang="en-US" dirty="0"/>
              <a:t>WAI-Tools format</a:t>
            </a:r>
          </a:p>
          <a:p>
            <a:pPr lvl="2"/>
            <a:r>
              <a:rPr lang="en-US" dirty="0"/>
              <a:t>Portuguese format</a:t>
            </a:r>
          </a:p>
          <a:p>
            <a:r>
              <a:rPr lang="en-US" dirty="0"/>
              <a:t>Data</a:t>
            </a:r>
          </a:p>
          <a:p>
            <a:pPr lvl="1"/>
            <a:r>
              <a:rPr lang="en-US" dirty="0"/>
              <a:t>Evaluation data: success criteria, type of element, ACT rule, assertions </a:t>
            </a:r>
          </a:p>
          <a:p>
            <a:pPr lvl="1"/>
            <a:r>
              <a:rPr lang="en-US" dirty="0"/>
              <a:t>Metadata: continent, country, category, sector, application/website, evaluation tool</a:t>
            </a:r>
          </a:p>
        </p:txBody>
      </p:sp>
    </p:spTree>
    <p:extLst>
      <p:ext uri="{BB962C8B-B14F-4D97-AF65-F5344CB8AC3E}">
        <p14:creationId xmlns:p14="http://schemas.microsoft.com/office/powerpoint/2010/main" val="224160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dirty="0"/>
              <a:t>Features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en-US" dirty="0"/>
          </a:p>
          <a:p>
            <a:r>
              <a:rPr lang="en-US" dirty="0"/>
              <a:t>Visualization</a:t>
            </a:r>
          </a:p>
          <a:p>
            <a:pPr lvl="1"/>
            <a:r>
              <a:rPr lang="en-US" dirty="0"/>
              <a:t>Bar charts grouping assertions/success criteria by the different categories of data</a:t>
            </a:r>
          </a:p>
          <a:p>
            <a:pPr lvl="1"/>
            <a:r>
              <a:rPr lang="en-US" dirty="0"/>
              <a:t>Tables with the same data</a:t>
            </a:r>
          </a:p>
          <a:p>
            <a:pPr lvl="1"/>
            <a:r>
              <a:rPr lang="en-US" dirty="0"/>
              <a:t>Timeline view</a:t>
            </a:r>
          </a:p>
          <a:p>
            <a:r>
              <a:rPr lang="en-US" dirty="0"/>
              <a:t>Interaction</a:t>
            </a:r>
          </a:p>
          <a:p>
            <a:pPr lvl="1"/>
            <a:r>
              <a:rPr lang="en-US" dirty="0"/>
              <a:t>Category drill down</a:t>
            </a:r>
          </a:p>
          <a:p>
            <a:pPr lvl="1"/>
            <a:r>
              <a:rPr lang="en-US" dirty="0"/>
              <a:t>Same category comparison</a:t>
            </a:r>
          </a:p>
          <a:p>
            <a:pPr lvl="1"/>
            <a:r>
              <a:rPr lang="en-US" dirty="0"/>
              <a:t>Across categories comparison</a:t>
            </a:r>
          </a:p>
          <a:p>
            <a:pPr lvl="1"/>
            <a:r>
              <a:rPr lang="en-US" dirty="0"/>
              <a:t>Filters</a:t>
            </a:r>
          </a:p>
        </p:txBody>
      </p:sp>
    </p:spTree>
    <p:extLst>
      <p:ext uri="{BB962C8B-B14F-4D97-AF65-F5344CB8AC3E}">
        <p14:creationId xmlns:p14="http://schemas.microsoft.com/office/powerpoint/2010/main" val="2345112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dirty="0"/>
              <a:t>LIVE Demo / Thank you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Demo: </a:t>
            </a:r>
            <a:r>
              <a:rPr lang="en-US" dirty="0">
                <a:hlinkClick r:id="rId2"/>
              </a:rPr>
              <a:t>http://www.qualweb.di.fc.ul.pt/placm/test/</a:t>
            </a:r>
            <a:r>
              <a:rPr lang="en-US" dirty="0"/>
              <a:t> 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Source code: </a:t>
            </a:r>
            <a:r>
              <a:rPr lang="en-US" dirty="0">
                <a:hlinkClick r:id="rId3"/>
              </a:rPr>
              <a:t>https://github.com/carlosapaduarte/placm</a:t>
            </a:r>
            <a:r>
              <a:rPr lang="en-US" dirty="0"/>
              <a:t> 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Contact: </a:t>
            </a:r>
            <a:r>
              <a:rPr lang="en-US" dirty="0">
                <a:hlinkClick r:id="rId4"/>
              </a:rPr>
              <a:t>caduarte@campus.ul.pt</a:t>
            </a: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7475E32-C269-5649-BBC3-105143CAD02C}"/>
              </a:ext>
            </a:extLst>
          </p:cNvPr>
          <p:cNvSpPr txBox="1">
            <a:spLocks/>
          </p:cNvSpPr>
          <p:nvPr/>
        </p:nvSpPr>
        <p:spPr>
          <a:xfrm>
            <a:off x="9347200" y="6071677"/>
            <a:ext cx="2641600" cy="739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sz="2400" kern="1200" spc="15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 sz="2000" kern="1200" spc="1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  <a:defRPr sz="1600" kern="1200" spc="1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 sz="1300" kern="1200" spc="1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 sz="12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 sz="12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12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366010" indent="-171450" algn="l" defTabSz="914400" rtl="0" eaLnBrk="1" latinLnBrk="0" hangingPunct="1">
              <a:spcBef>
                <a:spcPct val="2000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2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sz="1600" dirty="0"/>
              <a:t>Horizon 2020 Project</a:t>
            </a:r>
          </a:p>
          <a:p>
            <a:pPr marL="45720" indent="0">
              <a:buNone/>
            </a:pPr>
            <a:r>
              <a:rPr lang="en-US" sz="1400" dirty="0"/>
              <a:t>Grant Agreement 780057</a:t>
            </a:r>
          </a:p>
        </p:txBody>
      </p:sp>
      <p:pic>
        <p:nvPicPr>
          <p:cNvPr id="7" name="Picture 6" descr="Flag of the European Union" title="EU Flag">
            <a:extLst>
              <a:ext uri="{FF2B5EF4-FFF2-40B4-BE49-F238E27FC236}">
                <a16:creationId xmlns:a16="http://schemas.microsoft.com/office/drawing/2014/main" id="{F481A9E7-AC24-9C43-9DA5-7BDFC8198A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2576" y="4462670"/>
            <a:ext cx="2401818" cy="162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830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siness sales training presentation">
  <a:themeElements>
    <a:clrScheme name="Custom 8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345D7E"/>
      </a:hlink>
      <a:folHlink>
        <a:srgbClr val="345D7E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a:style>
    </a:lnDef>
    <a:txDef>
      <a:spPr>
        <a:noFill/>
        <a:ln>
          <a:solidFill>
            <a:schemeClr val="accent4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sales training presentation.potx" id="{43A08E4F-B0EF-4939-AE80-92C3CECADCD8}" vid="{E3DA271C-F552-4722-8084-29919216053E}"/>
    </a:ext>
  </a:extLst>
</a:theme>
</file>

<file path=ppt/theme/theme2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sales training presentation</Template>
  <TotalTime>425</TotalTime>
  <Words>159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Wingdings</vt:lpstr>
      <vt:lpstr>Wingdings 2</vt:lpstr>
      <vt:lpstr>Business sales training presentation</vt:lpstr>
      <vt:lpstr>Test Data Browser  WAI-Tools Final Open Meeting Online, 26 January 2021  </vt:lpstr>
      <vt:lpstr>Objectives</vt:lpstr>
      <vt:lpstr>Input data</vt:lpstr>
      <vt:lpstr>Features</vt:lpstr>
      <vt:lpstr>LIVE Demo / 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WAI-Tools Project  29 November 2017 Brussels, Belgium</dc:title>
  <dc:creator>Shadi Abou-Zahra</dc:creator>
  <cp:lastModifiedBy>Shadi Abou-Zahra</cp:lastModifiedBy>
  <cp:revision>55</cp:revision>
  <dcterms:created xsi:type="dcterms:W3CDTF">2017-11-20T17:35:56Z</dcterms:created>
  <dcterms:modified xsi:type="dcterms:W3CDTF">2021-01-21T09:25:52Z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74066600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