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82" r:id="rId2"/>
    <p:sldId id="285" r:id="rId3"/>
    <p:sldId id="309" r:id="rId4"/>
    <p:sldId id="310" r:id="rId5"/>
    <p:sldId id="31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arlosapaduarte/placm" TargetMode="External"/><Relationship Id="rId2" Type="http://schemas.openxmlformats.org/officeDocument/2006/relationships/hyperlink" Target="http://www.qualweb.di.fc.ul.pt/placm/te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caduarte@campus.ul.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843" y="2052960"/>
            <a:ext cx="8597557" cy="1828800"/>
          </a:xfrm>
        </p:spPr>
        <p:txBody>
          <a:bodyPr/>
          <a:lstStyle/>
          <a:p>
            <a:r>
              <a:rPr lang="en-US" sz="5400" b="1" cap="none" dirty="0" smtClean="0"/>
              <a:t>Test Data Browser</a:t>
            </a:r>
            <a:br>
              <a:rPr lang="en-US" sz="5400" b="1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WAI-Tools Final Open Meeting</a:t>
            </a: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Online, 26 </a:t>
            </a:r>
            <a:r>
              <a:rPr lang="en-US" cap="none" dirty="0"/>
              <a:t>January </a:t>
            </a:r>
            <a:r>
              <a:rPr lang="en-US" cap="none" dirty="0" smtClean="0"/>
              <a:t>2021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Prototype a tool for browsing large volumes of accessibility test results and reports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Exemplify the support of open data for monitoring efforts</a:t>
            </a:r>
          </a:p>
          <a:p>
            <a:r>
              <a:rPr lang="en-US" dirty="0"/>
              <a:t>Not ready for production, but useful for triggering potential </a:t>
            </a:r>
            <a:r>
              <a:rPr lang="en-US"/>
              <a:t>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Input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Data sources</a:t>
            </a:r>
          </a:p>
          <a:p>
            <a:pPr lvl="1"/>
            <a:r>
              <a:rPr lang="en-US" dirty="0"/>
              <a:t>Accessibility evaluation reports</a:t>
            </a:r>
          </a:p>
          <a:p>
            <a:pPr lvl="2"/>
            <a:r>
              <a:rPr lang="en-US" dirty="0"/>
              <a:t>EARL format</a:t>
            </a:r>
          </a:p>
          <a:p>
            <a:pPr lvl="1"/>
            <a:r>
              <a:rPr lang="en-US" dirty="0"/>
              <a:t>Accessibility statements</a:t>
            </a:r>
          </a:p>
          <a:p>
            <a:pPr lvl="2"/>
            <a:r>
              <a:rPr lang="en-US" dirty="0"/>
              <a:t>WAI-Tools format</a:t>
            </a:r>
          </a:p>
          <a:p>
            <a:pPr lvl="2"/>
            <a:r>
              <a:rPr lang="en-US" dirty="0"/>
              <a:t>Portuguese format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Evaluation data: success criteria, type of element, ACT rule, assertions </a:t>
            </a:r>
          </a:p>
          <a:p>
            <a:pPr lvl="1"/>
            <a:r>
              <a:rPr lang="en-US" dirty="0"/>
              <a:t>Metadata: continent, country, category, sector, application/website, evaluation tool</a:t>
            </a:r>
          </a:p>
        </p:txBody>
      </p:sp>
    </p:spTree>
    <p:extLst>
      <p:ext uri="{BB962C8B-B14F-4D97-AF65-F5344CB8AC3E}">
        <p14:creationId xmlns:p14="http://schemas.microsoft.com/office/powerpoint/2010/main" val="22416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Visualization</a:t>
            </a:r>
          </a:p>
          <a:p>
            <a:pPr lvl="1"/>
            <a:r>
              <a:rPr lang="en-US" dirty="0"/>
              <a:t>Bar charts grouping assertions/success criteria by the different categories of data</a:t>
            </a:r>
          </a:p>
          <a:p>
            <a:pPr lvl="1"/>
            <a:r>
              <a:rPr lang="en-US" dirty="0"/>
              <a:t>Tables with the same data</a:t>
            </a:r>
          </a:p>
          <a:p>
            <a:pPr lvl="1"/>
            <a:r>
              <a:rPr lang="en-US" dirty="0"/>
              <a:t>Timeline view</a:t>
            </a:r>
          </a:p>
          <a:p>
            <a:r>
              <a:rPr lang="en-US" dirty="0"/>
              <a:t>Interaction</a:t>
            </a:r>
          </a:p>
          <a:p>
            <a:pPr lvl="1"/>
            <a:r>
              <a:rPr lang="en-US" dirty="0"/>
              <a:t>Category drill down</a:t>
            </a:r>
          </a:p>
          <a:p>
            <a:pPr lvl="1"/>
            <a:r>
              <a:rPr lang="en-US" dirty="0"/>
              <a:t>Same category comparison</a:t>
            </a:r>
          </a:p>
          <a:p>
            <a:pPr lvl="1"/>
            <a:r>
              <a:rPr lang="en-US" dirty="0"/>
              <a:t>Across categories comparison</a:t>
            </a:r>
          </a:p>
          <a:p>
            <a:pPr lvl="1"/>
            <a:r>
              <a:rPr lang="en-US" dirty="0"/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23451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cap="none" dirty="0"/>
              <a:t>LIVE Demo / Thank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Demo: </a:t>
            </a:r>
            <a:r>
              <a:rPr lang="en-US" dirty="0">
                <a:hlinkClick r:id="rId2"/>
              </a:rPr>
              <a:t>http://www.qualweb.di.fc.ul.pt/placm/test/</a:t>
            </a:r>
            <a:r>
              <a:rPr lang="en-US" dirty="0"/>
              <a:t>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Source code: </a:t>
            </a:r>
            <a:r>
              <a:rPr lang="en-US" dirty="0">
                <a:hlinkClick r:id="rId3"/>
              </a:rPr>
              <a:t>https://github.com/carlosapaduarte/placm</a:t>
            </a:r>
            <a:r>
              <a:rPr lang="en-US" dirty="0"/>
              <a:t>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Contact: </a:t>
            </a:r>
            <a:r>
              <a:rPr lang="en-US" dirty="0">
                <a:hlinkClick r:id="rId4"/>
              </a:rPr>
              <a:t>caduarte@campus.ul.pt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475E32-C269-5649-BBC3-105143CAD02C}"/>
              </a:ext>
            </a:extLst>
          </p:cNvPr>
          <p:cNvSpPr txBox="1">
            <a:spLocks/>
          </p:cNvSpPr>
          <p:nvPr/>
        </p:nvSpPr>
        <p:spPr>
          <a:xfrm>
            <a:off x="9347200" y="6071677"/>
            <a:ext cx="2641600" cy="73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dirty="0"/>
              <a:t>Horizon 2020 Project</a:t>
            </a:r>
          </a:p>
          <a:p>
            <a:pPr marL="45720" indent="0">
              <a:buNone/>
            </a:pPr>
            <a:r>
              <a:rPr lang="en-US" sz="1400" dirty="0"/>
              <a:t>Grant Agreement 780057</a:t>
            </a:r>
          </a:p>
        </p:txBody>
      </p:sp>
      <p:pic>
        <p:nvPicPr>
          <p:cNvPr id="7" name="Picture 6" descr="Flag of the European Union" title="EU Flag">
            <a:extLst>
              <a:ext uri="{FF2B5EF4-FFF2-40B4-BE49-F238E27FC236}">
                <a16:creationId xmlns:a16="http://schemas.microsoft.com/office/drawing/2014/main" id="{F481A9E7-AC24-9C43-9DA5-7BDFC8198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Custom 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345D7E"/>
      </a:hlink>
      <a:folHlink>
        <a:srgbClr val="345D7E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425</TotalTime>
  <Words>159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Wingdings 2</vt:lpstr>
      <vt:lpstr>Business sales training presentation</vt:lpstr>
      <vt:lpstr>Test Data Browser  WAI-Tools Final Open Meeting Online, 26 January 2021  </vt:lpstr>
      <vt:lpstr>Objectives</vt:lpstr>
      <vt:lpstr>Input data</vt:lpstr>
      <vt:lpstr>Features</vt:lpstr>
      <vt:lpstr>LIVE Demo /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55</cp:revision>
  <dcterms:created xsi:type="dcterms:W3CDTF">2017-11-20T17:35:56Z</dcterms:created>
  <dcterms:modified xsi:type="dcterms:W3CDTF">2021-01-21T09:25:52Z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