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99" r:id="rId2"/>
    <p:sldId id="393" r:id="rId3"/>
    <p:sldId id="357" r:id="rId4"/>
    <p:sldId id="396" r:id="rId5"/>
    <p:sldId id="398" r:id="rId6"/>
    <p:sldId id="397" r:id="rId7"/>
    <p:sldId id="392" r:id="rId8"/>
    <p:sldId id="355" r:id="rId9"/>
    <p:sldId id="394" r:id="rId10"/>
    <p:sldId id="356" r:id="rId11"/>
    <p:sldId id="395" r:id="rId12"/>
    <p:sldId id="4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Thyme Nørregaard" initials="AN" lastIdx="27" clrIdx="0">
    <p:extLst>
      <p:ext uri="{19B8F6BF-5375-455C-9EA6-DF929625EA0E}">
        <p15:presenceInfo xmlns:p15="http://schemas.microsoft.com/office/powerpoint/2012/main" userId="S::ath@siteimprove.com::9abdceb2-1657-4c6d-8c34-4d26720f13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19" autoAdjust="0"/>
    <p:restoredTop sz="92144"/>
  </p:normalViewPr>
  <p:slideViewPr>
    <p:cSldViewPr snapToGrid="0" showGuides="1">
      <p:cViewPr varScale="1">
        <p:scale>
          <a:sx n="109" d="100"/>
          <a:sy n="109" d="100"/>
        </p:scale>
        <p:origin x="19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7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6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0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1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1/25/21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200" y="153923"/>
            <a:ext cx="8940800" cy="655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50876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sz="2400" kern="1200" spc="15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20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16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Wingdings" pitchFamily="2" charset="2"/>
        <a:buChar char="§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§"/>
        <a:defRPr sz="13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2366010" indent="-1714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lanning/statements/generator/#cre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WAI/eval/report-too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lanning/stateme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w3.org/WAI/planning/statements/generator/#crea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lanning/statements/generator/#cre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227" y="2052960"/>
            <a:ext cx="8688173" cy="1828800"/>
          </a:xfrm>
        </p:spPr>
        <p:txBody>
          <a:bodyPr/>
          <a:lstStyle/>
          <a:p>
            <a:r>
              <a:rPr lang="en-US" sz="5400" b="1" cap="none" dirty="0"/>
              <a:t>Support Tools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WAI-Tools Final Open Meeting</a:t>
            </a:r>
            <a:br>
              <a:rPr lang="en-US" cap="none" dirty="0"/>
            </a:br>
            <a:r>
              <a:rPr lang="en-US" cap="none" dirty="0"/>
              <a:t>Online, 26 January 2021</a:t>
            </a:r>
            <a:br>
              <a:rPr lang="en-US" cap="none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47200" y="6018669"/>
            <a:ext cx="2641600" cy="739942"/>
          </a:xfrm>
        </p:spPr>
        <p:txBody>
          <a:bodyPr>
            <a:normAutofit/>
          </a:bodyPr>
          <a:lstStyle/>
          <a:p>
            <a:r>
              <a:rPr lang="en-US" sz="1600" dirty="0"/>
              <a:t>Horizon 2020 Project</a:t>
            </a:r>
          </a:p>
          <a:p>
            <a:r>
              <a:rPr lang="en-US" sz="1400" dirty="0"/>
              <a:t>Grant Agreement 780057</a:t>
            </a:r>
          </a:p>
        </p:txBody>
      </p:sp>
      <p:pic>
        <p:nvPicPr>
          <p:cNvPr id="2" name="Picture 1" descr="Flag of the European Union" title="EU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462670"/>
            <a:ext cx="2401818" cy="16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07999" y="355847"/>
            <a:ext cx="11591235" cy="1054394"/>
          </a:xfrm>
        </p:spPr>
        <p:txBody>
          <a:bodyPr/>
          <a:lstStyle/>
          <a:p>
            <a:pPr algn="l"/>
            <a:r>
              <a:rPr lang="en-US" cap="none" dirty="0"/>
              <a:t>Accessibility Statements Generator (3)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738" y="1719070"/>
            <a:ext cx="11210524" cy="478308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Why provide an accessibility statement?</a:t>
            </a:r>
          </a:p>
          <a:p>
            <a:pPr lvl="1"/>
            <a:r>
              <a:rPr lang="en-US" dirty="0"/>
              <a:t>Show users that you care; Provide them with valuable help; CSR; Requirement in Directive 2016/2102 for PSB, etc.</a:t>
            </a:r>
          </a:p>
          <a:p>
            <a:r>
              <a:rPr lang="en-US" dirty="0"/>
              <a:t>What does the tool do?</a:t>
            </a:r>
          </a:p>
          <a:p>
            <a:pPr lvl="1"/>
            <a:r>
              <a:rPr lang="en-US" dirty="0"/>
              <a:t>It asks questions: basic information, your efforts, technical information and regarding the approval and complaints process</a:t>
            </a:r>
          </a:p>
          <a:p>
            <a:pPr lvl="1"/>
            <a:r>
              <a:rPr lang="en-US" dirty="0"/>
              <a:t>Helps create accessibility statement that can be further customized, branded etc.</a:t>
            </a:r>
          </a:p>
          <a:p>
            <a:pPr lvl="1"/>
            <a:r>
              <a:rPr lang="en-US" dirty="0"/>
              <a:t>Helps make accessibility statement conformant with EU Directive 2016/2102.</a:t>
            </a:r>
          </a:p>
          <a:p>
            <a:r>
              <a:rPr lang="en-US" dirty="0"/>
              <a:t>Who is the output for?</a:t>
            </a:r>
          </a:p>
          <a:p>
            <a:pPr lvl="1"/>
            <a:r>
              <a:rPr lang="en-US" dirty="0"/>
              <a:t>Not for lawyers but for users of your content! Make sure they understand so they know what to do.</a:t>
            </a:r>
          </a:p>
          <a:p>
            <a:r>
              <a:rPr lang="en-US" dirty="0"/>
              <a:t>Future work: translations (working on it now), add your own questions</a:t>
            </a:r>
          </a:p>
        </p:txBody>
      </p:sp>
    </p:spTree>
    <p:extLst>
      <p:ext uri="{BB962C8B-B14F-4D97-AF65-F5344CB8AC3E}">
        <p14:creationId xmlns:p14="http://schemas.microsoft.com/office/powerpoint/2010/main" val="746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7999" y="355847"/>
            <a:ext cx="11591235" cy="1054394"/>
          </a:xfrm>
        </p:spPr>
        <p:txBody>
          <a:bodyPr/>
          <a:lstStyle/>
          <a:p>
            <a:pPr algn="l"/>
            <a:r>
              <a:rPr lang="en-US" cap="none" dirty="0"/>
              <a:t>Accessibility Statements Generator (4)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260088"/>
            <a:ext cx="11210524" cy="54672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br>
              <a:rPr lang="en-US" dirty="0"/>
            </a:b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Live demo</a:t>
            </a:r>
            <a:endParaRPr lang="en" dirty="0"/>
          </a:p>
          <a:p>
            <a:pPr marL="45720" indent="0">
              <a:buNone/>
            </a:pP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5561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Thank You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3263746"/>
          </a:xfrm>
        </p:spPr>
        <p:txBody>
          <a:bodyPr anchor="ctr"/>
          <a:lstStyle/>
          <a:p>
            <a:pPr marL="45720" indent="0" algn="ctr">
              <a:buNone/>
            </a:pPr>
            <a:r>
              <a:rPr lang="en-US" sz="9600" b="1" dirty="0"/>
              <a:t>w3.org/WAI/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9347200" y="6071677"/>
            <a:ext cx="2641600" cy="73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sz="2400" kern="1200" spc="15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16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3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366010" indent="-1714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600" dirty="0"/>
              <a:t>Horizon 2020 Project</a:t>
            </a:r>
          </a:p>
          <a:p>
            <a:pPr marL="45720" indent="0">
              <a:buNone/>
            </a:pPr>
            <a:r>
              <a:rPr lang="en-US" sz="1400" dirty="0"/>
              <a:t>Grant Agreement 780057</a:t>
            </a:r>
          </a:p>
        </p:txBody>
      </p:sp>
      <p:pic>
        <p:nvPicPr>
          <p:cNvPr id="7" name="Picture 6" descr="Flag of the European Union" title="EU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462670"/>
            <a:ext cx="2401818" cy="16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cap="none" dirty="0"/>
              <a:t>WCAG-EM Report Tool</a:t>
            </a:r>
            <a:br>
              <a:rPr lang="en-US" cap="none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47200" y="6018669"/>
            <a:ext cx="2641600" cy="739942"/>
          </a:xfrm>
        </p:spPr>
        <p:txBody>
          <a:bodyPr>
            <a:normAutofit/>
          </a:bodyPr>
          <a:lstStyle/>
          <a:p>
            <a:r>
              <a:rPr lang="en-US" sz="1600" dirty="0"/>
              <a:t>Horizon 2020 Project</a:t>
            </a:r>
          </a:p>
          <a:p>
            <a:r>
              <a:rPr lang="en-US" sz="1400" dirty="0"/>
              <a:t>Grant Agreement 780057</a:t>
            </a:r>
          </a:p>
        </p:txBody>
      </p:sp>
      <p:pic>
        <p:nvPicPr>
          <p:cNvPr id="2" name="Picture 1" descr="Flag of the European Union" title="EU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462670"/>
            <a:ext cx="2401818" cy="16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Web Accessibility Reporting Tool (1)</a:t>
            </a:r>
          </a:p>
        </p:txBody>
      </p:sp>
      <p:pic>
        <p:nvPicPr>
          <p:cNvPr id="2" name="Afbeelding 1" descr="Has a menu and a navigation bar across the top, no translation switch, and the content seems a little more crammed." title="Current design of WCAG-EM Report Tool">
            <a:extLst>
              <a:ext uri="{FF2B5EF4-FFF2-40B4-BE49-F238E27FC236}">
                <a16:creationId xmlns:a16="http://schemas.microsoft.com/office/drawing/2014/main" id="{D6CB262D-1F1A-F64F-BBA0-FCE3724E3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913888"/>
            <a:ext cx="4408808" cy="3096768"/>
          </a:xfrm>
          <a:prstGeom prst="rect">
            <a:avLst/>
          </a:prstGeom>
        </p:spPr>
      </p:pic>
      <p:pic>
        <p:nvPicPr>
          <p:cNvPr id="3" name="Afbeelding 2" descr="Menu bar is now a sidebar, which provides more space for the main content; it has a translations switch, and the headings and overall structures look more cleaned up." title="Updated design of WCAG-EM Report Tool">
            <a:extLst>
              <a:ext uri="{FF2B5EF4-FFF2-40B4-BE49-F238E27FC236}">
                <a16:creationId xmlns:a16="http://schemas.microsoft.com/office/drawing/2014/main" id="{0600B6BD-3C8E-8A4D-9E80-2A8FEB1D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743557"/>
            <a:ext cx="6339400" cy="480743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702F3B0-C736-9249-A33E-87318D3F19A9}"/>
              </a:ext>
            </a:extLst>
          </p:cNvPr>
          <p:cNvSpPr txBox="1"/>
          <p:nvPr/>
        </p:nvSpPr>
        <p:spPr>
          <a:xfrm>
            <a:off x="1384464" y="1708799"/>
            <a:ext cx="3417923" cy="107721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sz="3200" dirty="0"/>
              <a:t>Update of the tool</a:t>
            </a:r>
          </a:p>
          <a:p>
            <a:r>
              <a:rPr lang="en-GB" sz="3200" dirty="0"/>
              <a:t>with your input</a:t>
            </a:r>
          </a:p>
        </p:txBody>
      </p:sp>
      <p:cxnSp>
        <p:nvCxnSpPr>
          <p:cNvPr id="7" name="Straight Arrow Connector 6" descr="Pointing to updated design of WCAG-EM Report Tool" title="Arrow"/>
          <p:cNvCxnSpPr/>
          <p:nvPr/>
        </p:nvCxnSpPr>
        <p:spPr>
          <a:xfrm>
            <a:off x="4283901" y="2517731"/>
            <a:ext cx="851770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Web Accessibility Reporting Tool (2)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719070"/>
            <a:ext cx="11210524" cy="49011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b="1" dirty="0">
              <a:solidFill>
                <a:srgbClr val="0070C0"/>
              </a:solidFill>
              <a:hlinkClick r:id="rId2"/>
            </a:endParaRPr>
          </a:p>
          <a:p>
            <a:pPr marL="45720" indent="0">
              <a:buNone/>
            </a:pPr>
            <a:r>
              <a:rPr lang="en-US" b="1" dirty="0">
                <a:solidFill>
                  <a:srgbClr val="0070C0"/>
                </a:solidFill>
                <a:hlinkClick r:id="rId2"/>
              </a:rPr>
              <a:t>w3.org/WAI/eval/report-tool/</a:t>
            </a:r>
            <a:r>
              <a:rPr lang="en-US" dirty="0"/>
              <a:t> (updated design following soon)</a:t>
            </a:r>
          </a:p>
          <a:p>
            <a:pPr marL="4572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WCAG-EM Report Tool (Website Accessibility Evaluation Report Generator Tool) – follows procedure to evaluate websites.</a:t>
            </a:r>
          </a:p>
          <a:p>
            <a:r>
              <a:rPr lang="en-US" dirty="0"/>
              <a:t>Helps you generate a report according to WCAG-EM</a:t>
            </a:r>
          </a:p>
          <a:p>
            <a:r>
              <a:rPr lang="en-US" dirty="0"/>
              <a:t>Support and links to relevant information and tools</a:t>
            </a:r>
          </a:p>
          <a:p>
            <a:r>
              <a:rPr lang="en-US" dirty="0"/>
              <a:t>Aligned with “WCAG Conformance Claims”</a:t>
            </a:r>
          </a:p>
          <a:p>
            <a:r>
              <a:rPr lang="en-US" dirty="0">
                <a:sym typeface="Wingdings" pitchFamily="2" charset="2"/>
              </a:rPr>
              <a:t>Supports WCAG 2.0 and WCAG 2.1 (can show differences)</a:t>
            </a:r>
          </a:p>
        </p:txBody>
      </p:sp>
    </p:spTree>
    <p:extLst>
      <p:ext uri="{BB962C8B-B14F-4D97-AF65-F5344CB8AC3E}">
        <p14:creationId xmlns:p14="http://schemas.microsoft.com/office/powerpoint/2010/main" val="28373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Web Accessibility Reporting Tool (3)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719070"/>
            <a:ext cx="10840582" cy="49011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Manual tool (does not do any automated checks by itself)</a:t>
            </a:r>
          </a:p>
          <a:p>
            <a:r>
              <a:rPr lang="en-US" dirty="0"/>
              <a:t>Possibility to open and save input (so you can exchange results)</a:t>
            </a:r>
          </a:p>
          <a:p>
            <a:r>
              <a:rPr lang="en-US" dirty="0"/>
              <a:t>Supports and links to relevant information and tools</a:t>
            </a:r>
          </a:p>
          <a:p>
            <a:r>
              <a:rPr lang="en-US" dirty="0"/>
              <a:t>Easy translation file to change it into your language (EN and N</a:t>
            </a:r>
            <a:r>
              <a:rPr lang="en-US" dirty="0">
                <a:sym typeface="Wingdings" pitchFamily="2" charset="2"/>
              </a:rPr>
              <a:t>L)</a:t>
            </a:r>
          </a:p>
          <a:p>
            <a:r>
              <a:rPr lang="en-US" dirty="0">
                <a:sym typeface="Wingdings" pitchFamily="2" charset="2"/>
              </a:rPr>
              <a:t>Changed to new WAI-Design and framework</a:t>
            </a:r>
          </a:p>
          <a:p>
            <a:r>
              <a:rPr lang="en-US" dirty="0">
                <a:sym typeface="Wingdings" pitchFamily="2" charset="2"/>
              </a:rPr>
              <a:t>Import of data from tools (using EARL-format, currently supported by </a:t>
            </a:r>
            <a:r>
              <a:rPr lang="en-US" dirty="0" err="1">
                <a:sym typeface="Wingdings" pitchFamily="2" charset="2"/>
              </a:rPr>
              <a:t>SiteImprove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Deque</a:t>
            </a:r>
            <a:r>
              <a:rPr lang="en-US" dirty="0">
                <a:sym typeface="Wingdings" pitchFamily="2" charset="2"/>
              </a:rPr>
              <a:t>, and others outside the project)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Web Accessibility Reporting Tool (4)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42282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cap="none" dirty="0"/>
              <a:t>Accessibility Statements</a:t>
            </a:r>
            <a:br>
              <a:rPr lang="en-US" cap="none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47200" y="6018669"/>
            <a:ext cx="2641600" cy="739942"/>
          </a:xfrm>
        </p:spPr>
        <p:txBody>
          <a:bodyPr>
            <a:normAutofit/>
          </a:bodyPr>
          <a:lstStyle/>
          <a:p>
            <a:r>
              <a:rPr lang="en-US" sz="1600" dirty="0"/>
              <a:t>Horizon 2020 Project</a:t>
            </a:r>
          </a:p>
          <a:p>
            <a:r>
              <a:rPr lang="en-US" sz="1400" dirty="0"/>
              <a:t>Grant Agreement 780057</a:t>
            </a:r>
          </a:p>
        </p:txBody>
      </p:sp>
      <p:pic>
        <p:nvPicPr>
          <p:cNvPr id="2" name="Picture 1" descr="Flag of the European Union" title="EU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462670"/>
            <a:ext cx="2401818" cy="16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7999" y="355847"/>
            <a:ext cx="11591235" cy="1054394"/>
          </a:xfrm>
        </p:spPr>
        <p:txBody>
          <a:bodyPr/>
          <a:lstStyle/>
          <a:p>
            <a:pPr algn="l"/>
            <a:r>
              <a:rPr lang="en-US" cap="none" dirty="0"/>
              <a:t>Accessibility Statements Generator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410241"/>
            <a:ext cx="11210524" cy="53171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br>
              <a:rPr lang="en-US" dirty="0"/>
            </a:br>
            <a:r>
              <a:rPr lang="nl-NL" b="1" dirty="0">
                <a:solidFill>
                  <a:srgbClr val="00B0F0"/>
                </a:solidFill>
                <a:hlinkClick r:id="rId3"/>
              </a:rPr>
              <a:t>w3.org/WAI/planning/statements/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Afbeelding 2" descr="Screenshot of the web page on the W3C Web Accessibility Initiative (WAI) website" title="Generate an Accessibility Statement">
            <a:extLst>
              <a:ext uri="{FF2B5EF4-FFF2-40B4-BE49-F238E27FC236}">
                <a16:creationId xmlns:a16="http://schemas.microsoft.com/office/drawing/2014/main" id="{2D1EFF85-75D7-044D-9457-3B4966C99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133" y="2575914"/>
            <a:ext cx="4546338" cy="3724711"/>
          </a:xfrm>
          <a:prstGeom prst="rect">
            <a:avLst/>
          </a:prstGeom>
        </p:spPr>
      </p:pic>
      <p:pic>
        <p:nvPicPr>
          <p:cNvPr id="5" name="Afbeelding 4" descr="Screenshot of the button with the title &quot;Preview your accessibility statement&quot;" title="Preview your accessibility statement">
            <a:extLst>
              <a:ext uri="{FF2B5EF4-FFF2-40B4-BE49-F238E27FC236}">
                <a16:creationId xmlns:a16="http://schemas.microsoft.com/office/drawing/2014/main" id="{817731A4-E02B-DF46-A33C-B9D981DC8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223" y="5642043"/>
            <a:ext cx="3517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7999" y="355847"/>
            <a:ext cx="11591235" cy="1054394"/>
          </a:xfrm>
        </p:spPr>
        <p:txBody>
          <a:bodyPr/>
          <a:lstStyle/>
          <a:p>
            <a:pPr algn="l"/>
            <a:r>
              <a:rPr lang="en-US" cap="none" dirty="0"/>
              <a:t>Accessibility Statements Generator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260088"/>
            <a:ext cx="11210524" cy="54672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br>
              <a:rPr lang="en-US" dirty="0"/>
            </a:b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Guidance on providing accessibility statements</a:t>
            </a:r>
          </a:p>
          <a:p>
            <a:r>
              <a:rPr lang="en-US" dirty="0"/>
              <a:t>Aligned with EU Web Accessibility Directive (WAD) and </a:t>
            </a:r>
            <a:br>
              <a:rPr lang="en-GB" dirty="0"/>
            </a:br>
            <a:r>
              <a:rPr lang="en-GB" dirty="0"/>
              <a:t>with </a:t>
            </a:r>
            <a:r>
              <a:rPr lang="en-US" dirty="0"/>
              <a:t>WCAG 2 Conformance Claims</a:t>
            </a:r>
          </a:p>
          <a:p>
            <a:r>
              <a:rPr lang="en-US" dirty="0"/>
              <a:t>Manual generator (does not do any automatic checks)</a:t>
            </a:r>
          </a:p>
          <a:p>
            <a:r>
              <a:rPr lang="en" dirty="0"/>
              <a:t>Output available in both human- and machine-readable formats</a:t>
            </a:r>
          </a:p>
          <a:p>
            <a:r>
              <a:rPr lang="en" dirty="0"/>
              <a:t>Tool includes: (1) examples of statements, (2) guidance to make accessibility statements (3) statements generator tool </a:t>
            </a:r>
          </a:p>
          <a:p>
            <a:r>
              <a:rPr lang="en" dirty="0"/>
              <a:t>Including input from community and experts</a:t>
            </a:r>
          </a:p>
          <a:p>
            <a:r>
              <a:rPr lang="en" dirty="0"/>
              <a:t>Almost ready for translation to your language!</a:t>
            </a:r>
          </a:p>
          <a:p>
            <a:pPr marL="45720" indent="0">
              <a:buNone/>
            </a:pP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6841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sales training presentation">
  <a:themeElements>
    <a:clrScheme name="Custom 1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345D7E"/>
      </a:hlink>
      <a:folHlink>
        <a:srgbClr val="345D7E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training presentation.potx" id="{43A08E4F-B0EF-4939-AE80-92C3CECADCD8}" vid="{E3DA271C-F552-4722-8084-29919216053E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training presentation</Template>
  <TotalTime>1091</TotalTime>
  <Words>479</Words>
  <Application>Microsoft Macintosh PowerPoint</Application>
  <PresentationFormat>Breedbeeld</PresentationFormat>
  <Paragraphs>66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Wingdings 2</vt:lpstr>
      <vt:lpstr>Business sales training presentation</vt:lpstr>
      <vt:lpstr>Support Tools  WAI-Tools Final Open Meeting Online, 26 January 2021  </vt:lpstr>
      <vt:lpstr> WCAG-EM Report Tool   </vt:lpstr>
      <vt:lpstr>Web Accessibility Reporting Tool (1)</vt:lpstr>
      <vt:lpstr>Web Accessibility Reporting Tool (2) </vt:lpstr>
      <vt:lpstr>Web Accessibility Reporting Tool (3) </vt:lpstr>
      <vt:lpstr>Web Accessibility Reporting Tool (4) </vt:lpstr>
      <vt:lpstr> Accessibility Statements   </vt:lpstr>
      <vt:lpstr>Accessibility Statements Generator (1)</vt:lpstr>
      <vt:lpstr>Accessibility Statements Generator (2)</vt:lpstr>
      <vt:lpstr>Accessibility Statements Generator (3) </vt:lpstr>
      <vt:lpstr>Accessibility Statements Generator (4)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WAI-Tools Project  29 November 2017 Brussels, Belgium</dc:title>
  <dc:creator>Shadi Abou-Zahra</dc:creator>
  <cp:lastModifiedBy>Eric Velleman</cp:lastModifiedBy>
  <cp:revision>81</cp:revision>
  <dcterms:created xsi:type="dcterms:W3CDTF">2017-11-20T17:35:56Z</dcterms:created>
  <dcterms:modified xsi:type="dcterms:W3CDTF">2021-01-25T09:16:46Z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74066600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