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82" r:id="rId2"/>
    <p:sldId id="285" r:id="rId3"/>
    <p:sldId id="309" r:id="rId4"/>
    <p:sldId id="310" r:id="rId5"/>
    <p:sldId id="289" r:id="rId6"/>
    <p:sldId id="311" r:id="rId7"/>
    <p:sldId id="312" r:id="rId8"/>
    <p:sldId id="313" r:id="rId9"/>
    <p:sldId id="314" r:id="rId10"/>
    <p:sldId id="315" r:id="rId11"/>
    <p:sldId id="316" r:id="rId12"/>
    <p:sldId id="30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50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20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2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7325D-7C6B-4659-A656-A772019985A7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F1DE-7011-44EB-ACA9-621AFE57E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52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FD80F-0FDC-4A05-9EF1-C028EC4EDC0A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039D5-9119-4C2A-87C5-029C8B6BFF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white"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3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3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200" y="153923"/>
            <a:ext cx="8940800" cy="6553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4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2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50876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3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25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92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6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sz="2400" kern="1200" spc="15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20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§"/>
        <a:defRPr sz="16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>
            <a:lumMod val="50000"/>
          </a:schemeClr>
        </a:buClr>
        <a:buFont typeface="Wingdings" pitchFamily="2" charset="2"/>
        <a:buChar char="§"/>
        <a:defRPr sz="1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Wingdings" pitchFamily="2" charset="2"/>
        <a:buChar char="§"/>
        <a:defRPr sz="13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8pPr>
      <a:lvl9pPr marL="2366010" indent="-171450" algn="l" defTabSz="914400" rtl="0" eaLnBrk="1" latinLnBrk="0" hangingPunct="1">
        <a:spcBef>
          <a:spcPct val="20000"/>
        </a:spcBef>
        <a:buClr>
          <a:schemeClr val="accent5">
            <a:lumMod val="75000"/>
          </a:schemeClr>
        </a:buClr>
        <a:buFont typeface="Wingdings" panose="05000000000000000000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fU0eTto2e7I?feature=oembed" TargetMode="Externa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-89XF1ti0qU?feature=oembed" TargetMode="External"/><Relationship Id="rId5" Type="http://schemas.openxmlformats.org/officeDocument/2006/relationships/hyperlink" Target="https://amagovpt.github.io/eed" TargetMode="External"/><Relationship Id="rId4" Type="http://schemas.openxmlformats.org/officeDocument/2006/relationships/hyperlink" Target="https://www.acessibilidade.gov.pt/gerador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qualweb.di.fc.ul.pt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3949" y="2052960"/>
            <a:ext cx="8698451" cy="1828800"/>
          </a:xfrm>
        </p:spPr>
        <p:txBody>
          <a:bodyPr/>
          <a:lstStyle/>
          <a:p>
            <a:r>
              <a:rPr lang="en-US" sz="5400" b="1" cap="none" dirty="0"/>
              <a:t>Portuguese Observatory</a:t>
            </a:r>
            <a:r>
              <a:rPr lang="en-US" cap="none" dirty="0"/>
              <a:t/>
            </a:r>
            <a:br>
              <a:rPr lang="en-US" cap="none" dirty="0"/>
            </a:br>
            <a:r>
              <a:rPr lang="en-US" cap="none" dirty="0"/>
              <a:t/>
            </a:r>
            <a:br>
              <a:rPr lang="en-US" cap="none" dirty="0"/>
            </a:br>
            <a:r>
              <a:rPr lang="en-US" cap="none" dirty="0"/>
              <a:t>WAI-Tools Final Open Meeting</a:t>
            </a:r>
            <a:br>
              <a:rPr lang="en-US" cap="none" dirty="0"/>
            </a:br>
            <a:r>
              <a:rPr lang="en-US" cap="none" dirty="0"/>
              <a:t>Online, </a:t>
            </a:r>
            <a:r>
              <a:rPr lang="en-US" cap="none"/>
              <a:t>26 January 2021</a:t>
            </a:r>
            <a:br>
              <a:rPr lang="en-US" cap="none"/>
            </a:br>
            <a:r>
              <a:rPr lang="en-US" cap="none"/>
              <a:t/>
            </a:r>
            <a:br>
              <a:rPr lang="en-US" cap="none"/>
            </a:br>
            <a:endParaRPr lang="en-US" cap="none" dirty="0"/>
          </a:p>
        </p:txBody>
      </p:sp>
      <p:pic>
        <p:nvPicPr>
          <p:cNvPr id="2" name="Picture 1" descr="Flag of the European Union" title="EU Fla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576" y="4462670"/>
            <a:ext cx="2401818" cy="1628351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347200" y="6018669"/>
            <a:ext cx="2641600" cy="739942"/>
          </a:xfrm>
        </p:spPr>
        <p:txBody>
          <a:bodyPr>
            <a:normAutofit/>
          </a:bodyPr>
          <a:lstStyle/>
          <a:p>
            <a:r>
              <a:rPr lang="en-US" sz="1600" dirty="0"/>
              <a:t>Horizon 2020 Project</a:t>
            </a:r>
          </a:p>
          <a:p>
            <a:r>
              <a:rPr lang="en-US" sz="1400" dirty="0"/>
              <a:t>Grant Agreement 780057</a:t>
            </a:r>
          </a:p>
        </p:txBody>
      </p:sp>
    </p:spTree>
    <p:extLst>
      <p:ext uri="{BB962C8B-B14F-4D97-AF65-F5344CB8AC3E}">
        <p14:creationId xmlns:p14="http://schemas.microsoft.com/office/powerpoint/2010/main" val="17272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4936" y="460248"/>
            <a:ext cx="2438400" cy="1673352"/>
          </a:xfrm>
        </p:spPr>
        <p:txBody>
          <a:bodyPr/>
          <a:lstStyle/>
          <a:p>
            <a:r>
              <a:rPr lang="en-US" b="1" u="sng" cap="none" dirty="0"/>
              <a:t>Demo of the Observatory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The Observatory TRIO of Tools:</a:t>
            </a:r>
          </a:p>
          <a:p>
            <a:r>
              <a:rPr lang="en-US" b="1" dirty="0"/>
              <a:t>- </a:t>
            </a:r>
            <a:r>
              <a:rPr lang="en-US" dirty="0" err="1"/>
              <a:t>AccessMonitor</a:t>
            </a:r>
            <a:endParaRPr lang="en-US" dirty="0"/>
          </a:p>
          <a:p>
            <a:r>
              <a:rPr lang="en-US" b="1" dirty="0"/>
              <a:t>- </a:t>
            </a:r>
            <a:r>
              <a:rPr lang="en-US" b="1" u="sng" dirty="0"/>
              <a:t>Observatory</a:t>
            </a:r>
          </a:p>
          <a:p>
            <a:r>
              <a:rPr lang="en-US" b="1" dirty="0"/>
              <a:t>- </a:t>
            </a:r>
            <a:r>
              <a:rPr lang="en-US" dirty="0" err="1"/>
              <a:t>MyMonitor</a:t>
            </a:r>
            <a:endParaRPr lang="en-US" dirty="0"/>
          </a:p>
        </p:txBody>
      </p:sp>
      <p:grpSp>
        <p:nvGrpSpPr>
          <p:cNvPr id="7" name="Agrupar 6" descr="The Observatory is an important element to create a network of people. We give them the MyMonitor to monitor their websites and we get the contact." title="Helping to create a Network of People">
            <a:extLst>
              <a:ext uri="{FF2B5EF4-FFF2-40B4-BE49-F238E27FC236}">
                <a16:creationId xmlns:a16="http://schemas.microsoft.com/office/drawing/2014/main" id="{08951BF3-243E-C149-BEAD-34B5D6870215}"/>
              </a:ext>
            </a:extLst>
          </p:cNvPr>
          <p:cNvGrpSpPr/>
          <p:nvPr/>
        </p:nvGrpSpPr>
        <p:grpSpPr>
          <a:xfrm>
            <a:off x="9583860" y="4588933"/>
            <a:ext cx="2185214" cy="2031478"/>
            <a:chOff x="5030447" y="2006012"/>
            <a:chExt cx="3518297" cy="4507980"/>
          </a:xfrm>
        </p:grpSpPr>
        <p:pic>
          <p:nvPicPr>
            <p:cNvPr id="8" name="Imagem 7" descr="A big group of people">
              <a:extLst>
                <a:ext uri="{FF2B5EF4-FFF2-40B4-BE49-F238E27FC236}">
                  <a16:creationId xmlns:a16="http://schemas.microsoft.com/office/drawing/2014/main" id="{6C03576F-F146-044B-A6BF-CED130A0D0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60844" y="2006012"/>
              <a:ext cx="2857500" cy="2857500"/>
            </a:xfrm>
            <a:prstGeom prst="rect">
              <a:avLst/>
            </a:prstGeom>
          </p:spPr>
        </p:pic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7A03F2A7-7D1E-5942-BFF2-3B411587BD88}"/>
                </a:ext>
              </a:extLst>
            </p:cNvPr>
            <p:cNvSpPr txBox="1"/>
            <p:nvPr/>
          </p:nvSpPr>
          <p:spPr>
            <a:xfrm>
              <a:off x="5030447" y="5079742"/>
              <a:ext cx="3518297" cy="14342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Helping to create a </a:t>
              </a:r>
            </a:p>
            <a:p>
              <a:r>
                <a:rPr lang="en-US" dirty="0"/>
                <a:t>Network of People</a:t>
              </a:r>
            </a:p>
          </p:txBody>
        </p:sp>
      </p:grpSp>
      <p:pic>
        <p:nvPicPr>
          <p:cNvPr id="3" name="Multimédia Online 2" descr="The Portuguese Observatory of Web Accessibility (demo) - an external youtube video">
            <a:hlinkClick r:id="" action="ppaction://media"/>
            <a:extLst>
              <a:ext uri="{FF2B5EF4-FFF2-40B4-BE49-F238E27FC236}">
                <a16:creationId xmlns:a16="http://schemas.microsoft.com/office/drawing/2014/main" id="{1D942DF3-BD6A-0244-9936-8BDD33B22A0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24870" y="819150"/>
            <a:ext cx="8819130" cy="496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66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4936" y="460248"/>
            <a:ext cx="2438400" cy="1673352"/>
          </a:xfrm>
        </p:spPr>
        <p:txBody>
          <a:bodyPr/>
          <a:lstStyle/>
          <a:p>
            <a:r>
              <a:rPr lang="en-US" b="1" u="sng" cap="none" dirty="0"/>
              <a:t>The Accessibility Statement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66176" y="2133600"/>
            <a:ext cx="2438400" cy="4264152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The PT Generator is based on WAI-Tools’ Generator</a:t>
            </a:r>
          </a:p>
          <a:p>
            <a:endParaRPr lang="en-US" b="1" dirty="0"/>
          </a:p>
          <a:p>
            <a:r>
              <a:rPr lang="en-US" b="1" dirty="0"/>
              <a:t>According to our </a:t>
            </a:r>
          </a:p>
          <a:p>
            <a:r>
              <a:rPr lang="en-US" b="1" u="sng" dirty="0"/>
              <a:t>AS Crawler</a:t>
            </a:r>
            <a:r>
              <a:rPr lang="en-US" b="1" dirty="0"/>
              <a:t> </a:t>
            </a:r>
          </a:p>
          <a:p>
            <a:r>
              <a:rPr lang="en-US" b="1" dirty="0"/>
              <a:t>we have today, </a:t>
            </a:r>
          </a:p>
          <a:p>
            <a:r>
              <a:rPr lang="en-US" b="1" u="sng" dirty="0"/>
              <a:t>32  Accessibility Statements</a:t>
            </a:r>
            <a:r>
              <a:rPr lang="en-US" b="1" dirty="0"/>
              <a:t> in the PT Public Administration that state:</a:t>
            </a:r>
          </a:p>
          <a:p>
            <a:endParaRPr lang="en-US" b="1" dirty="0"/>
          </a:p>
          <a:p>
            <a:r>
              <a:rPr lang="en-US" b="1" dirty="0"/>
              <a:t>- 16 complaint</a:t>
            </a:r>
          </a:p>
          <a:p>
            <a:endParaRPr lang="en-US" b="1" dirty="0"/>
          </a:p>
          <a:p>
            <a:r>
              <a:rPr lang="en-US" b="1" dirty="0"/>
              <a:t>- 8 Partially;</a:t>
            </a:r>
          </a:p>
          <a:p>
            <a:endParaRPr lang="en-US" b="1" dirty="0"/>
          </a:p>
          <a:p>
            <a:r>
              <a:rPr lang="en-US" b="1" dirty="0"/>
              <a:t>- 8 No complaint</a:t>
            </a:r>
          </a:p>
        </p:txBody>
      </p:sp>
      <p:pic>
        <p:nvPicPr>
          <p:cNvPr id="5" name="Multimédia Online 4" descr="Accessibility Statement Generator (according to the Directive 2016/2102) - external youtube video">
            <a:hlinkClick r:id="" action="ppaction://media"/>
            <a:extLst>
              <a:ext uri="{FF2B5EF4-FFF2-40B4-BE49-F238E27FC236}">
                <a16:creationId xmlns:a16="http://schemas.microsoft.com/office/drawing/2014/main" id="{4D238819-5847-E74B-A84B-42124F9C86F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12311" y="681925"/>
            <a:ext cx="7931689" cy="446157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59D15E7-75E6-B747-8D6F-02195560D05A}"/>
              </a:ext>
            </a:extLst>
          </p:cNvPr>
          <p:cNvSpPr txBox="1"/>
          <p:nvPr/>
        </p:nvSpPr>
        <p:spPr>
          <a:xfrm>
            <a:off x="1236127" y="5431214"/>
            <a:ext cx="8026400" cy="120032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PT Generator of Accessibility Statement (based on WAI-Tools AS’ Generator):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  <a:hlinkClick r:id="rId4"/>
              </a:rPr>
              <a:t>https://www.acessibilidade.gov.pt/gerador</a:t>
            </a:r>
            <a:r>
              <a:rPr lang="en-US" dirty="0">
                <a:solidFill>
                  <a:schemeClr val="bg1"/>
                </a:solidFill>
              </a:rPr>
              <a:t>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Source code: </a:t>
            </a:r>
            <a:r>
              <a:rPr lang="en-US" dirty="0">
                <a:solidFill>
                  <a:schemeClr val="bg1"/>
                </a:solidFill>
                <a:hlinkClick r:id="rId5"/>
              </a:rPr>
              <a:t>https://amagovpt.github.io/eed</a:t>
            </a:r>
            <a:r>
              <a:rPr lang="en-US" dirty="0">
                <a:solidFill>
                  <a:schemeClr val="bg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55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Thank you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EE853EB-BAD1-C64A-BA85-80B5A43B0105}"/>
              </a:ext>
            </a:extLst>
          </p:cNvPr>
          <p:cNvSpPr txBox="1">
            <a:spLocks/>
          </p:cNvSpPr>
          <p:nvPr/>
        </p:nvSpPr>
        <p:spPr>
          <a:xfrm>
            <a:off x="473477" y="1924924"/>
            <a:ext cx="7399662" cy="1628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sz="2400" kern="1200" spc="15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20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 sz="16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3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366010" indent="-171450" algn="l" defTabSz="914400" rtl="0" eaLnBrk="1" latinLnBrk="0" hangingPunct="1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Wingdings 2" pitchFamily="18" charset="2"/>
              <a:buNone/>
            </a:pPr>
            <a:r>
              <a:rPr lang="en-US" sz="4000" dirty="0"/>
              <a:t>PT Observatory Ecosystem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540" y="2757671"/>
            <a:ext cx="11210524" cy="1628352"/>
          </a:xfrm>
        </p:spPr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4000" b="1" dirty="0"/>
              <a:t>https://</a:t>
            </a:r>
            <a:r>
              <a:rPr lang="en-US" sz="4000" b="1" dirty="0" err="1"/>
              <a:t>observatorio.acessibilidade.gov.pt</a:t>
            </a:r>
            <a:r>
              <a:rPr lang="en-US" sz="4000" b="1" dirty="0"/>
              <a:t> </a:t>
            </a:r>
          </a:p>
        </p:txBody>
      </p:sp>
      <p:pic>
        <p:nvPicPr>
          <p:cNvPr id="7" name="Picture 6" descr="Flag of the European Union" title="EU Fla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576" y="4462670"/>
            <a:ext cx="2401818" cy="1628351"/>
          </a:xfrm>
          <a:prstGeom prst="rect">
            <a:avLst/>
          </a:prstGeom>
        </p:spPr>
      </p:pic>
      <p:sp>
        <p:nvSpPr>
          <p:cNvPr id="5" name="Subtitle 4"/>
          <p:cNvSpPr txBox="1">
            <a:spLocks/>
          </p:cNvSpPr>
          <p:nvPr/>
        </p:nvSpPr>
        <p:spPr>
          <a:xfrm>
            <a:off x="9347200" y="6071677"/>
            <a:ext cx="2641600" cy="739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sz="2400" kern="1200" spc="15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20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 sz="16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3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366010" indent="-171450" algn="l" defTabSz="914400" rtl="0" eaLnBrk="1" latinLnBrk="0" hangingPunct="1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600" dirty="0"/>
              <a:t>Horizon 2020 Project</a:t>
            </a:r>
          </a:p>
          <a:p>
            <a:pPr marL="45720" indent="0">
              <a:buNone/>
            </a:pPr>
            <a:r>
              <a:rPr lang="en-US" sz="1400" dirty="0"/>
              <a:t>Grant Agreement 780057</a:t>
            </a:r>
          </a:p>
        </p:txBody>
      </p:sp>
    </p:spTree>
    <p:extLst>
      <p:ext uri="{BB962C8B-B14F-4D97-AF65-F5344CB8AC3E}">
        <p14:creationId xmlns:p14="http://schemas.microsoft.com/office/powerpoint/2010/main" val="28421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An Observatory to Raise Awareness and</a:t>
            </a:r>
            <a:r>
              <a:rPr lang="en-US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US" cap="none" dirty="0"/>
              <a:t>Improve Learning [is not a shame campaign]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We believe that…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i="1" dirty="0"/>
              <a:t>“(...) the monitoring should (...) </a:t>
            </a:r>
            <a:r>
              <a:rPr lang="en-US" b="1" i="1" u="sng" dirty="0"/>
              <a:t>raise awareness</a:t>
            </a:r>
            <a:r>
              <a:rPr lang="en-US" i="1" dirty="0"/>
              <a:t> and </a:t>
            </a:r>
            <a:r>
              <a:rPr lang="en-US" b="1" i="1" u="sng" dirty="0"/>
              <a:t>encourage learning</a:t>
            </a:r>
            <a:r>
              <a:rPr lang="en-US" i="1" dirty="0"/>
              <a:t> in Member States. </a:t>
            </a:r>
            <a:br>
              <a:rPr lang="en-US" i="1" dirty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i="1" dirty="0"/>
              <a:t>For that reason, and in order to enhance transparency, the overall results of </a:t>
            </a:r>
            <a:r>
              <a:rPr lang="en-US" b="1" i="1" u="sng" dirty="0"/>
              <a:t>the monitoring activities should be made publicly available</a:t>
            </a:r>
            <a:r>
              <a:rPr lang="en-US" i="1" dirty="0"/>
              <a:t> in an accessible format.”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	(recital 2 of the Implementing Decision (EU) 2018/1524)</a:t>
            </a:r>
          </a:p>
        </p:txBody>
      </p:sp>
    </p:spTree>
    <p:extLst>
      <p:ext uri="{BB962C8B-B14F-4D97-AF65-F5344CB8AC3E}">
        <p14:creationId xmlns:p14="http://schemas.microsoft.com/office/powerpoint/2010/main" val="382377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The Directive and the PT Transposition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Evaluation Methods to be done by each Entity (decentralized)</a:t>
            </a:r>
            <a:br>
              <a:rPr lang="en-US" dirty="0"/>
            </a:br>
            <a:r>
              <a:rPr lang="en-US" dirty="0"/>
              <a:t>(ref. from the PT legislation - The DL n.º 83/2018 of 19 October)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b="1" u="sng" dirty="0"/>
              <a:t>Simplified: based on Automatic/Semi-automatic Tools</a:t>
            </a:r>
          </a:p>
          <a:p>
            <a:endParaRPr lang="en-US" dirty="0"/>
          </a:p>
          <a:p>
            <a:r>
              <a:rPr lang="en-US" dirty="0"/>
              <a:t>In-Depth “light”: manual evaluation based on a checklist “10 critical aspects of functional accessibility” (such a kind of W3C’s Easy Check)</a:t>
            </a:r>
          </a:p>
          <a:p>
            <a:endParaRPr lang="en-US" dirty="0"/>
          </a:p>
          <a:p>
            <a:r>
              <a:rPr lang="en-US" dirty="0"/>
              <a:t>Usability tests w/ People w/ Disabilities (minimum: 1 task; 1 users’ typology from the EN 301 549)</a:t>
            </a:r>
          </a:p>
        </p:txBody>
      </p:sp>
    </p:spTree>
    <p:extLst>
      <p:ext uri="{BB962C8B-B14F-4D97-AF65-F5344CB8AC3E}">
        <p14:creationId xmlns:p14="http://schemas.microsoft.com/office/powerpoint/2010/main" val="18963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Simplified Method Based in Evaluation tools</a:t>
            </a:r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8F1967C6-985E-5F42-8BC8-0171439EF9F0}"/>
              </a:ext>
            </a:extLst>
          </p:cNvPr>
          <p:cNvSpPr txBox="1">
            <a:spLocks/>
          </p:cNvSpPr>
          <p:nvPr/>
        </p:nvSpPr>
        <p:spPr>
          <a:xfrm>
            <a:off x="309696" y="2338388"/>
            <a:ext cx="5841718" cy="363651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chemeClr val="bg1"/>
                </a:solidFill>
              </a:rPr>
              <a:t>From the PT Legislation:</a:t>
            </a:r>
          </a:p>
          <a:p>
            <a:r>
              <a:rPr lang="en-GB" sz="2000" dirty="0">
                <a:solidFill>
                  <a:schemeClr val="bg1"/>
                </a:solidFill>
              </a:rPr>
              <a:t>Simplified </a:t>
            </a:r>
            <a:r>
              <a:rPr lang="en-GB" sz="2000" b="1" u="sng" dirty="0">
                <a:solidFill>
                  <a:schemeClr val="bg1"/>
                </a:solidFill>
              </a:rPr>
              <a:t>LIGHT</a:t>
            </a:r>
            <a:r>
              <a:rPr lang="en-GB" sz="2000" dirty="0">
                <a:solidFill>
                  <a:schemeClr val="bg1"/>
                </a:solidFill>
              </a:rPr>
              <a:t> Method (decentralised):</a:t>
            </a:r>
          </a:p>
          <a:p>
            <a:pPr lvl="1"/>
            <a:r>
              <a:rPr lang="en-GB" sz="1800" dirty="0">
                <a:solidFill>
                  <a:schemeClr val="bg1"/>
                </a:solidFill>
              </a:rPr>
              <a:t>Page sample: homepage + all pages linked from the home (from the historical studies in Public Sector Body in PT this means an average of 60 pages)</a:t>
            </a:r>
          </a:p>
          <a:p>
            <a:pPr lvl="1"/>
            <a:r>
              <a:rPr lang="en-GB" sz="1800" dirty="0">
                <a:solidFill>
                  <a:schemeClr val="bg1"/>
                </a:solidFill>
              </a:rPr>
              <a:t>Evaluation: Auto Tools to WCAG 2.1 ‘AA’</a:t>
            </a:r>
          </a:p>
          <a:p>
            <a:pPr lvl="2"/>
            <a:r>
              <a:rPr lang="en-GB" sz="1600" b="1" dirty="0">
                <a:solidFill>
                  <a:schemeClr val="bg1"/>
                </a:solidFill>
              </a:rPr>
              <a:t>The PSB can use any tool, but the AMA’s team will load the sample in the Portuguese Observatory of Web Accessibility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8" name="Marcador de Posição de Conteúdo 2">
            <a:extLst>
              <a:ext uri="{FF2B5EF4-FFF2-40B4-BE49-F238E27FC236}">
                <a16:creationId xmlns:a16="http://schemas.microsoft.com/office/drawing/2014/main" id="{9CE63F51-D523-8147-97D9-FD22AF9B6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577" y="2338387"/>
            <a:ext cx="5841718" cy="3636511"/>
          </a:xfrm>
          <a:effectLst/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2000" b="1" dirty="0"/>
              <a:t>From the Directive:</a:t>
            </a:r>
          </a:p>
          <a:p>
            <a:r>
              <a:rPr lang="en-GB" sz="2000" dirty="0"/>
              <a:t>Simplified Method (centralised):</a:t>
            </a:r>
          </a:p>
          <a:p>
            <a:pPr lvl="1"/>
            <a:r>
              <a:rPr lang="en-GB" dirty="0"/>
              <a:t>Page sample: “For the simplified monitoring method, </a:t>
            </a:r>
            <a:r>
              <a:rPr lang="en-GB" b="1" u="sng" dirty="0"/>
              <a:t>a number of pages appropriate to the estimated size and the complexity</a:t>
            </a:r>
            <a:r>
              <a:rPr lang="en-GB" dirty="0"/>
              <a:t> of the website shall be monitored in addition to the home page” (see 3.4 of Annex I of Implementing Decision (EU) 2018/1524).</a:t>
            </a:r>
            <a:endParaRPr lang="en-GB" sz="16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7737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cap="none" dirty="0"/>
              <a:t>Portuguese Evaluation Tools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Different tools, the same evaluation engine - </a:t>
            </a:r>
            <a:r>
              <a:rPr lang="en-US" dirty="0" err="1"/>
              <a:t>QualWeb</a:t>
            </a:r>
            <a:endParaRPr lang="en-US" dirty="0"/>
          </a:p>
        </p:txBody>
      </p:sp>
      <p:grpSp>
        <p:nvGrpSpPr>
          <p:cNvPr id="41" name="Agrupar 40" descr="The Observatory is an important element to create a network of people. We give them the MyMonitor to monitor their websites and we get the contact." title="Helping to create a Network of People">
            <a:extLst>
              <a:ext uri="{FF2B5EF4-FFF2-40B4-BE49-F238E27FC236}">
                <a16:creationId xmlns:a16="http://schemas.microsoft.com/office/drawing/2014/main" id="{B78ACE2F-E681-B541-A9CC-5C268D64456F}"/>
              </a:ext>
            </a:extLst>
          </p:cNvPr>
          <p:cNvGrpSpPr/>
          <p:nvPr/>
        </p:nvGrpSpPr>
        <p:grpSpPr>
          <a:xfrm>
            <a:off x="9568243" y="3692684"/>
            <a:ext cx="2185214" cy="2714313"/>
            <a:chOff x="5221946" y="2006012"/>
            <a:chExt cx="3135297" cy="4034401"/>
          </a:xfrm>
        </p:grpSpPr>
        <p:pic>
          <p:nvPicPr>
            <p:cNvPr id="42" name="Imagem 41">
              <a:extLst>
                <a:ext uri="{FF2B5EF4-FFF2-40B4-BE49-F238E27FC236}">
                  <a16:creationId xmlns:a16="http://schemas.microsoft.com/office/drawing/2014/main" id="{302F8380-9A70-134C-A234-65009E91A2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60844" y="2006012"/>
              <a:ext cx="2857500" cy="2857500"/>
            </a:xfrm>
            <a:prstGeom prst="rect">
              <a:avLst/>
            </a:prstGeom>
          </p:spPr>
        </p:pic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65726782-072F-5542-A4BA-4EDC59FEC6D3}"/>
                </a:ext>
              </a:extLst>
            </p:cNvPr>
            <p:cNvSpPr txBox="1"/>
            <p:nvPr/>
          </p:nvSpPr>
          <p:spPr>
            <a:xfrm>
              <a:off x="5221946" y="5079743"/>
              <a:ext cx="3135297" cy="9606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Helping to create a </a:t>
              </a:r>
            </a:p>
            <a:p>
              <a:r>
                <a:rPr lang="en-US" dirty="0"/>
                <a:t>Network of People</a:t>
              </a:r>
            </a:p>
          </p:txBody>
        </p:sp>
      </p:grpSp>
      <p:grpSp>
        <p:nvGrpSpPr>
          <p:cNvPr id="32" name="Agrupar 31" title="Tool AccessMonitor">
            <a:extLst>
              <a:ext uri="{FF2B5EF4-FFF2-40B4-BE49-F238E27FC236}">
                <a16:creationId xmlns:a16="http://schemas.microsoft.com/office/drawing/2014/main" id="{8160885D-331D-CE49-BB5C-9E3FDA873549}"/>
              </a:ext>
            </a:extLst>
          </p:cNvPr>
          <p:cNvGrpSpPr/>
          <p:nvPr/>
        </p:nvGrpSpPr>
        <p:grpSpPr>
          <a:xfrm>
            <a:off x="1068599" y="3271371"/>
            <a:ext cx="1697901" cy="1071161"/>
            <a:chOff x="1020641" y="2672130"/>
            <a:chExt cx="1697901" cy="1071161"/>
          </a:xfrm>
        </p:grpSpPr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17042BFD-B680-9348-8D63-4CAB40C05B60}"/>
                </a:ext>
              </a:extLst>
            </p:cNvPr>
            <p:cNvSpPr/>
            <p:nvPr/>
          </p:nvSpPr>
          <p:spPr>
            <a:xfrm>
              <a:off x="1604208" y="2672130"/>
              <a:ext cx="429128" cy="577525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0ADBC48F-FBAD-1741-B79E-C5DFB779EB2E}"/>
                </a:ext>
              </a:extLst>
            </p:cNvPr>
            <p:cNvSpPr txBox="1"/>
            <p:nvPr/>
          </p:nvSpPr>
          <p:spPr>
            <a:xfrm>
              <a:off x="1020641" y="3373959"/>
              <a:ext cx="1697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bg1"/>
                  </a:solidFill>
                </a:rPr>
                <a:t>AccessMonitor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2B413073-D4B7-A240-BC13-D49478BBB727}"/>
              </a:ext>
            </a:extLst>
          </p:cNvPr>
          <p:cNvSpPr txBox="1"/>
          <p:nvPr/>
        </p:nvSpPr>
        <p:spPr>
          <a:xfrm>
            <a:off x="757133" y="4337313"/>
            <a:ext cx="2465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bg2"/>
                </a:solidFill>
              </a:rPr>
              <a:t>An accessibility report of: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One page</a:t>
            </a:r>
          </a:p>
        </p:txBody>
      </p:sp>
      <p:grpSp>
        <p:nvGrpSpPr>
          <p:cNvPr id="5" name="Agrupar 4" title="Tool Observatory ">
            <a:extLst>
              <a:ext uri="{FF2B5EF4-FFF2-40B4-BE49-F238E27FC236}">
                <a16:creationId xmlns:a16="http://schemas.microsoft.com/office/drawing/2014/main" id="{9BB808B5-B1CD-0C46-B300-B49CBB5916D6}"/>
              </a:ext>
            </a:extLst>
          </p:cNvPr>
          <p:cNvGrpSpPr/>
          <p:nvPr/>
        </p:nvGrpSpPr>
        <p:grpSpPr>
          <a:xfrm>
            <a:off x="3605219" y="2004881"/>
            <a:ext cx="2520000" cy="3018215"/>
            <a:chOff x="4647504" y="2003513"/>
            <a:chExt cx="2520000" cy="3018215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E1CBE09A-25F7-CC48-8E79-4564E1C294CA}"/>
                </a:ext>
              </a:extLst>
            </p:cNvPr>
            <p:cNvGrpSpPr/>
            <p:nvPr/>
          </p:nvGrpSpPr>
          <p:grpSpPr>
            <a:xfrm>
              <a:off x="4647504" y="2003513"/>
              <a:ext cx="2520000" cy="2520000"/>
              <a:chOff x="7475618" y="2519334"/>
              <a:chExt cx="2520000" cy="2520000"/>
            </a:xfrm>
          </p:grpSpPr>
          <p:sp>
            <p:nvSpPr>
              <p:cNvPr id="8" name="Retângulo 7">
                <a:extLst>
                  <a:ext uri="{FF2B5EF4-FFF2-40B4-BE49-F238E27FC236}">
                    <a16:creationId xmlns:a16="http://schemas.microsoft.com/office/drawing/2014/main" id="{07698861-18E0-4A46-B31E-56C9DE954643}"/>
                  </a:ext>
                </a:extLst>
              </p:cNvPr>
              <p:cNvSpPr/>
              <p:nvPr/>
            </p:nvSpPr>
            <p:spPr>
              <a:xfrm>
                <a:off x="8069180" y="3545317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50A94DF3-3154-8E4E-9900-07A3550CB5A4}"/>
                  </a:ext>
                </a:extLst>
              </p:cNvPr>
              <p:cNvSpPr/>
              <p:nvPr/>
            </p:nvSpPr>
            <p:spPr>
              <a:xfrm>
                <a:off x="8153401" y="3649594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3687A1FB-ADB2-9B45-B87C-8AB767AA0A90}"/>
                  </a:ext>
                </a:extLst>
              </p:cNvPr>
              <p:cNvSpPr/>
              <p:nvPr/>
            </p:nvSpPr>
            <p:spPr>
              <a:xfrm>
                <a:off x="8245646" y="3757879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F5904FF-1558-3249-90D3-891F8952822B}"/>
                  </a:ext>
                </a:extLst>
              </p:cNvPr>
              <p:cNvSpPr/>
              <p:nvPr/>
            </p:nvSpPr>
            <p:spPr>
              <a:xfrm>
                <a:off x="7579895" y="3424996"/>
                <a:ext cx="1080000" cy="1080000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69214E74-3091-4140-9B98-57D21FBB8647}"/>
                  </a:ext>
                </a:extLst>
              </p:cNvPr>
              <p:cNvSpPr txBox="1"/>
              <p:nvPr/>
            </p:nvSpPr>
            <p:spPr>
              <a:xfrm>
                <a:off x="8261686" y="4022575"/>
                <a:ext cx="4463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accent1"/>
                    </a:solidFill>
                  </a:rPr>
                  <a:t>(...)</a:t>
                </a:r>
                <a:endParaRPr lang="en-US" sz="1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3" name="Retângulo 12">
                <a:extLst>
                  <a:ext uri="{FF2B5EF4-FFF2-40B4-BE49-F238E27FC236}">
                    <a16:creationId xmlns:a16="http://schemas.microsoft.com/office/drawing/2014/main" id="{D04FA602-7456-4A42-A4CB-03A5F5FF6C96}"/>
                  </a:ext>
                </a:extLst>
              </p:cNvPr>
              <p:cNvSpPr/>
              <p:nvPr/>
            </p:nvSpPr>
            <p:spPr>
              <a:xfrm>
                <a:off x="7852613" y="3890221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03B1552-9CA8-574C-BF9B-2C09B7185BC0}"/>
                  </a:ext>
                </a:extLst>
              </p:cNvPr>
              <p:cNvSpPr/>
              <p:nvPr/>
            </p:nvSpPr>
            <p:spPr>
              <a:xfrm>
                <a:off x="7952876" y="4026582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798065F8-CF22-0646-B05C-A66ED18205D7}"/>
                  </a:ext>
                </a:extLst>
              </p:cNvPr>
              <p:cNvSpPr/>
              <p:nvPr/>
            </p:nvSpPr>
            <p:spPr>
              <a:xfrm>
                <a:off x="8045121" y="4134867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6" name="Retângulo 15">
                <a:extLst>
                  <a:ext uri="{FF2B5EF4-FFF2-40B4-BE49-F238E27FC236}">
                    <a16:creationId xmlns:a16="http://schemas.microsoft.com/office/drawing/2014/main" id="{1900086B-ABE4-A442-A06F-C7997B6EBFD0}"/>
                  </a:ext>
                </a:extLst>
              </p:cNvPr>
              <p:cNvSpPr/>
              <p:nvPr/>
            </p:nvSpPr>
            <p:spPr>
              <a:xfrm>
                <a:off x="9192125" y="2983844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7" name="Retângulo 16">
                <a:extLst>
                  <a:ext uri="{FF2B5EF4-FFF2-40B4-BE49-F238E27FC236}">
                    <a16:creationId xmlns:a16="http://schemas.microsoft.com/office/drawing/2014/main" id="{18E98E53-EC35-3F40-8030-3F6F2EE12708}"/>
                  </a:ext>
                </a:extLst>
              </p:cNvPr>
              <p:cNvSpPr/>
              <p:nvPr/>
            </p:nvSpPr>
            <p:spPr>
              <a:xfrm>
                <a:off x="9276346" y="3088121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8" name="Retângulo 17">
                <a:extLst>
                  <a:ext uri="{FF2B5EF4-FFF2-40B4-BE49-F238E27FC236}">
                    <a16:creationId xmlns:a16="http://schemas.microsoft.com/office/drawing/2014/main" id="{4314931D-48EF-5F40-BCED-081F23A0FB2B}"/>
                  </a:ext>
                </a:extLst>
              </p:cNvPr>
              <p:cNvSpPr/>
              <p:nvPr/>
            </p:nvSpPr>
            <p:spPr>
              <a:xfrm>
                <a:off x="9368591" y="3196406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EF576BF2-6A53-2B40-98FE-E44111AA93CB}"/>
                  </a:ext>
                </a:extLst>
              </p:cNvPr>
              <p:cNvSpPr/>
              <p:nvPr/>
            </p:nvSpPr>
            <p:spPr>
              <a:xfrm>
                <a:off x="8702840" y="2863523"/>
                <a:ext cx="1080000" cy="1080000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109AF0E9-E6CF-8A48-B53B-C034DCAF0864}"/>
                  </a:ext>
                </a:extLst>
              </p:cNvPr>
              <p:cNvSpPr txBox="1"/>
              <p:nvPr/>
            </p:nvSpPr>
            <p:spPr>
              <a:xfrm>
                <a:off x="9384631" y="3461102"/>
                <a:ext cx="4463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accent1"/>
                    </a:solidFill>
                  </a:rPr>
                  <a:t>(...)</a:t>
                </a:r>
                <a:endParaRPr lang="en-US" sz="1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1" name="Retângulo 20">
                <a:extLst>
                  <a:ext uri="{FF2B5EF4-FFF2-40B4-BE49-F238E27FC236}">
                    <a16:creationId xmlns:a16="http://schemas.microsoft.com/office/drawing/2014/main" id="{48BD7CFF-897D-594D-86A4-0861F188E38F}"/>
                  </a:ext>
                </a:extLst>
              </p:cNvPr>
              <p:cNvSpPr/>
              <p:nvPr/>
            </p:nvSpPr>
            <p:spPr>
              <a:xfrm>
                <a:off x="8975558" y="3328748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18F1533B-CBB4-EC4D-A9C3-CCA44620CB3C}"/>
                  </a:ext>
                </a:extLst>
              </p:cNvPr>
              <p:cNvSpPr/>
              <p:nvPr/>
            </p:nvSpPr>
            <p:spPr>
              <a:xfrm>
                <a:off x="9075821" y="3465109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66F3512D-9CAE-3542-8243-A1E58649AE97}"/>
                  </a:ext>
                </a:extLst>
              </p:cNvPr>
              <p:cNvSpPr/>
              <p:nvPr/>
            </p:nvSpPr>
            <p:spPr>
              <a:xfrm>
                <a:off x="9168066" y="3573394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4E3D56AF-8471-154B-9251-63BF72D1CAC8}"/>
                  </a:ext>
                </a:extLst>
              </p:cNvPr>
              <p:cNvSpPr/>
              <p:nvPr/>
            </p:nvSpPr>
            <p:spPr>
              <a:xfrm>
                <a:off x="7475618" y="2519334"/>
                <a:ext cx="2520000" cy="2520000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75A248E4-0367-4A42-806A-9A56CA98D3B9}"/>
                  </a:ext>
                </a:extLst>
              </p:cNvPr>
              <p:cNvSpPr txBox="1"/>
              <p:nvPr/>
            </p:nvSpPr>
            <p:spPr>
              <a:xfrm>
                <a:off x="9168062" y="4219076"/>
                <a:ext cx="4988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/>
                  <a:t>(...)</a:t>
                </a:r>
              </a:p>
            </p:txBody>
          </p:sp>
        </p:grp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55E85DF8-9035-2146-B80B-A71D086436CE}"/>
                </a:ext>
              </a:extLst>
            </p:cNvPr>
            <p:cNvSpPr txBox="1"/>
            <p:nvPr/>
          </p:nvSpPr>
          <p:spPr>
            <a:xfrm>
              <a:off x="5016392" y="4652396"/>
              <a:ext cx="1441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Observatory</a:t>
              </a:r>
            </a:p>
          </p:txBody>
        </p:sp>
      </p:grp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530FD508-0B97-264F-8153-93FC427237EE}"/>
              </a:ext>
            </a:extLst>
          </p:cNvPr>
          <p:cNvSpPr txBox="1"/>
          <p:nvPr/>
        </p:nvSpPr>
        <p:spPr>
          <a:xfrm>
            <a:off x="3690866" y="4990827"/>
            <a:ext cx="19672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bg2"/>
                </a:solidFill>
              </a:rPr>
              <a:t>A tool of: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Awareness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Teach/Learning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Global statistics 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(...)</a:t>
            </a:r>
          </a:p>
        </p:txBody>
      </p:sp>
      <p:grpSp>
        <p:nvGrpSpPr>
          <p:cNvPr id="26" name="Agrupar 25" title="Tool MyMonitor">
            <a:extLst>
              <a:ext uri="{FF2B5EF4-FFF2-40B4-BE49-F238E27FC236}">
                <a16:creationId xmlns:a16="http://schemas.microsoft.com/office/drawing/2014/main" id="{F33EADE0-5CEE-E04A-B856-1D8E8091060F}"/>
              </a:ext>
            </a:extLst>
          </p:cNvPr>
          <p:cNvGrpSpPr/>
          <p:nvPr/>
        </p:nvGrpSpPr>
        <p:grpSpPr>
          <a:xfrm>
            <a:off x="7331684" y="2831128"/>
            <a:ext cx="1256434" cy="1468205"/>
            <a:chOff x="2900582" y="4627290"/>
            <a:chExt cx="1256434" cy="1468205"/>
          </a:xfrm>
        </p:grpSpPr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2CF9CB0E-D561-E44D-910A-34FD77806508}"/>
                </a:ext>
              </a:extLst>
            </p:cNvPr>
            <p:cNvGrpSpPr/>
            <p:nvPr/>
          </p:nvGrpSpPr>
          <p:grpSpPr>
            <a:xfrm>
              <a:off x="3200401" y="4627290"/>
              <a:ext cx="649706" cy="1002633"/>
              <a:chOff x="2879560" y="4098760"/>
              <a:chExt cx="649706" cy="1002633"/>
            </a:xfrm>
          </p:grpSpPr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F002A34F-C3B4-7442-AAC7-8BEDD3DB0F9B}"/>
                  </a:ext>
                </a:extLst>
              </p:cNvPr>
              <p:cNvSpPr/>
              <p:nvPr/>
            </p:nvSpPr>
            <p:spPr>
              <a:xfrm>
                <a:off x="2879560" y="4098760"/>
                <a:ext cx="328862" cy="517357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30" name="Retângulo 29">
                <a:extLst>
                  <a:ext uri="{FF2B5EF4-FFF2-40B4-BE49-F238E27FC236}">
                    <a16:creationId xmlns:a16="http://schemas.microsoft.com/office/drawing/2014/main" id="{BAAFB709-0B2D-F34C-B2FE-89B86945A53B}"/>
                  </a:ext>
                </a:extLst>
              </p:cNvPr>
              <p:cNvSpPr/>
              <p:nvPr/>
            </p:nvSpPr>
            <p:spPr>
              <a:xfrm>
                <a:off x="3043991" y="4331373"/>
                <a:ext cx="328862" cy="517357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31" name="Retângulo 30">
                <a:extLst>
                  <a:ext uri="{FF2B5EF4-FFF2-40B4-BE49-F238E27FC236}">
                    <a16:creationId xmlns:a16="http://schemas.microsoft.com/office/drawing/2014/main" id="{14E2AFE1-7069-0E41-AC8C-5BC7562D0624}"/>
                  </a:ext>
                </a:extLst>
              </p:cNvPr>
              <p:cNvSpPr/>
              <p:nvPr/>
            </p:nvSpPr>
            <p:spPr>
              <a:xfrm>
                <a:off x="3200404" y="4584036"/>
                <a:ext cx="328862" cy="517357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C2E085F8-AA90-4D46-AF65-694D50B0460E}"/>
                </a:ext>
              </a:extLst>
            </p:cNvPr>
            <p:cNvSpPr txBox="1"/>
            <p:nvPr/>
          </p:nvSpPr>
          <p:spPr>
            <a:xfrm>
              <a:off x="2900582" y="5726163"/>
              <a:ext cx="1256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bg1"/>
                  </a:solidFill>
                </a:rPr>
                <a:t>MyMonitor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405477E2-07AF-7147-B1FD-8215847A25D6}"/>
              </a:ext>
            </a:extLst>
          </p:cNvPr>
          <p:cNvSpPr txBox="1"/>
          <p:nvPr/>
        </p:nvSpPr>
        <p:spPr>
          <a:xfrm>
            <a:off x="7010945" y="4330447"/>
            <a:ext cx="215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bg2"/>
                </a:solidFill>
              </a:rPr>
              <a:t>A tool of: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Monitoring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Detailed indicators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Correct practices 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solidFill>
                  <a:schemeClr val="bg2"/>
                </a:solidFill>
              </a:rPr>
              <a:t>(...)</a:t>
            </a:r>
          </a:p>
        </p:txBody>
      </p:sp>
    </p:spTree>
    <p:extLst>
      <p:ext uri="{BB962C8B-B14F-4D97-AF65-F5344CB8AC3E}">
        <p14:creationId xmlns:p14="http://schemas.microsoft.com/office/powerpoint/2010/main" val="335599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cap="none" dirty="0"/>
              <a:t>Impact of the ACT-Rules in the Tests of Tools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13 ACT-Rules changed 20/80 Tests of the PT Observatory (work in progress).</a:t>
            </a:r>
          </a:p>
          <a:p>
            <a:endParaRPr lang="en-US" dirty="0"/>
          </a:p>
          <a:p>
            <a:r>
              <a:rPr lang="en-US" dirty="0" err="1"/>
              <a:t>QualWeb</a:t>
            </a:r>
            <a:r>
              <a:rPr lang="en-US" dirty="0"/>
              <a:t> have 67 of the 70 ACT rules implemented at the moment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42067F6B-A7F4-0445-AF7B-937D9306DA7E}"/>
              </a:ext>
            </a:extLst>
          </p:cNvPr>
          <p:cNvSpPr txBox="1"/>
          <p:nvPr/>
        </p:nvSpPr>
        <p:spPr>
          <a:xfrm>
            <a:off x="418842" y="3088753"/>
            <a:ext cx="1300421" cy="36933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ACT-Rules</a:t>
            </a:r>
          </a:p>
        </p:txBody>
      </p:sp>
      <p:cxnSp>
        <p:nvCxnSpPr>
          <p:cNvPr id="77" name="Conexão em Ângulos Retos 76" descr="The ACT Rules have been implementd in the QualWeb">
            <a:extLst>
              <a:ext uri="{FF2B5EF4-FFF2-40B4-BE49-F238E27FC236}">
                <a16:creationId xmlns:a16="http://schemas.microsoft.com/office/drawing/2014/main" id="{34B30CBE-9A5D-0949-AA68-FAAFA3A77005}"/>
              </a:ext>
            </a:extLst>
          </p:cNvPr>
          <p:cNvCxnSpPr>
            <a:stCxn id="72" idx="3"/>
            <a:endCxn id="73" idx="1"/>
          </p:cNvCxnSpPr>
          <p:nvPr/>
        </p:nvCxnSpPr>
        <p:spPr>
          <a:xfrm flipV="1">
            <a:off x="1719263" y="3261698"/>
            <a:ext cx="293908" cy="1172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866C489B-8B0A-8143-BBD3-A825C626CEDC}"/>
              </a:ext>
            </a:extLst>
          </p:cNvPr>
          <p:cNvSpPr txBox="1"/>
          <p:nvPr/>
        </p:nvSpPr>
        <p:spPr>
          <a:xfrm>
            <a:off x="2013171" y="2938532"/>
            <a:ext cx="1142300" cy="646331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QualWeb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Engine</a:t>
            </a:r>
          </a:p>
        </p:txBody>
      </p:sp>
      <p:cxnSp>
        <p:nvCxnSpPr>
          <p:cNvPr id="75" name="Conexão em Ângulos Retos 74" descr="The QualWeb Rules feed the PT Observatory">
            <a:extLst>
              <a:ext uri="{FF2B5EF4-FFF2-40B4-BE49-F238E27FC236}">
                <a16:creationId xmlns:a16="http://schemas.microsoft.com/office/drawing/2014/main" id="{7F9C13FA-0899-8E41-9035-6E79C5C4CCD5}"/>
              </a:ext>
            </a:extLst>
          </p:cNvPr>
          <p:cNvCxnSpPr>
            <a:stCxn id="73" idx="3"/>
            <a:endCxn id="65" idx="2"/>
          </p:cNvCxnSpPr>
          <p:nvPr/>
        </p:nvCxnSpPr>
        <p:spPr>
          <a:xfrm flipV="1">
            <a:off x="3155471" y="2500121"/>
            <a:ext cx="449748" cy="76157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40" name="Agrupar 39" title="Tool Observatory ">
            <a:extLst>
              <a:ext uri="{FF2B5EF4-FFF2-40B4-BE49-F238E27FC236}">
                <a16:creationId xmlns:a16="http://schemas.microsoft.com/office/drawing/2014/main" id="{AB60DE42-391E-1442-ABA9-6AA12DF066AB}"/>
              </a:ext>
            </a:extLst>
          </p:cNvPr>
          <p:cNvGrpSpPr/>
          <p:nvPr/>
        </p:nvGrpSpPr>
        <p:grpSpPr>
          <a:xfrm>
            <a:off x="3605219" y="1240121"/>
            <a:ext cx="2520000" cy="3018215"/>
            <a:chOff x="4647504" y="2003513"/>
            <a:chExt cx="2520000" cy="3018215"/>
          </a:xfrm>
        </p:grpSpPr>
        <p:grpSp>
          <p:nvGrpSpPr>
            <p:cNvPr id="46" name="Agrupar 45">
              <a:extLst>
                <a:ext uri="{FF2B5EF4-FFF2-40B4-BE49-F238E27FC236}">
                  <a16:creationId xmlns:a16="http://schemas.microsoft.com/office/drawing/2014/main" id="{406EBCB4-CC2C-274B-8B36-BE065BEC1FBE}"/>
                </a:ext>
              </a:extLst>
            </p:cNvPr>
            <p:cNvGrpSpPr/>
            <p:nvPr/>
          </p:nvGrpSpPr>
          <p:grpSpPr>
            <a:xfrm>
              <a:off x="4647504" y="2003513"/>
              <a:ext cx="2520000" cy="2520000"/>
              <a:chOff x="7475618" y="2519334"/>
              <a:chExt cx="2520000" cy="2520000"/>
            </a:xfrm>
          </p:grpSpPr>
          <p:sp>
            <p:nvSpPr>
              <p:cNvPr id="49" name="Retângulo 48">
                <a:extLst>
                  <a:ext uri="{FF2B5EF4-FFF2-40B4-BE49-F238E27FC236}">
                    <a16:creationId xmlns:a16="http://schemas.microsoft.com/office/drawing/2014/main" id="{9063E445-40CF-734E-83D0-FAF1CC2AD7C8}"/>
                  </a:ext>
                </a:extLst>
              </p:cNvPr>
              <p:cNvSpPr/>
              <p:nvPr/>
            </p:nvSpPr>
            <p:spPr>
              <a:xfrm>
                <a:off x="8069180" y="3545317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0" name="Retângulo 49">
                <a:extLst>
                  <a:ext uri="{FF2B5EF4-FFF2-40B4-BE49-F238E27FC236}">
                    <a16:creationId xmlns:a16="http://schemas.microsoft.com/office/drawing/2014/main" id="{C4285A69-2C2E-8845-8C8A-6562905AE2D0}"/>
                  </a:ext>
                </a:extLst>
              </p:cNvPr>
              <p:cNvSpPr/>
              <p:nvPr/>
            </p:nvSpPr>
            <p:spPr>
              <a:xfrm>
                <a:off x="8153401" y="3649594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1" name="Retângulo 50">
                <a:extLst>
                  <a:ext uri="{FF2B5EF4-FFF2-40B4-BE49-F238E27FC236}">
                    <a16:creationId xmlns:a16="http://schemas.microsoft.com/office/drawing/2014/main" id="{3EF6E4B9-801C-7340-90CE-8520E43E5A5B}"/>
                  </a:ext>
                </a:extLst>
              </p:cNvPr>
              <p:cNvSpPr/>
              <p:nvPr/>
            </p:nvSpPr>
            <p:spPr>
              <a:xfrm>
                <a:off x="8245646" y="3757879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2A24092E-30E3-7543-860C-CEEB714AA427}"/>
                  </a:ext>
                </a:extLst>
              </p:cNvPr>
              <p:cNvSpPr/>
              <p:nvPr/>
            </p:nvSpPr>
            <p:spPr>
              <a:xfrm>
                <a:off x="7579895" y="3424996"/>
                <a:ext cx="1080000" cy="1080000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1DF12589-B343-D348-A511-ECD16D404A77}"/>
                  </a:ext>
                </a:extLst>
              </p:cNvPr>
              <p:cNvSpPr txBox="1"/>
              <p:nvPr/>
            </p:nvSpPr>
            <p:spPr>
              <a:xfrm>
                <a:off x="8261686" y="4022575"/>
                <a:ext cx="4463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accent1"/>
                    </a:solidFill>
                  </a:rPr>
                  <a:t>(...)</a:t>
                </a:r>
              </a:p>
            </p:txBody>
          </p:sp>
          <p:sp>
            <p:nvSpPr>
              <p:cNvPr id="54" name="Retângulo 53">
                <a:extLst>
                  <a:ext uri="{FF2B5EF4-FFF2-40B4-BE49-F238E27FC236}">
                    <a16:creationId xmlns:a16="http://schemas.microsoft.com/office/drawing/2014/main" id="{B8999615-2E19-F24F-A7F9-5141392D945B}"/>
                  </a:ext>
                </a:extLst>
              </p:cNvPr>
              <p:cNvSpPr/>
              <p:nvPr/>
            </p:nvSpPr>
            <p:spPr>
              <a:xfrm>
                <a:off x="7852613" y="3890221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5" name="Retângulo 54">
                <a:extLst>
                  <a:ext uri="{FF2B5EF4-FFF2-40B4-BE49-F238E27FC236}">
                    <a16:creationId xmlns:a16="http://schemas.microsoft.com/office/drawing/2014/main" id="{31520E43-D52D-D643-896E-131927EC244B}"/>
                  </a:ext>
                </a:extLst>
              </p:cNvPr>
              <p:cNvSpPr/>
              <p:nvPr/>
            </p:nvSpPr>
            <p:spPr>
              <a:xfrm>
                <a:off x="7952876" y="4026582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6" name="Retângulo 55">
                <a:extLst>
                  <a:ext uri="{FF2B5EF4-FFF2-40B4-BE49-F238E27FC236}">
                    <a16:creationId xmlns:a16="http://schemas.microsoft.com/office/drawing/2014/main" id="{25CE632A-39E7-634A-8539-4255972CB371}"/>
                  </a:ext>
                </a:extLst>
              </p:cNvPr>
              <p:cNvSpPr/>
              <p:nvPr/>
            </p:nvSpPr>
            <p:spPr>
              <a:xfrm>
                <a:off x="8045121" y="4134867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7" name="Retângulo 56">
                <a:extLst>
                  <a:ext uri="{FF2B5EF4-FFF2-40B4-BE49-F238E27FC236}">
                    <a16:creationId xmlns:a16="http://schemas.microsoft.com/office/drawing/2014/main" id="{AE42627B-30E6-4F4C-BCAE-E994491E3E2C}"/>
                  </a:ext>
                </a:extLst>
              </p:cNvPr>
              <p:cNvSpPr/>
              <p:nvPr/>
            </p:nvSpPr>
            <p:spPr>
              <a:xfrm>
                <a:off x="9192125" y="2983844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8" name="Retângulo 57">
                <a:extLst>
                  <a:ext uri="{FF2B5EF4-FFF2-40B4-BE49-F238E27FC236}">
                    <a16:creationId xmlns:a16="http://schemas.microsoft.com/office/drawing/2014/main" id="{E5F2531B-3868-E548-961E-9CC632A2665B}"/>
                  </a:ext>
                </a:extLst>
              </p:cNvPr>
              <p:cNvSpPr/>
              <p:nvPr/>
            </p:nvSpPr>
            <p:spPr>
              <a:xfrm>
                <a:off x="9276346" y="3088121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9" name="Retângulo 58">
                <a:extLst>
                  <a:ext uri="{FF2B5EF4-FFF2-40B4-BE49-F238E27FC236}">
                    <a16:creationId xmlns:a16="http://schemas.microsoft.com/office/drawing/2014/main" id="{359F3C47-5B03-E54A-9C68-C056019F9FDB}"/>
                  </a:ext>
                </a:extLst>
              </p:cNvPr>
              <p:cNvSpPr/>
              <p:nvPr/>
            </p:nvSpPr>
            <p:spPr>
              <a:xfrm>
                <a:off x="9368591" y="3196406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951192D0-1C66-4248-BED5-0EE5DD08CDD9}"/>
                  </a:ext>
                </a:extLst>
              </p:cNvPr>
              <p:cNvSpPr/>
              <p:nvPr/>
            </p:nvSpPr>
            <p:spPr>
              <a:xfrm>
                <a:off x="8702840" y="2863523"/>
                <a:ext cx="1080000" cy="1080000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61" name="CaixaDeTexto 60">
                <a:extLst>
                  <a:ext uri="{FF2B5EF4-FFF2-40B4-BE49-F238E27FC236}">
                    <a16:creationId xmlns:a16="http://schemas.microsoft.com/office/drawing/2014/main" id="{963E1413-8BFF-D84E-88D8-01A36D520EEB}"/>
                  </a:ext>
                </a:extLst>
              </p:cNvPr>
              <p:cNvSpPr txBox="1"/>
              <p:nvPr/>
            </p:nvSpPr>
            <p:spPr>
              <a:xfrm>
                <a:off x="9384631" y="3461102"/>
                <a:ext cx="4463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accent1"/>
                    </a:solidFill>
                  </a:rPr>
                  <a:t>(...)</a:t>
                </a:r>
              </a:p>
            </p:txBody>
          </p:sp>
          <p:sp>
            <p:nvSpPr>
              <p:cNvPr id="62" name="Retângulo 61">
                <a:extLst>
                  <a:ext uri="{FF2B5EF4-FFF2-40B4-BE49-F238E27FC236}">
                    <a16:creationId xmlns:a16="http://schemas.microsoft.com/office/drawing/2014/main" id="{1619A0ED-1653-AF47-96D2-C242C1AE77EB}"/>
                  </a:ext>
                </a:extLst>
              </p:cNvPr>
              <p:cNvSpPr/>
              <p:nvPr/>
            </p:nvSpPr>
            <p:spPr>
              <a:xfrm>
                <a:off x="8975558" y="3328748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63" name="Retângulo 62">
                <a:extLst>
                  <a:ext uri="{FF2B5EF4-FFF2-40B4-BE49-F238E27FC236}">
                    <a16:creationId xmlns:a16="http://schemas.microsoft.com/office/drawing/2014/main" id="{780171E4-E399-D04C-BE2B-FFE1494E4CC8}"/>
                  </a:ext>
                </a:extLst>
              </p:cNvPr>
              <p:cNvSpPr/>
              <p:nvPr/>
            </p:nvSpPr>
            <p:spPr>
              <a:xfrm>
                <a:off x="9075821" y="3465109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64" name="Retângulo 63">
                <a:extLst>
                  <a:ext uri="{FF2B5EF4-FFF2-40B4-BE49-F238E27FC236}">
                    <a16:creationId xmlns:a16="http://schemas.microsoft.com/office/drawing/2014/main" id="{68B1A2AA-CE39-8444-87DA-ADF777442A01}"/>
                  </a:ext>
                </a:extLst>
              </p:cNvPr>
              <p:cNvSpPr/>
              <p:nvPr/>
            </p:nvSpPr>
            <p:spPr>
              <a:xfrm>
                <a:off x="9168066" y="3573394"/>
                <a:ext cx="172132" cy="242004"/>
              </a:xfrm>
              <a:prstGeom prst="rect">
                <a:avLst/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ED63FFE5-F607-4846-8A81-F843298950EA}"/>
                  </a:ext>
                </a:extLst>
              </p:cNvPr>
              <p:cNvSpPr/>
              <p:nvPr/>
            </p:nvSpPr>
            <p:spPr>
              <a:xfrm>
                <a:off x="7475618" y="2519334"/>
                <a:ext cx="2520000" cy="2520000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66" name="CaixaDeTexto 65">
                <a:extLst>
                  <a:ext uri="{FF2B5EF4-FFF2-40B4-BE49-F238E27FC236}">
                    <a16:creationId xmlns:a16="http://schemas.microsoft.com/office/drawing/2014/main" id="{B6841089-8183-2340-8589-5606636437A2}"/>
                  </a:ext>
                </a:extLst>
              </p:cNvPr>
              <p:cNvSpPr txBox="1"/>
              <p:nvPr/>
            </p:nvSpPr>
            <p:spPr>
              <a:xfrm>
                <a:off x="9168062" y="4219076"/>
                <a:ext cx="4988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/>
                  <a:t>(...)</a:t>
                </a:r>
              </a:p>
            </p:txBody>
          </p:sp>
        </p:grpSp>
        <p:sp>
          <p:nvSpPr>
            <p:cNvPr id="48" name="CaixaDeTexto 47">
              <a:extLst>
                <a:ext uri="{FF2B5EF4-FFF2-40B4-BE49-F238E27FC236}">
                  <a16:creationId xmlns:a16="http://schemas.microsoft.com/office/drawing/2014/main" id="{9501CABA-6762-F84A-8908-F3E1B96F106D}"/>
                </a:ext>
              </a:extLst>
            </p:cNvPr>
            <p:cNvSpPr txBox="1"/>
            <p:nvPr/>
          </p:nvSpPr>
          <p:spPr>
            <a:xfrm>
              <a:off x="5016392" y="4652396"/>
              <a:ext cx="1441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Observatory</a:t>
              </a:r>
            </a:p>
          </p:txBody>
        </p:sp>
      </p:grp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8CF74C17-25EE-A748-9C34-8D5DC138DCDE}"/>
              </a:ext>
            </a:extLst>
          </p:cNvPr>
          <p:cNvSpPr txBox="1"/>
          <p:nvPr/>
        </p:nvSpPr>
        <p:spPr>
          <a:xfrm>
            <a:off x="3327944" y="4447671"/>
            <a:ext cx="3361818" cy="206210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Rebuild tests (a more 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comprehensive analysis)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Browser Post-processing (a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better vision)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All the code are </a:t>
            </a:r>
            <a:r>
              <a:rPr lang="en-US" sz="1600" dirty="0" err="1">
                <a:solidFill>
                  <a:schemeClr val="bg1"/>
                </a:solidFill>
              </a:rPr>
              <a:t>opensource</a:t>
            </a:r>
            <a:r>
              <a:rPr lang="en-US" sz="1600" dirty="0">
                <a:solidFill>
                  <a:schemeClr val="bg1"/>
                </a:solidFill>
              </a:rPr>
              <a:t/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(https://amagovpt.github.io/eed)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I18n ready. (ready to translate)</a:t>
            </a:r>
          </a:p>
          <a:p>
            <a:endParaRPr lang="pt-PT" sz="1600" dirty="0">
              <a:solidFill>
                <a:schemeClr val="bg1"/>
              </a:solidFill>
            </a:endParaRPr>
          </a:p>
        </p:txBody>
      </p:sp>
      <p:grpSp>
        <p:nvGrpSpPr>
          <p:cNvPr id="6" name="Agrupar 5" descr="output accessibility reports in HTML">
            <a:extLst>
              <a:ext uri="{FF2B5EF4-FFF2-40B4-BE49-F238E27FC236}">
                <a16:creationId xmlns:a16="http://schemas.microsoft.com/office/drawing/2014/main" id="{E14A0B6C-B4FC-DB4A-AEE3-1B2A7BA24B00}"/>
              </a:ext>
            </a:extLst>
          </p:cNvPr>
          <p:cNvGrpSpPr/>
          <p:nvPr/>
        </p:nvGrpSpPr>
        <p:grpSpPr>
          <a:xfrm>
            <a:off x="6114278" y="1728876"/>
            <a:ext cx="2057661" cy="1348467"/>
            <a:chOff x="6114278" y="1728876"/>
            <a:chExt cx="2057661" cy="1348467"/>
          </a:xfrm>
        </p:grpSpPr>
        <p:sp>
          <p:nvSpPr>
            <p:cNvPr id="68" name="CaixaDeTexto 67">
              <a:extLst>
                <a:ext uri="{FF2B5EF4-FFF2-40B4-BE49-F238E27FC236}">
                  <a16:creationId xmlns:a16="http://schemas.microsoft.com/office/drawing/2014/main" id="{A9D7899A-43FC-254B-ADB1-76590470AB1E}"/>
                </a:ext>
              </a:extLst>
            </p:cNvPr>
            <p:cNvSpPr txBox="1"/>
            <p:nvPr/>
          </p:nvSpPr>
          <p:spPr>
            <a:xfrm>
              <a:off x="7358896" y="1728876"/>
              <a:ext cx="813043" cy="369332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txBody>
            <a:bodyPr wrap="none" rtlCol="0" anchor="ctr" anchorCtr="1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HTML</a:t>
              </a:r>
            </a:p>
          </p:txBody>
        </p:sp>
        <p:cxnSp>
          <p:nvCxnSpPr>
            <p:cNvPr id="69" name="Conexão em Ângulos Retos 68">
              <a:extLst>
                <a:ext uri="{FF2B5EF4-FFF2-40B4-BE49-F238E27FC236}">
                  <a16:creationId xmlns:a16="http://schemas.microsoft.com/office/drawing/2014/main" id="{B68108FD-4DAA-C24D-B7C2-94D4785CAF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14278" y="1910670"/>
              <a:ext cx="1640199" cy="1166673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76BC35C4-8EFD-6543-9CBC-4A84FFBC9017}"/>
              </a:ext>
            </a:extLst>
          </p:cNvPr>
          <p:cNvSpPr txBox="1"/>
          <p:nvPr/>
        </p:nvSpPr>
        <p:spPr>
          <a:xfrm>
            <a:off x="7812699" y="2103914"/>
            <a:ext cx="1515928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An a11y report</a:t>
            </a:r>
          </a:p>
          <a:p>
            <a:r>
              <a:rPr lang="en-US" sz="1600" dirty="0">
                <a:solidFill>
                  <a:schemeClr val="bg1"/>
                </a:solidFill>
              </a:rPr>
              <a:t>per page </a:t>
            </a: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D8FCB0FE-EFD1-884D-8695-EB9C910426A0}"/>
              </a:ext>
            </a:extLst>
          </p:cNvPr>
          <p:cNvSpPr txBox="1"/>
          <p:nvPr/>
        </p:nvSpPr>
        <p:spPr>
          <a:xfrm>
            <a:off x="6784697" y="3530112"/>
            <a:ext cx="1611339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pt-PT" sz="1600" dirty="0" err="1">
                <a:solidFill>
                  <a:schemeClr val="bg1"/>
                </a:solidFill>
              </a:rPr>
              <a:t>Export</a:t>
            </a:r>
            <a:r>
              <a:rPr lang="pt-PT" sz="1600" dirty="0">
                <a:solidFill>
                  <a:schemeClr val="bg1"/>
                </a:solidFill>
              </a:rPr>
              <a:t> </a:t>
            </a:r>
            <a:r>
              <a:rPr lang="pt-PT" sz="1600" dirty="0" err="1">
                <a:solidFill>
                  <a:schemeClr val="bg1"/>
                </a:solidFill>
              </a:rPr>
              <a:t>datasets</a:t>
            </a:r>
            <a:endParaRPr lang="pt-PT" sz="1600" dirty="0">
              <a:solidFill>
                <a:schemeClr val="bg1"/>
              </a:solidFill>
            </a:endParaRPr>
          </a:p>
          <a:p>
            <a:endParaRPr lang="pt-PT" sz="1600" dirty="0">
              <a:solidFill>
                <a:schemeClr val="bg1"/>
              </a:solidFill>
            </a:endParaRPr>
          </a:p>
        </p:txBody>
      </p:sp>
      <p:grpSp>
        <p:nvGrpSpPr>
          <p:cNvPr id="7" name="Agrupar 6" descr="Export datasets in EARL and CSV">
            <a:extLst>
              <a:ext uri="{FF2B5EF4-FFF2-40B4-BE49-F238E27FC236}">
                <a16:creationId xmlns:a16="http://schemas.microsoft.com/office/drawing/2014/main" id="{F56655F2-53F7-1445-9472-62B4555D65CA}"/>
              </a:ext>
            </a:extLst>
          </p:cNvPr>
          <p:cNvGrpSpPr/>
          <p:nvPr/>
        </p:nvGrpSpPr>
        <p:grpSpPr>
          <a:xfrm>
            <a:off x="6125219" y="2500121"/>
            <a:ext cx="1751442" cy="2604738"/>
            <a:chOff x="6125219" y="2500121"/>
            <a:chExt cx="1751442" cy="2604738"/>
          </a:xfrm>
        </p:grpSpPr>
        <p:sp>
          <p:nvSpPr>
            <p:cNvPr id="3" name="CaixaDeTexto 2">
              <a:extLst>
                <a:ext uri="{FF2B5EF4-FFF2-40B4-BE49-F238E27FC236}">
                  <a16:creationId xmlns:a16="http://schemas.microsoft.com/office/drawing/2014/main" id="{6B411BA2-E388-4543-987D-0599D13F5847}"/>
                </a:ext>
              </a:extLst>
            </p:cNvPr>
            <p:cNvSpPr txBox="1"/>
            <p:nvPr/>
          </p:nvSpPr>
          <p:spPr>
            <a:xfrm>
              <a:off x="7089266" y="4155549"/>
              <a:ext cx="787395" cy="369332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txBody>
            <a:bodyPr wrap="none" rtlCol="0" anchor="ctr" anchorCtr="1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EARL</a:t>
              </a:r>
            </a:p>
          </p:txBody>
        </p:sp>
        <p:sp>
          <p:nvSpPr>
            <p:cNvPr id="67" name="CaixaDeTexto 66">
              <a:extLst>
                <a:ext uri="{FF2B5EF4-FFF2-40B4-BE49-F238E27FC236}">
                  <a16:creationId xmlns:a16="http://schemas.microsoft.com/office/drawing/2014/main" id="{625335F1-BD8A-5A4C-B91D-18A7EB64FAAE}"/>
                </a:ext>
              </a:extLst>
            </p:cNvPr>
            <p:cNvSpPr txBox="1"/>
            <p:nvPr/>
          </p:nvSpPr>
          <p:spPr>
            <a:xfrm>
              <a:off x="7147880" y="4735527"/>
              <a:ext cx="659155" cy="369332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txBody>
            <a:bodyPr wrap="none" rtlCol="0" anchor="ctr" anchorCtr="1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CSV</a:t>
              </a:r>
            </a:p>
          </p:txBody>
        </p:sp>
        <p:cxnSp>
          <p:nvCxnSpPr>
            <p:cNvPr id="38" name="Conexão em Ângulos Retos 37">
              <a:extLst>
                <a:ext uri="{FF2B5EF4-FFF2-40B4-BE49-F238E27FC236}">
                  <a16:creationId xmlns:a16="http://schemas.microsoft.com/office/drawing/2014/main" id="{09A5A702-30B8-F64D-90EE-C64DDF4ED432}"/>
                </a:ext>
              </a:extLst>
            </p:cNvPr>
            <p:cNvCxnSpPr>
              <a:stCxn id="65" idx="6"/>
              <a:endCxn id="3" idx="1"/>
            </p:cNvCxnSpPr>
            <p:nvPr/>
          </p:nvCxnSpPr>
          <p:spPr>
            <a:xfrm>
              <a:off x="6125219" y="2500121"/>
              <a:ext cx="964047" cy="1840094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1" name="Conexão em Ângulos Retos 70">
              <a:extLst>
                <a:ext uri="{FF2B5EF4-FFF2-40B4-BE49-F238E27FC236}">
                  <a16:creationId xmlns:a16="http://schemas.microsoft.com/office/drawing/2014/main" id="{B4581CC6-C5B9-394C-834D-D39C275F2067}"/>
                </a:ext>
              </a:extLst>
            </p:cNvPr>
            <p:cNvCxnSpPr>
              <a:stCxn id="65" idx="6"/>
              <a:endCxn id="67" idx="1"/>
            </p:cNvCxnSpPr>
            <p:nvPr/>
          </p:nvCxnSpPr>
          <p:spPr>
            <a:xfrm>
              <a:off x="6125219" y="2500121"/>
              <a:ext cx="1022661" cy="2420072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645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cap="none" dirty="0"/>
              <a:t>Impact of the ACT-Rules in the Tests of Tools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2 Examples: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b="1" dirty="0"/>
              <a:t>Headings</a:t>
            </a:r>
          </a:p>
          <a:p>
            <a:pPr marL="285750" indent="-285750">
              <a:buFontTx/>
              <a:buChar char="-"/>
            </a:pPr>
            <a:r>
              <a:rPr lang="en-US" dirty="0"/>
              <a:t>Images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BAEF6D-1019-2A4B-BA01-7381C7562E78}"/>
              </a:ext>
            </a:extLst>
          </p:cNvPr>
          <p:cNvSpPr txBox="1"/>
          <p:nvPr/>
        </p:nvSpPr>
        <p:spPr>
          <a:xfrm>
            <a:off x="433755" y="876217"/>
            <a:ext cx="7022123" cy="646331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Past: analysis of elements H1, …, H6</a:t>
            </a:r>
          </a:p>
          <a:p>
            <a:r>
              <a:rPr lang="en-US" dirty="0">
                <a:solidFill>
                  <a:schemeClr val="bg1"/>
                </a:solidFill>
              </a:rPr>
              <a:t>Now: an H1, … H6 but also role=“heading” + aria-level=“1” (…) “6”</a:t>
            </a:r>
          </a:p>
        </p:txBody>
      </p:sp>
      <p:pic>
        <p:nvPicPr>
          <p:cNvPr id="6" name="Imagem 5" descr="Heading has Accessible Name - ACT Rule reference https://act-rules.github.io/rules/ffd0e9">
            <a:extLst>
              <a:ext uri="{FF2B5EF4-FFF2-40B4-BE49-F238E27FC236}">
                <a16:creationId xmlns:a16="http://schemas.microsoft.com/office/drawing/2014/main" id="{CE9A7DA6-0572-1049-939A-85F85D979B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63" y="1716930"/>
            <a:ext cx="8879840" cy="1573642"/>
          </a:xfrm>
          <a:prstGeom prst="rect">
            <a:avLst/>
          </a:prstGeom>
        </p:spPr>
      </p:pic>
      <p:pic>
        <p:nvPicPr>
          <p:cNvPr id="8" name="Imagem 7" descr="An heading made by aria-level=&quot;2&quot; and role=&quot;heading&quot; in a span element.&#10;&#10;An heading made by H2 element.">
            <a:extLst>
              <a:ext uri="{FF2B5EF4-FFF2-40B4-BE49-F238E27FC236}">
                <a16:creationId xmlns:a16="http://schemas.microsoft.com/office/drawing/2014/main" id="{C02705F2-1310-A64E-AFA0-EEB31AFD5D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62" y="3304793"/>
            <a:ext cx="8879839" cy="281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5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cap="none" dirty="0"/>
              <a:t>Impact of the ACT-Rules in the Tests of Tools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2 Examples: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Headings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Images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BAEF6D-1019-2A4B-BA01-7381C7562E78}"/>
              </a:ext>
            </a:extLst>
          </p:cNvPr>
          <p:cNvSpPr txBox="1"/>
          <p:nvPr/>
        </p:nvSpPr>
        <p:spPr>
          <a:xfrm>
            <a:off x="433756" y="876216"/>
            <a:ext cx="5188112" cy="646331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Past: analysis of &lt;</a:t>
            </a:r>
            <a:r>
              <a:rPr lang="en-US" dirty="0" err="1">
                <a:solidFill>
                  <a:schemeClr val="bg1"/>
                </a:solidFill>
              </a:rPr>
              <a:t>img</a:t>
            </a:r>
            <a:r>
              <a:rPr lang="en-US" dirty="0">
                <a:solidFill>
                  <a:schemeClr val="bg1"/>
                </a:solidFill>
              </a:rPr>
              <a:t>&gt; element: only alt </a:t>
            </a:r>
            <a:r>
              <a:rPr lang="en-US" dirty="0" err="1">
                <a:solidFill>
                  <a:schemeClr val="bg1"/>
                </a:solidFill>
              </a:rPr>
              <a:t>atribute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Now: alt, title, aria-label, aria-</a:t>
            </a:r>
            <a:r>
              <a:rPr lang="en-US" dirty="0" err="1">
                <a:solidFill>
                  <a:schemeClr val="bg1"/>
                </a:solidFill>
              </a:rPr>
              <a:t>labelledby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Imagem 4" descr="Image has accessible name. An ACT Rule. Reference https://act-rules.github.io/rules/23a2a8">
            <a:extLst>
              <a:ext uri="{FF2B5EF4-FFF2-40B4-BE49-F238E27FC236}">
                <a16:creationId xmlns:a16="http://schemas.microsoft.com/office/drawing/2014/main" id="{43B8A473-E794-1D4A-AD4A-161135DDD1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62" y="1685273"/>
            <a:ext cx="8879839" cy="1672227"/>
          </a:xfrm>
          <a:prstGeom prst="rect">
            <a:avLst/>
          </a:prstGeom>
        </p:spPr>
      </p:pic>
      <p:pic>
        <p:nvPicPr>
          <p:cNvPr id="14" name="Imagem 13" descr="The attribute title is the only one that exist in a image. In this case the value of the title is the accessible name of the image. Is a pass case.">
            <a:extLst>
              <a:ext uri="{FF2B5EF4-FFF2-40B4-BE49-F238E27FC236}">
                <a16:creationId xmlns:a16="http://schemas.microsoft.com/office/drawing/2014/main" id="{2C8A4209-DD81-764A-9FF8-E55ED4B2A4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28" y="3370127"/>
            <a:ext cx="8896773" cy="1591868"/>
          </a:xfrm>
          <a:prstGeom prst="rect">
            <a:avLst/>
          </a:prstGeom>
        </p:spPr>
      </p:pic>
      <p:pic>
        <p:nvPicPr>
          <p:cNvPr id="16" name="Imagem 15" descr="An image element with the aria-labelledby attribute. In this case the accessibility name of the image came from the id referenced in the aria-labelledby attribute. Is pass case.">
            <a:extLst>
              <a:ext uri="{FF2B5EF4-FFF2-40B4-BE49-F238E27FC236}">
                <a16:creationId xmlns:a16="http://schemas.microsoft.com/office/drawing/2014/main" id="{D01375B5-7CA5-E544-AE6C-DF85D6C98D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96" y="5077624"/>
            <a:ext cx="8879839" cy="14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10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cap="none" dirty="0" err="1"/>
              <a:t>QualWeb</a:t>
            </a:r>
            <a:r>
              <a:rPr lang="en-US" b="1" u="sng" cap="none" dirty="0"/>
              <a:t> Engine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 PT implementation of all the ACT-Rules</a:t>
            </a:r>
            <a:br>
              <a:rPr lang="en-US" dirty="0"/>
            </a:br>
            <a:r>
              <a:rPr lang="en-US" dirty="0"/>
              <a:t>(Work in Progress)</a:t>
            </a:r>
            <a:endParaRPr lang="en-US" b="1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BAEF6D-1019-2A4B-BA01-7381C7562E78}"/>
              </a:ext>
            </a:extLst>
          </p:cNvPr>
          <p:cNvSpPr txBox="1"/>
          <p:nvPr/>
        </p:nvSpPr>
        <p:spPr>
          <a:xfrm>
            <a:off x="433755" y="876215"/>
            <a:ext cx="6864511" cy="646331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If you want to try all the ACT Rules that we have at the moment:</a:t>
            </a:r>
          </a:p>
          <a:p>
            <a:r>
              <a:rPr lang="en-US" dirty="0">
                <a:solidFill>
                  <a:schemeClr val="bg1"/>
                </a:solidFill>
                <a:hlinkClick r:id="rId2"/>
              </a:rPr>
              <a:t>http://qualweb.di.fc.ul.pt</a:t>
            </a:r>
            <a:r>
              <a:rPr lang="en-US" dirty="0">
                <a:solidFill>
                  <a:schemeClr val="bg1"/>
                </a:solidFill>
              </a:rPr>
              <a:t>  </a:t>
            </a:r>
          </a:p>
        </p:txBody>
      </p:sp>
      <p:pic>
        <p:nvPicPr>
          <p:cNvPr id="6" name="Imagem 5" descr="Printscreen of the First page of QualWeb - the Portuguese Engine that applies the ACT Rules.&#10;&#10;In the image is possible to see that QualWeb have three modules of analysis: by ACT Rules, by HTML Techniques and by CSS Techniques.  ">
            <a:extLst>
              <a:ext uri="{FF2B5EF4-FFF2-40B4-BE49-F238E27FC236}">
                <a16:creationId xmlns:a16="http://schemas.microsoft.com/office/drawing/2014/main" id="{089DEA74-43E4-1C48-8624-A5E695FA51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51" y="2163314"/>
            <a:ext cx="8354645" cy="298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75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sales training presentation">
  <a:themeElements>
    <a:clrScheme name="Custom 8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345D7E"/>
      </a:hlink>
      <a:folHlink>
        <a:srgbClr val="345D7E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sales training presentation.potx" id="{43A08E4F-B0EF-4939-AE80-92C3CECADCD8}" vid="{E3DA271C-F552-4722-8084-29919216053E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sales training presentation</Template>
  <TotalTime>3307</TotalTime>
  <Words>686</Words>
  <Application>Microsoft Office PowerPoint</Application>
  <PresentationFormat>Widescreen</PresentationFormat>
  <Paragraphs>123</Paragraphs>
  <Slides>12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Wingdings</vt:lpstr>
      <vt:lpstr>Wingdings 2</vt:lpstr>
      <vt:lpstr>Business sales training presentation</vt:lpstr>
      <vt:lpstr>Portuguese Observatory  WAI-Tools Final Open Meeting Online, 26 January 2021  </vt:lpstr>
      <vt:lpstr>An Observatory to Raise Awareness and  Improve Learning [is not a shame campaign]</vt:lpstr>
      <vt:lpstr>The Directive and the PT Transposition</vt:lpstr>
      <vt:lpstr>Simplified Method Based in Evaluation tools</vt:lpstr>
      <vt:lpstr>Portuguese Evaluation Tools</vt:lpstr>
      <vt:lpstr>Impact of the ACT-Rules in the Tests of Tools</vt:lpstr>
      <vt:lpstr>Impact of the ACT-Rules in the Tests of Tools</vt:lpstr>
      <vt:lpstr>Impact of the ACT-Rules in the Tests of Tools</vt:lpstr>
      <vt:lpstr>QualWeb Engine</vt:lpstr>
      <vt:lpstr>Demo of the Observatory</vt:lpstr>
      <vt:lpstr>The Accessibility Statement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WAI-Tools Project  29 November 2017 Brussels, Belgium</dc:title>
  <dc:creator>Shadi Abou-Zahra</dc:creator>
  <cp:lastModifiedBy>Shadi Abou-Zahra</cp:lastModifiedBy>
  <cp:revision>86</cp:revision>
  <dcterms:created xsi:type="dcterms:W3CDTF">2017-11-20T17:35:56Z</dcterms:created>
  <dcterms:modified xsi:type="dcterms:W3CDTF">2021-01-25T09:16:11Z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74066600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