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82" r:id="rId2"/>
    <p:sldId id="324" r:id="rId3"/>
    <p:sldId id="325" r:id="rId4"/>
    <p:sldId id="326" r:id="rId5"/>
    <p:sldId id="318" r:id="rId6"/>
    <p:sldId id="319" r:id="rId7"/>
    <p:sldId id="320" r:id="rId8"/>
    <p:sldId id="308" r:id="rId9"/>
    <p:sldId id="323" r:id="rId10"/>
    <p:sldId id="30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0879" autoAdjust="0"/>
  </p:normalViewPr>
  <p:slideViewPr>
    <p:cSldViewPr snapToGrid="0" showGuides="1">
      <p:cViewPr varScale="1">
        <p:scale>
          <a:sx n="109" d="100"/>
          <a:sy n="109" d="100"/>
        </p:scale>
        <p:origin x="384" y="11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2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7325D-7C6B-4659-A656-A772019985A7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6F1DE-7011-44EB-ACA9-621AFE57E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52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FD80F-0FDC-4A05-9EF1-C028EC4EDC0A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039D5-9119-4C2A-87C5-029C8B6BFF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white"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3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6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3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4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200" y="153923"/>
            <a:ext cx="8940800" cy="6553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2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4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2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99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50876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3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25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92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1/21/2021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6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sz="2400" kern="1200" spc="15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20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§"/>
        <a:defRPr sz="16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>
            <a:lumMod val="50000"/>
          </a:schemeClr>
        </a:buClr>
        <a:buFont typeface="Wingdings" pitchFamily="2" charset="2"/>
        <a:buChar char="§"/>
        <a:defRPr sz="1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Wingdings" pitchFamily="2" charset="2"/>
        <a:buChar char="§"/>
        <a:defRPr sz="13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8pPr>
      <a:lvl9pPr marL="2366010" indent="-171450" algn="l" defTabSz="914400" rtl="0" eaLnBrk="1" latinLnBrk="0" hangingPunct="1">
        <a:spcBef>
          <a:spcPct val="20000"/>
        </a:spcBef>
        <a:buClr>
          <a:schemeClr val="accent5">
            <a:lumMod val="75000"/>
          </a:schemeClr>
        </a:buClr>
        <a:buFont typeface="Wingdings" panose="05000000000000000000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54227" y="2052960"/>
            <a:ext cx="8688173" cy="1828800"/>
          </a:xfrm>
        </p:spPr>
        <p:txBody>
          <a:bodyPr/>
          <a:lstStyle/>
          <a:p>
            <a:r>
              <a:rPr lang="en-US" sz="5400" b="1" cap="none" dirty="0" smtClean="0"/>
              <a:t>ACT Rules Development</a:t>
            </a: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n-US" cap="none" dirty="0" smtClean="0"/>
              <a:t>WAI-Tools Final Open Meeting</a:t>
            </a:r>
            <a:br>
              <a:rPr lang="en-US" cap="none" dirty="0" smtClean="0"/>
            </a:br>
            <a:r>
              <a:rPr lang="en-US" cap="none" dirty="0" smtClean="0"/>
              <a:t>Online, 26 January 2021</a:t>
            </a:r>
            <a:r>
              <a:rPr lang="en-US" cap="none" dirty="0"/>
              <a:t/>
            </a:r>
            <a:br>
              <a:rPr lang="en-US" cap="none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347200" y="6018669"/>
            <a:ext cx="2641600" cy="739942"/>
          </a:xfrm>
        </p:spPr>
        <p:txBody>
          <a:bodyPr>
            <a:normAutofit/>
          </a:bodyPr>
          <a:lstStyle/>
          <a:p>
            <a:r>
              <a:rPr lang="en-US" sz="1600" dirty="0" smtClean="0"/>
              <a:t>Horizon 2020 Project</a:t>
            </a:r>
          </a:p>
          <a:p>
            <a:r>
              <a:rPr lang="en-US" sz="1400" dirty="0" smtClean="0"/>
              <a:t>Grant Agreement 780057</a:t>
            </a:r>
            <a:endParaRPr lang="en-US" sz="1400" dirty="0"/>
          </a:p>
        </p:txBody>
      </p:sp>
      <p:pic>
        <p:nvPicPr>
          <p:cNvPr id="2" name="Picture 1" descr="Flag of the European Union" title="EU Fla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576" y="4462670"/>
            <a:ext cx="2401818" cy="16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290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 smtClean="0"/>
              <a:t>Thank you</a:t>
            </a:r>
            <a:endParaRPr lang="en-US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9" y="1719071"/>
            <a:ext cx="11210524" cy="3263746"/>
          </a:xfrm>
        </p:spPr>
        <p:txBody>
          <a:bodyPr anchor="ctr">
            <a:normAutofit/>
          </a:bodyPr>
          <a:lstStyle/>
          <a:p>
            <a:pPr marL="45720" indent="0" algn="ctr">
              <a:buNone/>
            </a:pPr>
            <a:r>
              <a:rPr lang="en-US" sz="9200" b="1" dirty="0" smtClean="0"/>
              <a:t>act-rules.github.io/</a:t>
            </a:r>
            <a:endParaRPr lang="en-US" sz="9200" b="1" dirty="0" smtClean="0"/>
          </a:p>
        </p:txBody>
      </p:sp>
      <p:sp>
        <p:nvSpPr>
          <p:cNvPr id="5" name="Subtitle 4"/>
          <p:cNvSpPr txBox="1">
            <a:spLocks/>
          </p:cNvSpPr>
          <p:nvPr/>
        </p:nvSpPr>
        <p:spPr>
          <a:xfrm>
            <a:off x="9347200" y="6071677"/>
            <a:ext cx="2641600" cy="7399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2860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 2" pitchFamily="18" charset="2"/>
              <a:buChar char=""/>
              <a:defRPr sz="2400" kern="1200" spc="15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20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50000"/>
                </a:schemeClr>
              </a:buClr>
              <a:buFont typeface="Wingdings" pitchFamily="2" charset="2"/>
              <a:buChar char="§"/>
              <a:defRPr sz="16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buClr>
                <a:schemeClr val="accent4">
                  <a:lumMod val="50000"/>
                </a:schemeClr>
              </a:buClr>
              <a:buFont typeface="Wingdings" pitchFamily="2" charset="2"/>
              <a:buChar char="§"/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spcBef>
                <a:spcPct val="20000"/>
              </a:spcBef>
              <a:buClr>
                <a:schemeClr val="accent6">
                  <a:lumMod val="75000"/>
                </a:schemeClr>
              </a:buClr>
              <a:buFont typeface="Wingdings" pitchFamily="2" charset="2"/>
              <a:buChar char="§"/>
              <a:defRPr sz="1300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55448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828800" indent="-182880" algn="l" defTabSz="914400" rtl="0" eaLnBrk="1" latinLnBrk="0" hangingPunct="1">
              <a:spcBef>
                <a:spcPct val="20000"/>
              </a:spcBef>
              <a:buClr>
                <a:schemeClr val="accent2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>
                  <a:lumMod val="75000"/>
                </a:schemeClr>
              </a:buClr>
              <a:buFont typeface="Wingdings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366010" indent="-171450" algn="l" defTabSz="914400" rtl="0" eaLnBrk="1" latinLnBrk="0" hangingPunct="1">
              <a:spcBef>
                <a:spcPct val="2000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sz="1600" dirty="0" smtClean="0"/>
              <a:t>Horizon 2020 Project</a:t>
            </a:r>
          </a:p>
          <a:p>
            <a:pPr marL="45720" indent="0">
              <a:buNone/>
            </a:pPr>
            <a:r>
              <a:rPr lang="en-US" sz="1400" dirty="0" smtClean="0"/>
              <a:t>Grant Agreement 780057</a:t>
            </a:r>
            <a:endParaRPr lang="en-US" sz="1400" dirty="0"/>
          </a:p>
        </p:txBody>
      </p:sp>
      <p:pic>
        <p:nvPicPr>
          <p:cNvPr id="7" name="Picture 6" descr="Flag of the European Union" title="EU Fla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576" y="4462670"/>
            <a:ext cx="2401818" cy="1628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1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5"/>
          <p:cNvSpPr txBox="1">
            <a:spLocks noGrp="1"/>
          </p:cNvSpPr>
          <p:nvPr>
            <p:ph type="title"/>
          </p:nvPr>
        </p:nvSpPr>
        <p:spPr>
          <a:xfrm>
            <a:off x="507999" y="355847"/>
            <a:ext cx="11175015" cy="1054394"/>
          </a:xfrm>
          <a:prstGeom prst="rect">
            <a:avLst/>
          </a:prstGeom>
        </p:spPr>
        <p:txBody>
          <a:bodyPr/>
          <a:lstStyle>
            <a:lvl1pPr algn="l"/>
          </a:lstStyle>
          <a:p>
            <a:r>
              <a:rPr cap="none" dirty="0"/>
              <a:t>Goals of ACT</a:t>
            </a:r>
          </a:p>
        </p:txBody>
      </p:sp>
      <p:sp>
        <p:nvSpPr>
          <p:cNvPr id="111" name="Content Placeholder 3"/>
          <p:cNvSpPr txBox="1">
            <a:spLocks noGrp="1"/>
          </p:cNvSpPr>
          <p:nvPr>
            <p:ph type="body" idx="1"/>
          </p:nvPr>
        </p:nvSpPr>
        <p:spPr>
          <a:xfrm>
            <a:off x="507998" y="1719070"/>
            <a:ext cx="11210526" cy="4407410"/>
          </a:xfrm>
          <a:prstGeom prst="rect">
            <a:avLst/>
          </a:prstGeom>
        </p:spPr>
        <p:txBody>
          <a:bodyPr/>
          <a:lstStyle/>
          <a:p>
            <a:pPr marL="0" indent="45719">
              <a:buSzTx/>
              <a:buFont typeface="Wingdings 2"/>
              <a:buNone/>
            </a:pPr>
            <a:endParaRPr dirty="0"/>
          </a:p>
          <a:p>
            <a:pPr marL="0" indent="45719">
              <a:buSzTx/>
              <a:buFont typeface="Wingdings 2"/>
              <a:buNone/>
              <a:defRPr spc="100"/>
            </a:pPr>
            <a:r>
              <a:rPr dirty="0"/>
              <a:t>Improve consistency in tests of</a:t>
            </a:r>
            <a:r>
              <a:rPr dirty="0" smtClean="0"/>
              <a:t>:</a:t>
            </a:r>
            <a:endParaRPr lang="en-US" dirty="0" smtClean="0"/>
          </a:p>
          <a:p>
            <a:pPr marL="0" indent="45719">
              <a:buSzTx/>
              <a:buFont typeface="Wingdings 2"/>
              <a:buNone/>
              <a:defRPr spc="100"/>
            </a:pPr>
            <a:endParaRPr dirty="0"/>
          </a:p>
          <a:p>
            <a:pPr>
              <a:defRPr spc="100"/>
            </a:pPr>
            <a:r>
              <a:rPr dirty="0"/>
              <a:t>Accessibility test tools</a:t>
            </a:r>
          </a:p>
          <a:p>
            <a:pPr>
              <a:defRPr spc="100"/>
            </a:pPr>
            <a:r>
              <a:rPr dirty="0"/>
              <a:t>Test methodologies*</a:t>
            </a:r>
          </a:p>
          <a:p>
            <a:pPr marL="45720" indent="0">
              <a:buNone/>
              <a:defRPr spc="100"/>
            </a:pPr>
            <a:endParaRPr dirty="0"/>
          </a:p>
          <a:p>
            <a:pPr marL="0" indent="45719">
              <a:buSzTx/>
              <a:buFont typeface="Wingdings 2"/>
              <a:buNone/>
              <a:defRPr spc="100"/>
            </a:pPr>
            <a:r>
              <a:rPr dirty="0"/>
              <a:t>(* Any document that describes how to test WCAG)</a:t>
            </a:r>
          </a:p>
        </p:txBody>
      </p:sp>
    </p:spTree>
    <p:extLst>
      <p:ext uri="{BB962C8B-B14F-4D97-AF65-F5344CB8AC3E}">
        <p14:creationId xmlns:p14="http://schemas.microsoft.com/office/powerpoint/2010/main" val="14777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itle 5"/>
          <p:cNvSpPr txBox="1">
            <a:spLocks noGrp="1"/>
          </p:cNvSpPr>
          <p:nvPr>
            <p:ph type="title"/>
          </p:nvPr>
        </p:nvSpPr>
        <p:spPr>
          <a:xfrm>
            <a:off x="507999" y="355847"/>
            <a:ext cx="11175015" cy="1054395"/>
          </a:xfrm>
          <a:prstGeom prst="rect">
            <a:avLst/>
          </a:prstGeom>
        </p:spPr>
        <p:txBody>
          <a:bodyPr/>
          <a:lstStyle>
            <a:lvl1pPr algn="l"/>
          </a:lstStyle>
          <a:p>
            <a:r>
              <a:rPr cap="none" dirty="0"/>
              <a:t>Benefits of ACT</a:t>
            </a:r>
          </a:p>
        </p:txBody>
      </p:sp>
      <p:sp>
        <p:nvSpPr>
          <p:cNvPr id="114" name="Content Placeholder 3"/>
          <p:cNvSpPr txBox="1">
            <a:spLocks noGrp="1"/>
          </p:cNvSpPr>
          <p:nvPr>
            <p:ph type="body" idx="1"/>
          </p:nvPr>
        </p:nvSpPr>
        <p:spPr>
          <a:xfrm>
            <a:off x="507998" y="1719071"/>
            <a:ext cx="11210526" cy="4407409"/>
          </a:xfrm>
          <a:prstGeom prst="rect">
            <a:avLst/>
          </a:prstGeom>
        </p:spPr>
        <p:txBody>
          <a:bodyPr/>
          <a:lstStyle/>
          <a:p>
            <a:pPr marL="0" indent="45719">
              <a:buSzTx/>
              <a:buFont typeface="Wingdings 2"/>
              <a:buNone/>
            </a:pPr>
            <a:endParaRPr lang="en-US" dirty="0" smtClean="0"/>
          </a:p>
          <a:p>
            <a:pPr marL="0" indent="45719">
              <a:buSzTx/>
              <a:buFont typeface="Wingdings 2"/>
              <a:buNone/>
            </a:pPr>
            <a:r>
              <a:rPr lang="en-US" dirty="0" smtClean="0"/>
              <a:t>Benefits for many different audiences:</a:t>
            </a:r>
            <a:endParaRPr lang="en-US" dirty="0"/>
          </a:p>
          <a:p>
            <a:pPr marL="0" indent="45719">
              <a:buSzTx/>
              <a:buFont typeface="Wingdings 2"/>
              <a:buNone/>
            </a:pPr>
            <a:endParaRPr dirty="0"/>
          </a:p>
          <a:p>
            <a:pPr>
              <a:defRPr spc="100"/>
            </a:pPr>
            <a:r>
              <a:rPr dirty="0"/>
              <a:t>Far more consistent test results</a:t>
            </a:r>
          </a:p>
          <a:p>
            <a:pPr>
              <a:defRPr spc="100"/>
            </a:pPr>
            <a:r>
              <a:rPr lang="en-US" dirty="0" smtClean="0"/>
              <a:t>Formally published rule by</a:t>
            </a:r>
            <a:r>
              <a:rPr dirty="0" smtClean="0"/>
              <a:t> </a:t>
            </a:r>
            <a:r>
              <a:rPr dirty="0"/>
              <a:t>W3C</a:t>
            </a:r>
          </a:p>
          <a:p>
            <a:pPr>
              <a:defRPr spc="100"/>
            </a:pPr>
            <a:r>
              <a:rPr dirty="0"/>
              <a:t>Resolves </a:t>
            </a:r>
            <a:r>
              <a:rPr lang="en-US" dirty="0" smtClean="0"/>
              <a:t>questions around WCAG</a:t>
            </a:r>
            <a:endParaRPr dirty="0"/>
          </a:p>
          <a:p>
            <a:pPr>
              <a:defRPr spc="100"/>
            </a:pPr>
            <a:r>
              <a:rPr dirty="0"/>
              <a:t>Builds trust in </a:t>
            </a:r>
            <a:r>
              <a:rPr lang="en-US" dirty="0" smtClean="0"/>
              <a:t>accessibility testing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8212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le 5"/>
          <p:cNvSpPr txBox="1">
            <a:spLocks noGrp="1"/>
          </p:cNvSpPr>
          <p:nvPr>
            <p:ph type="title"/>
          </p:nvPr>
        </p:nvSpPr>
        <p:spPr>
          <a:xfrm>
            <a:off x="507999" y="355847"/>
            <a:ext cx="11175015" cy="1054395"/>
          </a:xfrm>
          <a:prstGeom prst="rect">
            <a:avLst/>
          </a:prstGeom>
        </p:spPr>
        <p:txBody>
          <a:bodyPr/>
          <a:lstStyle>
            <a:lvl1pPr algn="l"/>
          </a:lstStyle>
          <a:p>
            <a:r>
              <a:rPr cap="none" dirty="0"/>
              <a:t>Features of ACT</a:t>
            </a:r>
          </a:p>
        </p:txBody>
      </p:sp>
      <p:sp>
        <p:nvSpPr>
          <p:cNvPr id="117" name="Content Placeholder 3"/>
          <p:cNvSpPr txBox="1">
            <a:spLocks noGrp="1"/>
          </p:cNvSpPr>
          <p:nvPr>
            <p:ph type="body" idx="1"/>
          </p:nvPr>
        </p:nvSpPr>
        <p:spPr>
          <a:xfrm>
            <a:off x="507998" y="1719071"/>
            <a:ext cx="11210526" cy="4407409"/>
          </a:xfrm>
          <a:prstGeom prst="rect">
            <a:avLst/>
          </a:prstGeom>
        </p:spPr>
        <p:txBody>
          <a:bodyPr/>
          <a:lstStyle/>
          <a:p>
            <a:pPr marL="0" indent="45719">
              <a:buSzTx/>
              <a:buFont typeface="Wingdings 2"/>
              <a:buNone/>
            </a:pPr>
            <a:endParaRPr lang="en-US" dirty="0" smtClean="0"/>
          </a:p>
          <a:p>
            <a:pPr marL="0" indent="45719">
              <a:buSzTx/>
              <a:buFont typeface="Wingdings 2"/>
              <a:buNone/>
            </a:pPr>
            <a:r>
              <a:rPr lang="en-US" dirty="0" smtClean="0"/>
              <a:t>ACT Rules provide consistency and transparency:</a:t>
            </a:r>
            <a:endParaRPr lang="en-US" dirty="0"/>
          </a:p>
          <a:p>
            <a:pPr marL="0" indent="45719">
              <a:buSzTx/>
              <a:buFont typeface="Wingdings 2"/>
              <a:buNone/>
            </a:pPr>
            <a:endParaRPr dirty="0"/>
          </a:p>
          <a:p>
            <a:pPr>
              <a:defRPr spc="100"/>
            </a:pPr>
            <a:r>
              <a:rPr dirty="0"/>
              <a:t>Unambiguous language</a:t>
            </a:r>
          </a:p>
          <a:p>
            <a:pPr>
              <a:defRPr spc="100"/>
            </a:pPr>
            <a:r>
              <a:rPr dirty="0"/>
              <a:t>Document assistive technology issues</a:t>
            </a:r>
          </a:p>
          <a:p>
            <a:pPr>
              <a:defRPr spc="100"/>
            </a:pPr>
            <a:r>
              <a:rPr dirty="0"/>
              <a:t>Documented assumptions</a:t>
            </a:r>
          </a:p>
          <a:p>
            <a:pPr>
              <a:defRPr spc="100"/>
            </a:pPr>
            <a:r>
              <a:rPr dirty="0"/>
              <a:t>Tool &amp; methodology </a:t>
            </a:r>
            <a:r>
              <a:rPr dirty="0" smtClean="0"/>
              <a:t>agnostic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180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fad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/>
              <a:t>ACT Rules </a:t>
            </a:r>
            <a:r>
              <a:rPr lang="en-US" cap="none" dirty="0" smtClean="0"/>
              <a:t>Developed </a:t>
            </a:r>
            <a:r>
              <a:rPr lang="en-US" cap="none" dirty="0"/>
              <a:t>B</a:t>
            </a:r>
            <a:r>
              <a:rPr lang="en-US" cap="none" dirty="0" smtClean="0"/>
              <a:t>y </a:t>
            </a:r>
            <a:r>
              <a:rPr lang="en-US" cap="none" dirty="0"/>
              <a:t>T</a:t>
            </a:r>
            <a:r>
              <a:rPr lang="en-US" cap="none" dirty="0" smtClean="0"/>
              <a:t>he Project</a:t>
            </a:r>
            <a:endParaRPr lang="en-US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8" y="1719071"/>
            <a:ext cx="11041451" cy="49288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Overview on ACT Rules developed by the project:</a:t>
            </a:r>
          </a:p>
          <a:p>
            <a:pPr marL="45720" indent="0">
              <a:buNone/>
            </a:pPr>
            <a:endParaRPr lang="en-US" dirty="0" smtClean="0"/>
          </a:p>
          <a:p>
            <a:r>
              <a:rPr lang="en-US" dirty="0" smtClean="0"/>
              <a:t>I</a:t>
            </a:r>
            <a:r>
              <a:rPr lang="en-US" dirty="0" smtClean="0"/>
              <a:t>nitial </a:t>
            </a:r>
            <a:r>
              <a:rPr lang="en-US" dirty="0"/>
              <a:t>target was </a:t>
            </a:r>
            <a:r>
              <a:rPr lang="en-US" b="1" dirty="0" smtClean="0"/>
              <a:t>total of 70 </a:t>
            </a:r>
            <a:r>
              <a:rPr lang="en-US" b="1" dirty="0"/>
              <a:t>rules</a:t>
            </a:r>
            <a:r>
              <a:rPr lang="en-US" dirty="0"/>
              <a:t>, of which 30 </a:t>
            </a:r>
            <a:r>
              <a:rPr lang="en-US" dirty="0" smtClean="0"/>
              <a:t>automatable </a:t>
            </a:r>
            <a:r>
              <a:rPr lang="en-US" dirty="0"/>
              <a:t>rules, 25 </a:t>
            </a:r>
            <a:r>
              <a:rPr lang="en-US" dirty="0" smtClean="0"/>
              <a:t>semi-automated </a:t>
            </a:r>
            <a:r>
              <a:rPr lang="en-US" dirty="0"/>
              <a:t>rules, and 15 </a:t>
            </a:r>
            <a:r>
              <a:rPr lang="en-US" dirty="0" smtClean="0"/>
              <a:t>manual rules</a:t>
            </a:r>
            <a:endParaRPr lang="en-US" dirty="0"/>
          </a:p>
          <a:p>
            <a:r>
              <a:rPr lang="en-US" dirty="0" smtClean="0"/>
              <a:t>At </a:t>
            </a:r>
            <a:r>
              <a:rPr lang="en-US" dirty="0"/>
              <a:t>project </a:t>
            </a:r>
            <a:r>
              <a:rPr lang="en-US" dirty="0" smtClean="0"/>
              <a:t>begin tried </a:t>
            </a:r>
            <a:r>
              <a:rPr lang="en-US" dirty="0"/>
              <a:t>to cover as much ground as </a:t>
            </a:r>
            <a:r>
              <a:rPr lang="en-US" dirty="0" smtClean="0"/>
              <a:t>possible: </a:t>
            </a:r>
            <a:r>
              <a:rPr lang="en-US" dirty="0" err="1" smtClean="0"/>
              <a:t>eg</a:t>
            </a:r>
            <a:r>
              <a:rPr lang="en-US" dirty="0" smtClean="0"/>
              <a:t>. </a:t>
            </a:r>
            <a:r>
              <a:rPr lang="en-US" dirty="0"/>
              <a:t>text content, graphics, audio/visual media, and </a:t>
            </a:r>
            <a:r>
              <a:rPr lang="en-US" dirty="0" smtClean="0"/>
              <a:t>more</a:t>
            </a:r>
          </a:p>
          <a:p>
            <a:r>
              <a:rPr lang="en-US" dirty="0" smtClean="0"/>
              <a:t>Later on </a:t>
            </a:r>
            <a:r>
              <a:rPr lang="en-US" dirty="0"/>
              <a:t>rules became more specialized and focused on increasingly narrow aspects of web </a:t>
            </a:r>
            <a:r>
              <a:rPr lang="en-US" dirty="0" smtClean="0"/>
              <a:t>content</a:t>
            </a:r>
            <a:endParaRPr lang="en-US" dirty="0"/>
          </a:p>
          <a:p>
            <a:r>
              <a:rPr lang="en-US" dirty="0"/>
              <a:t>Several rules for requirements outside WCAG were also developed, covering things like </a:t>
            </a:r>
            <a:r>
              <a:rPr lang="en-US" dirty="0" smtClean="0"/>
              <a:t>WAI-ARIA </a:t>
            </a:r>
            <a:r>
              <a:rPr lang="en-US" dirty="0"/>
              <a:t>and its </a:t>
            </a:r>
            <a:r>
              <a:rPr lang="en-US" dirty="0" smtClean="0"/>
              <a:t>Authoring Practices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41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/>
              <a:t>How ACT Rules </a:t>
            </a:r>
            <a:r>
              <a:rPr lang="en-US" cap="none" dirty="0"/>
              <a:t>W</a:t>
            </a:r>
            <a:r>
              <a:rPr lang="en-US" cap="none" dirty="0" smtClean="0"/>
              <a:t>ere Developed</a:t>
            </a:r>
            <a:endParaRPr lang="en-US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8" y="1719071"/>
            <a:ext cx="11313299" cy="49288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GB" dirty="0" smtClean="0"/>
          </a:p>
          <a:p>
            <a:pPr marL="45720" indent="0">
              <a:buNone/>
            </a:pPr>
            <a:r>
              <a:rPr lang="en-GB" dirty="0" smtClean="0"/>
              <a:t>Rules development was carried out with community involvement:</a:t>
            </a:r>
            <a:endParaRPr lang="en-GB" dirty="0"/>
          </a:p>
          <a:p>
            <a:pPr marL="45720" indent="0">
              <a:buNone/>
            </a:pPr>
            <a:endParaRPr lang="en-GB" dirty="0" smtClean="0"/>
          </a:p>
          <a:p>
            <a:r>
              <a:rPr lang="en-GB" dirty="0" smtClean="0"/>
              <a:t>Various </a:t>
            </a:r>
            <a:r>
              <a:rPr lang="en-GB" dirty="0"/>
              <a:t>selection criteria were </a:t>
            </a:r>
            <a:r>
              <a:rPr lang="en-GB" dirty="0" smtClean="0"/>
              <a:t>used </a:t>
            </a:r>
            <a:r>
              <a:rPr lang="en-GB" dirty="0"/>
              <a:t>to ensure that </a:t>
            </a:r>
            <a:r>
              <a:rPr lang="en-GB" dirty="0" smtClean="0"/>
              <a:t>rules </a:t>
            </a:r>
            <a:r>
              <a:rPr lang="en-GB" dirty="0"/>
              <a:t>chosen for development provided as much value as </a:t>
            </a:r>
            <a:r>
              <a:rPr lang="en-GB" dirty="0" smtClean="0"/>
              <a:t>possible</a:t>
            </a:r>
            <a:endParaRPr lang="en-GB" dirty="0"/>
          </a:p>
          <a:p>
            <a:r>
              <a:rPr lang="en-US" dirty="0" smtClean="0"/>
              <a:t>Promising rules </a:t>
            </a:r>
            <a:r>
              <a:rPr lang="en-US" dirty="0"/>
              <a:t>were incubated in the ACT Rules Community Group with input from both project partners and </a:t>
            </a:r>
            <a:r>
              <a:rPr lang="en-US" dirty="0" smtClean="0"/>
              <a:t>from the </a:t>
            </a:r>
            <a:r>
              <a:rPr lang="en-US" dirty="0"/>
              <a:t>wider </a:t>
            </a:r>
            <a:r>
              <a:rPr lang="en-US" dirty="0" smtClean="0"/>
              <a:t>community</a:t>
            </a:r>
          </a:p>
          <a:p>
            <a:r>
              <a:rPr lang="en-GB" dirty="0"/>
              <a:t>Once developed, the rules were </a:t>
            </a:r>
            <a:r>
              <a:rPr lang="en-GB" dirty="0" smtClean="0"/>
              <a:t>implemented </a:t>
            </a:r>
            <a:r>
              <a:rPr lang="en-GB" dirty="0"/>
              <a:t>by the project partners and </a:t>
            </a:r>
            <a:r>
              <a:rPr lang="en-GB" dirty="0" smtClean="0"/>
              <a:t>validated </a:t>
            </a:r>
            <a:r>
              <a:rPr lang="en-GB" dirty="0"/>
              <a:t>against a fixed set of</a:t>
            </a:r>
            <a:r>
              <a:rPr lang="en-US" dirty="0"/>
              <a:t> real web </a:t>
            </a:r>
            <a:r>
              <a:rPr lang="en-US" dirty="0" smtClean="0"/>
              <a:t>pages</a:t>
            </a:r>
            <a:endParaRPr lang="en-GB" dirty="0"/>
          </a:p>
          <a:p>
            <a:r>
              <a:rPr lang="en-US" dirty="0" smtClean="0"/>
              <a:t>M</a:t>
            </a:r>
            <a:r>
              <a:rPr lang="en-US" dirty="0" smtClean="0"/>
              <a:t>ature</a:t>
            </a:r>
            <a:r>
              <a:rPr lang="en-US" dirty="0" smtClean="0"/>
              <a:t> </a:t>
            </a:r>
            <a:r>
              <a:rPr lang="en-US" dirty="0"/>
              <a:t>rules </a:t>
            </a:r>
            <a:r>
              <a:rPr lang="en-US" dirty="0" smtClean="0"/>
              <a:t>wer</a:t>
            </a:r>
            <a:r>
              <a:rPr lang="en-US" dirty="0" smtClean="0"/>
              <a:t>e sent</a:t>
            </a:r>
            <a:r>
              <a:rPr lang="en-US" dirty="0" smtClean="0"/>
              <a:t> </a:t>
            </a:r>
            <a:r>
              <a:rPr lang="en-US" dirty="0"/>
              <a:t>to the ACT Task Force </a:t>
            </a:r>
            <a:r>
              <a:rPr lang="en-US" dirty="0" smtClean="0"/>
              <a:t>of</a:t>
            </a:r>
            <a:r>
              <a:rPr lang="en-US" dirty="0" smtClean="0"/>
              <a:t> the W3C Accessibility Guidelines (</a:t>
            </a:r>
            <a:r>
              <a:rPr lang="en-GB" dirty="0" smtClean="0"/>
              <a:t>AG) </a:t>
            </a:r>
            <a:r>
              <a:rPr lang="en-GB" dirty="0"/>
              <a:t>Working Group for </a:t>
            </a:r>
            <a:r>
              <a:rPr lang="en-GB" dirty="0" smtClean="0"/>
              <a:t>publication as </a:t>
            </a:r>
            <a:r>
              <a:rPr lang="en-GB" dirty="0"/>
              <a:t>WAI </a:t>
            </a:r>
            <a:r>
              <a:rPr lang="en-GB" dirty="0" smtClean="0"/>
              <a:t>resources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2166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 smtClean="0"/>
              <a:t>Adoption and Impact </a:t>
            </a:r>
            <a:r>
              <a:rPr lang="en-US" cap="none" dirty="0"/>
              <a:t>of ACT Rules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8" y="1719071"/>
            <a:ext cx="11354487" cy="49288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ACT Rules are being increasingly adopted in the community: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 smtClean="0"/>
              <a:t>Rules </a:t>
            </a:r>
            <a:r>
              <a:rPr lang="en-US" dirty="0"/>
              <a:t>developed </a:t>
            </a:r>
            <a:r>
              <a:rPr lang="en-US" dirty="0" smtClean="0"/>
              <a:t>by the project represent consensus </a:t>
            </a:r>
            <a:r>
              <a:rPr lang="en-US" dirty="0"/>
              <a:t>among project partners and other members of the </a:t>
            </a:r>
            <a:r>
              <a:rPr lang="en-US" dirty="0" smtClean="0"/>
              <a:t>Community Group </a:t>
            </a:r>
            <a:r>
              <a:rPr lang="en-US" dirty="0"/>
              <a:t>about the interpretation of specific aspects of </a:t>
            </a:r>
            <a:r>
              <a:rPr lang="en-US" dirty="0" smtClean="0"/>
              <a:t>WCAG</a:t>
            </a:r>
            <a:endParaRPr lang="en-US" dirty="0"/>
          </a:p>
          <a:p>
            <a:r>
              <a:rPr lang="en-US" dirty="0"/>
              <a:t>Some rules have been adopted by tool </a:t>
            </a:r>
            <a:r>
              <a:rPr lang="en-US" dirty="0" smtClean="0"/>
              <a:t>vendors </a:t>
            </a:r>
            <a:r>
              <a:rPr lang="en-US" dirty="0"/>
              <a:t>and are now part of their products, while others have been adopted by manual testers in their </a:t>
            </a:r>
            <a:r>
              <a:rPr lang="en-US" dirty="0" smtClean="0"/>
              <a:t>methodologies</a:t>
            </a:r>
            <a:endParaRPr lang="en-US" dirty="0"/>
          </a:p>
          <a:p>
            <a:r>
              <a:rPr lang="en-US" dirty="0"/>
              <a:t>Through either of these paths they have reached monitoring bodies </a:t>
            </a:r>
            <a:endParaRPr lang="en-US" dirty="0" smtClean="0"/>
          </a:p>
          <a:p>
            <a:r>
              <a:rPr lang="en-US" dirty="0" smtClean="0"/>
              <a:t>11 ACT Rules have been formally published by W3C; more coming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5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of https://www.w3.org/WAI/WCAG22/Understanding/ showing table of contents on the left and content in the main area on the right hand side of the screen." title="Understanding WCAG 2.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18" y="81730"/>
            <a:ext cx="11854247" cy="6738203"/>
          </a:xfrm>
          <a:prstGeom prst="rect">
            <a:avLst/>
          </a:prstGeom>
        </p:spPr>
      </p:pic>
      <p:sp>
        <p:nvSpPr>
          <p:cNvPr id="3" name="Oval 2" descr="Highlight around &quot;Understanding ACT Rules&quot; in the table of contents" title="Highlight"/>
          <p:cNvSpPr/>
          <p:nvPr/>
        </p:nvSpPr>
        <p:spPr bwMode="auto">
          <a:xfrm>
            <a:off x="866605" y="1523242"/>
            <a:ext cx="2489339" cy="806116"/>
          </a:xfrm>
          <a:prstGeom prst="ellipse">
            <a:avLst/>
          </a:prstGeom>
          <a:noFill/>
          <a:ln w="1016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smtClean="0">
              <a:ln>
                <a:noFill/>
              </a:ln>
              <a:solidFill>
                <a:schemeClr val="tx2"/>
              </a:solidFill>
              <a:effectLst/>
              <a:latin typeface="Tempus Sans ITC" pitchFamily="82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745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cap="none" dirty="0"/>
              <a:t>Getting </a:t>
            </a:r>
            <a:r>
              <a:rPr lang="en-US" cap="none" dirty="0" smtClean="0"/>
              <a:t>Involved </a:t>
            </a:r>
            <a:r>
              <a:rPr lang="en-US" cap="none" dirty="0"/>
              <a:t>in </a:t>
            </a:r>
            <a:r>
              <a:rPr lang="en-US" cap="none" dirty="0" smtClean="0"/>
              <a:t>Further </a:t>
            </a:r>
            <a:r>
              <a:rPr lang="en-US" cap="none" dirty="0" smtClean="0"/>
              <a:t>W</a:t>
            </a:r>
            <a:r>
              <a:rPr lang="en-US" cap="none" dirty="0" smtClean="0"/>
              <a:t>ork</a:t>
            </a:r>
            <a:endParaRPr lang="en-US" cap="none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8" y="1719071"/>
            <a:ext cx="11354487" cy="49288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smtClean="0"/>
              <a:t>The project started the work, and now it’s up to you!</a:t>
            </a:r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Read the rules, check the test cases, compare your outcomes and interpretation, and </a:t>
            </a:r>
            <a:r>
              <a:rPr lang="en-US" dirty="0" smtClean="0"/>
              <a:t>comment</a:t>
            </a:r>
            <a:endParaRPr lang="en-US" dirty="0"/>
          </a:p>
          <a:p>
            <a:r>
              <a:rPr lang="en-US" dirty="0"/>
              <a:t>Implement ACT Rules in your tools and methodologies and let the community know about your </a:t>
            </a:r>
            <a:r>
              <a:rPr lang="en-US" dirty="0" smtClean="0"/>
              <a:t>implementations</a:t>
            </a:r>
            <a:endParaRPr lang="en-US" dirty="0"/>
          </a:p>
          <a:p>
            <a:r>
              <a:rPr lang="en-US" dirty="0"/>
              <a:t>Get actively involved the </a:t>
            </a:r>
            <a:r>
              <a:rPr lang="en-US" dirty="0" smtClean="0"/>
              <a:t>Community Group </a:t>
            </a:r>
            <a:r>
              <a:rPr lang="en-US" dirty="0"/>
              <a:t>(anyone can get involved, with or without W3C membership): review, </a:t>
            </a:r>
            <a:r>
              <a:rPr lang="en-US" dirty="0" smtClean="0"/>
              <a:t>propose, </a:t>
            </a:r>
            <a:r>
              <a:rPr lang="en-US" dirty="0"/>
              <a:t>or write </a:t>
            </a:r>
            <a:r>
              <a:rPr lang="en-US" dirty="0" smtClean="0"/>
              <a:t>rules</a:t>
            </a:r>
            <a:endParaRPr lang="en-US" dirty="0"/>
          </a:p>
          <a:p>
            <a:r>
              <a:rPr lang="en-US" dirty="0"/>
              <a:t>Get actively involved in W3C to support adoption of more rules in WCAG 2.2 and potentially also WCAG 3.0</a:t>
            </a:r>
          </a:p>
        </p:txBody>
      </p:sp>
    </p:spTree>
    <p:extLst>
      <p:ext uri="{BB962C8B-B14F-4D97-AF65-F5344CB8AC3E}">
        <p14:creationId xmlns:p14="http://schemas.microsoft.com/office/powerpoint/2010/main" val="367425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sales training presentation">
  <a:themeElements>
    <a:clrScheme name="Custom 8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345D7E"/>
      </a:hlink>
      <a:folHlink>
        <a:srgbClr val="345D7E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sales training presentation.potx" id="{43A08E4F-B0EF-4939-AE80-92C3CECADCD8}" vid="{E3DA271C-F552-4722-8084-29919216053E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sales training presentation</Template>
  <TotalTime>425</TotalTime>
  <Words>485</Words>
  <Application>Microsoft Office PowerPoint</Application>
  <PresentationFormat>Widescreen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Tempus Sans ITC</vt:lpstr>
      <vt:lpstr>Wingdings</vt:lpstr>
      <vt:lpstr>Wingdings 2</vt:lpstr>
      <vt:lpstr>Business sales training presentation</vt:lpstr>
      <vt:lpstr>ACT Rules Development  WAI-Tools Final Open Meeting Online, 26 January 2021  </vt:lpstr>
      <vt:lpstr>Goals of ACT</vt:lpstr>
      <vt:lpstr>Benefits of ACT</vt:lpstr>
      <vt:lpstr>Features of ACT</vt:lpstr>
      <vt:lpstr>ACT Rules Developed By The Project</vt:lpstr>
      <vt:lpstr>How ACT Rules Were Developed</vt:lpstr>
      <vt:lpstr>Adoption and Impact of ACT Rules</vt:lpstr>
      <vt:lpstr>PowerPoint Presentation</vt:lpstr>
      <vt:lpstr>Getting Involved in Further Work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WAI-Tools Project  29 November 2017 Brussels, Belgium</dc:title>
  <dc:creator>Shadi Abou-Zahra</dc:creator>
  <cp:lastModifiedBy>Shadi Abou-Zahra</cp:lastModifiedBy>
  <cp:revision>48</cp:revision>
  <dcterms:created xsi:type="dcterms:W3CDTF">2017-11-20T17:35:56Z</dcterms:created>
  <dcterms:modified xsi:type="dcterms:W3CDTF">2021-01-21T10:50:21Z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74066600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