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393" r:id="rId2"/>
    <p:sldId id="357" r:id="rId3"/>
    <p:sldId id="396" r:id="rId4"/>
    <p:sldId id="397" r:id="rId5"/>
    <p:sldId id="358" r:id="rId6"/>
    <p:sldId id="392" r:id="rId7"/>
    <p:sldId id="355" r:id="rId8"/>
    <p:sldId id="394" r:id="rId9"/>
    <p:sldId id="356" r:id="rId10"/>
    <p:sldId id="3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Thyme Nørregaard" initials="AN" lastIdx="27" clrIdx="0">
    <p:extLst>
      <p:ext uri="{19B8F6BF-5375-455C-9EA6-DF929625EA0E}">
        <p15:presenceInfo xmlns:p15="http://schemas.microsoft.com/office/powerpoint/2012/main" userId="S::ath@siteimprove.com::9abdceb2-1657-4c6d-8c34-4d26720f13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65" autoAdjust="0"/>
    <p:restoredTop sz="92101"/>
  </p:normalViewPr>
  <p:slideViewPr>
    <p:cSldViewPr snapToGrid="0" showGuides="1">
      <p:cViewPr varScale="1">
        <p:scale>
          <a:sx n="50" d="100"/>
          <a:sy n="50" d="100"/>
        </p:scale>
        <p:origin x="60" y="1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4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7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361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3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61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white"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3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200" y="153923"/>
            <a:ext cx="8940800" cy="655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50876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3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sz="2400" kern="1200" spc="15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20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§"/>
        <a:defRPr sz="16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>
            <a:lumMod val="50000"/>
          </a:schemeClr>
        </a:buClr>
        <a:buFont typeface="Wingdings" pitchFamily="2" charset="2"/>
        <a:buChar char="§"/>
        <a:defRPr sz="1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13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8pPr>
      <a:lvl9pPr marL="2366010" indent="-171450" algn="l" defTabSz="9144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planning/statements/generator/#crea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WAI/eval/report-too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planning/statement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w3.org/WAI/planning/statements/generator/#creat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planning/statements/generator/#creat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WCAG-EM Report Tool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7200" y="6018669"/>
            <a:ext cx="2641600" cy="739942"/>
          </a:xfrm>
        </p:spPr>
        <p:txBody>
          <a:bodyPr>
            <a:normAutofit/>
          </a:bodyPr>
          <a:lstStyle/>
          <a:p>
            <a:r>
              <a:rPr lang="en-US" sz="1600" dirty="0"/>
              <a:t>Horizon 2020 Project</a:t>
            </a:r>
          </a:p>
          <a:p>
            <a:r>
              <a:rPr lang="en-US" sz="1400" dirty="0"/>
              <a:t>Grant Agreement 780057</a:t>
            </a:r>
          </a:p>
        </p:txBody>
      </p:sp>
      <p:pic>
        <p:nvPicPr>
          <p:cNvPr id="2" name="Picture 1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1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7999" y="355847"/>
            <a:ext cx="11591235" cy="1054394"/>
          </a:xfrm>
        </p:spPr>
        <p:txBody>
          <a:bodyPr/>
          <a:lstStyle/>
          <a:p>
            <a:pPr algn="l"/>
            <a:r>
              <a:rPr lang="en-US" cap="none" dirty="0"/>
              <a:t>Accessibility Statements Generator (4)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999" y="1260088"/>
            <a:ext cx="11210524" cy="54672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Live demo</a:t>
            </a:r>
            <a:endParaRPr lang="en" dirty="0"/>
          </a:p>
          <a:p>
            <a:pPr marL="45720" indent="0">
              <a:buNone/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355618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Web Accessibility Reporting Tool (1)</a:t>
            </a:r>
          </a:p>
        </p:txBody>
      </p:sp>
      <p:pic>
        <p:nvPicPr>
          <p:cNvPr id="2" name="Afbeelding 1" descr="Screenshot of the WCAG-EM reporting tool">
            <a:extLst>
              <a:ext uri="{FF2B5EF4-FFF2-40B4-BE49-F238E27FC236}">
                <a16:creationId xmlns:a16="http://schemas.microsoft.com/office/drawing/2014/main" id="{D6CB262D-1F1A-F64F-BBA0-FCE3724E3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57" y="1817649"/>
            <a:ext cx="6463979" cy="4540330"/>
          </a:xfrm>
          <a:prstGeom prst="rect">
            <a:avLst/>
          </a:prstGeom>
        </p:spPr>
      </p:pic>
      <p:pic>
        <p:nvPicPr>
          <p:cNvPr id="7" name="Afbeelding 6" descr="Menu items of the wcag-em report tool">
            <a:extLst>
              <a:ext uri="{FF2B5EF4-FFF2-40B4-BE49-F238E27FC236}">
                <a16:creationId xmlns:a16="http://schemas.microsoft.com/office/drawing/2014/main" id="{A0155722-DC80-0D4E-810A-0E8F612A0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165" y="3192464"/>
            <a:ext cx="51181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4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Web Accessibility Reporting Tool (2)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nl-NL" dirty="0">
                <a:solidFill>
                  <a:srgbClr val="0070C0"/>
                </a:solidFill>
                <a:hlinkClick r:id="rId2"/>
              </a:rPr>
              <a:t>https://www.w3.org/WAI/eval/report-tool/</a:t>
            </a:r>
            <a:r>
              <a:rPr lang="nl-NL" dirty="0">
                <a:solidFill>
                  <a:srgbClr val="0070C0"/>
                </a:solidFill>
              </a:rPr>
              <a:t> </a:t>
            </a:r>
            <a:br>
              <a:rPr lang="nl-NL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WCAG-EM Report Tool (website accessibility evaluation report generator tool) – procedure to evaluate websites.</a:t>
            </a:r>
          </a:p>
          <a:p>
            <a:r>
              <a:rPr lang="nl-NL" dirty="0" err="1"/>
              <a:t>Helps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generate</a:t>
            </a:r>
            <a:r>
              <a:rPr lang="nl-NL" dirty="0"/>
              <a:t> a report </a:t>
            </a:r>
            <a:r>
              <a:rPr lang="nl-NL" dirty="0" err="1"/>
              <a:t>according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WCAG-EM</a:t>
            </a:r>
          </a:p>
          <a:p>
            <a:r>
              <a:rPr lang="en-US" dirty="0"/>
              <a:t>Aligned with “WCAG Conformance Claims”</a:t>
            </a:r>
          </a:p>
          <a:p>
            <a:r>
              <a:rPr lang="en-US" dirty="0"/>
              <a:t>Manual tool (does not do any automated checks by itself)</a:t>
            </a:r>
          </a:p>
          <a:p>
            <a:r>
              <a:rPr lang="en-US" dirty="0"/>
              <a:t>Possibility to open and save input</a:t>
            </a:r>
          </a:p>
          <a:p>
            <a:r>
              <a:rPr lang="en-US" dirty="0"/>
              <a:t>Support and links to relevant information and tools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Web Accessibility Reporting Tool (3)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422824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Web Accessibility Reporting Tool (4)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999" y="1719071"/>
            <a:ext cx="11210524" cy="478308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Issues we are working on:</a:t>
            </a:r>
          </a:p>
          <a:p>
            <a:r>
              <a:rPr lang="en-US" dirty="0"/>
              <a:t>Done: Updated to WCAG2.1</a:t>
            </a:r>
          </a:p>
          <a:p>
            <a:r>
              <a:rPr lang="en-US" dirty="0"/>
              <a:t>Support importing automated results (busy)</a:t>
            </a:r>
          </a:p>
          <a:p>
            <a:r>
              <a:rPr lang="en-US" dirty="0"/>
              <a:t>Change to new WAI design (busy)</a:t>
            </a:r>
          </a:p>
          <a:p>
            <a:r>
              <a:rPr lang="en-US" dirty="0"/>
              <a:t>Facilitate easy translations (busy)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Other issues (see </a:t>
            </a:r>
            <a:r>
              <a:rPr lang="en-US" dirty="0" err="1"/>
              <a:t>Github</a:t>
            </a:r>
            <a:r>
              <a:rPr lang="en-US" dirty="0"/>
              <a:t> and add  your own wishes):</a:t>
            </a:r>
          </a:p>
          <a:p>
            <a:r>
              <a:rPr lang="en-US" dirty="0"/>
              <a:t>Repair bugs (</a:t>
            </a:r>
            <a:r>
              <a:rPr lang="en-US" dirty="0" err="1"/>
              <a:t>Github</a:t>
            </a:r>
            <a:r>
              <a:rPr lang="en-US" dirty="0"/>
              <a:t> issues overview)</a:t>
            </a:r>
          </a:p>
          <a:p>
            <a:r>
              <a:rPr lang="en-US" dirty="0"/>
              <a:t>Editable template</a:t>
            </a:r>
          </a:p>
          <a:p>
            <a:r>
              <a:rPr lang="en-US" dirty="0"/>
              <a:t>Sample selection wizard</a:t>
            </a:r>
          </a:p>
        </p:txBody>
      </p:sp>
    </p:spTree>
    <p:extLst>
      <p:ext uri="{BB962C8B-B14F-4D97-AF65-F5344CB8AC3E}">
        <p14:creationId xmlns:p14="http://schemas.microsoft.com/office/powerpoint/2010/main" val="54610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Accessibility Statements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7200" y="6018669"/>
            <a:ext cx="2641600" cy="739942"/>
          </a:xfrm>
        </p:spPr>
        <p:txBody>
          <a:bodyPr>
            <a:normAutofit/>
          </a:bodyPr>
          <a:lstStyle/>
          <a:p>
            <a:r>
              <a:rPr lang="en-US" sz="1600" dirty="0"/>
              <a:t>Horizon 2020 Project</a:t>
            </a:r>
          </a:p>
          <a:p>
            <a:r>
              <a:rPr lang="en-US" sz="1400" dirty="0"/>
              <a:t>Grant Agreement 780057</a:t>
            </a:r>
          </a:p>
        </p:txBody>
      </p:sp>
      <p:pic>
        <p:nvPicPr>
          <p:cNvPr id="2" name="Picture 1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2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7999" y="355847"/>
            <a:ext cx="11591235" cy="1054394"/>
          </a:xfrm>
        </p:spPr>
        <p:txBody>
          <a:bodyPr/>
          <a:lstStyle/>
          <a:p>
            <a:pPr algn="l"/>
            <a:r>
              <a:rPr lang="en-US" cap="none" dirty="0"/>
              <a:t>Accessibility Statements Generator (1)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999" y="1410241"/>
            <a:ext cx="11210524" cy="531713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nl-NL" dirty="0">
                <a:solidFill>
                  <a:srgbClr val="00B0F0"/>
                </a:solidFill>
                <a:hlinkClick r:id="rId3"/>
              </a:rPr>
              <a:t>https://www.w3.org/WAI/planning/statements/</a:t>
            </a:r>
            <a:r>
              <a:rPr lang="nl-NL" dirty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pic>
        <p:nvPicPr>
          <p:cNvPr id="3" name="Afbeelding 2" descr="Screenshot of the Accessibility Statement webpage">
            <a:extLst>
              <a:ext uri="{FF2B5EF4-FFF2-40B4-BE49-F238E27FC236}">
                <a16:creationId xmlns:a16="http://schemas.microsoft.com/office/drawing/2014/main" id="{2D1EFF85-75D7-044D-9457-3B4966C997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0133" y="2575914"/>
            <a:ext cx="4546338" cy="3724711"/>
          </a:xfrm>
          <a:prstGeom prst="rect">
            <a:avLst/>
          </a:prstGeom>
        </p:spPr>
      </p:pic>
      <p:pic>
        <p:nvPicPr>
          <p:cNvPr id="5" name="Afbeelding 4" descr="Screenshot of the button with title preview your accessibility statement">
            <a:extLst>
              <a:ext uri="{FF2B5EF4-FFF2-40B4-BE49-F238E27FC236}">
                <a16:creationId xmlns:a16="http://schemas.microsoft.com/office/drawing/2014/main" id="{817731A4-E02B-DF46-A33C-B9D981DC86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5223" y="5642043"/>
            <a:ext cx="35179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35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7999" y="355847"/>
            <a:ext cx="11591235" cy="1054394"/>
          </a:xfrm>
        </p:spPr>
        <p:txBody>
          <a:bodyPr/>
          <a:lstStyle/>
          <a:p>
            <a:pPr algn="l"/>
            <a:r>
              <a:rPr lang="en-US" cap="none" dirty="0"/>
              <a:t>Accessibility Statements Generator (2)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999" y="1260088"/>
            <a:ext cx="11210524" cy="54672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Guidance on providing accessibility statements</a:t>
            </a:r>
          </a:p>
          <a:p>
            <a:r>
              <a:rPr lang="en-US" dirty="0"/>
              <a:t>Aligned with Web Accessibility Directive and WCAG Conformance Claims</a:t>
            </a:r>
          </a:p>
          <a:p>
            <a:r>
              <a:rPr lang="en-US" dirty="0"/>
              <a:t>Manual generator</a:t>
            </a:r>
          </a:p>
          <a:p>
            <a:r>
              <a:rPr lang="en" dirty="0"/>
              <a:t>Output available in both human- and machine-readable formats</a:t>
            </a:r>
          </a:p>
          <a:p>
            <a:r>
              <a:rPr lang="en" dirty="0"/>
              <a:t>Tool includes: (1) examples of statements, (2) guidance to make accessibility statements,(3) using the tool </a:t>
            </a:r>
          </a:p>
          <a:p>
            <a:r>
              <a:rPr lang="en" dirty="0"/>
              <a:t>Including input from community and experts</a:t>
            </a:r>
          </a:p>
          <a:p>
            <a:pPr marL="45720" indent="0">
              <a:buNone/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68415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507999" y="355847"/>
            <a:ext cx="11591235" cy="1054394"/>
          </a:xfrm>
        </p:spPr>
        <p:txBody>
          <a:bodyPr/>
          <a:lstStyle/>
          <a:p>
            <a:pPr algn="l"/>
            <a:r>
              <a:rPr lang="en-US" cap="none" dirty="0"/>
              <a:t>Accessibility Statements Generator (3)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0738" y="1719070"/>
            <a:ext cx="11210524" cy="478308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Why provide an accessibility statement?</a:t>
            </a:r>
          </a:p>
          <a:p>
            <a:pPr lvl="1"/>
            <a:r>
              <a:rPr lang="en-US" dirty="0"/>
              <a:t>Show users that you care; Provide them with valuable help; CSR; Requirement in Directive 2016/2102 for PSB, etc.</a:t>
            </a:r>
          </a:p>
          <a:p>
            <a:r>
              <a:rPr lang="en-US" dirty="0"/>
              <a:t>What does the tool do?</a:t>
            </a:r>
          </a:p>
          <a:p>
            <a:pPr lvl="1"/>
            <a:r>
              <a:rPr lang="en-US" dirty="0"/>
              <a:t>It asks questions: basic information, your efforts, technical information and regarding the approval and complaints process</a:t>
            </a:r>
          </a:p>
          <a:p>
            <a:pPr lvl="1"/>
            <a:r>
              <a:rPr lang="en-US" dirty="0"/>
              <a:t>Helps create accessibility statement that can be further customized, branded etc.</a:t>
            </a:r>
          </a:p>
          <a:p>
            <a:pPr lvl="1"/>
            <a:r>
              <a:rPr lang="en-US" dirty="0"/>
              <a:t>Helps make accessibility statement conformant with EU Directive 2016/2102.</a:t>
            </a:r>
          </a:p>
          <a:p>
            <a:r>
              <a:rPr lang="en-US" dirty="0"/>
              <a:t>Who is the output for?</a:t>
            </a:r>
          </a:p>
          <a:p>
            <a:pPr lvl="1"/>
            <a:r>
              <a:rPr lang="en-US" dirty="0"/>
              <a:t>Not for lawyers but for users of your content!  Make sure they understand so they know what to do.</a:t>
            </a:r>
          </a:p>
          <a:p>
            <a:r>
              <a:rPr lang="en-US" dirty="0"/>
              <a:t>Future work: translations (working on it now), add your own questions</a:t>
            </a:r>
          </a:p>
        </p:txBody>
      </p:sp>
    </p:spTree>
    <p:extLst>
      <p:ext uri="{BB962C8B-B14F-4D97-AF65-F5344CB8AC3E}">
        <p14:creationId xmlns:p14="http://schemas.microsoft.com/office/powerpoint/2010/main" val="7462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ales training presentation">
  <a:themeElements>
    <a:clrScheme name="Custom 10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345D7E"/>
      </a:hlink>
      <a:folHlink>
        <a:srgbClr val="345D7E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ales training presentation.potx" id="{43A08E4F-B0EF-4939-AE80-92C3CECADCD8}" vid="{E3DA271C-F552-4722-8084-29919216053E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1034</TotalTime>
  <Words>383</Words>
  <Application>Microsoft Office PowerPoint</Application>
  <PresentationFormat>Widescreen</PresentationFormat>
  <Paragraphs>60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Wingdings 2</vt:lpstr>
      <vt:lpstr>Business sales training presentation</vt:lpstr>
      <vt:lpstr> WCAG-EM Report Tool   </vt:lpstr>
      <vt:lpstr>Web Accessibility Reporting Tool (1)</vt:lpstr>
      <vt:lpstr>Web Accessibility Reporting Tool (2) </vt:lpstr>
      <vt:lpstr>Web Accessibility Reporting Tool (3) </vt:lpstr>
      <vt:lpstr>Web Accessibility Reporting Tool (4) </vt:lpstr>
      <vt:lpstr> Accessibility Statements   </vt:lpstr>
      <vt:lpstr>Accessibility Statements Generator (1)</vt:lpstr>
      <vt:lpstr>Accessibility Statements Generator (2)</vt:lpstr>
      <vt:lpstr>Accessibility Statements Generator (3) </vt:lpstr>
      <vt:lpstr>Accessibility Statements Generator (4)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Shadi Abou-Zahra</cp:lastModifiedBy>
  <cp:revision>69</cp:revision>
  <dcterms:created xsi:type="dcterms:W3CDTF">2017-11-20T17:35:56Z</dcterms:created>
  <dcterms:modified xsi:type="dcterms:W3CDTF">2020-09-23T14:59:58Z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