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82" r:id="rId2"/>
    <p:sldId id="285" r:id="rId3"/>
    <p:sldId id="309" r:id="rId4"/>
    <p:sldId id="310" r:id="rId5"/>
    <p:sldId id="289" r:id="rId6"/>
    <p:sldId id="311" r:id="rId7"/>
    <p:sldId id="312" r:id="rId8"/>
    <p:sldId id="313" r:id="rId9"/>
    <p:sldId id="314" r:id="rId10"/>
    <p:sldId id="315" r:id="rId11"/>
    <p:sldId id="316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76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200" y="153923"/>
            <a:ext cx="8940800" cy="6553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blackWhite"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blackWhite">
          <a:xfrm>
            <a:off x="9347200" y="150876"/>
            <a:ext cx="2641600" cy="6556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3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blackWhite"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sz="2400" kern="1200" spc="15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20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16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Wingdings" pitchFamily="2" charset="2"/>
        <a:buChar char="§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itchFamily="2" charset="2"/>
        <a:buChar char="§"/>
        <a:defRPr sz="1300" kern="1200" spc="1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2366010" indent="-1714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1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fU0eTto2e7I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-89XF1ti0qU?feature=oembed" TargetMode="External"/><Relationship Id="rId5" Type="http://schemas.openxmlformats.org/officeDocument/2006/relationships/hyperlink" Target="https://github.com/amagovpt/gerador" TargetMode="External"/><Relationship Id="rId4" Type="http://schemas.openxmlformats.org/officeDocument/2006/relationships/hyperlink" Target="https://www.acessibilidade.gov.pt/gerad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qualweb.di.fc.ul.pt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WAI-Tools Project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Overview on the Portuguese National Observatory</a:t>
            </a:r>
            <a:br>
              <a:rPr lang="en-US" dirty="0"/>
            </a:br>
            <a:r>
              <a:rPr lang="en-US" sz="3200" dirty="0"/>
              <a:t>22 September 2020</a:t>
            </a:r>
            <a:br>
              <a:rPr lang="en-US" sz="3200" dirty="0"/>
            </a:br>
            <a:r>
              <a:rPr lang="en-US" sz="3200" dirty="0"/>
              <a:t>Lisbon, Portugal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Flag of the European Union" title="EU Fla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47200" y="6018669"/>
            <a:ext cx="2641600" cy="739942"/>
          </a:xfrm>
        </p:spPr>
        <p:txBody>
          <a:bodyPr>
            <a:normAutofit/>
          </a:bodyPr>
          <a:lstStyle/>
          <a:p>
            <a:r>
              <a:rPr lang="en-US" sz="1600" dirty="0"/>
              <a:t>Horizon 2020 Project</a:t>
            </a:r>
          </a:p>
          <a:p>
            <a:r>
              <a:rPr lang="en-US" sz="1400" dirty="0"/>
              <a:t>Grant Agreement 780057</a:t>
            </a:r>
          </a:p>
        </p:txBody>
      </p:sp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936" y="460248"/>
            <a:ext cx="2438400" cy="1673352"/>
          </a:xfrm>
        </p:spPr>
        <p:txBody>
          <a:bodyPr/>
          <a:lstStyle/>
          <a:p>
            <a:r>
              <a:rPr lang="en-US" b="1" u="sng" dirty="0"/>
              <a:t>Demo of the Observatory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Observatory TRIO of Tools:</a:t>
            </a:r>
          </a:p>
          <a:p>
            <a:r>
              <a:rPr lang="en-US" b="1" dirty="0"/>
              <a:t>- </a:t>
            </a:r>
            <a:r>
              <a:rPr lang="en-US" dirty="0" err="1"/>
              <a:t>AccessMonitor</a:t>
            </a:r>
            <a:endParaRPr lang="en-US" dirty="0"/>
          </a:p>
          <a:p>
            <a:r>
              <a:rPr lang="en-US" b="1" dirty="0"/>
              <a:t>- </a:t>
            </a:r>
            <a:r>
              <a:rPr lang="en-US" b="1" u="sng" dirty="0"/>
              <a:t>Observatory</a:t>
            </a:r>
          </a:p>
          <a:p>
            <a:r>
              <a:rPr lang="en-US" b="1" dirty="0"/>
              <a:t>- </a:t>
            </a:r>
            <a:r>
              <a:rPr lang="en-US" dirty="0" err="1"/>
              <a:t>MyMonitor</a:t>
            </a:r>
            <a:endParaRPr lang="en-US" dirty="0"/>
          </a:p>
        </p:txBody>
      </p:sp>
      <p:grpSp>
        <p:nvGrpSpPr>
          <p:cNvPr id="7" name="Agrupar 6" descr="The Observatory is an important element to create a network of people. We give them the MyMonitor to monitor their websites and we get the contact." title="Helping to create a Network of People">
            <a:extLst>
              <a:ext uri="{FF2B5EF4-FFF2-40B4-BE49-F238E27FC236}">
                <a16:creationId xmlns:a16="http://schemas.microsoft.com/office/drawing/2014/main" id="{08951BF3-243E-C149-BEAD-34B5D6870215}"/>
              </a:ext>
            </a:extLst>
          </p:cNvPr>
          <p:cNvGrpSpPr/>
          <p:nvPr/>
        </p:nvGrpSpPr>
        <p:grpSpPr>
          <a:xfrm>
            <a:off x="9702800" y="4588933"/>
            <a:ext cx="1947333" cy="1818064"/>
            <a:chOff x="5221946" y="2006012"/>
            <a:chExt cx="3135297" cy="4034401"/>
          </a:xfrm>
        </p:grpSpPr>
        <p:pic>
          <p:nvPicPr>
            <p:cNvPr id="8" name="Imagem 7" descr="A big group of people">
              <a:extLst>
                <a:ext uri="{FF2B5EF4-FFF2-40B4-BE49-F238E27FC236}">
                  <a16:creationId xmlns:a16="http://schemas.microsoft.com/office/drawing/2014/main" id="{6C03576F-F146-044B-A6BF-CED130A0D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0844" y="2006012"/>
              <a:ext cx="2857500" cy="285750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A03F2A7-7D1E-5942-BFF2-3B411587BD88}"/>
                </a:ext>
              </a:extLst>
            </p:cNvPr>
            <p:cNvSpPr txBox="1"/>
            <p:nvPr/>
          </p:nvSpPr>
          <p:spPr>
            <a:xfrm>
              <a:off x="5221946" y="5079743"/>
              <a:ext cx="3135297" cy="96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dirty="0" err="1"/>
                <a:t>Helping</a:t>
              </a:r>
              <a:r>
                <a:rPr lang="pt-PT" dirty="0"/>
                <a:t> to </a:t>
              </a:r>
              <a:r>
                <a:rPr lang="pt-PT" dirty="0" err="1"/>
                <a:t>create</a:t>
              </a:r>
              <a:r>
                <a:rPr lang="pt-PT" dirty="0"/>
                <a:t> a </a:t>
              </a:r>
            </a:p>
            <a:p>
              <a:pPr algn="ctr"/>
              <a:r>
                <a:rPr lang="pt-PT" dirty="0"/>
                <a:t>Network </a:t>
              </a:r>
              <a:r>
                <a:rPr lang="pt-PT" dirty="0" err="1"/>
                <a:t>of</a:t>
              </a:r>
              <a:r>
                <a:rPr lang="pt-PT" dirty="0"/>
                <a:t> </a:t>
              </a:r>
              <a:r>
                <a:rPr lang="pt-PT" dirty="0" err="1"/>
                <a:t>People</a:t>
              </a:r>
              <a:endParaRPr lang="pt-PT" dirty="0"/>
            </a:p>
          </p:txBody>
        </p:sp>
      </p:grpSp>
      <p:pic>
        <p:nvPicPr>
          <p:cNvPr id="3" name="Multimédia Online 2" descr="The Portuguese Observatory of Web Accessibility (demo) - an external youtube video">
            <a:hlinkClick r:id="" action="ppaction://media"/>
            <a:extLst>
              <a:ext uri="{FF2B5EF4-FFF2-40B4-BE49-F238E27FC236}">
                <a16:creationId xmlns:a16="http://schemas.microsoft.com/office/drawing/2014/main" id="{1D942DF3-BD6A-0244-9936-8BDD33B22A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4870" y="819150"/>
            <a:ext cx="8819130" cy="49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936" y="460248"/>
            <a:ext cx="2438400" cy="1673352"/>
          </a:xfrm>
        </p:spPr>
        <p:txBody>
          <a:bodyPr/>
          <a:lstStyle/>
          <a:p>
            <a:r>
              <a:rPr lang="en-US" b="1" u="sng" dirty="0"/>
              <a:t>The Accessibility Statement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PT Generator is based on WAI-Tools’ Generator</a:t>
            </a:r>
            <a:endParaRPr lang="en-US" b="1" dirty="0"/>
          </a:p>
        </p:txBody>
      </p:sp>
      <p:pic>
        <p:nvPicPr>
          <p:cNvPr id="5" name="Multimédia Online 4" descr="Accessibility Statement Generator (according to the Directive 2016/2102) - external youtube video">
            <a:hlinkClick r:id="" action="ppaction://media"/>
            <a:extLst>
              <a:ext uri="{FF2B5EF4-FFF2-40B4-BE49-F238E27FC236}">
                <a16:creationId xmlns:a16="http://schemas.microsoft.com/office/drawing/2014/main" id="{4D238819-5847-E74B-A84B-42124F9C86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311" y="681925"/>
            <a:ext cx="7931689" cy="44615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59D15E7-75E6-B747-8D6F-02195560D05A}"/>
              </a:ext>
            </a:extLst>
          </p:cNvPr>
          <p:cNvSpPr txBox="1"/>
          <p:nvPr/>
        </p:nvSpPr>
        <p:spPr>
          <a:xfrm>
            <a:off x="1236127" y="5431214"/>
            <a:ext cx="8026400" cy="12003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PT </a:t>
            </a:r>
            <a:r>
              <a:rPr lang="pt-PT" dirty="0" err="1">
                <a:solidFill>
                  <a:schemeClr val="bg1"/>
                </a:solidFill>
              </a:rPr>
              <a:t>Generator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Accessibility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Statement</a:t>
            </a:r>
            <a:r>
              <a:rPr lang="pt-PT" dirty="0">
                <a:solidFill>
                  <a:schemeClr val="bg1"/>
                </a:solidFill>
              </a:rPr>
              <a:t> (</a:t>
            </a:r>
            <a:r>
              <a:rPr lang="pt-PT" dirty="0" err="1">
                <a:solidFill>
                  <a:schemeClr val="bg1"/>
                </a:solidFill>
              </a:rPr>
              <a:t>based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on</a:t>
            </a:r>
            <a:r>
              <a:rPr lang="pt-PT" dirty="0">
                <a:solidFill>
                  <a:schemeClr val="bg1"/>
                </a:solidFill>
              </a:rPr>
              <a:t> WAI-</a:t>
            </a:r>
            <a:r>
              <a:rPr lang="pt-PT" dirty="0" err="1">
                <a:solidFill>
                  <a:schemeClr val="bg1"/>
                </a:solidFill>
              </a:rPr>
              <a:t>Tools</a:t>
            </a:r>
            <a:r>
              <a:rPr lang="pt-PT" dirty="0">
                <a:solidFill>
                  <a:schemeClr val="bg1"/>
                </a:solidFill>
              </a:rPr>
              <a:t> AS’ </a:t>
            </a:r>
            <a:r>
              <a:rPr lang="pt-PT" dirty="0" err="1">
                <a:solidFill>
                  <a:schemeClr val="bg1"/>
                </a:solidFill>
              </a:rPr>
              <a:t>Generator</a:t>
            </a:r>
            <a:r>
              <a:rPr lang="pt-PT" dirty="0">
                <a:solidFill>
                  <a:schemeClr val="bg1"/>
                </a:solidFill>
              </a:rPr>
              <a:t>):</a:t>
            </a:r>
            <a:br>
              <a:rPr lang="pt-PT" dirty="0">
                <a:solidFill>
                  <a:schemeClr val="bg1"/>
                </a:solidFill>
              </a:rPr>
            </a:br>
            <a:r>
              <a:rPr lang="pt-PT" dirty="0">
                <a:solidFill>
                  <a:schemeClr val="bg1"/>
                </a:solidFill>
                <a:hlinkClick r:id="rId4"/>
              </a:rPr>
              <a:t>https://www.acessibilidade.gov.pt/gerador</a:t>
            </a:r>
            <a:r>
              <a:rPr lang="pt-PT" dirty="0">
                <a:solidFill>
                  <a:schemeClr val="bg1"/>
                </a:solidFill>
              </a:rPr>
              <a:t>  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Source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code</a:t>
            </a:r>
            <a:r>
              <a:rPr lang="pt-PT" dirty="0">
                <a:solidFill>
                  <a:schemeClr val="bg1"/>
                </a:solidFill>
              </a:rPr>
              <a:t>: </a:t>
            </a:r>
            <a:r>
              <a:rPr lang="pt-PT" dirty="0">
                <a:solidFill>
                  <a:schemeClr val="bg1"/>
                </a:solidFill>
                <a:hlinkClick r:id="rId5"/>
              </a:rPr>
              <a:t>https://github.com/amagovpt/gerador</a:t>
            </a:r>
            <a:r>
              <a:rPr lang="pt-PT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E853EB-BAD1-C64A-BA85-80B5A43B0105}"/>
              </a:ext>
            </a:extLst>
          </p:cNvPr>
          <p:cNvSpPr txBox="1">
            <a:spLocks/>
          </p:cNvSpPr>
          <p:nvPr/>
        </p:nvSpPr>
        <p:spPr>
          <a:xfrm>
            <a:off x="473477" y="1924924"/>
            <a:ext cx="7399662" cy="162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16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3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66010" indent="-1714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en-US" sz="4000" dirty="0"/>
              <a:t>PT Observatory Ecosystem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540" y="2757671"/>
            <a:ext cx="11210524" cy="1628352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https://</a:t>
            </a:r>
            <a:r>
              <a:rPr lang="en-US" sz="4000" dirty="0" err="1"/>
              <a:t>accessmonitor.acessibilidade.gov.pt</a:t>
            </a:r>
            <a:r>
              <a:rPr lang="en-US" sz="4000" dirty="0"/>
              <a:t> </a:t>
            </a:r>
          </a:p>
        </p:txBody>
      </p:sp>
      <p:pic>
        <p:nvPicPr>
          <p:cNvPr id="9" name="acessibilidadegov.m4a" descr="Read the URL outloud.">
            <a:hlinkClick r:id="" action="ppaction://media"/>
            <a:extLst>
              <a:ext uri="{FF2B5EF4-FFF2-40B4-BE49-F238E27FC236}">
                <a16:creationId xmlns:a16="http://schemas.microsoft.com/office/drawing/2014/main" id="{37954DCB-FC3E-DF4F-A599-E6305DDA8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3979623"/>
            <a:ext cx="812800" cy="812800"/>
          </a:xfrm>
          <a:prstGeom prst="rect">
            <a:avLst/>
          </a:prstGeom>
        </p:spPr>
      </p:pic>
      <p:pic>
        <p:nvPicPr>
          <p:cNvPr id="7" name="Picture 6" descr="Flag of the European Union" title="EU Fla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76" y="4462670"/>
            <a:ext cx="2401818" cy="1628351"/>
          </a:xfrm>
          <a:prstGeom prst="rect">
            <a:avLst/>
          </a:prstGeom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9347200" y="6071677"/>
            <a:ext cx="2641600" cy="73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sz="2400" kern="1200" spc="15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  <a:defRPr sz="16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300" kern="1200" spc="1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66010" indent="-1714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600" dirty="0"/>
              <a:t>Horizon 2020 Project</a:t>
            </a:r>
          </a:p>
          <a:p>
            <a:pPr marL="45720" indent="0">
              <a:buNone/>
            </a:pPr>
            <a:r>
              <a:rPr lang="en-US" sz="1400" dirty="0"/>
              <a:t>Grant Agreement 780057</a:t>
            </a:r>
          </a:p>
        </p:txBody>
      </p:sp>
    </p:spTree>
    <p:extLst>
      <p:ext uri="{BB962C8B-B14F-4D97-AF65-F5344CB8AC3E}">
        <p14:creationId xmlns:p14="http://schemas.microsoft.com/office/powerpoint/2010/main" val="2842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Observatory to raise awareness and improve learning [is not a shame campaign]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We believe that…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i="1" dirty="0"/>
              <a:t>“(...) the monitoring should (...) </a:t>
            </a:r>
            <a:r>
              <a:rPr lang="en-US" b="1" i="1" u="sng" dirty="0"/>
              <a:t>raise awareness</a:t>
            </a:r>
            <a:r>
              <a:rPr lang="en-US" i="1" dirty="0"/>
              <a:t> and </a:t>
            </a:r>
            <a:r>
              <a:rPr lang="en-US" b="1" i="1" u="sng" dirty="0"/>
              <a:t>encourage learning</a:t>
            </a:r>
            <a:r>
              <a:rPr lang="en-US" i="1" dirty="0"/>
              <a:t> in Member States.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For that reason, and in order to enhance transparency, the overall results of </a:t>
            </a:r>
            <a:r>
              <a:rPr lang="en-US" b="1" i="1" u="sng" dirty="0"/>
              <a:t>the monitoring activities should be made publicly available</a:t>
            </a:r>
            <a:r>
              <a:rPr lang="en-US" i="1" dirty="0"/>
              <a:t> in an accessible format.”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(recital 2 of the Implementing Decision (EU) 2018/1524)</a:t>
            </a:r>
          </a:p>
        </p:txBody>
      </p:sp>
    </p:spTree>
    <p:extLst>
      <p:ext uri="{BB962C8B-B14F-4D97-AF65-F5344CB8AC3E}">
        <p14:creationId xmlns:p14="http://schemas.microsoft.com/office/powerpoint/2010/main" val="38237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Directive and the PT Transposition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Evaluation Methods to be done by each Entity (decentralized)</a:t>
            </a:r>
            <a:br>
              <a:rPr lang="en-US" dirty="0"/>
            </a:br>
            <a:r>
              <a:rPr lang="en-US" dirty="0"/>
              <a:t>(ref. from the PT legislation - The DL n.º 83/2018 of 19 October)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b="1" u="sng" dirty="0"/>
              <a:t>Simplified: based on Automatic/Semi-automatic Tools</a:t>
            </a:r>
          </a:p>
          <a:p>
            <a:endParaRPr lang="en-US" dirty="0"/>
          </a:p>
          <a:p>
            <a:r>
              <a:rPr lang="en-US" dirty="0"/>
              <a:t>In-Depth “light”: manual evaluation based on a checklist “10 critical aspects of functional accessibility” (such a kind of W3C’s Easy Check)</a:t>
            </a:r>
          </a:p>
          <a:p>
            <a:endParaRPr lang="en-US" dirty="0"/>
          </a:p>
          <a:p>
            <a:r>
              <a:rPr lang="en-US" dirty="0"/>
              <a:t>Usability tests w/ People w/ Disabilities (minimum: 1 task; 1 users’ typology from the EN 301 549)</a:t>
            </a:r>
          </a:p>
        </p:txBody>
      </p:sp>
    </p:spTree>
    <p:extLst>
      <p:ext uri="{BB962C8B-B14F-4D97-AF65-F5344CB8AC3E}">
        <p14:creationId xmlns:p14="http://schemas.microsoft.com/office/powerpoint/2010/main" val="1896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Simplified Method based in </a:t>
            </a:r>
            <a:br>
              <a:rPr lang="en-US" dirty="0"/>
            </a:br>
            <a:r>
              <a:rPr lang="en-US" dirty="0"/>
              <a:t>Evaluation tools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8F1967C6-985E-5F42-8BC8-0171439EF9F0}"/>
              </a:ext>
            </a:extLst>
          </p:cNvPr>
          <p:cNvSpPr txBox="1">
            <a:spLocks/>
          </p:cNvSpPr>
          <p:nvPr/>
        </p:nvSpPr>
        <p:spPr>
          <a:xfrm>
            <a:off x="309696" y="2338388"/>
            <a:ext cx="5841718" cy="36365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From the PT Legislation:</a:t>
            </a:r>
          </a:p>
          <a:p>
            <a:r>
              <a:rPr lang="en-GB" sz="2000" dirty="0">
                <a:solidFill>
                  <a:schemeClr val="bg1"/>
                </a:solidFill>
              </a:rPr>
              <a:t>Simplified </a:t>
            </a:r>
            <a:r>
              <a:rPr lang="en-GB" sz="2000" b="1" u="sng" dirty="0">
                <a:solidFill>
                  <a:schemeClr val="bg1"/>
                </a:solidFill>
              </a:rPr>
              <a:t>LIGHT</a:t>
            </a:r>
            <a:r>
              <a:rPr lang="en-GB" sz="2000" dirty="0">
                <a:solidFill>
                  <a:schemeClr val="bg1"/>
                </a:solidFill>
              </a:rPr>
              <a:t> Method (decentralised):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Page sample: homepage + all pages linked from the home (from the historical studies in Public Sector Body in PT this means an average of 60 pages)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Evaluation: Auto Tools to WCAG 2.1 ‘AA’</a:t>
            </a:r>
          </a:p>
          <a:p>
            <a:pPr lvl="2"/>
            <a:r>
              <a:rPr lang="en-GB" sz="1600" b="1" dirty="0">
                <a:solidFill>
                  <a:schemeClr val="bg1"/>
                </a:solidFill>
              </a:rPr>
              <a:t>The PSB can use any tool, but the AMA’s team will load the sample in the Portuguese Observatory of Web Accessibility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9CE63F51-D523-8147-97D9-FD22AF9B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577" y="2338387"/>
            <a:ext cx="5841718" cy="3636511"/>
          </a:xfrm>
          <a:effectLst/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000" b="1" dirty="0"/>
              <a:t>From the Directive:</a:t>
            </a:r>
          </a:p>
          <a:p>
            <a:r>
              <a:rPr lang="en-GB" sz="2000" dirty="0"/>
              <a:t>Simplified Method (centralised):</a:t>
            </a:r>
          </a:p>
          <a:p>
            <a:pPr lvl="1"/>
            <a:r>
              <a:rPr lang="en-GB" dirty="0"/>
              <a:t>Page sample: “For the simplified monitoring method, </a:t>
            </a:r>
            <a:r>
              <a:rPr lang="en-GB" b="1" u="sng" dirty="0"/>
              <a:t>a number of pages appropriate to the estimated size and the complexity</a:t>
            </a:r>
            <a:r>
              <a:rPr lang="en-GB" dirty="0"/>
              <a:t> of the website shall be monitored in addition to the home page” (see 3.4 of Annex I of Implementing Decision (EU) 2018/1524).</a:t>
            </a: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7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PorTuguese</a:t>
            </a:r>
            <a:r>
              <a:rPr lang="en-US" b="1" u="sng" dirty="0"/>
              <a:t> Evaluation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Different tools, the same evaluation engine - </a:t>
            </a:r>
            <a:r>
              <a:rPr lang="en-US" dirty="0" err="1"/>
              <a:t>QualWeb</a:t>
            </a:r>
            <a:endParaRPr lang="en-US" dirty="0"/>
          </a:p>
        </p:txBody>
      </p:sp>
      <p:grpSp>
        <p:nvGrpSpPr>
          <p:cNvPr id="41" name="Agrupar 40" descr="The Observatory is an important element to create a network of people. We give them the MyMonitor to monitor their websites and we get the contact." title="Helping to create a Network of People">
            <a:extLst>
              <a:ext uri="{FF2B5EF4-FFF2-40B4-BE49-F238E27FC236}">
                <a16:creationId xmlns:a16="http://schemas.microsoft.com/office/drawing/2014/main" id="{B78ACE2F-E681-B541-A9CC-5C268D64456F}"/>
              </a:ext>
            </a:extLst>
          </p:cNvPr>
          <p:cNvGrpSpPr/>
          <p:nvPr/>
        </p:nvGrpSpPr>
        <p:grpSpPr>
          <a:xfrm>
            <a:off x="9568243" y="3692684"/>
            <a:ext cx="2185214" cy="2714313"/>
            <a:chOff x="5221946" y="2006012"/>
            <a:chExt cx="3135297" cy="4034401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302F8380-9A70-134C-A234-65009E91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0844" y="2006012"/>
              <a:ext cx="2857500" cy="2857500"/>
            </a:xfrm>
            <a:prstGeom prst="rect">
              <a:avLst/>
            </a:prstGeom>
          </p:spPr>
        </p:pic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65726782-072F-5542-A4BA-4EDC59FEC6D3}"/>
                </a:ext>
              </a:extLst>
            </p:cNvPr>
            <p:cNvSpPr txBox="1"/>
            <p:nvPr/>
          </p:nvSpPr>
          <p:spPr>
            <a:xfrm>
              <a:off x="5221946" y="5079743"/>
              <a:ext cx="3135297" cy="96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dirty="0" err="1"/>
                <a:t>Helping</a:t>
              </a:r>
              <a:r>
                <a:rPr lang="pt-PT" dirty="0"/>
                <a:t> to </a:t>
              </a:r>
              <a:r>
                <a:rPr lang="pt-PT" dirty="0" err="1"/>
                <a:t>create</a:t>
              </a:r>
              <a:r>
                <a:rPr lang="pt-PT" dirty="0"/>
                <a:t> a </a:t>
              </a:r>
            </a:p>
            <a:p>
              <a:pPr algn="ctr"/>
              <a:r>
                <a:rPr lang="pt-PT" dirty="0"/>
                <a:t>Network </a:t>
              </a:r>
              <a:r>
                <a:rPr lang="pt-PT" dirty="0" err="1"/>
                <a:t>of</a:t>
              </a:r>
              <a:r>
                <a:rPr lang="pt-PT" dirty="0"/>
                <a:t> </a:t>
              </a:r>
              <a:r>
                <a:rPr lang="pt-PT" dirty="0" err="1"/>
                <a:t>People</a:t>
              </a:r>
              <a:endParaRPr lang="pt-PT" dirty="0"/>
            </a:p>
          </p:txBody>
        </p:sp>
      </p:grpSp>
      <p:grpSp>
        <p:nvGrpSpPr>
          <p:cNvPr id="32" name="Agrupar 31" title="Tool AccessMonitor">
            <a:extLst>
              <a:ext uri="{FF2B5EF4-FFF2-40B4-BE49-F238E27FC236}">
                <a16:creationId xmlns:a16="http://schemas.microsoft.com/office/drawing/2014/main" id="{8160885D-331D-CE49-BB5C-9E3FDA873549}"/>
              </a:ext>
            </a:extLst>
          </p:cNvPr>
          <p:cNvGrpSpPr/>
          <p:nvPr/>
        </p:nvGrpSpPr>
        <p:grpSpPr>
          <a:xfrm>
            <a:off x="1068599" y="3271371"/>
            <a:ext cx="1697901" cy="1071161"/>
            <a:chOff x="1020641" y="2672130"/>
            <a:chExt cx="1697901" cy="1071161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17042BFD-B680-9348-8D63-4CAB40C05B60}"/>
                </a:ext>
              </a:extLst>
            </p:cNvPr>
            <p:cNvSpPr/>
            <p:nvPr/>
          </p:nvSpPr>
          <p:spPr>
            <a:xfrm>
              <a:off x="1604208" y="2672130"/>
              <a:ext cx="429128" cy="57752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ADBC48F-FBAD-1741-B79E-C5DFB779EB2E}"/>
                </a:ext>
              </a:extLst>
            </p:cNvPr>
            <p:cNvSpPr txBox="1"/>
            <p:nvPr/>
          </p:nvSpPr>
          <p:spPr>
            <a:xfrm>
              <a:off x="1020641" y="3373959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AccessMonitor</a:t>
              </a:r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B413073-D4B7-A240-BC13-D49478BBB727}"/>
              </a:ext>
            </a:extLst>
          </p:cNvPr>
          <p:cNvSpPr txBox="1"/>
          <p:nvPr/>
        </p:nvSpPr>
        <p:spPr>
          <a:xfrm>
            <a:off x="757133" y="4337313"/>
            <a:ext cx="246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An accessibility report of: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One page</a:t>
            </a:r>
          </a:p>
        </p:txBody>
      </p:sp>
      <p:grpSp>
        <p:nvGrpSpPr>
          <p:cNvPr id="5" name="Agrupar 4" title="Tool Observatory ">
            <a:extLst>
              <a:ext uri="{FF2B5EF4-FFF2-40B4-BE49-F238E27FC236}">
                <a16:creationId xmlns:a16="http://schemas.microsoft.com/office/drawing/2014/main" id="{9BB808B5-B1CD-0C46-B300-B49CBB5916D6}"/>
              </a:ext>
            </a:extLst>
          </p:cNvPr>
          <p:cNvGrpSpPr/>
          <p:nvPr/>
        </p:nvGrpSpPr>
        <p:grpSpPr>
          <a:xfrm>
            <a:off x="3605219" y="2004881"/>
            <a:ext cx="2520000" cy="3018215"/>
            <a:chOff x="4647504" y="2003513"/>
            <a:chExt cx="2520000" cy="3018215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E1CBE09A-25F7-CC48-8E79-4564E1C294CA}"/>
                </a:ext>
              </a:extLst>
            </p:cNvPr>
            <p:cNvGrpSpPr/>
            <p:nvPr/>
          </p:nvGrpSpPr>
          <p:grpSpPr>
            <a:xfrm>
              <a:off x="4647504" y="2003513"/>
              <a:ext cx="2520000" cy="2520000"/>
              <a:chOff x="7475618" y="2519334"/>
              <a:chExt cx="2520000" cy="2520000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7698861-18E0-4A46-B31E-56C9DE954643}"/>
                  </a:ext>
                </a:extLst>
              </p:cNvPr>
              <p:cNvSpPr/>
              <p:nvPr/>
            </p:nvSpPr>
            <p:spPr>
              <a:xfrm>
                <a:off x="8069180" y="3545317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0A94DF3-3154-8E4E-9900-07A3550CB5A4}"/>
                  </a:ext>
                </a:extLst>
              </p:cNvPr>
              <p:cNvSpPr/>
              <p:nvPr/>
            </p:nvSpPr>
            <p:spPr>
              <a:xfrm>
                <a:off x="8153401" y="364959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687A1FB-ADB2-9B45-B87C-8AB767AA0A90}"/>
                  </a:ext>
                </a:extLst>
              </p:cNvPr>
              <p:cNvSpPr/>
              <p:nvPr/>
            </p:nvSpPr>
            <p:spPr>
              <a:xfrm>
                <a:off x="8245646" y="3757879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F5904FF-1558-3249-90D3-891F8952822B}"/>
                  </a:ext>
                </a:extLst>
              </p:cNvPr>
              <p:cNvSpPr/>
              <p:nvPr/>
            </p:nvSpPr>
            <p:spPr>
              <a:xfrm>
                <a:off x="7579895" y="3424996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9214E74-3091-4140-9B98-57D21FBB8647}"/>
                  </a:ext>
                </a:extLst>
              </p:cNvPr>
              <p:cNvSpPr txBox="1"/>
              <p:nvPr/>
            </p:nvSpPr>
            <p:spPr>
              <a:xfrm>
                <a:off x="8261686" y="4022575"/>
                <a:ext cx="446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200" dirty="0">
                    <a:solidFill>
                      <a:schemeClr val="accent1"/>
                    </a:solidFill>
                  </a:rPr>
                  <a:t>(...)</a:t>
                </a: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04FA602-7456-4A42-A4CB-03A5F5FF6C96}"/>
                  </a:ext>
                </a:extLst>
              </p:cNvPr>
              <p:cNvSpPr/>
              <p:nvPr/>
            </p:nvSpPr>
            <p:spPr>
              <a:xfrm>
                <a:off x="7852613" y="3890221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03B1552-9CA8-574C-BF9B-2C09B7185BC0}"/>
                  </a:ext>
                </a:extLst>
              </p:cNvPr>
              <p:cNvSpPr/>
              <p:nvPr/>
            </p:nvSpPr>
            <p:spPr>
              <a:xfrm>
                <a:off x="7952876" y="4026582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798065F8-CF22-0646-B05C-A66ED18205D7}"/>
                  </a:ext>
                </a:extLst>
              </p:cNvPr>
              <p:cNvSpPr/>
              <p:nvPr/>
            </p:nvSpPr>
            <p:spPr>
              <a:xfrm>
                <a:off x="8045121" y="4134867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900086B-ABE4-A442-A06F-C7997B6EBFD0}"/>
                  </a:ext>
                </a:extLst>
              </p:cNvPr>
              <p:cNvSpPr/>
              <p:nvPr/>
            </p:nvSpPr>
            <p:spPr>
              <a:xfrm>
                <a:off x="9192125" y="298384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E98E53-EC35-3F40-8030-3F6F2EE12708}"/>
                  </a:ext>
                </a:extLst>
              </p:cNvPr>
              <p:cNvSpPr/>
              <p:nvPr/>
            </p:nvSpPr>
            <p:spPr>
              <a:xfrm>
                <a:off x="9276346" y="3088121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4314931D-48EF-5F40-BCED-081F23A0FB2B}"/>
                  </a:ext>
                </a:extLst>
              </p:cNvPr>
              <p:cNvSpPr/>
              <p:nvPr/>
            </p:nvSpPr>
            <p:spPr>
              <a:xfrm>
                <a:off x="9368591" y="3196406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F576BF2-6A53-2B40-98FE-E44111AA93CB}"/>
                  </a:ext>
                </a:extLst>
              </p:cNvPr>
              <p:cNvSpPr/>
              <p:nvPr/>
            </p:nvSpPr>
            <p:spPr>
              <a:xfrm>
                <a:off x="8702840" y="2863523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09AF0E9-E6CF-8A48-B53B-C034DCAF0864}"/>
                  </a:ext>
                </a:extLst>
              </p:cNvPr>
              <p:cNvSpPr txBox="1"/>
              <p:nvPr/>
            </p:nvSpPr>
            <p:spPr>
              <a:xfrm>
                <a:off x="9384631" y="3461102"/>
                <a:ext cx="446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200" dirty="0">
                    <a:solidFill>
                      <a:schemeClr val="accent1"/>
                    </a:solidFill>
                  </a:rPr>
                  <a:t>(...)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48BD7CFF-897D-594D-86A4-0861F188E38F}"/>
                  </a:ext>
                </a:extLst>
              </p:cNvPr>
              <p:cNvSpPr/>
              <p:nvPr/>
            </p:nvSpPr>
            <p:spPr>
              <a:xfrm>
                <a:off x="8975558" y="3328748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8F1533B-CBB4-EC4D-A9C3-CCA44620CB3C}"/>
                  </a:ext>
                </a:extLst>
              </p:cNvPr>
              <p:cNvSpPr/>
              <p:nvPr/>
            </p:nvSpPr>
            <p:spPr>
              <a:xfrm>
                <a:off x="9075821" y="3465109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66F3512D-9CAE-3542-8243-A1E58649AE97}"/>
                  </a:ext>
                </a:extLst>
              </p:cNvPr>
              <p:cNvSpPr/>
              <p:nvPr/>
            </p:nvSpPr>
            <p:spPr>
              <a:xfrm>
                <a:off x="9168066" y="357339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E3D56AF-8471-154B-9251-63BF72D1CAC8}"/>
                  </a:ext>
                </a:extLst>
              </p:cNvPr>
              <p:cNvSpPr/>
              <p:nvPr/>
            </p:nvSpPr>
            <p:spPr>
              <a:xfrm>
                <a:off x="7475618" y="2519334"/>
                <a:ext cx="2520000" cy="252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5A248E4-0367-4A42-806A-9A56CA98D3B9}"/>
                  </a:ext>
                </a:extLst>
              </p:cNvPr>
              <p:cNvSpPr txBox="1"/>
              <p:nvPr/>
            </p:nvSpPr>
            <p:spPr>
              <a:xfrm>
                <a:off x="9168062" y="4219076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(...)</a:t>
                </a:r>
              </a:p>
            </p:txBody>
          </p:sp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5E85DF8-9035-2146-B80B-A71D086436CE}"/>
                </a:ext>
              </a:extLst>
            </p:cNvPr>
            <p:cNvSpPr txBox="1"/>
            <p:nvPr/>
          </p:nvSpPr>
          <p:spPr>
            <a:xfrm>
              <a:off x="5016392" y="465239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Observatory</a:t>
              </a:r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30FD508-0B97-264F-8153-93FC427237EE}"/>
              </a:ext>
            </a:extLst>
          </p:cNvPr>
          <p:cNvSpPr txBox="1"/>
          <p:nvPr/>
        </p:nvSpPr>
        <p:spPr>
          <a:xfrm>
            <a:off x="3690866" y="4990827"/>
            <a:ext cx="1967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A tool of: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Awareness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Teach/Learning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Global statistics 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(...)</a:t>
            </a:r>
          </a:p>
        </p:txBody>
      </p:sp>
      <p:grpSp>
        <p:nvGrpSpPr>
          <p:cNvPr id="26" name="Agrupar 25" title="Tool MyMonitor">
            <a:extLst>
              <a:ext uri="{FF2B5EF4-FFF2-40B4-BE49-F238E27FC236}">
                <a16:creationId xmlns:a16="http://schemas.microsoft.com/office/drawing/2014/main" id="{F33EADE0-5CEE-E04A-B856-1D8E8091060F}"/>
              </a:ext>
            </a:extLst>
          </p:cNvPr>
          <p:cNvGrpSpPr/>
          <p:nvPr/>
        </p:nvGrpSpPr>
        <p:grpSpPr>
          <a:xfrm>
            <a:off x="7331684" y="2831128"/>
            <a:ext cx="1256434" cy="1468205"/>
            <a:chOff x="2900582" y="4627290"/>
            <a:chExt cx="1256434" cy="1468205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2CF9CB0E-D561-E44D-910A-34FD77806508}"/>
                </a:ext>
              </a:extLst>
            </p:cNvPr>
            <p:cNvGrpSpPr/>
            <p:nvPr/>
          </p:nvGrpSpPr>
          <p:grpSpPr>
            <a:xfrm>
              <a:off x="3200401" y="4627290"/>
              <a:ext cx="649706" cy="1002633"/>
              <a:chOff x="2879560" y="4098760"/>
              <a:chExt cx="649706" cy="1002633"/>
            </a:xfrm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002A34F-C3B4-7442-AAC7-8BEDD3DB0F9B}"/>
                  </a:ext>
                </a:extLst>
              </p:cNvPr>
              <p:cNvSpPr/>
              <p:nvPr/>
            </p:nvSpPr>
            <p:spPr>
              <a:xfrm>
                <a:off x="2879560" y="4098760"/>
                <a:ext cx="328862" cy="51735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BAAFB709-0B2D-F34C-B2FE-89B86945A53B}"/>
                  </a:ext>
                </a:extLst>
              </p:cNvPr>
              <p:cNvSpPr/>
              <p:nvPr/>
            </p:nvSpPr>
            <p:spPr>
              <a:xfrm>
                <a:off x="3043991" y="4331373"/>
                <a:ext cx="328862" cy="51735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4E2AFE1-7069-0E41-AC8C-5BC7562D0624}"/>
                  </a:ext>
                </a:extLst>
              </p:cNvPr>
              <p:cNvSpPr/>
              <p:nvPr/>
            </p:nvSpPr>
            <p:spPr>
              <a:xfrm>
                <a:off x="3200404" y="4584036"/>
                <a:ext cx="328862" cy="517357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2E085F8-AA90-4D46-AF65-694D50B0460E}"/>
                </a:ext>
              </a:extLst>
            </p:cNvPr>
            <p:cNvSpPr txBox="1"/>
            <p:nvPr/>
          </p:nvSpPr>
          <p:spPr>
            <a:xfrm>
              <a:off x="2900582" y="5726163"/>
              <a:ext cx="1256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MyMonitor</a:t>
              </a:r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05477E2-07AF-7147-B1FD-8215847A25D6}"/>
              </a:ext>
            </a:extLst>
          </p:cNvPr>
          <p:cNvSpPr txBox="1"/>
          <p:nvPr/>
        </p:nvSpPr>
        <p:spPr>
          <a:xfrm>
            <a:off x="7010945" y="4330447"/>
            <a:ext cx="215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</a:rPr>
              <a:t>A tool of: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Monitoring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Detailed indicators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Correct practices 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2"/>
                </a:solidFill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33559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impact of the ACT-Rules in the tests of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12 ACT-Rules changed 20 Tests of the PT Observatory (work in progress).</a:t>
            </a:r>
          </a:p>
          <a:p>
            <a:endParaRPr lang="en-US" dirty="0"/>
          </a:p>
          <a:p>
            <a:r>
              <a:rPr lang="en-US" dirty="0"/>
              <a:t>At the end we estimated 75% of the 99 tests will be different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42067F6B-A7F4-0445-AF7B-937D9306DA7E}"/>
              </a:ext>
            </a:extLst>
          </p:cNvPr>
          <p:cNvSpPr txBox="1"/>
          <p:nvPr/>
        </p:nvSpPr>
        <p:spPr>
          <a:xfrm>
            <a:off x="418842" y="3088753"/>
            <a:ext cx="1300421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ACT-Rules</a:t>
            </a:r>
          </a:p>
        </p:txBody>
      </p:sp>
      <p:cxnSp>
        <p:nvCxnSpPr>
          <p:cNvPr id="77" name="Conexão em Ângulos Retos 76" descr="The ACT Rules have been implementd in the QualWeb">
            <a:extLst>
              <a:ext uri="{FF2B5EF4-FFF2-40B4-BE49-F238E27FC236}">
                <a16:creationId xmlns:a16="http://schemas.microsoft.com/office/drawing/2014/main" id="{34B30CBE-9A5D-0949-AA68-FAAFA3A77005}"/>
              </a:ext>
            </a:extLst>
          </p:cNvPr>
          <p:cNvCxnSpPr>
            <a:stCxn id="72" idx="3"/>
            <a:endCxn id="73" idx="1"/>
          </p:cNvCxnSpPr>
          <p:nvPr/>
        </p:nvCxnSpPr>
        <p:spPr>
          <a:xfrm flipV="1">
            <a:off x="1719263" y="3261698"/>
            <a:ext cx="293908" cy="117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866C489B-8B0A-8143-BBD3-A825C626CEDC}"/>
              </a:ext>
            </a:extLst>
          </p:cNvPr>
          <p:cNvSpPr txBox="1"/>
          <p:nvPr/>
        </p:nvSpPr>
        <p:spPr>
          <a:xfrm>
            <a:off x="2013171" y="2938532"/>
            <a:ext cx="1142300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pt-PT" dirty="0" err="1">
                <a:solidFill>
                  <a:schemeClr val="bg1"/>
                </a:solidFill>
              </a:rPr>
              <a:t>QualWeb</a:t>
            </a:r>
            <a:endParaRPr lang="pt-PT" dirty="0">
              <a:solidFill>
                <a:schemeClr val="bg1"/>
              </a:solidFill>
            </a:endParaRPr>
          </a:p>
          <a:p>
            <a:pPr algn="ctr"/>
            <a:r>
              <a:rPr lang="pt-PT" dirty="0" err="1">
                <a:solidFill>
                  <a:schemeClr val="bg1"/>
                </a:solidFill>
              </a:rPr>
              <a:t>Engine</a:t>
            </a:r>
            <a:endParaRPr lang="pt-PT" dirty="0">
              <a:solidFill>
                <a:schemeClr val="bg1"/>
              </a:solidFill>
            </a:endParaRPr>
          </a:p>
        </p:txBody>
      </p:sp>
      <p:cxnSp>
        <p:nvCxnSpPr>
          <p:cNvPr id="75" name="Conexão em Ângulos Retos 74" descr="The QualWeb Rules feed the PT Observatory">
            <a:extLst>
              <a:ext uri="{FF2B5EF4-FFF2-40B4-BE49-F238E27FC236}">
                <a16:creationId xmlns:a16="http://schemas.microsoft.com/office/drawing/2014/main" id="{7F9C13FA-0899-8E41-9035-6E79C5C4CCD5}"/>
              </a:ext>
            </a:extLst>
          </p:cNvPr>
          <p:cNvCxnSpPr>
            <a:stCxn id="73" idx="3"/>
            <a:endCxn id="65" idx="2"/>
          </p:cNvCxnSpPr>
          <p:nvPr/>
        </p:nvCxnSpPr>
        <p:spPr>
          <a:xfrm flipV="1">
            <a:off x="3155471" y="2500121"/>
            <a:ext cx="449748" cy="7615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0" name="Agrupar 39" title="Tool Observatory ">
            <a:extLst>
              <a:ext uri="{FF2B5EF4-FFF2-40B4-BE49-F238E27FC236}">
                <a16:creationId xmlns:a16="http://schemas.microsoft.com/office/drawing/2014/main" id="{AB60DE42-391E-1442-ABA9-6AA12DF066AB}"/>
              </a:ext>
            </a:extLst>
          </p:cNvPr>
          <p:cNvGrpSpPr/>
          <p:nvPr/>
        </p:nvGrpSpPr>
        <p:grpSpPr>
          <a:xfrm>
            <a:off x="3605219" y="1240121"/>
            <a:ext cx="2520000" cy="3018215"/>
            <a:chOff x="4647504" y="2003513"/>
            <a:chExt cx="2520000" cy="3018215"/>
          </a:xfrm>
        </p:grpSpPr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406EBCB4-CC2C-274B-8B36-BE065BEC1FBE}"/>
                </a:ext>
              </a:extLst>
            </p:cNvPr>
            <p:cNvGrpSpPr/>
            <p:nvPr/>
          </p:nvGrpSpPr>
          <p:grpSpPr>
            <a:xfrm>
              <a:off x="4647504" y="2003513"/>
              <a:ext cx="2520000" cy="2520000"/>
              <a:chOff x="7475618" y="2519334"/>
              <a:chExt cx="2520000" cy="2520000"/>
            </a:xfrm>
          </p:grpSpPr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9063E445-40CF-734E-83D0-FAF1CC2AD7C8}"/>
                  </a:ext>
                </a:extLst>
              </p:cNvPr>
              <p:cNvSpPr/>
              <p:nvPr/>
            </p:nvSpPr>
            <p:spPr>
              <a:xfrm>
                <a:off x="8069180" y="3545317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C4285A69-2C2E-8845-8C8A-6562905AE2D0}"/>
                  </a:ext>
                </a:extLst>
              </p:cNvPr>
              <p:cNvSpPr/>
              <p:nvPr/>
            </p:nvSpPr>
            <p:spPr>
              <a:xfrm>
                <a:off x="8153401" y="364959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3EF6E4B9-801C-7340-90CE-8520E43E5A5B}"/>
                  </a:ext>
                </a:extLst>
              </p:cNvPr>
              <p:cNvSpPr/>
              <p:nvPr/>
            </p:nvSpPr>
            <p:spPr>
              <a:xfrm>
                <a:off x="8245646" y="3757879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A24092E-30E3-7543-860C-CEEB714AA427}"/>
                  </a:ext>
                </a:extLst>
              </p:cNvPr>
              <p:cNvSpPr/>
              <p:nvPr/>
            </p:nvSpPr>
            <p:spPr>
              <a:xfrm>
                <a:off x="7579895" y="3424996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1DF12589-B343-D348-A511-ECD16D404A77}"/>
                  </a:ext>
                </a:extLst>
              </p:cNvPr>
              <p:cNvSpPr txBox="1"/>
              <p:nvPr/>
            </p:nvSpPr>
            <p:spPr>
              <a:xfrm>
                <a:off x="8261686" y="4022575"/>
                <a:ext cx="446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200" dirty="0">
                    <a:solidFill>
                      <a:schemeClr val="accent1"/>
                    </a:solidFill>
                  </a:rPr>
                  <a:t>(...)</a:t>
                </a:r>
              </a:p>
            </p:txBody>
          </p:sp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8999615-2E19-F24F-A7F9-5141392D945B}"/>
                  </a:ext>
                </a:extLst>
              </p:cNvPr>
              <p:cNvSpPr/>
              <p:nvPr/>
            </p:nvSpPr>
            <p:spPr>
              <a:xfrm>
                <a:off x="7852613" y="3890221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31520E43-D52D-D643-896E-131927EC244B}"/>
                  </a:ext>
                </a:extLst>
              </p:cNvPr>
              <p:cNvSpPr/>
              <p:nvPr/>
            </p:nvSpPr>
            <p:spPr>
              <a:xfrm>
                <a:off x="7952876" y="4026582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5CE632A-39E7-634A-8539-4255972CB371}"/>
                  </a:ext>
                </a:extLst>
              </p:cNvPr>
              <p:cNvSpPr/>
              <p:nvPr/>
            </p:nvSpPr>
            <p:spPr>
              <a:xfrm>
                <a:off x="8045121" y="4134867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AE42627B-30E6-4F4C-BCAE-E994491E3E2C}"/>
                  </a:ext>
                </a:extLst>
              </p:cNvPr>
              <p:cNvSpPr/>
              <p:nvPr/>
            </p:nvSpPr>
            <p:spPr>
              <a:xfrm>
                <a:off x="9192125" y="298384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5F2531B-3868-E548-961E-9CC632A2665B}"/>
                  </a:ext>
                </a:extLst>
              </p:cNvPr>
              <p:cNvSpPr/>
              <p:nvPr/>
            </p:nvSpPr>
            <p:spPr>
              <a:xfrm>
                <a:off x="9276346" y="3088121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59F3C47-5B03-E54A-9C68-C056019F9FDB}"/>
                  </a:ext>
                </a:extLst>
              </p:cNvPr>
              <p:cNvSpPr/>
              <p:nvPr/>
            </p:nvSpPr>
            <p:spPr>
              <a:xfrm>
                <a:off x="9368591" y="3196406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51192D0-1C66-4248-BED5-0EE5DD08CDD9}"/>
                  </a:ext>
                </a:extLst>
              </p:cNvPr>
              <p:cNvSpPr/>
              <p:nvPr/>
            </p:nvSpPr>
            <p:spPr>
              <a:xfrm>
                <a:off x="8702840" y="2863523"/>
                <a:ext cx="1080000" cy="108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963E1413-8BFF-D84E-88D8-01A36D520EEB}"/>
                  </a:ext>
                </a:extLst>
              </p:cNvPr>
              <p:cNvSpPr txBox="1"/>
              <p:nvPr/>
            </p:nvSpPr>
            <p:spPr>
              <a:xfrm>
                <a:off x="9384631" y="3461102"/>
                <a:ext cx="446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200" dirty="0">
                    <a:solidFill>
                      <a:schemeClr val="accent1"/>
                    </a:solidFill>
                  </a:rPr>
                  <a:t>(...)</a:t>
                </a:r>
              </a:p>
            </p:txBody>
          </p:sp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1619A0ED-1653-AF47-96D2-C242C1AE77EB}"/>
                  </a:ext>
                </a:extLst>
              </p:cNvPr>
              <p:cNvSpPr/>
              <p:nvPr/>
            </p:nvSpPr>
            <p:spPr>
              <a:xfrm>
                <a:off x="8975558" y="3328748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780171E4-E399-D04C-BE2B-FFE1494E4CC8}"/>
                  </a:ext>
                </a:extLst>
              </p:cNvPr>
              <p:cNvSpPr/>
              <p:nvPr/>
            </p:nvSpPr>
            <p:spPr>
              <a:xfrm>
                <a:off x="9075821" y="3465109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68B1A2AA-CE39-8444-87DA-ADF777442A01}"/>
                  </a:ext>
                </a:extLst>
              </p:cNvPr>
              <p:cNvSpPr/>
              <p:nvPr/>
            </p:nvSpPr>
            <p:spPr>
              <a:xfrm>
                <a:off x="9168066" y="3573394"/>
                <a:ext cx="172132" cy="242004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D63FFE5-F607-4846-8A81-F843298950EA}"/>
                  </a:ext>
                </a:extLst>
              </p:cNvPr>
              <p:cNvSpPr/>
              <p:nvPr/>
            </p:nvSpPr>
            <p:spPr>
              <a:xfrm>
                <a:off x="7475618" y="2519334"/>
                <a:ext cx="2520000" cy="2520000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B6841089-8183-2340-8589-5606636437A2}"/>
                  </a:ext>
                </a:extLst>
              </p:cNvPr>
              <p:cNvSpPr txBox="1"/>
              <p:nvPr/>
            </p:nvSpPr>
            <p:spPr>
              <a:xfrm>
                <a:off x="9168062" y="4219076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dirty="0"/>
                  <a:t>(...)</a:t>
                </a:r>
              </a:p>
            </p:txBody>
          </p:sp>
        </p:grp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501CABA-6762-F84A-8908-F3E1B96F106D}"/>
                </a:ext>
              </a:extLst>
            </p:cNvPr>
            <p:cNvSpPr txBox="1"/>
            <p:nvPr/>
          </p:nvSpPr>
          <p:spPr>
            <a:xfrm>
              <a:off x="5016392" y="465239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err="1">
                  <a:solidFill>
                    <a:schemeClr val="bg1"/>
                  </a:solidFill>
                </a:rPr>
                <a:t>Observatory</a:t>
              </a:r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8CF74C17-25EE-A748-9C34-8D5DC138DCDE}"/>
              </a:ext>
            </a:extLst>
          </p:cNvPr>
          <p:cNvSpPr txBox="1"/>
          <p:nvPr/>
        </p:nvSpPr>
        <p:spPr>
          <a:xfrm>
            <a:off x="3327944" y="4447671"/>
            <a:ext cx="3361818" cy="206210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1600" dirty="0" err="1">
                <a:solidFill>
                  <a:schemeClr val="bg1"/>
                </a:solidFill>
              </a:rPr>
              <a:t>Rebuild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tests</a:t>
            </a:r>
            <a:r>
              <a:rPr lang="pt-PT" sz="1600" dirty="0">
                <a:solidFill>
                  <a:schemeClr val="bg1"/>
                </a:solidFill>
              </a:rPr>
              <a:t> (a more </a:t>
            </a:r>
            <a:br>
              <a:rPr lang="pt-PT" sz="1600" dirty="0">
                <a:solidFill>
                  <a:schemeClr val="bg1"/>
                </a:solidFill>
              </a:rPr>
            </a:br>
            <a:r>
              <a:rPr lang="pt-PT" sz="1600" dirty="0" err="1">
                <a:solidFill>
                  <a:schemeClr val="bg1"/>
                </a:solidFill>
              </a:rPr>
              <a:t>comprehensive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analysis</a:t>
            </a:r>
            <a:r>
              <a:rPr lang="pt-PT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PT" sz="1600" dirty="0">
                <a:solidFill>
                  <a:schemeClr val="bg1"/>
                </a:solidFill>
              </a:rPr>
              <a:t>Browser </a:t>
            </a:r>
            <a:r>
              <a:rPr lang="pt-PT" sz="1600" dirty="0" err="1">
                <a:solidFill>
                  <a:schemeClr val="bg1"/>
                </a:solidFill>
              </a:rPr>
              <a:t>Post-processing</a:t>
            </a:r>
            <a:r>
              <a:rPr lang="pt-PT" sz="1600" dirty="0">
                <a:solidFill>
                  <a:schemeClr val="bg1"/>
                </a:solidFill>
              </a:rPr>
              <a:t> (a</a:t>
            </a:r>
            <a:br>
              <a:rPr lang="pt-PT" sz="1600" dirty="0">
                <a:solidFill>
                  <a:schemeClr val="bg1"/>
                </a:solidFill>
              </a:rPr>
            </a:br>
            <a:r>
              <a:rPr lang="pt-PT" sz="1600" dirty="0" err="1">
                <a:solidFill>
                  <a:schemeClr val="bg1"/>
                </a:solidFill>
              </a:rPr>
              <a:t>better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vision</a:t>
            </a:r>
            <a:r>
              <a:rPr lang="pt-PT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PT" sz="1600" dirty="0" err="1">
                <a:solidFill>
                  <a:schemeClr val="bg1"/>
                </a:solidFill>
              </a:rPr>
              <a:t>All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the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code</a:t>
            </a:r>
            <a:r>
              <a:rPr lang="pt-PT" sz="1600" dirty="0">
                <a:solidFill>
                  <a:schemeClr val="bg1"/>
                </a:solidFill>
              </a:rPr>
              <a:t> are </a:t>
            </a:r>
            <a:r>
              <a:rPr lang="pt-PT" sz="1600" dirty="0" err="1">
                <a:solidFill>
                  <a:schemeClr val="bg1"/>
                </a:solidFill>
              </a:rPr>
              <a:t>opensource</a:t>
            </a:r>
            <a:br>
              <a:rPr lang="pt-PT" sz="1600" dirty="0">
                <a:solidFill>
                  <a:schemeClr val="bg1"/>
                </a:solidFill>
              </a:rPr>
            </a:br>
            <a:r>
              <a:rPr lang="pt-PT" sz="1600" dirty="0">
                <a:solidFill>
                  <a:schemeClr val="bg1"/>
                </a:solidFill>
              </a:rPr>
              <a:t>(</a:t>
            </a:r>
            <a:r>
              <a:rPr lang="pt-PT" sz="1600" dirty="0" err="1">
                <a:solidFill>
                  <a:schemeClr val="bg1"/>
                </a:solidFill>
              </a:rPr>
              <a:t>https</a:t>
            </a:r>
            <a:r>
              <a:rPr lang="pt-PT" sz="1600" dirty="0">
                <a:solidFill>
                  <a:schemeClr val="bg1"/>
                </a:solidFill>
              </a:rPr>
              <a:t>://</a:t>
            </a:r>
            <a:r>
              <a:rPr lang="pt-PT" sz="1600" dirty="0" err="1">
                <a:solidFill>
                  <a:schemeClr val="bg1"/>
                </a:solidFill>
              </a:rPr>
              <a:t>amagovpt.github.io</a:t>
            </a:r>
            <a:r>
              <a:rPr lang="pt-PT" sz="1600" dirty="0">
                <a:solidFill>
                  <a:schemeClr val="bg1"/>
                </a:solidFill>
              </a:rPr>
              <a:t>/</a:t>
            </a:r>
            <a:r>
              <a:rPr lang="pt-PT" sz="1600" dirty="0" err="1">
                <a:solidFill>
                  <a:schemeClr val="bg1"/>
                </a:solidFill>
              </a:rPr>
              <a:t>eed</a:t>
            </a:r>
            <a:r>
              <a:rPr lang="pt-PT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t-PT" sz="1600" dirty="0">
                <a:solidFill>
                  <a:schemeClr val="bg1"/>
                </a:solidFill>
              </a:rPr>
              <a:t>I18n </a:t>
            </a:r>
            <a:r>
              <a:rPr lang="pt-PT" sz="1600" dirty="0" err="1">
                <a:solidFill>
                  <a:schemeClr val="bg1"/>
                </a:solidFill>
              </a:rPr>
              <a:t>ready</a:t>
            </a:r>
            <a:r>
              <a:rPr lang="pt-PT" sz="1600" dirty="0">
                <a:solidFill>
                  <a:schemeClr val="bg1"/>
                </a:solidFill>
              </a:rPr>
              <a:t>. (</a:t>
            </a:r>
            <a:r>
              <a:rPr lang="pt-PT" sz="1600" dirty="0" err="1">
                <a:solidFill>
                  <a:schemeClr val="bg1"/>
                </a:solidFill>
              </a:rPr>
              <a:t>ready</a:t>
            </a:r>
            <a:r>
              <a:rPr lang="pt-PT" sz="1600" dirty="0">
                <a:solidFill>
                  <a:schemeClr val="bg1"/>
                </a:solidFill>
              </a:rPr>
              <a:t> to </a:t>
            </a:r>
            <a:r>
              <a:rPr lang="pt-PT" sz="1600" dirty="0" err="1">
                <a:solidFill>
                  <a:schemeClr val="bg1"/>
                </a:solidFill>
              </a:rPr>
              <a:t>translate</a:t>
            </a:r>
            <a:r>
              <a:rPr lang="pt-PT" sz="1600" dirty="0">
                <a:solidFill>
                  <a:schemeClr val="bg1"/>
                </a:solidFill>
              </a:rPr>
              <a:t>)</a:t>
            </a:r>
          </a:p>
          <a:p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5" name="amagovptgithub.m4a" descr="Read the URL outloud.">
            <a:hlinkClick r:id="" action="ppaction://media"/>
            <a:extLst>
              <a:ext uri="{FF2B5EF4-FFF2-40B4-BE49-F238E27FC236}">
                <a16:creationId xmlns:a16="http://schemas.microsoft.com/office/drawing/2014/main" id="{BB1503A6-9379-8743-B2A5-8038FA2D7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429" y="5288717"/>
            <a:ext cx="812800" cy="812800"/>
          </a:xfrm>
          <a:prstGeom prst="rect">
            <a:avLst/>
          </a:prstGeom>
        </p:spPr>
      </p:pic>
      <p:grpSp>
        <p:nvGrpSpPr>
          <p:cNvPr id="6" name="Agrupar 5" descr="output accessibility reports in HTML">
            <a:extLst>
              <a:ext uri="{FF2B5EF4-FFF2-40B4-BE49-F238E27FC236}">
                <a16:creationId xmlns:a16="http://schemas.microsoft.com/office/drawing/2014/main" id="{E14A0B6C-B4FC-DB4A-AEE3-1B2A7BA24B00}"/>
              </a:ext>
            </a:extLst>
          </p:cNvPr>
          <p:cNvGrpSpPr/>
          <p:nvPr/>
        </p:nvGrpSpPr>
        <p:grpSpPr>
          <a:xfrm>
            <a:off x="6114278" y="1728876"/>
            <a:ext cx="2057661" cy="1348467"/>
            <a:chOff x="6114278" y="1728876"/>
            <a:chExt cx="2057661" cy="1348467"/>
          </a:xfrm>
        </p:grpSpPr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A9D7899A-43FC-254B-ADB1-76590470AB1E}"/>
                </a:ext>
              </a:extLst>
            </p:cNvPr>
            <p:cNvSpPr txBox="1"/>
            <p:nvPr/>
          </p:nvSpPr>
          <p:spPr>
            <a:xfrm>
              <a:off x="7358896" y="1728876"/>
              <a:ext cx="813043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HTML</a:t>
              </a:r>
            </a:p>
          </p:txBody>
        </p:sp>
        <p:cxnSp>
          <p:nvCxnSpPr>
            <p:cNvPr id="69" name="Conexão em Ângulos Retos 68">
              <a:extLst>
                <a:ext uri="{FF2B5EF4-FFF2-40B4-BE49-F238E27FC236}">
                  <a16:creationId xmlns:a16="http://schemas.microsoft.com/office/drawing/2014/main" id="{B68108FD-4DAA-C24D-B7C2-94D4785CA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4278" y="1910670"/>
              <a:ext cx="1640199" cy="116667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BC35C4-8EFD-6543-9CBC-4A84FFBC9017}"/>
              </a:ext>
            </a:extLst>
          </p:cNvPr>
          <p:cNvSpPr txBox="1"/>
          <p:nvPr/>
        </p:nvSpPr>
        <p:spPr>
          <a:xfrm>
            <a:off x="7812699" y="2103914"/>
            <a:ext cx="1515928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PT" sz="1600" dirty="0" err="1">
                <a:solidFill>
                  <a:schemeClr val="bg1"/>
                </a:solidFill>
              </a:rPr>
              <a:t>An</a:t>
            </a:r>
            <a:r>
              <a:rPr lang="pt-PT" sz="1600" dirty="0">
                <a:solidFill>
                  <a:schemeClr val="bg1"/>
                </a:solidFill>
              </a:rPr>
              <a:t> a11y </a:t>
            </a:r>
            <a:r>
              <a:rPr lang="pt-PT" sz="1600" dirty="0" err="1">
                <a:solidFill>
                  <a:schemeClr val="bg1"/>
                </a:solidFill>
              </a:rPr>
              <a:t>report</a:t>
            </a:r>
            <a:endParaRPr lang="pt-PT" sz="1600" dirty="0">
              <a:solidFill>
                <a:schemeClr val="bg1"/>
              </a:solidFill>
            </a:endParaRPr>
          </a:p>
          <a:p>
            <a:r>
              <a:rPr lang="pt-PT" sz="1600" dirty="0">
                <a:solidFill>
                  <a:schemeClr val="bg1"/>
                </a:solidFill>
              </a:rPr>
              <a:t>per </a:t>
            </a:r>
            <a:r>
              <a:rPr lang="pt-PT" sz="1600" dirty="0" err="1">
                <a:solidFill>
                  <a:schemeClr val="bg1"/>
                </a:solidFill>
              </a:rPr>
              <a:t>page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D8FCB0FE-EFD1-884D-8695-EB9C910426A0}"/>
              </a:ext>
            </a:extLst>
          </p:cNvPr>
          <p:cNvSpPr txBox="1"/>
          <p:nvPr/>
        </p:nvSpPr>
        <p:spPr>
          <a:xfrm>
            <a:off x="6784697" y="3530112"/>
            <a:ext cx="16113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pt-PT" sz="1600" dirty="0" err="1">
                <a:solidFill>
                  <a:schemeClr val="bg1"/>
                </a:solidFill>
              </a:rPr>
              <a:t>Export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datasets</a:t>
            </a:r>
            <a:endParaRPr lang="pt-PT" sz="1600" dirty="0">
              <a:solidFill>
                <a:schemeClr val="bg1"/>
              </a:solidFill>
            </a:endParaRPr>
          </a:p>
          <a:p>
            <a:endParaRPr lang="pt-PT" sz="1600" dirty="0">
              <a:solidFill>
                <a:schemeClr val="bg1"/>
              </a:solidFill>
            </a:endParaRPr>
          </a:p>
        </p:txBody>
      </p:sp>
      <p:grpSp>
        <p:nvGrpSpPr>
          <p:cNvPr id="7" name="Agrupar 6" descr="Export datasets in EARL and CSV">
            <a:extLst>
              <a:ext uri="{FF2B5EF4-FFF2-40B4-BE49-F238E27FC236}">
                <a16:creationId xmlns:a16="http://schemas.microsoft.com/office/drawing/2014/main" id="{F56655F2-53F7-1445-9472-62B4555D65CA}"/>
              </a:ext>
            </a:extLst>
          </p:cNvPr>
          <p:cNvGrpSpPr/>
          <p:nvPr/>
        </p:nvGrpSpPr>
        <p:grpSpPr>
          <a:xfrm>
            <a:off x="6125219" y="2500121"/>
            <a:ext cx="1751442" cy="2604738"/>
            <a:chOff x="6125219" y="2500121"/>
            <a:chExt cx="1751442" cy="2604738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6B411BA2-E388-4543-987D-0599D13F5847}"/>
                </a:ext>
              </a:extLst>
            </p:cNvPr>
            <p:cNvSpPr txBox="1"/>
            <p:nvPr/>
          </p:nvSpPr>
          <p:spPr>
            <a:xfrm>
              <a:off x="7089266" y="4155549"/>
              <a:ext cx="787395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EARL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625335F1-BD8A-5A4C-B91D-18A7EB64FAAE}"/>
                </a:ext>
              </a:extLst>
            </p:cNvPr>
            <p:cNvSpPr txBox="1"/>
            <p:nvPr/>
          </p:nvSpPr>
          <p:spPr>
            <a:xfrm>
              <a:off x="7147880" y="4735527"/>
              <a:ext cx="659155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CSV</a:t>
              </a:r>
            </a:p>
          </p:txBody>
        </p:sp>
        <p:cxnSp>
          <p:nvCxnSpPr>
            <p:cNvPr id="38" name="Conexão em Ângulos Retos 37">
              <a:extLst>
                <a:ext uri="{FF2B5EF4-FFF2-40B4-BE49-F238E27FC236}">
                  <a16:creationId xmlns:a16="http://schemas.microsoft.com/office/drawing/2014/main" id="{09A5A702-30B8-F64D-90EE-C64DDF4ED432}"/>
                </a:ext>
              </a:extLst>
            </p:cNvPr>
            <p:cNvCxnSpPr>
              <a:stCxn id="65" idx="6"/>
              <a:endCxn id="3" idx="1"/>
            </p:cNvCxnSpPr>
            <p:nvPr/>
          </p:nvCxnSpPr>
          <p:spPr>
            <a:xfrm>
              <a:off x="6125219" y="2500121"/>
              <a:ext cx="964047" cy="184009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Conexão em Ângulos Retos 70">
              <a:extLst>
                <a:ext uri="{FF2B5EF4-FFF2-40B4-BE49-F238E27FC236}">
                  <a16:creationId xmlns:a16="http://schemas.microsoft.com/office/drawing/2014/main" id="{B4581CC6-C5B9-394C-834D-D39C275F2067}"/>
                </a:ext>
              </a:extLst>
            </p:cNvPr>
            <p:cNvCxnSpPr>
              <a:stCxn id="65" idx="6"/>
              <a:endCxn id="67" idx="1"/>
            </p:cNvCxnSpPr>
            <p:nvPr/>
          </p:nvCxnSpPr>
          <p:spPr>
            <a:xfrm>
              <a:off x="6125219" y="2500121"/>
              <a:ext cx="1022661" cy="242007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64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impact of the ACT-Rules in the tests of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 Examples: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/>
              <a:t>Headings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Images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BAEF6D-1019-2A4B-BA01-7381C7562E78}"/>
              </a:ext>
            </a:extLst>
          </p:cNvPr>
          <p:cNvSpPr txBox="1"/>
          <p:nvPr/>
        </p:nvSpPr>
        <p:spPr>
          <a:xfrm>
            <a:off x="433755" y="737718"/>
            <a:ext cx="7022123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Past</a:t>
            </a:r>
            <a:r>
              <a:rPr lang="pt-PT" dirty="0">
                <a:solidFill>
                  <a:schemeClr val="bg1"/>
                </a:solidFill>
              </a:rPr>
              <a:t>: </a:t>
            </a:r>
            <a:r>
              <a:rPr lang="pt-PT" dirty="0" err="1">
                <a:solidFill>
                  <a:schemeClr val="bg1"/>
                </a:solidFill>
              </a:rPr>
              <a:t>analysis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elements</a:t>
            </a:r>
            <a:r>
              <a:rPr lang="pt-PT" dirty="0">
                <a:solidFill>
                  <a:schemeClr val="bg1"/>
                </a:solidFill>
              </a:rPr>
              <a:t> H1, …, H6</a:t>
            </a:r>
          </a:p>
          <a:p>
            <a:r>
              <a:rPr lang="pt-PT" dirty="0" err="1">
                <a:solidFill>
                  <a:schemeClr val="bg1"/>
                </a:solidFill>
              </a:rPr>
              <a:t>Now</a:t>
            </a:r>
            <a:r>
              <a:rPr lang="pt-PT" dirty="0">
                <a:solidFill>
                  <a:schemeClr val="bg1"/>
                </a:solidFill>
              </a:rPr>
              <a:t>: </a:t>
            </a:r>
            <a:r>
              <a:rPr lang="pt-PT" dirty="0" err="1">
                <a:solidFill>
                  <a:schemeClr val="bg1"/>
                </a:solidFill>
              </a:rPr>
              <a:t>an</a:t>
            </a:r>
            <a:r>
              <a:rPr lang="pt-PT" dirty="0">
                <a:solidFill>
                  <a:schemeClr val="bg1"/>
                </a:solidFill>
              </a:rPr>
              <a:t> H1, … H6 </a:t>
            </a:r>
            <a:r>
              <a:rPr lang="pt-PT" dirty="0" err="1">
                <a:solidFill>
                  <a:schemeClr val="bg1"/>
                </a:solidFill>
              </a:rPr>
              <a:t>but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also</a:t>
            </a:r>
            <a:r>
              <a:rPr lang="pt-PT" dirty="0">
                <a:solidFill>
                  <a:schemeClr val="bg1"/>
                </a:solidFill>
              </a:rPr>
              <a:t> role=“</a:t>
            </a:r>
            <a:r>
              <a:rPr lang="pt-PT" dirty="0" err="1">
                <a:solidFill>
                  <a:schemeClr val="bg1"/>
                </a:solidFill>
              </a:rPr>
              <a:t>heading</a:t>
            </a:r>
            <a:r>
              <a:rPr lang="pt-PT" dirty="0">
                <a:solidFill>
                  <a:schemeClr val="bg1"/>
                </a:solidFill>
              </a:rPr>
              <a:t>” + aria-</a:t>
            </a:r>
            <a:r>
              <a:rPr lang="pt-PT" dirty="0" err="1">
                <a:solidFill>
                  <a:schemeClr val="bg1"/>
                </a:solidFill>
              </a:rPr>
              <a:t>level</a:t>
            </a:r>
            <a:r>
              <a:rPr lang="pt-PT" dirty="0">
                <a:solidFill>
                  <a:schemeClr val="bg1"/>
                </a:solidFill>
              </a:rPr>
              <a:t>=“1” (…) “6”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Imagem 5" descr="Heading has Accessible Name - ACT Rule reference https://act-rules.github.io/rules/ffd0e9">
            <a:extLst>
              <a:ext uri="{FF2B5EF4-FFF2-40B4-BE49-F238E27FC236}">
                <a16:creationId xmlns:a16="http://schemas.microsoft.com/office/drawing/2014/main" id="{CE9A7DA6-0572-1049-939A-85F85D97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3" y="1716930"/>
            <a:ext cx="8879840" cy="1573642"/>
          </a:xfrm>
          <a:prstGeom prst="rect">
            <a:avLst/>
          </a:prstGeom>
        </p:spPr>
      </p:pic>
      <p:pic>
        <p:nvPicPr>
          <p:cNvPr id="8" name="Imagem 7" descr="An heading made by aria-level=&quot;2&quot; and role=&quot;heading&quot; in a span element.&#10;&#10;An heading made by H2 element.">
            <a:extLst>
              <a:ext uri="{FF2B5EF4-FFF2-40B4-BE49-F238E27FC236}">
                <a16:creationId xmlns:a16="http://schemas.microsoft.com/office/drawing/2014/main" id="{C02705F2-1310-A64E-AFA0-EEB31AFD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2" y="3304793"/>
            <a:ext cx="8879839" cy="28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impact of the ACT-Rules in the tests of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2 Examples: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Headings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Images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BAEF6D-1019-2A4B-BA01-7381C7562E78}"/>
              </a:ext>
            </a:extLst>
          </p:cNvPr>
          <p:cNvSpPr txBox="1"/>
          <p:nvPr/>
        </p:nvSpPr>
        <p:spPr>
          <a:xfrm>
            <a:off x="433756" y="876216"/>
            <a:ext cx="518811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Past</a:t>
            </a:r>
            <a:r>
              <a:rPr lang="pt-PT" dirty="0">
                <a:solidFill>
                  <a:schemeClr val="bg1"/>
                </a:solidFill>
              </a:rPr>
              <a:t>: </a:t>
            </a:r>
            <a:r>
              <a:rPr lang="pt-PT" dirty="0" err="1">
                <a:solidFill>
                  <a:schemeClr val="bg1"/>
                </a:solidFill>
              </a:rPr>
              <a:t>analysis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&lt;</a:t>
            </a:r>
            <a:r>
              <a:rPr lang="pt-PT" dirty="0" err="1">
                <a:solidFill>
                  <a:schemeClr val="bg1"/>
                </a:solidFill>
              </a:rPr>
              <a:t>img</a:t>
            </a:r>
            <a:r>
              <a:rPr lang="pt-PT" dirty="0">
                <a:solidFill>
                  <a:schemeClr val="bg1"/>
                </a:solidFill>
              </a:rPr>
              <a:t>&gt; </a:t>
            </a:r>
            <a:r>
              <a:rPr lang="pt-PT" dirty="0" err="1">
                <a:solidFill>
                  <a:schemeClr val="bg1"/>
                </a:solidFill>
              </a:rPr>
              <a:t>element</a:t>
            </a:r>
            <a:r>
              <a:rPr lang="pt-PT" dirty="0">
                <a:solidFill>
                  <a:schemeClr val="bg1"/>
                </a:solidFill>
              </a:rPr>
              <a:t>: </a:t>
            </a:r>
            <a:r>
              <a:rPr lang="pt-PT" dirty="0" err="1">
                <a:solidFill>
                  <a:schemeClr val="bg1"/>
                </a:solidFill>
              </a:rPr>
              <a:t>only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alt</a:t>
            </a:r>
            <a:r>
              <a:rPr lang="pt-PT" dirty="0">
                <a:solidFill>
                  <a:schemeClr val="bg1"/>
                </a:solidFill>
              </a:rPr>
              <a:t> atribute</a:t>
            </a:r>
          </a:p>
          <a:p>
            <a:r>
              <a:rPr lang="pt-PT" dirty="0" err="1">
                <a:solidFill>
                  <a:schemeClr val="bg1"/>
                </a:solidFill>
              </a:rPr>
              <a:t>Now</a:t>
            </a:r>
            <a:r>
              <a:rPr lang="pt-PT" dirty="0">
                <a:solidFill>
                  <a:schemeClr val="bg1"/>
                </a:solidFill>
              </a:rPr>
              <a:t>: </a:t>
            </a:r>
            <a:r>
              <a:rPr lang="pt-PT" dirty="0" err="1">
                <a:solidFill>
                  <a:schemeClr val="bg1"/>
                </a:solidFill>
              </a:rPr>
              <a:t>alt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title</a:t>
            </a:r>
            <a:r>
              <a:rPr lang="pt-PT" dirty="0">
                <a:solidFill>
                  <a:schemeClr val="bg1"/>
                </a:solidFill>
              </a:rPr>
              <a:t>, aria-</a:t>
            </a:r>
            <a:r>
              <a:rPr lang="pt-PT" dirty="0" err="1">
                <a:solidFill>
                  <a:schemeClr val="bg1"/>
                </a:solidFill>
              </a:rPr>
              <a:t>label</a:t>
            </a:r>
            <a:r>
              <a:rPr lang="pt-PT" dirty="0">
                <a:solidFill>
                  <a:schemeClr val="bg1"/>
                </a:solidFill>
              </a:rPr>
              <a:t>, aria-</a:t>
            </a:r>
            <a:r>
              <a:rPr lang="pt-PT" dirty="0" err="1">
                <a:solidFill>
                  <a:schemeClr val="bg1"/>
                </a:solidFill>
              </a:rPr>
              <a:t>labelledby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Imagem 4" descr="Image has accessible name. An ACT Rule. Reference https://act-rules.github.io/rules/23a2a8">
            <a:extLst>
              <a:ext uri="{FF2B5EF4-FFF2-40B4-BE49-F238E27FC236}">
                <a16:creationId xmlns:a16="http://schemas.microsoft.com/office/drawing/2014/main" id="{43B8A473-E794-1D4A-AD4A-161135DDD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2" y="1685273"/>
            <a:ext cx="8879839" cy="1672227"/>
          </a:xfrm>
          <a:prstGeom prst="rect">
            <a:avLst/>
          </a:prstGeom>
        </p:spPr>
      </p:pic>
      <p:pic>
        <p:nvPicPr>
          <p:cNvPr id="14" name="Imagem 13" descr="The attribute title is the only one that exist in a image. In this case the value of the title is the accessible name of the image. Is a pass case.">
            <a:extLst>
              <a:ext uri="{FF2B5EF4-FFF2-40B4-BE49-F238E27FC236}">
                <a16:creationId xmlns:a16="http://schemas.microsoft.com/office/drawing/2014/main" id="{2C8A4209-DD81-764A-9FF8-E55ED4B2A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8" y="3370127"/>
            <a:ext cx="8896773" cy="1591868"/>
          </a:xfrm>
          <a:prstGeom prst="rect">
            <a:avLst/>
          </a:prstGeom>
        </p:spPr>
      </p:pic>
      <p:pic>
        <p:nvPicPr>
          <p:cNvPr id="16" name="Imagem 15" descr="An image element with the aria-labelledby attribute. In this case the accessibility name of the image came from the id referenced in the aria-labelledby attribute. Is pass case.">
            <a:extLst>
              <a:ext uri="{FF2B5EF4-FFF2-40B4-BE49-F238E27FC236}">
                <a16:creationId xmlns:a16="http://schemas.microsoft.com/office/drawing/2014/main" id="{D01375B5-7CA5-E544-AE6C-DF85D6C98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6" y="5077624"/>
            <a:ext cx="8879839" cy="14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QualWeb</a:t>
            </a:r>
            <a:r>
              <a:rPr lang="en-US" b="1" u="sng" dirty="0"/>
              <a:t> engine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PT implementation of all the ACT-Rules</a:t>
            </a:r>
            <a:br>
              <a:rPr lang="en-US" dirty="0"/>
            </a:br>
            <a:r>
              <a:rPr lang="en-US" dirty="0"/>
              <a:t>(Work in Progress)</a:t>
            </a:r>
            <a:endParaRPr lang="en-US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BAEF6D-1019-2A4B-BA01-7381C7562E78}"/>
              </a:ext>
            </a:extLst>
          </p:cNvPr>
          <p:cNvSpPr txBox="1"/>
          <p:nvPr/>
        </p:nvSpPr>
        <p:spPr>
          <a:xfrm>
            <a:off x="433755" y="876215"/>
            <a:ext cx="6864511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pt-PT" dirty="0" err="1">
                <a:solidFill>
                  <a:schemeClr val="bg1"/>
                </a:solidFill>
              </a:rPr>
              <a:t>If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you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want</a:t>
            </a:r>
            <a:r>
              <a:rPr lang="pt-PT" dirty="0">
                <a:solidFill>
                  <a:schemeClr val="bg1"/>
                </a:solidFill>
              </a:rPr>
              <a:t> to </a:t>
            </a:r>
            <a:r>
              <a:rPr lang="pt-PT" dirty="0" err="1">
                <a:solidFill>
                  <a:schemeClr val="bg1"/>
                </a:solidFill>
              </a:rPr>
              <a:t>try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all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ACT Rules </a:t>
            </a:r>
            <a:r>
              <a:rPr lang="pt-PT" dirty="0" err="1">
                <a:solidFill>
                  <a:schemeClr val="bg1"/>
                </a:solidFill>
              </a:rPr>
              <a:t>that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we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have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moment</a:t>
            </a:r>
            <a:r>
              <a:rPr lang="pt-PT" dirty="0">
                <a:solidFill>
                  <a:schemeClr val="bg1"/>
                </a:solidFill>
              </a:rPr>
              <a:t>:</a:t>
            </a:r>
          </a:p>
          <a:p>
            <a:r>
              <a:rPr lang="pt-PT" dirty="0">
                <a:solidFill>
                  <a:schemeClr val="bg1"/>
                </a:solidFill>
                <a:hlinkClick r:id="rId2"/>
              </a:rPr>
              <a:t>http://qualweb.di.fc.ul.pt</a:t>
            </a:r>
            <a:r>
              <a:rPr lang="pt-PT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Imagem 5" descr="Printscreen of the First page of QualWeb - the Portuguese Engine that applies the ACT Rules.&#10;&#10;In the image is possible to see that QualWeb have three modules of analysis: by ACT Rules, by HTML Techniques and by CSS Techniques.  ">
            <a:extLst>
              <a:ext uri="{FF2B5EF4-FFF2-40B4-BE49-F238E27FC236}">
                <a16:creationId xmlns:a16="http://schemas.microsoft.com/office/drawing/2014/main" id="{089DEA74-43E4-1C48-8624-A5E695FA5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" y="2163314"/>
            <a:ext cx="8354645" cy="29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sales training presentation">
  <a:themeElements>
    <a:clrScheme name="Custom 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45D7E"/>
      </a:hlink>
      <a:folHlink>
        <a:srgbClr val="345D7E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training presentation.potx" id="{43A08E4F-B0EF-4939-AE80-92C3CECADCD8}" vid="{E3DA271C-F552-4722-8084-29919216053E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3174</TotalTime>
  <Words>700</Words>
  <Application>Microsoft Macintosh PowerPoint</Application>
  <PresentationFormat>Ecrã Panorâmico</PresentationFormat>
  <Paragraphs>112</Paragraphs>
  <Slides>12</Slides>
  <Notes>0</Notes>
  <HiddenSlides>0</HiddenSlides>
  <MMClips>4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Wingdings 2</vt:lpstr>
      <vt:lpstr>Business sales training presentation</vt:lpstr>
      <vt:lpstr>WAI-Tools Project  Overview on the Portuguese National Observatory 22 September 2020 Lisbon, Portugal </vt:lpstr>
      <vt:lpstr>An Observatory to raise awareness and improve learning [is not a shame campaign]</vt:lpstr>
      <vt:lpstr>The Directive and the PT Transposition</vt:lpstr>
      <vt:lpstr>Simplified Method based in  Evaluation tools</vt:lpstr>
      <vt:lpstr>PorTuguese Evaluation Tools</vt:lpstr>
      <vt:lpstr>impact of the ACT-Rules in the tests of tools</vt:lpstr>
      <vt:lpstr>impact of the ACT-Rules in the tests of tools</vt:lpstr>
      <vt:lpstr>impact of the ACT-Rules in the tests of tools</vt:lpstr>
      <vt:lpstr>QualWeb engine</vt:lpstr>
      <vt:lpstr>Demo of the Observatory</vt:lpstr>
      <vt:lpstr>The Accessibility Statement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WAI-Tools Project  29 November 2017 Brussels, Belgium</dc:title>
  <dc:creator>Shadi Abou-Zahra</dc:creator>
  <cp:lastModifiedBy>Jorge Fernandes</cp:lastModifiedBy>
  <cp:revision>77</cp:revision>
  <dcterms:created xsi:type="dcterms:W3CDTF">2017-11-20T17:35:56Z</dcterms:created>
  <dcterms:modified xsi:type="dcterms:W3CDTF">2020-09-28T08:12:20Z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74066600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