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handoutMasterIdLst>
    <p:handoutMasterId r:id="rId11"/>
  </p:handoutMasterIdLst>
  <p:sldIdLst>
    <p:sldId id="316" r:id="rId2"/>
    <p:sldId id="324" r:id="rId3"/>
    <p:sldId id="326" r:id="rId4"/>
    <p:sldId id="325" r:id="rId5"/>
    <p:sldId id="300" r:id="rId6"/>
    <p:sldId id="327" r:id="rId7"/>
    <p:sldId id="328" r:id="rId8"/>
    <p:sldId id="329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E8B1032C-EA38-4F05-BA0D-38AFFFC7BED3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891" autoAdjust="0"/>
    <p:restoredTop sz="81079"/>
  </p:normalViewPr>
  <p:slideViewPr>
    <p:cSldViewPr snapToGrid="0" showGuides="1">
      <p:cViewPr varScale="1">
        <p:scale>
          <a:sx n="60" d="100"/>
          <a:sy n="60" d="100"/>
        </p:scale>
        <p:origin x="760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326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27325D-7C6B-4659-A656-A772019985A7}" type="datetimeFigureOut">
              <a:rPr lang="en-US" smtClean="0"/>
              <a:t>5/19/2019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B6F1DE-7011-44EB-ACA9-621AFE57E05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69527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5FD80F-0FDC-4A05-9EF1-C028EC4EDC0A}" type="datetimeFigureOut">
              <a:rPr lang="en-US" smtClean="0"/>
              <a:t>5/19/2019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6039D5-9119-4C2A-87C5-029C8B6BFFE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7520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err="1"/>
              <a:t>So</a:t>
            </a:r>
            <a:r>
              <a:rPr lang="nl-NL" dirty="0"/>
              <a:t> </a:t>
            </a:r>
            <a:r>
              <a:rPr lang="nl-NL" dirty="0" err="1"/>
              <a:t>what</a:t>
            </a:r>
            <a:r>
              <a:rPr lang="nl-NL" dirty="0"/>
              <a:t> does </a:t>
            </a:r>
            <a:r>
              <a:rPr lang="nl-NL" dirty="0" err="1"/>
              <a:t>it</a:t>
            </a:r>
            <a:r>
              <a:rPr lang="nl-NL" dirty="0"/>
              <a:t> do?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6039D5-9119-4C2A-87C5-029C8B6BFFEF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99701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Why provide an accessibility statement?</a:t>
            </a:r>
          </a:p>
          <a:p>
            <a:pPr lvl="1"/>
            <a:r>
              <a:rPr lang="en-US" dirty="0"/>
              <a:t>Show users that you care; Provide them with valuable help; CSR; Requirement in Directive 2016/2102 for PSB, etc.</a:t>
            </a:r>
          </a:p>
          <a:p>
            <a:r>
              <a:rPr lang="en-US" dirty="0"/>
              <a:t>What does the tool do?</a:t>
            </a:r>
          </a:p>
          <a:p>
            <a:pPr lvl="1"/>
            <a:r>
              <a:rPr lang="en-US" dirty="0"/>
              <a:t>It works client-side</a:t>
            </a:r>
          </a:p>
          <a:p>
            <a:pPr lvl="1"/>
            <a:r>
              <a:rPr lang="en-US" dirty="0"/>
              <a:t>It asks questions: basic information, your efforts, technical information and regarding the approval and complaints process</a:t>
            </a:r>
          </a:p>
          <a:p>
            <a:pPr lvl="1"/>
            <a:r>
              <a:rPr lang="en-US" dirty="0"/>
              <a:t>Helps create accessibility statement that can be further customized, branded etc.</a:t>
            </a:r>
          </a:p>
          <a:p>
            <a:pPr lvl="1"/>
            <a:r>
              <a:rPr lang="en-US" dirty="0"/>
              <a:t>Helps make accessibility statement conformant with EU Directive 2016/2102.</a:t>
            </a:r>
          </a:p>
          <a:p>
            <a:r>
              <a:rPr lang="en-US" dirty="0"/>
              <a:t>Who is the output for?</a:t>
            </a:r>
          </a:p>
          <a:p>
            <a:pPr lvl="1"/>
            <a:r>
              <a:rPr lang="en-US" dirty="0"/>
              <a:t>Not for lawyers but for users of your content!  Make sure they understand so they know what to do.</a:t>
            </a:r>
          </a:p>
          <a:p>
            <a:r>
              <a:rPr lang="en-US" dirty="0"/>
              <a:t>Why is everything optional?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6039D5-9119-4C2A-87C5-029C8B6BFFEF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32009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6039D5-9119-4C2A-87C5-029C8B6BFFEF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7706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" dirty="0"/>
              <a:t>This tool helps you generate a report according to the Website Accessibility Conformance Evaluation Methodology (WCAG-EM). It does not perform any accessibility checks. It helps you follow the steps of WCAG-EM, to generate a structured report from the input that you provide. It is designed for experienced evaluators who know Web Content Accessibility Guidelines (WCAG) 2.0 and are somewhat familiar with WCAG-EM. 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6039D5-9119-4C2A-87C5-029C8B6BFFEF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1988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l-NL" dirty="0" err="1"/>
              <a:t>https</a:t>
            </a:r>
            <a:r>
              <a:rPr lang="nl-NL" dirty="0"/>
              <a:t>://</a:t>
            </a:r>
            <a:r>
              <a:rPr lang="nl-NL" dirty="0" err="1"/>
              <a:t>github.com</a:t>
            </a:r>
            <a:r>
              <a:rPr lang="nl-NL" dirty="0"/>
              <a:t>/w3c/</a:t>
            </a:r>
            <a:r>
              <a:rPr lang="nl-NL" dirty="0" err="1"/>
              <a:t>wcag</a:t>
            </a:r>
            <a:r>
              <a:rPr lang="nl-NL" dirty="0"/>
              <a:t>-</a:t>
            </a:r>
            <a:r>
              <a:rPr lang="nl-NL" dirty="0" err="1"/>
              <a:t>em</a:t>
            </a:r>
            <a:r>
              <a:rPr lang="nl-NL" dirty="0"/>
              <a:t>-report-tool/issues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6039D5-9119-4C2A-87C5-029C8B6BFFEF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37502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white">
          <a:xfrm>
            <a:off x="203200" y="153923"/>
            <a:ext cx="89408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7" name="Rectangle 6"/>
          <p:cNvSpPr/>
          <p:nvPr/>
        </p:nvSpPr>
        <p:spPr bwMode="blackWhite">
          <a:xfrm>
            <a:off x="9347200" y="152399"/>
            <a:ext cx="2641600" cy="6556248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609600" y="2052960"/>
            <a:ext cx="84328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347200" y="2052960"/>
            <a:ext cx="26416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20000"/>
                    <a:lumOff val="80000"/>
                  </a:schemeClr>
                </a:solidFill>
              </a:defRPr>
            </a:lvl1pPr>
          </a:lstStyle>
          <a:p>
            <a:fld id="{349BF3EA-1A78-4F07-BDC0-C8A1BD461199}" type="datetimeFigureOut">
              <a:rPr lang="en-US" smtClean="0"/>
              <a:pPr/>
              <a:t>5/19/2019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3938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5/19/2019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9637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03200" y="147319"/>
            <a:ext cx="89408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8" name="Rectangle 7"/>
          <p:cNvSpPr/>
          <p:nvPr/>
        </p:nvSpPr>
        <p:spPr bwMode="blackWhite">
          <a:xfrm>
            <a:off x="9347200" y="147319"/>
            <a:ext cx="2608061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50400" y="274639"/>
            <a:ext cx="2235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5/19/2019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20000"/>
                    <a:lumOff val="80000"/>
                  </a:schemeClr>
                </a:solidFill>
              </a:defRPr>
            </a:lvl1pPr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6437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5/19/2019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2447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blackWhite">
          <a:xfrm>
            <a:off x="203200" y="153923"/>
            <a:ext cx="8940800" cy="65532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7" name="Rectangle 6"/>
          <p:cNvSpPr/>
          <p:nvPr/>
        </p:nvSpPr>
        <p:spPr bwMode="blackWhite">
          <a:xfrm>
            <a:off x="9347200" y="152399"/>
            <a:ext cx="26416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508000" y="2892277"/>
            <a:ext cx="84328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550400" y="2892277"/>
            <a:ext cx="21336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accent4">
                    <a:lumMod val="20000"/>
                    <a:lumOff val="8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49BF3EA-1A78-4F07-BDC0-C8A1BD461199}" type="datetimeFigureOut">
              <a:rPr lang="en-US" smtClean="0"/>
              <a:t>5/19/2019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20000"/>
                    <a:lumOff val="80000"/>
                  </a:schemeClr>
                </a:solidFill>
              </a:defRPr>
            </a:lvl1pPr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124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19072"/>
            <a:ext cx="5384800" cy="440740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19072"/>
            <a:ext cx="5384800" cy="440740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5/19/2019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2349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22438"/>
            <a:ext cx="5386917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38400"/>
            <a:ext cx="5386917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722438"/>
            <a:ext cx="5389033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438400"/>
            <a:ext cx="5389033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5/19/2019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7923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5/19/2019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4948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03200" y="150919"/>
            <a:ext cx="11775736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5/19/2019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</p:spTree>
    <p:extLst>
      <p:ext uri="{BB962C8B-B14F-4D97-AF65-F5344CB8AC3E}">
        <p14:creationId xmlns:p14="http://schemas.microsoft.com/office/powerpoint/2010/main" val="2046998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8" name="Rectangle 7"/>
          <p:cNvSpPr/>
          <p:nvPr/>
        </p:nvSpPr>
        <p:spPr bwMode="blackWhite">
          <a:xfrm>
            <a:off x="9347200" y="150876"/>
            <a:ext cx="2641600" cy="6556248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 useBgFill="1">
        <p:nvSpPr>
          <p:cNvPr id="9" name="Rectangle 8"/>
          <p:cNvSpPr/>
          <p:nvPr/>
        </p:nvSpPr>
        <p:spPr>
          <a:xfrm>
            <a:off x="203200" y="152400"/>
            <a:ext cx="89408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9546336" y="457200"/>
            <a:ext cx="2234213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812800" y="304801"/>
            <a:ext cx="7823200" cy="585311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400"/>
            </a:lvl4pPr>
            <a:lvl5pPr>
              <a:defRPr sz="13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46336" y="2130552"/>
            <a:ext cx="2231136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5/19/2019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60256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 useBgFill="1">
        <p:nvSpPr>
          <p:cNvPr id="9" name="Rectangle 8"/>
          <p:cNvSpPr/>
          <p:nvPr/>
        </p:nvSpPr>
        <p:spPr>
          <a:xfrm>
            <a:off x="9347200" y="150876"/>
            <a:ext cx="26416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9550400" y="460248"/>
            <a:ext cx="22352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accent4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203200" y="152400"/>
            <a:ext cx="8940800" cy="6553200"/>
          </a:xfrm>
        </p:spPr>
        <p:txBody>
          <a:bodyPr anchor="ctr"/>
          <a:lstStyle>
            <a:lvl1pPr marL="0" indent="0" algn="ctr">
              <a:buNone/>
              <a:defRPr sz="3200">
                <a:solidFill>
                  <a:schemeClr val="tx2">
                    <a:lumMod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50400" y="2133600"/>
            <a:ext cx="22352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25000"/>
                  </a:schemeClr>
                </a:solidFill>
              </a:defRPr>
            </a:lvl1pPr>
          </a:lstStyle>
          <a:p>
            <a:fld id="{349BF3EA-1A78-4F07-BDC0-C8A1BD461199}" type="datetimeFigureOut">
              <a:rPr lang="en-US" smtClean="0"/>
              <a:pPr/>
              <a:t>5/19/2019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25000"/>
                  </a:schemeClr>
                </a:solidFill>
              </a:defRPr>
            </a:lvl1pPr>
          </a:lstStyle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20000"/>
                    <a:lumOff val="80000"/>
                  </a:schemeClr>
                </a:solidFill>
              </a:defRPr>
            </a:lvl1pPr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919260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blackWhite">
          <a:xfrm>
            <a:off x="203199" y="152401"/>
            <a:ext cx="11752063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9" name="Rectangle 8"/>
          <p:cNvSpPr/>
          <p:nvPr/>
        </p:nvSpPr>
        <p:spPr>
          <a:xfrm>
            <a:off x="203200" y="1634971"/>
            <a:ext cx="11775736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0" y="355847"/>
            <a:ext cx="11175013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999" y="1719071"/>
            <a:ext cx="11210524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4517" y="6356350"/>
            <a:ext cx="2844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fld id="{349BF3EA-1A78-4F07-BDC0-C8A1BD461199}" type="datetimeFigureOut">
              <a:rPr lang="en-US" smtClean="0"/>
              <a:pPr/>
              <a:t>5/19/2019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64000" y="6356350"/>
            <a:ext cx="4470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/>
              <a:t>Add a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79573" y="6355080"/>
            <a:ext cx="777288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6961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"/>
        <a:defRPr sz="2400" kern="1200" spc="150" baseline="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>
            <a:lumMod val="75000"/>
          </a:schemeClr>
        </a:buClr>
        <a:buFont typeface="Wingdings" pitchFamily="2" charset="2"/>
        <a:buChar char="§"/>
        <a:defRPr sz="2000" kern="1200" spc="100" baseline="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>
            <a:lumMod val="50000"/>
          </a:schemeClr>
        </a:buClr>
        <a:buFont typeface="Wingdings" pitchFamily="2" charset="2"/>
        <a:buChar char="§"/>
        <a:defRPr sz="1600" kern="1200" spc="100" baseline="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>
            <a:lumMod val="50000"/>
          </a:schemeClr>
        </a:buClr>
        <a:buFont typeface="Wingdings" pitchFamily="2" charset="2"/>
        <a:buChar char="§"/>
        <a:defRPr sz="1400" kern="120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>
            <a:lumMod val="75000"/>
          </a:schemeClr>
        </a:buClr>
        <a:buFont typeface="Wingdings" pitchFamily="2" charset="2"/>
        <a:buChar char="§"/>
        <a:defRPr sz="1300" kern="1200" spc="100" baseline="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" pitchFamily="2" charset="2"/>
        <a:buChar char="§"/>
        <a:defRPr sz="1200" kern="120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>
            <a:lumMod val="75000"/>
          </a:schemeClr>
        </a:buClr>
        <a:buFont typeface="Wingdings" pitchFamily="2" charset="2"/>
        <a:buChar char="§"/>
        <a:defRPr sz="1200" kern="120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>
            <a:lumMod val="75000"/>
          </a:schemeClr>
        </a:buClr>
        <a:buFont typeface="Wingdings" pitchFamily="2" charset="2"/>
        <a:buChar char="§"/>
        <a:defRPr sz="1200" kern="120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8pPr>
      <a:lvl9pPr marL="2366010" indent="-171450" algn="l" defTabSz="914400" rtl="0" eaLnBrk="1" latinLnBrk="0" hangingPunct="1">
        <a:spcBef>
          <a:spcPct val="20000"/>
        </a:spcBef>
        <a:buClr>
          <a:schemeClr val="accent5">
            <a:lumMod val="75000"/>
          </a:schemeClr>
        </a:buClr>
        <a:buFont typeface="Wingdings" panose="05000000000000000000" pitchFamily="2" charset="2"/>
        <a:buChar char="§"/>
        <a:defRPr sz="1200" kern="120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3.org/WAI/planning/statements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w3.org/WAI/planning/statements/generator/#create" TargetMode="External"/><Relationship Id="rId4" Type="http://schemas.openxmlformats.org/officeDocument/2006/relationships/hyperlink" Target="https://www.w3.org/WAI/planning/statements/generator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3.org/WAI/planning/statements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github.com/w3c/wai-statements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3.org/WAI/eval/report-tool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3.org/WAI/eval/report-tool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D3.1 Accessibility Statement Generator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>
              <a:buNone/>
            </a:pPr>
            <a:r>
              <a:rPr lang="en-US" dirty="0"/>
              <a:t/>
            </a:r>
            <a:br>
              <a:rPr lang="en-US" dirty="0"/>
            </a:br>
            <a:r>
              <a:rPr lang="nl-NL" dirty="0">
                <a:solidFill>
                  <a:srgbClr val="00B0F0"/>
                </a:solidFill>
                <a:hlinkClick r:id="rId3"/>
              </a:rPr>
              <a:t>https://www.w3.org/WAI/planning/statements</a:t>
            </a:r>
            <a:r>
              <a:rPr lang="nl-NL" dirty="0" smtClean="0">
                <a:solidFill>
                  <a:srgbClr val="00B0F0"/>
                </a:solidFill>
                <a:hlinkClick r:id="rId3"/>
              </a:rPr>
              <a:t>/</a:t>
            </a:r>
            <a:r>
              <a:rPr lang="nl-NL" dirty="0" smtClean="0">
                <a:solidFill>
                  <a:srgbClr val="00B0F0"/>
                </a:solidFill>
              </a:rPr>
              <a:t> </a:t>
            </a:r>
            <a:endParaRPr lang="nl-NL" dirty="0">
              <a:solidFill>
                <a:srgbClr val="00B0F0"/>
              </a:solidFill>
            </a:endParaRPr>
          </a:p>
          <a:p>
            <a:pPr marL="45720" indent="0">
              <a:buNone/>
            </a:pPr>
            <a:r>
              <a:rPr lang="nl-NL" dirty="0">
                <a:solidFill>
                  <a:srgbClr val="00B0F0"/>
                </a:solidFill>
                <a:hlinkClick r:id="rId4"/>
              </a:rPr>
              <a:t>https://</a:t>
            </a:r>
            <a:r>
              <a:rPr lang="nl-NL" dirty="0" smtClean="0">
                <a:solidFill>
                  <a:srgbClr val="00B0F0"/>
                </a:solidFill>
                <a:hlinkClick r:id="rId4"/>
              </a:rPr>
              <a:t>www.w3.org/WAI/planning/statements/generator</a:t>
            </a:r>
            <a:r>
              <a:rPr lang="nl-NL" dirty="0" smtClean="0">
                <a:solidFill>
                  <a:srgbClr val="00B0F0"/>
                </a:solidFill>
                <a:hlinkClick r:id="rId4"/>
              </a:rPr>
              <a:t>/</a:t>
            </a:r>
            <a:r>
              <a:rPr lang="nl-NL" dirty="0" smtClean="0">
                <a:solidFill>
                  <a:srgbClr val="00B0F0"/>
                </a:solidFill>
              </a:rPr>
              <a:t> </a:t>
            </a:r>
            <a:endParaRPr lang="en-US" dirty="0">
              <a:solidFill>
                <a:srgbClr val="00B0F0"/>
              </a:solidFill>
            </a:endParaRPr>
          </a:p>
          <a:p>
            <a:pPr marL="45720" indent="0">
              <a:buNone/>
            </a:pPr>
            <a:endParaRPr lang="en-US" dirty="0">
              <a:solidFill>
                <a:srgbClr val="0070C0"/>
              </a:solidFill>
            </a:endParaRPr>
          </a:p>
          <a:p>
            <a:r>
              <a:rPr lang="en-US" dirty="0"/>
              <a:t>Guidance on providing accessibility statements</a:t>
            </a:r>
          </a:p>
          <a:p>
            <a:r>
              <a:rPr lang="en-US" dirty="0"/>
              <a:t>Align with on-going WADEX work</a:t>
            </a:r>
          </a:p>
          <a:p>
            <a:r>
              <a:rPr lang="en-US" dirty="0"/>
              <a:t>Aligned with “WCAG Conformance Claims”</a:t>
            </a:r>
          </a:p>
          <a:p>
            <a:r>
              <a:rPr lang="en-US" dirty="0"/>
              <a:t>Manual generator, similar to WCAG-EM Report Tool</a:t>
            </a:r>
          </a:p>
          <a:p>
            <a:pPr marL="45720" indent="0">
              <a:buNone/>
            </a:pPr>
            <a:endParaRPr lang="en-US" dirty="0">
              <a:hlinkClick r:id="rId5">
                <a:extLst>
                  <a:ext uri="{A12FA001-AC4F-418D-AE19-62706E023703}">
                    <ahyp:hlinkClr xmlns:ahyp="http://schemas.microsoft.com/office/drawing/2018/hyperlinkcolor" xmlns="" val="tx"/>
                  </a:ext>
                </a:extLst>
              </a:hlinkClick>
            </a:endParaRPr>
          </a:p>
        </p:txBody>
      </p:sp>
    </p:spTree>
    <p:extLst>
      <p:ext uri="{BB962C8B-B14F-4D97-AF65-F5344CB8AC3E}">
        <p14:creationId xmlns:p14="http://schemas.microsoft.com/office/powerpoint/2010/main" val="22112532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D3.1 Accessibility Statement Generator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07999" y="1719070"/>
            <a:ext cx="11210524" cy="4783083"/>
          </a:xfrm>
        </p:spPr>
        <p:txBody>
          <a:bodyPr>
            <a:normAutofit lnSpcReduction="10000"/>
          </a:bodyPr>
          <a:lstStyle/>
          <a:p>
            <a:pPr marL="45720" indent="0">
              <a:buNone/>
            </a:pPr>
            <a:endParaRPr lang="en-US" dirty="0"/>
          </a:p>
          <a:p>
            <a:r>
              <a:rPr lang="en-US" dirty="0"/>
              <a:t>Why provide an accessibility statement?</a:t>
            </a:r>
          </a:p>
          <a:p>
            <a:pPr lvl="1"/>
            <a:r>
              <a:rPr lang="en-US" dirty="0"/>
              <a:t>Show users that you care; Provide them with valuable help; CSR; Requirement in Directive 2016/2102 for PSB, etc.</a:t>
            </a:r>
          </a:p>
          <a:p>
            <a:r>
              <a:rPr lang="en-US" dirty="0"/>
              <a:t>What does the tool do?</a:t>
            </a:r>
          </a:p>
          <a:p>
            <a:pPr lvl="1"/>
            <a:r>
              <a:rPr lang="en-US" dirty="0"/>
              <a:t>It asks questions: basic information, your efforts, technical information and regarding the approval and complaints process</a:t>
            </a:r>
          </a:p>
          <a:p>
            <a:pPr lvl="1"/>
            <a:r>
              <a:rPr lang="en-US" dirty="0"/>
              <a:t>Helps create accessibility statement that can be further customized, branded etc.</a:t>
            </a:r>
          </a:p>
          <a:p>
            <a:pPr lvl="1"/>
            <a:r>
              <a:rPr lang="en-US" dirty="0"/>
              <a:t>Helps make accessibility statement conformant with EU Directive 2016/2102.</a:t>
            </a:r>
          </a:p>
          <a:p>
            <a:r>
              <a:rPr lang="en-US" dirty="0"/>
              <a:t>Who is the output for?</a:t>
            </a:r>
          </a:p>
          <a:p>
            <a:pPr lvl="1"/>
            <a:r>
              <a:rPr lang="en-US" dirty="0"/>
              <a:t>Not for lawyers but for users of your content!  Make sure they understand so they know what to do.</a:t>
            </a:r>
          </a:p>
          <a:p>
            <a:r>
              <a:rPr lang="en-US" dirty="0"/>
              <a:t>Why is everything optional?</a:t>
            </a:r>
          </a:p>
        </p:txBody>
      </p:sp>
    </p:spTree>
    <p:extLst>
      <p:ext uri="{BB962C8B-B14F-4D97-AF65-F5344CB8AC3E}">
        <p14:creationId xmlns:p14="http://schemas.microsoft.com/office/powerpoint/2010/main" val="1954930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D3.1 Accessibility Statement Generator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07999" y="1719070"/>
            <a:ext cx="11210524" cy="4783083"/>
          </a:xfrm>
        </p:spPr>
        <p:txBody>
          <a:bodyPr>
            <a:normAutofit/>
          </a:bodyPr>
          <a:lstStyle/>
          <a:p>
            <a:pPr marL="45720" indent="0">
              <a:buNone/>
            </a:pPr>
            <a:endParaRPr lang="en-US" dirty="0"/>
          </a:p>
          <a:p>
            <a:r>
              <a:rPr lang="en-US" dirty="0"/>
              <a:t>To the tool for a live demonstration and </a:t>
            </a:r>
            <a:r>
              <a:rPr lang="en-US" dirty="0" smtClean="0"/>
              <a:t>then </a:t>
            </a:r>
            <a:r>
              <a:rPr lang="en-US" dirty="0"/>
              <a:t>back for things we are planning in the coming months</a:t>
            </a:r>
          </a:p>
          <a:p>
            <a:pPr marL="45720" indent="0">
              <a:buNone/>
            </a:pPr>
            <a:endParaRPr lang="en-US" dirty="0"/>
          </a:p>
          <a:p>
            <a:pPr marL="45720" indent="0">
              <a:buNone/>
            </a:pPr>
            <a:r>
              <a:rPr lang="nl-NL" dirty="0">
                <a:solidFill>
                  <a:srgbClr val="0070C0"/>
                </a:solidFill>
                <a:hlinkClick r:id="rId3"/>
              </a:rPr>
              <a:t>https://www.w3.org/WAI/planning/statements</a:t>
            </a:r>
            <a:r>
              <a:rPr lang="nl-NL" dirty="0" smtClean="0">
                <a:solidFill>
                  <a:srgbClr val="0070C0"/>
                </a:solidFill>
                <a:hlinkClick r:id="rId3"/>
              </a:rPr>
              <a:t>/</a:t>
            </a:r>
            <a:r>
              <a:rPr lang="nl-NL" dirty="0" smtClean="0">
                <a:solidFill>
                  <a:srgbClr val="0070C0"/>
                </a:solidFill>
              </a:rPr>
              <a:t>  </a:t>
            </a:r>
            <a:endParaRPr lang="nl-NL" dirty="0">
              <a:solidFill>
                <a:srgbClr val="0070C0"/>
              </a:solidFill>
            </a:endParaRPr>
          </a:p>
          <a:p>
            <a:pPr marL="4572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506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D3.1 Accessibility Statement Generator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07999" y="1719071"/>
            <a:ext cx="11210524" cy="4783082"/>
          </a:xfrm>
        </p:spPr>
        <p:txBody>
          <a:bodyPr>
            <a:normAutofit/>
          </a:bodyPr>
          <a:lstStyle/>
          <a:p>
            <a:pPr marL="45720" indent="0">
              <a:buNone/>
            </a:pPr>
            <a:endParaRPr lang="en-US" dirty="0"/>
          </a:p>
          <a:p>
            <a:r>
              <a:rPr lang="en-US" dirty="0"/>
              <a:t>Is there a Dutch version?</a:t>
            </a:r>
          </a:p>
          <a:p>
            <a:r>
              <a:rPr lang="en-US" dirty="0"/>
              <a:t>What is on our list of things to do? (no specific order)</a:t>
            </a:r>
          </a:p>
          <a:p>
            <a:pPr lvl="1"/>
            <a:r>
              <a:rPr lang="en-US" dirty="0"/>
              <a:t>Add localization (language, questions and reporting)</a:t>
            </a:r>
          </a:p>
          <a:p>
            <a:pPr lvl="1"/>
            <a:r>
              <a:rPr lang="en-US" dirty="0"/>
              <a:t>Add save function to return later or share with colleagues</a:t>
            </a:r>
          </a:p>
          <a:p>
            <a:pPr lvl="1"/>
            <a:r>
              <a:rPr lang="en-US" dirty="0"/>
              <a:t>Support importing automated results </a:t>
            </a:r>
          </a:p>
          <a:p>
            <a:pPr lvl="1"/>
            <a:r>
              <a:rPr lang="en-US" dirty="0"/>
              <a:t>Add filter to show minimal input for Directive 2016/2102</a:t>
            </a:r>
          </a:p>
          <a:p>
            <a:pPr lvl="1"/>
            <a:r>
              <a:rPr lang="en-US" dirty="0"/>
              <a:t>Stand-alone version</a:t>
            </a:r>
          </a:p>
          <a:p>
            <a:r>
              <a:rPr lang="en-US" dirty="0"/>
              <a:t>More? Let us know</a:t>
            </a:r>
          </a:p>
          <a:p>
            <a:r>
              <a:rPr lang="en-US" dirty="0"/>
              <a:t>Everything is open and available on </a:t>
            </a:r>
            <a:r>
              <a:rPr lang="en-US" dirty="0" err="1"/>
              <a:t>Github</a:t>
            </a:r>
            <a:endParaRPr lang="en-US" dirty="0"/>
          </a:p>
          <a:p>
            <a:pPr marL="45720" indent="0">
              <a:buNone/>
            </a:pPr>
            <a:r>
              <a:rPr lang="en-US" dirty="0"/>
              <a:t>    </a:t>
            </a:r>
            <a:r>
              <a:rPr lang="en-US" dirty="0">
                <a:solidFill>
                  <a:srgbClr val="0070C0"/>
                </a:solidFill>
                <a:hlinkClick r:id="rId2"/>
              </a:rPr>
              <a:t>https://</a:t>
            </a:r>
            <a:r>
              <a:rPr lang="en-US" dirty="0" smtClean="0">
                <a:solidFill>
                  <a:srgbClr val="0070C0"/>
                </a:solidFill>
                <a:hlinkClick r:id="rId2"/>
              </a:rPr>
              <a:t>github.com/w3c/wai-statements</a:t>
            </a:r>
            <a:r>
              <a:rPr lang="en-US" dirty="0" smtClean="0">
                <a:solidFill>
                  <a:srgbClr val="0070C0"/>
                </a:solidFill>
              </a:rPr>
              <a:t> </a:t>
            </a: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3844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D3.2 Web Accessibility Reporting Tool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>
              <a:buNone/>
            </a:pPr>
            <a:endParaRPr lang="en-US" dirty="0"/>
          </a:p>
          <a:p>
            <a:pPr marL="45720" indent="0">
              <a:buNone/>
            </a:pPr>
            <a:endParaRPr lang="en-US" dirty="0"/>
          </a:p>
          <a:p>
            <a:pPr marL="45720" indent="0">
              <a:buNone/>
            </a:pPr>
            <a:r>
              <a:rPr lang="nl-NL" dirty="0">
                <a:solidFill>
                  <a:srgbClr val="0070C0"/>
                </a:solidFill>
                <a:hlinkClick r:id="rId2"/>
              </a:rPr>
              <a:t>https://www.w3.org/WAI/eval/report-tool</a:t>
            </a:r>
            <a:r>
              <a:rPr lang="nl-NL" dirty="0" smtClean="0">
                <a:solidFill>
                  <a:srgbClr val="0070C0"/>
                </a:solidFill>
                <a:hlinkClick r:id="rId2"/>
              </a:rPr>
              <a:t>/</a:t>
            </a:r>
            <a:r>
              <a:rPr lang="nl-NL" dirty="0" smtClean="0">
                <a:solidFill>
                  <a:srgbClr val="0070C0"/>
                </a:solidFill>
              </a:rPr>
              <a:t> </a:t>
            </a:r>
            <a:r>
              <a:rPr lang="nl-NL" dirty="0">
                <a:solidFill>
                  <a:srgbClr val="0070C0"/>
                </a:solidFill>
              </a:rPr>
              <a:t/>
            </a:r>
            <a:br>
              <a:rPr lang="nl-NL" dirty="0">
                <a:solidFill>
                  <a:srgbClr val="0070C0"/>
                </a:solidFill>
              </a:rPr>
            </a:br>
            <a:endParaRPr lang="en-US" dirty="0">
              <a:solidFill>
                <a:srgbClr val="0070C0"/>
              </a:solidFill>
            </a:endParaRPr>
          </a:p>
          <a:p>
            <a:r>
              <a:rPr lang="en-US" dirty="0"/>
              <a:t>WCAG-EM Report Tool (website accessibility evaluation report generator tool)</a:t>
            </a:r>
          </a:p>
          <a:p>
            <a:r>
              <a:rPr lang="en-US" dirty="0"/>
              <a:t>Manual generator, similar to Accessibility Statement Generator Tool</a:t>
            </a:r>
          </a:p>
          <a:p>
            <a:r>
              <a:rPr lang="en-US" dirty="0"/>
              <a:t>Aligned with “WCAG Conformance Claims”</a:t>
            </a:r>
          </a:p>
          <a:p>
            <a:r>
              <a:rPr lang="en-US" dirty="0"/>
              <a:t>Possibility to open and save input</a:t>
            </a:r>
          </a:p>
          <a:p>
            <a:r>
              <a:rPr lang="en-US" dirty="0"/>
              <a:t>Localization ready</a:t>
            </a:r>
          </a:p>
          <a:p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66702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D3.2 Web Accessibility Reporting Tool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45720" indent="0">
              <a:buNone/>
            </a:pPr>
            <a:endParaRPr lang="en-US" dirty="0"/>
          </a:p>
          <a:p>
            <a:pPr marL="45720" indent="0">
              <a:buNone/>
            </a:pPr>
            <a:endParaRPr lang="en-US" dirty="0"/>
          </a:p>
          <a:p>
            <a:r>
              <a:rPr lang="en-US" dirty="0"/>
              <a:t>What it does?</a:t>
            </a:r>
          </a:p>
          <a:p>
            <a:pPr lvl="1"/>
            <a:r>
              <a:rPr lang="en-US" dirty="0"/>
              <a:t>Helps generate a structured accessibility evaluation report</a:t>
            </a:r>
          </a:p>
          <a:p>
            <a:pPr lvl="1"/>
            <a:r>
              <a:rPr lang="en-US" dirty="0"/>
              <a:t>It follows the </a:t>
            </a:r>
            <a:r>
              <a:rPr lang="en" dirty="0"/>
              <a:t>Website Accessibility Conformance Evaluation Methodology (WCAG-EM)</a:t>
            </a:r>
            <a:endParaRPr lang="en-US" dirty="0"/>
          </a:p>
          <a:p>
            <a:pPr lvl="1"/>
            <a:r>
              <a:rPr lang="en-US" dirty="0"/>
              <a:t>It does not do accessibility checks for you</a:t>
            </a:r>
          </a:p>
          <a:p>
            <a:pPr lvl="1"/>
            <a:r>
              <a:rPr lang="en-US" dirty="0"/>
              <a:t>Runs locally in your own </a:t>
            </a:r>
            <a:r>
              <a:rPr lang="en-US" dirty="0" err="1"/>
              <a:t>webbrowser</a:t>
            </a:r>
            <a:r>
              <a:rPr lang="en-US" dirty="0"/>
              <a:t> (no internet necessary after opening the page)</a:t>
            </a:r>
          </a:p>
          <a:p>
            <a:pPr lvl="1"/>
            <a:r>
              <a:rPr lang="en-US" dirty="0"/>
              <a:t>Export as html and </a:t>
            </a:r>
            <a:r>
              <a:rPr lang="en-US" dirty="0" err="1"/>
              <a:t>css</a:t>
            </a:r>
            <a:r>
              <a:rPr lang="en-US" dirty="0"/>
              <a:t> files</a:t>
            </a:r>
          </a:p>
          <a:p>
            <a:pPr marL="365760" lvl="1" indent="0">
              <a:buNone/>
            </a:pPr>
            <a:endParaRPr lang="en-US" dirty="0"/>
          </a:p>
          <a:p>
            <a:r>
              <a:rPr lang="en-US" dirty="0"/>
              <a:t>For who?</a:t>
            </a:r>
          </a:p>
          <a:p>
            <a:pPr lvl="1"/>
            <a:r>
              <a:rPr lang="en-US" dirty="0"/>
              <a:t>Experienced evaluators</a:t>
            </a:r>
          </a:p>
        </p:txBody>
      </p:sp>
    </p:spTree>
    <p:extLst>
      <p:ext uri="{BB962C8B-B14F-4D97-AF65-F5344CB8AC3E}">
        <p14:creationId xmlns:p14="http://schemas.microsoft.com/office/powerpoint/2010/main" val="2507074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D3.2 Web Accessibility Reporting Tool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>
              <a:buNone/>
            </a:pPr>
            <a:endParaRPr lang="en-US" dirty="0"/>
          </a:p>
          <a:p>
            <a:pPr marL="45720" indent="0">
              <a:buNone/>
            </a:pPr>
            <a:endParaRPr lang="en-US" dirty="0"/>
          </a:p>
          <a:p>
            <a:r>
              <a:rPr lang="en-US" dirty="0"/>
              <a:t>To the tool for a live demonstration and </a:t>
            </a:r>
            <a:r>
              <a:rPr lang="en-US" dirty="0" smtClean="0"/>
              <a:t>then </a:t>
            </a:r>
            <a:r>
              <a:rPr lang="en-US" dirty="0"/>
              <a:t>back for things we are planning in the coming months</a:t>
            </a:r>
          </a:p>
          <a:p>
            <a:endParaRPr lang="en-US" dirty="0"/>
          </a:p>
          <a:p>
            <a:pPr marL="45720" indent="0">
              <a:buNone/>
            </a:pPr>
            <a:r>
              <a:rPr lang="nl-NL" dirty="0">
                <a:solidFill>
                  <a:srgbClr val="0070C0"/>
                </a:solidFill>
                <a:hlinkClick r:id="rId2"/>
              </a:rPr>
              <a:t>https://www.w3.org/WAI/eval/report-tool</a:t>
            </a:r>
            <a:r>
              <a:rPr lang="nl-NL" dirty="0" smtClean="0">
                <a:solidFill>
                  <a:srgbClr val="0070C0"/>
                </a:solidFill>
                <a:hlinkClick r:id="rId2"/>
              </a:rPr>
              <a:t>/</a:t>
            </a:r>
            <a:r>
              <a:rPr lang="nl-NL" dirty="0">
                <a:solidFill>
                  <a:srgbClr val="0070C0"/>
                </a:solidFill>
              </a:rPr>
              <a:t> </a:t>
            </a:r>
            <a:endParaRPr lang="en-US" dirty="0">
              <a:solidFill>
                <a:srgbClr val="0070C0"/>
              </a:solidFill>
            </a:endParaRPr>
          </a:p>
          <a:p>
            <a:pPr marL="4572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8481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D3.2 Web Accessibility Reporting Tool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07999" y="1719071"/>
            <a:ext cx="11210524" cy="4783082"/>
          </a:xfrm>
        </p:spPr>
        <p:txBody>
          <a:bodyPr>
            <a:normAutofit lnSpcReduction="10000"/>
          </a:bodyPr>
          <a:lstStyle/>
          <a:p>
            <a:pPr marL="45720" indent="0">
              <a:buNone/>
            </a:pPr>
            <a:endParaRPr lang="en-US" dirty="0"/>
          </a:p>
          <a:p>
            <a:r>
              <a:rPr lang="en-US" dirty="0"/>
              <a:t>And now, no particular order yet:</a:t>
            </a:r>
          </a:p>
          <a:p>
            <a:pPr lvl="1"/>
            <a:r>
              <a:rPr lang="en-US" dirty="0"/>
              <a:t>Update to WCAG2.1</a:t>
            </a:r>
          </a:p>
          <a:p>
            <a:pPr lvl="1"/>
            <a:r>
              <a:rPr lang="en-US" dirty="0"/>
              <a:t>Make standard configurable (support different WCAG versions)</a:t>
            </a:r>
          </a:p>
          <a:p>
            <a:pPr lvl="1"/>
            <a:r>
              <a:rPr lang="en-US" dirty="0"/>
              <a:t>Repair bugs (</a:t>
            </a:r>
            <a:r>
              <a:rPr lang="en-US" dirty="0" err="1"/>
              <a:t>Github</a:t>
            </a:r>
            <a:r>
              <a:rPr lang="en-US" dirty="0"/>
              <a:t> issues overview)</a:t>
            </a:r>
          </a:p>
          <a:p>
            <a:pPr lvl="1"/>
            <a:r>
              <a:rPr lang="en-US" dirty="0"/>
              <a:t>Add an import view</a:t>
            </a:r>
          </a:p>
          <a:p>
            <a:pPr lvl="1"/>
            <a:r>
              <a:rPr lang="en-US" dirty="0"/>
              <a:t>Possibly replace current tech stack and modernize code base</a:t>
            </a:r>
          </a:p>
          <a:p>
            <a:pPr lvl="1"/>
            <a:r>
              <a:rPr lang="en-US" dirty="0"/>
              <a:t>Optional CSS embedded in html report</a:t>
            </a:r>
          </a:p>
          <a:p>
            <a:pPr lvl="1"/>
            <a:r>
              <a:rPr lang="en-US" dirty="0"/>
              <a:t>Editable template</a:t>
            </a:r>
          </a:p>
          <a:p>
            <a:pPr lvl="1"/>
            <a:r>
              <a:rPr lang="en-US" dirty="0"/>
              <a:t>Sample selection wizard</a:t>
            </a:r>
          </a:p>
          <a:p>
            <a:pPr lvl="1"/>
            <a:r>
              <a:rPr lang="en-US" dirty="0"/>
              <a:t>Support manual evaluation</a:t>
            </a:r>
          </a:p>
          <a:p>
            <a:pPr lvl="1"/>
            <a:r>
              <a:rPr lang="en-US" dirty="0"/>
              <a:t>Support importing automated results </a:t>
            </a:r>
          </a:p>
          <a:p>
            <a:pPr lvl="1"/>
            <a:r>
              <a:rPr lang="en-US" dirty="0"/>
              <a:t>More?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7395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usiness sales training presentation">
  <a:themeElements>
    <a:clrScheme name="Custom 2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548BB7"/>
      </a:hlink>
      <a:folHlink>
        <a:srgbClr val="704404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/>
        </a:defPPr>
      </a:lstStyle>
      <a:style>
        <a:lnRef idx="3">
          <a:schemeClr val="lt1"/>
        </a:lnRef>
        <a:fillRef idx="1">
          <a:schemeClr val="accent3"/>
        </a:fillRef>
        <a:effectRef idx="1">
          <a:schemeClr val="accent3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3"/>
        </a:lnRef>
        <a:fillRef idx="0">
          <a:schemeClr val="accent3"/>
        </a:fillRef>
        <a:effectRef idx="0">
          <a:schemeClr val="accent3"/>
        </a:effectRef>
        <a:fontRef idx="minor">
          <a:schemeClr val="tx1"/>
        </a:fontRef>
      </a:style>
    </a:lnDef>
    <a:txDef>
      <a:spPr>
        <a:noFill/>
        <a:ln>
          <a:solidFill>
            <a:schemeClr val="accent4"/>
          </a:solidFill>
        </a:ln>
      </a:spPr>
      <a:bodyPr wrap="square" rtlCol="0" anchor="ctr" anchorCtr="1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Business sales training presentation.potx" id="{43A08E4F-B0EF-4939-AE80-92C3CECADCD8}" vid="{E3DA271C-F552-4722-8084-29919216053E}"/>
    </a:ext>
  </a:extLst>
</a:theme>
</file>

<file path=ppt/theme/theme2.xml><?xml version="1.0" encoding="utf-8"?>
<a:theme xmlns:a="http://schemas.openxmlformats.org/drawingml/2006/main" name="Office Theme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Business sales training presentation</Template>
  <TotalTime>399</TotalTime>
  <Words>518</Words>
  <Application>Microsoft Office PowerPoint</Application>
  <PresentationFormat>Widescreen</PresentationFormat>
  <Paragraphs>96</Paragraphs>
  <Slides>8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Wingdings</vt:lpstr>
      <vt:lpstr>Wingdings 2</vt:lpstr>
      <vt:lpstr>Business sales training presentation</vt:lpstr>
      <vt:lpstr>D3.1 Accessibility Statement Generator</vt:lpstr>
      <vt:lpstr>D3.1 Accessibility Statement Generator</vt:lpstr>
      <vt:lpstr>D3.1 Accessibility Statement Generator</vt:lpstr>
      <vt:lpstr>D3.1 Accessibility Statement Generator</vt:lpstr>
      <vt:lpstr>D3.2 Web Accessibility Reporting Tool</vt:lpstr>
      <vt:lpstr>D3.2 Web Accessibility Reporting Tool</vt:lpstr>
      <vt:lpstr>D3.2 Web Accessibility Reporting Tool</vt:lpstr>
      <vt:lpstr>D3.2 Web Accessibility Reporting Tool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WAI-Tools Project  29 November 2017 Brussels, Belgium  </dc:title>
  <dc:creator>Shadi Abou-Zahra</dc:creator>
  <cp:lastModifiedBy>Shadi Abou-Zahra</cp:lastModifiedBy>
  <cp:revision>52</cp:revision>
  <dcterms:created xsi:type="dcterms:W3CDTF">2017-11-20T17:35:56Z</dcterms:created>
  <dcterms:modified xsi:type="dcterms:W3CDTF">2019-05-19T19:35:14Z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74066600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