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handoutMasterIdLst>
    <p:handoutMasterId r:id="rId15"/>
  </p:handoutMasterIdLst>
  <p:sldIdLst>
    <p:sldId id="282" r:id="rId5"/>
    <p:sldId id="1038" r:id="rId6"/>
    <p:sldId id="1074" r:id="rId7"/>
    <p:sldId id="1085" r:id="rId8"/>
    <p:sldId id="1075" r:id="rId9"/>
    <p:sldId id="1086" r:id="rId10"/>
    <p:sldId id="1088" r:id="rId11"/>
    <p:sldId id="1090" r:id="rId12"/>
    <p:sldId id="3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F2368-7B3C-4B75-BF63-FF92E432740B}" v="163" dt="2019-05-17T18:20:23.524"/>
  </p1510:revLst>
</p1510:revInfo>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9925" autoAdjust="0"/>
  </p:normalViewPr>
  <p:slideViewPr>
    <p:cSldViewPr snapToGrid="0" showGuides="1">
      <p:cViewPr varScale="1">
        <p:scale>
          <a:sx n="44" d="100"/>
          <a:sy n="44" d="100"/>
        </p:scale>
        <p:origin x="1332" y="40"/>
      </p:cViewPr>
      <p:guideLst>
        <p:guide orient="horz" pos="2160"/>
        <p:guide pos="3840"/>
      </p:guideLst>
    </p:cSldViewPr>
  </p:slideViewPr>
  <p:notesTextViewPr>
    <p:cViewPr>
      <p:scale>
        <a:sx n="150" d="100"/>
        <a:sy n="150" d="100"/>
      </p:scale>
      <p:origin x="0" y="0"/>
    </p:cViewPr>
  </p:notesTextViewPr>
  <p:notesViewPr>
    <p:cSldViewPr snapToGrid="0" showGuides="1">
      <p:cViewPr varScale="1">
        <p:scale>
          <a:sx n="76" d="100"/>
          <a:sy n="76" d="100"/>
        </p:scale>
        <p:origin x="32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8278AA-F29A-49DB-ACD0-CE93A3E85431}" type="doc">
      <dgm:prSet loTypeId="urn:microsoft.com/office/officeart/2005/8/layout/hProcess11" loCatId="process" qsTypeId="urn:microsoft.com/office/officeart/2005/8/quickstyle/simple1" qsCatId="simple" csTypeId="urn:microsoft.com/office/officeart/2005/8/colors/accent1_2" csCatId="accent1" phldr="1"/>
      <dgm:spPr/>
    </dgm:pt>
    <dgm:pt modelId="{5B50CEA0-0D54-4E6F-A967-81D52A0CDE2D}">
      <dgm:prSet phldrT="[Tekst]"/>
      <dgm:spPr/>
      <dgm:t>
        <a:bodyPr/>
        <a:lstStyle/>
        <a:p>
          <a:r>
            <a:rPr lang="nb-NO" b="1" dirty="0"/>
            <a:t>Q2 2019:</a:t>
          </a:r>
          <a:br>
            <a:rPr lang="nb-NO" b="1" dirty="0"/>
          </a:br>
          <a:r>
            <a:rPr lang="nb-NO" dirty="0" err="1"/>
            <a:t>Prepare</a:t>
          </a:r>
          <a:r>
            <a:rPr lang="nb-NO" dirty="0"/>
            <a:t> pilot</a:t>
          </a:r>
        </a:p>
      </dgm:t>
    </dgm:pt>
    <dgm:pt modelId="{D86B9205-4601-4130-9ED8-F62FCD0F3B06}" type="parTrans" cxnId="{AFC92734-33EC-4E17-9843-ECA6CBF0C46C}">
      <dgm:prSet/>
      <dgm:spPr/>
      <dgm:t>
        <a:bodyPr/>
        <a:lstStyle/>
        <a:p>
          <a:endParaRPr lang="nb-NO"/>
        </a:p>
      </dgm:t>
    </dgm:pt>
    <dgm:pt modelId="{D30EC194-12A5-4740-8380-BD7DE4B12F7F}" type="sibTrans" cxnId="{AFC92734-33EC-4E17-9843-ECA6CBF0C46C}">
      <dgm:prSet/>
      <dgm:spPr/>
      <dgm:t>
        <a:bodyPr/>
        <a:lstStyle/>
        <a:p>
          <a:endParaRPr lang="nb-NO"/>
        </a:p>
      </dgm:t>
    </dgm:pt>
    <dgm:pt modelId="{D664E6B1-5DF3-4AEE-B40F-BFB29D84158D}">
      <dgm:prSet phldrT="[Tekst]"/>
      <dgm:spPr/>
      <dgm:t>
        <a:bodyPr/>
        <a:lstStyle/>
        <a:p>
          <a:r>
            <a:rPr lang="nb-NO" b="1" dirty="0"/>
            <a:t>Q3-Q4 2019:</a:t>
          </a:r>
          <a:br>
            <a:rPr lang="nb-NO" b="1" dirty="0"/>
          </a:br>
          <a:r>
            <a:rPr lang="nb-NO" dirty="0"/>
            <a:t>Set up </a:t>
          </a:r>
          <a:r>
            <a:rPr lang="nb-NO" dirty="0" err="1"/>
            <a:t>infrastructure</a:t>
          </a:r>
          <a:endParaRPr lang="nb-NO" dirty="0"/>
        </a:p>
      </dgm:t>
    </dgm:pt>
    <dgm:pt modelId="{44D537EA-913C-4C41-9735-52FF0B6BF666}" type="parTrans" cxnId="{23CF9A58-E970-4594-B22A-3A78329D0447}">
      <dgm:prSet/>
      <dgm:spPr/>
      <dgm:t>
        <a:bodyPr/>
        <a:lstStyle/>
        <a:p>
          <a:endParaRPr lang="nb-NO"/>
        </a:p>
      </dgm:t>
    </dgm:pt>
    <dgm:pt modelId="{0044AE36-9E58-443E-9206-DE946F612CC9}" type="sibTrans" cxnId="{23CF9A58-E970-4594-B22A-3A78329D0447}">
      <dgm:prSet/>
      <dgm:spPr/>
      <dgm:t>
        <a:bodyPr/>
        <a:lstStyle/>
        <a:p>
          <a:endParaRPr lang="nb-NO"/>
        </a:p>
      </dgm:t>
    </dgm:pt>
    <dgm:pt modelId="{A3734431-F4E4-4E9C-BF77-A28E0E18528F}">
      <dgm:prSet phldrT="[Tekst]"/>
      <dgm:spPr/>
      <dgm:t>
        <a:bodyPr/>
        <a:lstStyle/>
        <a:p>
          <a:r>
            <a:rPr lang="nb-NO" b="1" dirty="0"/>
            <a:t>Q1 2020:</a:t>
          </a:r>
          <a:br>
            <a:rPr lang="nb-NO" b="1" dirty="0"/>
          </a:br>
          <a:r>
            <a:rPr lang="nb-NO" dirty="0"/>
            <a:t>Pilot </a:t>
          </a:r>
          <a:r>
            <a:rPr lang="nb-NO" dirty="0" err="1"/>
            <a:t>simplified</a:t>
          </a:r>
          <a:r>
            <a:rPr lang="nb-NO" dirty="0"/>
            <a:t> </a:t>
          </a:r>
          <a:r>
            <a:rPr lang="nb-NO" dirty="0" err="1"/>
            <a:t>monitoring</a:t>
          </a:r>
          <a:endParaRPr lang="nb-NO" dirty="0"/>
        </a:p>
      </dgm:t>
    </dgm:pt>
    <dgm:pt modelId="{8B286593-63D3-4A54-8CE7-4652ECBBD6D8}" type="parTrans" cxnId="{95C02FF3-872F-4BBF-9FE6-932FC781075D}">
      <dgm:prSet/>
      <dgm:spPr/>
      <dgm:t>
        <a:bodyPr/>
        <a:lstStyle/>
        <a:p>
          <a:endParaRPr lang="nb-NO"/>
        </a:p>
      </dgm:t>
    </dgm:pt>
    <dgm:pt modelId="{10F8EABF-B291-481D-97B7-2DB197D97812}" type="sibTrans" cxnId="{95C02FF3-872F-4BBF-9FE6-932FC781075D}">
      <dgm:prSet/>
      <dgm:spPr/>
      <dgm:t>
        <a:bodyPr/>
        <a:lstStyle/>
        <a:p>
          <a:endParaRPr lang="nb-NO"/>
        </a:p>
      </dgm:t>
    </dgm:pt>
    <dgm:pt modelId="{5E727A38-4092-4797-8D4A-FC29CC3DF776}">
      <dgm:prSet phldrT="[Tekst]"/>
      <dgm:spPr/>
      <dgm:t>
        <a:bodyPr/>
        <a:lstStyle/>
        <a:p>
          <a:r>
            <a:rPr lang="nb-NO" b="1" dirty="0"/>
            <a:t>Q2 2020:</a:t>
          </a:r>
          <a:br>
            <a:rPr lang="nb-NO" b="1" dirty="0"/>
          </a:br>
          <a:r>
            <a:rPr lang="nb-NO" dirty="0"/>
            <a:t>Pilot in-</a:t>
          </a:r>
          <a:r>
            <a:rPr lang="nb-NO" dirty="0" err="1"/>
            <a:t>depth</a:t>
          </a:r>
          <a:r>
            <a:rPr lang="nb-NO" dirty="0"/>
            <a:t> </a:t>
          </a:r>
          <a:r>
            <a:rPr lang="nb-NO" dirty="0" err="1"/>
            <a:t>monitoring</a:t>
          </a:r>
          <a:endParaRPr lang="nb-NO" dirty="0"/>
        </a:p>
      </dgm:t>
    </dgm:pt>
    <dgm:pt modelId="{CF9F09BE-B5DB-4559-9FB2-66715C410ED2}" type="parTrans" cxnId="{4CFFE6B2-779B-4235-8418-FC04975A6FC7}">
      <dgm:prSet/>
      <dgm:spPr/>
      <dgm:t>
        <a:bodyPr/>
        <a:lstStyle/>
        <a:p>
          <a:endParaRPr lang="nb-NO"/>
        </a:p>
      </dgm:t>
    </dgm:pt>
    <dgm:pt modelId="{706F2ED0-40A4-42A9-9CEB-63AC26BC975C}" type="sibTrans" cxnId="{4CFFE6B2-779B-4235-8418-FC04975A6FC7}">
      <dgm:prSet/>
      <dgm:spPr/>
      <dgm:t>
        <a:bodyPr/>
        <a:lstStyle/>
        <a:p>
          <a:endParaRPr lang="nb-NO"/>
        </a:p>
      </dgm:t>
    </dgm:pt>
    <dgm:pt modelId="{35000806-9BE1-49F6-9290-5154FAFF66DB}">
      <dgm:prSet phldrT="[Tekst]"/>
      <dgm:spPr/>
      <dgm:t>
        <a:bodyPr/>
        <a:lstStyle/>
        <a:p>
          <a:r>
            <a:rPr lang="nb-NO" b="1" dirty="0"/>
            <a:t>Q3-Q4 2020:</a:t>
          </a:r>
          <a:br>
            <a:rPr lang="nb-NO" b="1" dirty="0"/>
          </a:br>
          <a:r>
            <a:rPr lang="nb-NO" dirty="0" err="1"/>
            <a:t>Document</a:t>
          </a:r>
          <a:r>
            <a:rPr lang="nb-NO" dirty="0"/>
            <a:t> and </a:t>
          </a:r>
          <a:r>
            <a:rPr lang="nb-NO" dirty="0" err="1"/>
            <a:t>write</a:t>
          </a:r>
          <a:r>
            <a:rPr lang="nb-NO" dirty="0"/>
            <a:t> </a:t>
          </a:r>
          <a:r>
            <a:rPr lang="nb-NO" dirty="0" err="1"/>
            <a:t>deliverable</a:t>
          </a:r>
          <a:endParaRPr lang="nb-NO" dirty="0"/>
        </a:p>
      </dgm:t>
    </dgm:pt>
    <dgm:pt modelId="{B9961117-F038-4EE9-A8D6-DBD4DF9DDD19}" type="parTrans" cxnId="{596677A5-59E5-421E-B4B6-A43858C4B4E8}">
      <dgm:prSet/>
      <dgm:spPr/>
      <dgm:t>
        <a:bodyPr/>
        <a:lstStyle/>
        <a:p>
          <a:endParaRPr lang="nb-NO"/>
        </a:p>
      </dgm:t>
    </dgm:pt>
    <dgm:pt modelId="{BE6C1474-EF93-4449-B099-C00822645352}" type="sibTrans" cxnId="{596677A5-59E5-421E-B4B6-A43858C4B4E8}">
      <dgm:prSet/>
      <dgm:spPr/>
      <dgm:t>
        <a:bodyPr/>
        <a:lstStyle/>
        <a:p>
          <a:endParaRPr lang="nb-NO"/>
        </a:p>
      </dgm:t>
    </dgm:pt>
    <dgm:pt modelId="{B5C28FC8-C24E-4A55-A73E-B80EC0DAE2C8}" type="pres">
      <dgm:prSet presAssocID="{3F8278AA-F29A-49DB-ACD0-CE93A3E85431}" presName="Name0" presStyleCnt="0">
        <dgm:presLayoutVars>
          <dgm:dir/>
          <dgm:resizeHandles val="exact"/>
        </dgm:presLayoutVars>
      </dgm:prSet>
      <dgm:spPr/>
    </dgm:pt>
    <dgm:pt modelId="{560E9398-18F9-4028-98D7-86B31F06BB69}" type="pres">
      <dgm:prSet presAssocID="{3F8278AA-F29A-49DB-ACD0-CE93A3E85431}" presName="arrow" presStyleLbl="bgShp" presStyleIdx="0" presStyleCnt="1"/>
      <dgm:spPr>
        <a:solidFill>
          <a:schemeClr val="accent1">
            <a:lumMod val="50000"/>
          </a:schemeClr>
        </a:solidFill>
      </dgm:spPr>
    </dgm:pt>
    <dgm:pt modelId="{DF61A08F-E3EC-4314-B051-1FF6A9CD1756}" type="pres">
      <dgm:prSet presAssocID="{3F8278AA-F29A-49DB-ACD0-CE93A3E85431}" presName="points" presStyleCnt="0"/>
      <dgm:spPr/>
    </dgm:pt>
    <dgm:pt modelId="{FAB9C0A9-18F1-42F2-9D77-684D2348F20E}" type="pres">
      <dgm:prSet presAssocID="{5B50CEA0-0D54-4E6F-A967-81D52A0CDE2D}" presName="compositeA" presStyleCnt="0"/>
      <dgm:spPr/>
    </dgm:pt>
    <dgm:pt modelId="{966F17BC-39E3-4A28-BF94-38ECEB600B17}" type="pres">
      <dgm:prSet presAssocID="{5B50CEA0-0D54-4E6F-A967-81D52A0CDE2D}" presName="textA" presStyleLbl="revTx" presStyleIdx="0" presStyleCnt="5">
        <dgm:presLayoutVars>
          <dgm:bulletEnabled val="1"/>
        </dgm:presLayoutVars>
      </dgm:prSet>
      <dgm:spPr/>
      <dgm:t>
        <a:bodyPr/>
        <a:lstStyle/>
        <a:p>
          <a:endParaRPr lang="en-US"/>
        </a:p>
      </dgm:t>
    </dgm:pt>
    <dgm:pt modelId="{1778A2A4-B4FC-4BEE-90EA-7EB888DE693D}" type="pres">
      <dgm:prSet presAssocID="{5B50CEA0-0D54-4E6F-A967-81D52A0CDE2D}" presName="circleA" presStyleLbl="node1" presStyleIdx="0" presStyleCnt="5"/>
      <dgm:spPr>
        <a:solidFill>
          <a:schemeClr val="accent1">
            <a:lumMod val="60000"/>
            <a:lumOff val="40000"/>
          </a:schemeClr>
        </a:solidFill>
        <a:ln>
          <a:noFill/>
        </a:ln>
      </dgm:spPr>
    </dgm:pt>
    <dgm:pt modelId="{54191944-77F0-4FD5-9DF0-7F2622F781CA}" type="pres">
      <dgm:prSet presAssocID="{5B50CEA0-0D54-4E6F-A967-81D52A0CDE2D}" presName="spaceA" presStyleCnt="0"/>
      <dgm:spPr/>
    </dgm:pt>
    <dgm:pt modelId="{8B5A46C0-8E77-4867-94E0-05DAA7C5220E}" type="pres">
      <dgm:prSet presAssocID="{D30EC194-12A5-4740-8380-BD7DE4B12F7F}" presName="space" presStyleCnt="0"/>
      <dgm:spPr/>
    </dgm:pt>
    <dgm:pt modelId="{CA0D0717-E97C-4BCE-BB10-B80E8792AB23}" type="pres">
      <dgm:prSet presAssocID="{D664E6B1-5DF3-4AEE-B40F-BFB29D84158D}" presName="compositeB" presStyleCnt="0"/>
      <dgm:spPr/>
    </dgm:pt>
    <dgm:pt modelId="{C86D5D31-36D2-48B0-A146-53DB940D7464}" type="pres">
      <dgm:prSet presAssocID="{D664E6B1-5DF3-4AEE-B40F-BFB29D84158D}" presName="textB" presStyleLbl="revTx" presStyleIdx="1" presStyleCnt="5">
        <dgm:presLayoutVars>
          <dgm:bulletEnabled val="1"/>
        </dgm:presLayoutVars>
      </dgm:prSet>
      <dgm:spPr/>
      <dgm:t>
        <a:bodyPr/>
        <a:lstStyle/>
        <a:p>
          <a:endParaRPr lang="en-US"/>
        </a:p>
      </dgm:t>
    </dgm:pt>
    <dgm:pt modelId="{A61248CE-F760-4E10-8162-D084D821F9F4}" type="pres">
      <dgm:prSet presAssocID="{D664E6B1-5DF3-4AEE-B40F-BFB29D84158D}" presName="circleB" presStyleLbl="node1" presStyleIdx="1" presStyleCnt="5"/>
      <dgm:spPr>
        <a:solidFill>
          <a:schemeClr val="accent1">
            <a:lumMod val="60000"/>
            <a:lumOff val="40000"/>
          </a:schemeClr>
        </a:solidFill>
        <a:ln>
          <a:noFill/>
        </a:ln>
      </dgm:spPr>
    </dgm:pt>
    <dgm:pt modelId="{27542D7C-A903-4860-A9E6-07522B684250}" type="pres">
      <dgm:prSet presAssocID="{D664E6B1-5DF3-4AEE-B40F-BFB29D84158D}" presName="spaceB" presStyleCnt="0"/>
      <dgm:spPr/>
    </dgm:pt>
    <dgm:pt modelId="{90592E4A-6E50-4613-A75D-7A2FB54B5360}" type="pres">
      <dgm:prSet presAssocID="{0044AE36-9E58-443E-9206-DE946F612CC9}" presName="space" presStyleCnt="0"/>
      <dgm:spPr/>
    </dgm:pt>
    <dgm:pt modelId="{F627AD18-4D92-46B6-A070-53C655C384CA}" type="pres">
      <dgm:prSet presAssocID="{A3734431-F4E4-4E9C-BF77-A28E0E18528F}" presName="compositeA" presStyleCnt="0"/>
      <dgm:spPr/>
    </dgm:pt>
    <dgm:pt modelId="{F6479E88-43AF-47B3-AC96-F846ABCBBF2A}" type="pres">
      <dgm:prSet presAssocID="{A3734431-F4E4-4E9C-BF77-A28E0E18528F}" presName="textA" presStyleLbl="revTx" presStyleIdx="2" presStyleCnt="5">
        <dgm:presLayoutVars>
          <dgm:bulletEnabled val="1"/>
        </dgm:presLayoutVars>
      </dgm:prSet>
      <dgm:spPr/>
      <dgm:t>
        <a:bodyPr/>
        <a:lstStyle/>
        <a:p>
          <a:endParaRPr lang="en-US"/>
        </a:p>
      </dgm:t>
    </dgm:pt>
    <dgm:pt modelId="{1ED97445-B34D-4FD4-815F-304D84941206}" type="pres">
      <dgm:prSet presAssocID="{A3734431-F4E4-4E9C-BF77-A28E0E18528F}" presName="circleA" presStyleLbl="node1" presStyleIdx="2" presStyleCnt="5"/>
      <dgm:spPr>
        <a:solidFill>
          <a:schemeClr val="accent1">
            <a:lumMod val="60000"/>
            <a:lumOff val="40000"/>
          </a:schemeClr>
        </a:solidFill>
        <a:ln>
          <a:noFill/>
        </a:ln>
      </dgm:spPr>
    </dgm:pt>
    <dgm:pt modelId="{4B39D96F-6132-48A5-8986-871BE201A18C}" type="pres">
      <dgm:prSet presAssocID="{A3734431-F4E4-4E9C-BF77-A28E0E18528F}" presName="spaceA" presStyleCnt="0"/>
      <dgm:spPr/>
    </dgm:pt>
    <dgm:pt modelId="{C051849C-4D6E-43C0-A890-9A5F62B556C2}" type="pres">
      <dgm:prSet presAssocID="{10F8EABF-B291-481D-97B7-2DB197D97812}" presName="space" presStyleCnt="0"/>
      <dgm:spPr/>
    </dgm:pt>
    <dgm:pt modelId="{15477D25-93E5-4F6E-8820-7EDFF41C0E2D}" type="pres">
      <dgm:prSet presAssocID="{5E727A38-4092-4797-8D4A-FC29CC3DF776}" presName="compositeB" presStyleCnt="0"/>
      <dgm:spPr/>
    </dgm:pt>
    <dgm:pt modelId="{4B00E2E0-DD28-4E9A-8C53-E8758FA17CFE}" type="pres">
      <dgm:prSet presAssocID="{5E727A38-4092-4797-8D4A-FC29CC3DF776}" presName="textB" presStyleLbl="revTx" presStyleIdx="3" presStyleCnt="5">
        <dgm:presLayoutVars>
          <dgm:bulletEnabled val="1"/>
        </dgm:presLayoutVars>
      </dgm:prSet>
      <dgm:spPr/>
      <dgm:t>
        <a:bodyPr/>
        <a:lstStyle/>
        <a:p>
          <a:endParaRPr lang="en-US"/>
        </a:p>
      </dgm:t>
    </dgm:pt>
    <dgm:pt modelId="{A93C4F49-E1DE-48EC-9D1F-0E9870CEB13F}" type="pres">
      <dgm:prSet presAssocID="{5E727A38-4092-4797-8D4A-FC29CC3DF776}" presName="circleB" presStyleLbl="node1" presStyleIdx="3" presStyleCnt="5"/>
      <dgm:spPr>
        <a:solidFill>
          <a:schemeClr val="accent1">
            <a:lumMod val="60000"/>
            <a:lumOff val="40000"/>
          </a:schemeClr>
        </a:solidFill>
        <a:ln>
          <a:noFill/>
        </a:ln>
      </dgm:spPr>
    </dgm:pt>
    <dgm:pt modelId="{918D7398-A406-47E4-A573-212B6CBA15CF}" type="pres">
      <dgm:prSet presAssocID="{5E727A38-4092-4797-8D4A-FC29CC3DF776}" presName="spaceB" presStyleCnt="0"/>
      <dgm:spPr/>
    </dgm:pt>
    <dgm:pt modelId="{FF9B9C97-0190-4CF0-809E-12E4B32BCAA3}" type="pres">
      <dgm:prSet presAssocID="{706F2ED0-40A4-42A9-9CEB-63AC26BC975C}" presName="space" presStyleCnt="0"/>
      <dgm:spPr/>
    </dgm:pt>
    <dgm:pt modelId="{FBF081AE-05D6-4818-9080-DC088B5BDEDF}" type="pres">
      <dgm:prSet presAssocID="{35000806-9BE1-49F6-9290-5154FAFF66DB}" presName="compositeA" presStyleCnt="0"/>
      <dgm:spPr/>
    </dgm:pt>
    <dgm:pt modelId="{66C0108D-033C-432D-B167-DE582E119D2C}" type="pres">
      <dgm:prSet presAssocID="{35000806-9BE1-49F6-9290-5154FAFF66DB}" presName="textA" presStyleLbl="revTx" presStyleIdx="4" presStyleCnt="5">
        <dgm:presLayoutVars>
          <dgm:bulletEnabled val="1"/>
        </dgm:presLayoutVars>
      </dgm:prSet>
      <dgm:spPr/>
      <dgm:t>
        <a:bodyPr/>
        <a:lstStyle/>
        <a:p>
          <a:endParaRPr lang="en-US"/>
        </a:p>
      </dgm:t>
    </dgm:pt>
    <dgm:pt modelId="{CB326B67-D758-4F6E-8C34-5726D5B9BB05}" type="pres">
      <dgm:prSet presAssocID="{35000806-9BE1-49F6-9290-5154FAFF66DB}" presName="circleA" presStyleLbl="node1" presStyleIdx="4" presStyleCnt="5"/>
      <dgm:spPr>
        <a:solidFill>
          <a:schemeClr val="accent1">
            <a:lumMod val="60000"/>
            <a:lumOff val="40000"/>
          </a:schemeClr>
        </a:solidFill>
        <a:ln>
          <a:noFill/>
        </a:ln>
      </dgm:spPr>
    </dgm:pt>
    <dgm:pt modelId="{2A243846-E263-42DE-BDC1-E0E5EFD2F960}" type="pres">
      <dgm:prSet presAssocID="{35000806-9BE1-49F6-9290-5154FAFF66DB}" presName="spaceA" presStyleCnt="0"/>
      <dgm:spPr/>
    </dgm:pt>
  </dgm:ptLst>
  <dgm:cxnLst>
    <dgm:cxn modelId="{1754792F-6E03-4DA5-B595-69F5494D9D99}" type="presOf" srcId="{A3734431-F4E4-4E9C-BF77-A28E0E18528F}" destId="{F6479E88-43AF-47B3-AC96-F846ABCBBF2A}" srcOrd="0" destOrd="0" presId="urn:microsoft.com/office/officeart/2005/8/layout/hProcess11"/>
    <dgm:cxn modelId="{4CFFE6B2-779B-4235-8418-FC04975A6FC7}" srcId="{3F8278AA-F29A-49DB-ACD0-CE93A3E85431}" destId="{5E727A38-4092-4797-8D4A-FC29CC3DF776}" srcOrd="3" destOrd="0" parTransId="{CF9F09BE-B5DB-4559-9FB2-66715C410ED2}" sibTransId="{706F2ED0-40A4-42A9-9CEB-63AC26BC975C}"/>
    <dgm:cxn modelId="{EBC4BEBC-BCA9-4591-8721-EF0CDF9BAED0}" type="presOf" srcId="{35000806-9BE1-49F6-9290-5154FAFF66DB}" destId="{66C0108D-033C-432D-B167-DE582E119D2C}" srcOrd="0" destOrd="0" presId="urn:microsoft.com/office/officeart/2005/8/layout/hProcess11"/>
    <dgm:cxn modelId="{3EB6490A-19B3-448E-BE99-5E52F9E39BDE}" type="presOf" srcId="{5E727A38-4092-4797-8D4A-FC29CC3DF776}" destId="{4B00E2E0-DD28-4E9A-8C53-E8758FA17CFE}" srcOrd="0" destOrd="0" presId="urn:microsoft.com/office/officeart/2005/8/layout/hProcess11"/>
    <dgm:cxn modelId="{596677A5-59E5-421E-B4B6-A43858C4B4E8}" srcId="{3F8278AA-F29A-49DB-ACD0-CE93A3E85431}" destId="{35000806-9BE1-49F6-9290-5154FAFF66DB}" srcOrd="4" destOrd="0" parTransId="{B9961117-F038-4EE9-A8D6-DBD4DF9DDD19}" sibTransId="{BE6C1474-EF93-4449-B099-C00822645352}"/>
    <dgm:cxn modelId="{2FD3C8D4-3044-44B8-9BDB-FA03E0F4A302}" type="presOf" srcId="{D664E6B1-5DF3-4AEE-B40F-BFB29D84158D}" destId="{C86D5D31-36D2-48B0-A146-53DB940D7464}" srcOrd="0" destOrd="0" presId="urn:microsoft.com/office/officeart/2005/8/layout/hProcess11"/>
    <dgm:cxn modelId="{AFC92734-33EC-4E17-9843-ECA6CBF0C46C}" srcId="{3F8278AA-F29A-49DB-ACD0-CE93A3E85431}" destId="{5B50CEA0-0D54-4E6F-A967-81D52A0CDE2D}" srcOrd="0" destOrd="0" parTransId="{D86B9205-4601-4130-9ED8-F62FCD0F3B06}" sibTransId="{D30EC194-12A5-4740-8380-BD7DE4B12F7F}"/>
    <dgm:cxn modelId="{95C02FF3-872F-4BBF-9FE6-932FC781075D}" srcId="{3F8278AA-F29A-49DB-ACD0-CE93A3E85431}" destId="{A3734431-F4E4-4E9C-BF77-A28E0E18528F}" srcOrd="2" destOrd="0" parTransId="{8B286593-63D3-4A54-8CE7-4652ECBBD6D8}" sibTransId="{10F8EABF-B291-481D-97B7-2DB197D97812}"/>
    <dgm:cxn modelId="{23CF9A58-E970-4594-B22A-3A78329D0447}" srcId="{3F8278AA-F29A-49DB-ACD0-CE93A3E85431}" destId="{D664E6B1-5DF3-4AEE-B40F-BFB29D84158D}" srcOrd="1" destOrd="0" parTransId="{44D537EA-913C-4C41-9735-52FF0B6BF666}" sibTransId="{0044AE36-9E58-443E-9206-DE946F612CC9}"/>
    <dgm:cxn modelId="{3B3B44BB-4155-4E0D-959B-892E3FE61910}" type="presOf" srcId="{3F8278AA-F29A-49DB-ACD0-CE93A3E85431}" destId="{B5C28FC8-C24E-4A55-A73E-B80EC0DAE2C8}" srcOrd="0" destOrd="0" presId="urn:microsoft.com/office/officeart/2005/8/layout/hProcess11"/>
    <dgm:cxn modelId="{BFACF92D-0410-4EF3-9CDA-16B19224CD25}" type="presOf" srcId="{5B50CEA0-0D54-4E6F-A967-81D52A0CDE2D}" destId="{966F17BC-39E3-4A28-BF94-38ECEB600B17}" srcOrd="0" destOrd="0" presId="urn:microsoft.com/office/officeart/2005/8/layout/hProcess11"/>
    <dgm:cxn modelId="{05327D9D-BFF4-4682-B5F0-E4BE044ED9FA}" type="presParOf" srcId="{B5C28FC8-C24E-4A55-A73E-B80EC0DAE2C8}" destId="{560E9398-18F9-4028-98D7-86B31F06BB69}" srcOrd="0" destOrd="0" presId="urn:microsoft.com/office/officeart/2005/8/layout/hProcess11"/>
    <dgm:cxn modelId="{F9F1B135-8EDF-4865-A13B-4B692DB3598E}" type="presParOf" srcId="{B5C28FC8-C24E-4A55-A73E-B80EC0DAE2C8}" destId="{DF61A08F-E3EC-4314-B051-1FF6A9CD1756}" srcOrd="1" destOrd="0" presId="urn:microsoft.com/office/officeart/2005/8/layout/hProcess11"/>
    <dgm:cxn modelId="{64DDBD56-46FF-48F9-9B95-D1DE2CCDB79D}" type="presParOf" srcId="{DF61A08F-E3EC-4314-B051-1FF6A9CD1756}" destId="{FAB9C0A9-18F1-42F2-9D77-684D2348F20E}" srcOrd="0" destOrd="0" presId="urn:microsoft.com/office/officeart/2005/8/layout/hProcess11"/>
    <dgm:cxn modelId="{5D877380-1947-4DD3-A033-DC301E840287}" type="presParOf" srcId="{FAB9C0A9-18F1-42F2-9D77-684D2348F20E}" destId="{966F17BC-39E3-4A28-BF94-38ECEB600B17}" srcOrd="0" destOrd="0" presId="urn:microsoft.com/office/officeart/2005/8/layout/hProcess11"/>
    <dgm:cxn modelId="{07DCEE8A-3FC6-4354-A947-CD645AC6C83A}" type="presParOf" srcId="{FAB9C0A9-18F1-42F2-9D77-684D2348F20E}" destId="{1778A2A4-B4FC-4BEE-90EA-7EB888DE693D}" srcOrd="1" destOrd="0" presId="urn:microsoft.com/office/officeart/2005/8/layout/hProcess11"/>
    <dgm:cxn modelId="{DEC73769-137D-4F16-9388-9B8AB7D125B5}" type="presParOf" srcId="{FAB9C0A9-18F1-42F2-9D77-684D2348F20E}" destId="{54191944-77F0-4FD5-9DF0-7F2622F781CA}" srcOrd="2" destOrd="0" presId="urn:microsoft.com/office/officeart/2005/8/layout/hProcess11"/>
    <dgm:cxn modelId="{96C56B08-0895-427A-9F73-165A43A286EB}" type="presParOf" srcId="{DF61A08F-E3EC-4314-B051-1FF6A9CD1756}" destId="{8B5A46C0-8E77-4867-94E0-05DAA7C5220E}" srcOrd="1" destOrd="0" presId="urn:microsoft.com/office/officeart/2005/8/layout/hProcess11"/>
    <dgm:cxn modelId="{397B7C74-A50B-44C5-8EC1-01274DC05AB3}" type="presParOf" srcId="{DF61A08F-E3EC-4314-B051-1FF6A9CD1756}" destId="{CA0D0717-E97C-4BCE-BB10-B80E8792AB23}" srcOrd="2" destOrd="0" presId="urn:microsoft.com/office/officeart/2005/8/layout/hProcess11"/>
    <dgm:cxn modelId="{BAC4452A-EFE3-428D-98D9-6B13D33E9376}" type="presParOf" srcId="{CA0D0717-E97C-4BCE-BB10-B80E8792AB23}" destId="{C86D5D31-36D2-48B0-A146-53DB940D7464}" srcOrd="0" destOrd="0" presId="urn:microsoft.com/office/officeart/2005/8/layout/hProcess11"/>
    <dgm:cxn modelId="{73012231-A7A6-4CDD-BA77-C2D921804531}" type="presParOf" srcId="{CA0D0717-E97C-4BCE-BB10-B80E8792AB23}" destId="{A61248CE-F760-4E10-8162-D084D821F9F4}" srcOrd="1" destOrd="0" presId="urn:microsoft.com/office/officeart/2005/8/layout/hProcess11"/>
    <dgm:cxn modelId="{842BAFB8-5763-4B5A-8CFE-BAB10AAC881A}" type="presParOf" srcId="{CA0D0717-E97C-4BCE-BB10-B80E8792AB23}" destId="{27542D7C-A903-4860-A9E6-07522B684250}" srcOrd="2" destOrd="0" presId="urn:microsoft.com/office/officeart/2005/8/layout/hProcess11"/>
    <dgm:cxn modelId="{9AAE0A1A-A123-43DE-BEE8-EE9EF8F423BA}" type="presParOf" srcId="{DF61A08F-E3EC-4314-B051-1FF6A9CD1756}" destId="{90592E4A-6E50-4613-A75D-7A2FB54B5360}" srcOrd="3" destOrd="0" presId="urn:microsoft.com/office/officeart/2005/8/layout/hProcess11"/>
    <dgm:cxn modelId="{E5E4B394-55A0-4D21-A581-C59B48C95B2C}" type="presParOf" srcId="{DF61A08F-E3EC-4314-B051-1FF6A9CD1756}" destId="{F627AD18-4D92-46B6-A070-53C655C384CA}" srcOrd="4" destOrd="0" presId="urn:microsoft.com/office/officeart/2005/8/layout/hProcess11"/>
    <dgm:cxn modelId="{E7A17511-DF51-465B-BB94-5A88C4CF493A}" type="presParOf" srcId="{F627AD18-4D92-46B6-A070-53C655C384CA}" destId="{F6479E88-43AF-47B3-AC96-F846ABCBBF2A}" srcOrd="0" destOrd="0" presId="urn:microsoft.com/office/officeart/2005/8/layout/hProcess11"/>
    <dgm:cxn modelId="{81C4094C-34BF-46AA-83F4-8AFD9C20BFAE}" type="presParOf" srcId="{F627AD18-4D92-46B6-A070-53C655C384CA}" destId="{1ED97445-B34D-4FD4-815F-304D84941206}" srcOrd="1" destOrd="0" presId="urn:microsoft.com/office/officeart/2005/8/layout/hProcess11"/>
    <dgm:cxn modelId="{863B528F-AB3E-42AA-8B77-1C8AE0FA1A17}" type="presParOf" srcId="{F627AD18-4D92-46B6-A070-53C655C384CA}" destId="{4B39D96F-6132-48A5-8986-871BE201A18C}" srcOrd="2" destOrd="0" presId="urn:microsoft.com/office/officeart/2005/8/layout/hProcess11"/>
    <dgm:cxn modelId="{07C18F96-4B68-46FE-B7F4-3196F9B748BE}" type="presParOf" srcId="{DF61A08F-E3EC-4314-B051-1FF6A9CD1756}" destId="{C051849C-4D6E-43C0-A890-9A5F62B556C2}" srcOrd="5" destOrd="0" presId="urn:microsoft.com/office/officeart/2005/8/layout/hProcess11"/>
    <dgm:cxn modelId="{D0854E41-1060-496A-8E59-E0E71AB6E284}" type="presParOf" srcId="{DF61A08F-E3EC-4314-B051-1FF6A9CD1756}" destId="{15477D25-93E5-4F6E-8820-7EDFF41C0E2D}" srcOrd="6" destOrd="0" presId="urn:microsoft.com/office/officeart/2005/8/layout/hProcess11"/>
    <dgm:cxn modelId="{759F8B5B-7939-4D04-8458-8090789303D3}" type="presParOf" srcId="{15477D25-93E5-4F6E-8820-7EDFF41C0E2D}" destId="{4B00E2E0-DD28-4E9A-8C53-E8758FA17CFE}" srcOrd="0" destOrd="0" presId="urn:microsoft.com/office/officeart/2005/8/layout/hProcess11"/>
    <dgm:cxn modelId="{6C8167B3-3AF7-4473-A33E-B76C5AD3CC2D}" type="presParOf" srcId="{15477D25-93E5-4F6E-8820-7EDFF41C0E2D}" destId="{A93C4F49-E1DE-48EC-9D1F-0E9870CEB13F}" srcOrd="1" destOrd="0" presId="urn:microsoft.com/office/officeart/2005/8/layout/hProcess11"/>
    <dgm:cxn modelId="{9D3BBF29-C4D3-410F-85BF-747984117226}" type="presParOf" srcId="{15477D25-93E5-4F6E-8820-7EDFF41C0E2D}" destId="{918D7398-A406-47E4-A573-212B6CBA15CF}" srcOrd="2" destOrd="0" presId="urn:microsoft.com/office/officeart/2005/8/layout/hProcess11"/>
    <dgm:cxn modelId="{D518FD10-4283-4E09-99E1-657C0492C736}" type="presParOf" srcId="{DF61A08F-E3EC-4314-B051-1FF6A9CD1756}" destId="{FF9B9C97-0190-4CF0-809E-12E4B32BCAA3}" srcOrd="7" destOrd="0" presId="urn:microsoft.com/office/officeart/2005/8/layout/hProcess11"/>
    <dgm:cxn modelId="{806C124C-B914-4D15-960C-266EA1321CF7}" type="presParOf" srcId="{DF61A08F-E3EC-4314-B051-1FF6A9CD1756}" destId="{FBF081AE-05D6-4818-9080-DC088B5BDEDF}" srcOrd="8" destOrd="0" presId="urn:microsoft.com/office/officeart/2005/8/layout/hProcess11"/>
    <dgm:cxn modelId="{04920E2E-36ED-4C8F-8129-4CBF42C84593}" type="presParOf" srcId="{FBF081AE-05D6-4818-9080-DC088B5BDEDF}" destId="{66C0108D-033C-432D-B167-DE582E119D2C}" srcOrd="0" destOrd="0" presId="urn:microsoft.com/office/officeart/2005/8/layout/hProcess11"/>
    <dgm:cxn modelId="{46334EDE-45E2-4705-A1D9-2E7F61F35D9D}" type="presParOf" srcId="{FBF081AE-05D6-4818-9080-DC088B5BDEDF}" destId="{CB326B67-D758-4F6E-8C34-5726D5B9BB05}" srcOrd="1" destOrd="0" presId="urn:microsoft.com/office/officeart/2005/8/layout/hProcess11"/>
    <dgm:cxn modelId="{8072C684-9AD5-4304-A4BB-11AD5C5ABEC7}" type="presParOf" srcId="{FBF081AE-05D6-4818-9080-DC088B5BDEDF}" destId="{2A243846-E263-42DE-BDC1-E0E5EFD2F96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9398-18F9-4028-98D7-86B31F06BB69}">
      <dsp:nvSpPr>
        <dsp:cNvPr id="0" name=""/>
        <dsp:cNvSpPr/>
      </dsp:nvSpPr>
      <dsp:spPr>
        <a:xfrm>
          <a:off x="0" y="1322069"/>
          <a:ext cx="11210925" cy="1762760"/>
        </a:xfrm>
        <a:prstGeom prst="notchedRightArrow">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966F17BC-39E3-4A28-BF94-38ECEB600B17}">
      <dsp:nvSpPr>
        <dsp:cNvPr id="0" name=""/>
        <dsp:cNvSpPr/>
      </dsp:nvSpPr>
      <dsp:spPr>
        <a:xfrm>
          <a:off x="4434" y="0"/>
          <a:ext cx="1938647" cy="176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nb-NO" sz="2100" b="1" kern="1200" dirty="0"/>
            <a:t>Q2 2019:</a:t>
          </a:r>
          <a:br>
            <a:rPr lang="nb-NO" sz="2100" b="1" kern="1200" dirty="0"/>
          </a:br>
          <a:r>
            <a:rPr lang="nb-NO" sz="2100" kern="1200" dirty="0" err="1"/>
            <a:t>Prepare</a:t>
          </a:r>
          <a:r>
            <a:rPr lang="nb-NO" sz="2100" kern="1200" dirty="0"/>
            <a:t> pilot</a:t>
          </a:r>
        </a:p>
      </dsp:txBody>
      <dsp:txXfrm>
        <a:off x="4434" y="0"/>
        <a:ext cx="1938647" cy="1762760"/>
      </dsp:txXfrm>
    </dsp:sp>
    <dsp:sp modelId="{1778A2A4-B4FC-4BEE-90EA-7EB888DE693D}">
      <dsp:nvSpPr>
        <dsp:cNvPr id="0" name=""/>
        <dsp:cNvSpPr/>
      </dsp:nvSpPr>
      <dsp:spPr>
        <a:xfrm>
          <a:off x="753412" y="1983105"/>
          <a:ext cx="440690" cy="440690"/>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6D5D31-36D2-48B0-A146-53DB940D7464}">
      <dsp:nvSpPr>
        <dsp:cNvPr id="0" name=""/>
        <dsp:cNvSpPr/>
      </dsp:nvSpPr>
      <dsp:spPr>
        <a:xfrm>
          <a:off x="2040013" y="2644139"/>
          <a:ext cx="1938647" cy="176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nb-NO" sz="2100" b="1" kern="1200" dirty="0"/>
            <a:t>Q3-Q4 2019:</a:t>
          </a:r>
          <a:br>
            <a:rPr lang="nb-NO" sz="2100" b="1" kern="1200" dirty="0"/>
          </a:br>
          <a:r>
            <a:rPr lang="nb-NO" sz="2100" kern="1200" dirty="0"/>
            <a:t>Set up </a:t>
          </a:r>
          <a:r>
            <a:rPr lang="nb-NO" sz="2100" kern="1200" dirty="0" err="1"/>
            <a:t>infrastructure</a:t>
          </a:r>
          <a:endParaRPr lang="nb-NO" sz="2100" kern="1200" dirty="0"/>
        </a:p>
      </dsp:txBody>
      <dsp:txXfrm>
        <a:off x="2040013" y="2644139"/>
        <a:ext cx="1938647" cy="1762760"/>
      </dsp:txXfrm>
    </dsp:sp>
    <dsp:sp modelId="{A61248CE-F760-4E10-8162-D084D821F9F4}">
      <dsp:nvSpPr>
        <dsp:cNvPr id="0" name=""/>
        <dsp:cNvSpPr/>
      </dsp:nvSpPr>
      <dsp:spPr>
        <a:xfrm>
          <a:off x="2788991" y="1983105"/>
          <a:ext cx="440690" cy="440690"/>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479E88-43AF-47B3-AC96-F846ABCBBF2A}">
      <dsp:nvSpPr>
        <dsp:cNvPr id="0" name=""/>
        <dsp:cNvSpPr/>
      </dsp:nvSpPr>
      <dsp:spPr>
        <a:xfrm>
          <a:off x="4075592" y="0"/>
          <a:ext cx="1938647" cy="176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nb-NO" sz="2100" b="1" kern="1200" dirty="0"/>
            <a:t>Q1 2020:</a:t>
          </a:r>
          <a:br>
            <a:rPr lang="nb-NO" sz="2100" b="1" kern="1200" dirty="0"/>
          </a:br>
          <a:r>
            <a:rPr lang="nb-NO" sz="2100" kern="1200" dirty="0"/>
            <a:t>Pilot </a:t>
          </a:r>
          <a:r>
            <a:rPr lang="nb-NO" sz="2100" kern="1200" dirty="0" err="1"/>
            <a:t>simplified</a:t>
          </a:r>
          <a:r>
            <a:rPr lang="nb-NO" sz="2100" kern="1200" dirty="0"/>
            <a:t> </a:t>
          </a:r>
          <a:r>
            <a:rPr lang="nb-NO" sz="2100" kern="1200" dirty="0" err="1"/>
            <a:t>monitoring</a:t>
          </a:r>
          <a:endParaRPr lang="nb-NO" sz="2100" kern="1200" dirty="0"/>
        </a:p>
      </dsp:txBody>
      <dsp:txXfrm>
        <a:off x="4075592" y="0"/>
        <a:ext cx="1938647" cy="1762760"/>
      </dsp:txXfrm>
    </dsp:sp>
    <dsp:sp modelId="{1ED97445-B34D-4FD4-815F-304D84941206}">
      <dsp:nvSpPr>
        <dsp:cNvPr id="0" name=""/>
        <dsp:cNvSpPr/>
      </dsp:nvSpPr>
      <dsp:spPr>
        <a:xfrm>
          <a:off x="4824571" y="1983105"/>
          <a:ext cx="440690" cy="440690"/>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00E2E0-DD28-4E9A-8C53-E8758FA17CFE}">
      <dsp:nvSpPr>
        <dsp:cNvPr id="0" name=""/>
        <dsp:cNvSpPr/>
      </dsp:nvSpPr>
      <dsp:spPr>
        <a:xfrm>
          <a:off x="6111172" y="2644139"/>
          <a:ext cx="1938647" cy="176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nb-NO" sz="2100" b="1" kern="1200" dirty="0"/>
            <a:t>Q2 2020:</a:t>
          </a:r>
          <a:br>
            <a:rPr lang="nb-NO" sz="2100" b="1" kern="1200" dirty="0"/>
          </a:br>
          <a:r>
            <a:rPr lang="nb-NO" sz="2100" kern="1200" dirty="0"/>
            <a:t>Pilot in-</a:t>
          </a:r>
          <a:r>
            <a:rPr lang="nb-NO" sz="2100" kern="1200" dirty="0" err="1"/>
            <a:t>depth</a:t>
          </a:r>
          <a:r>
            <a:rPr lang="nb-NO" sz="2100" kern="1200" dirty="0"/>
            <a:t> </a:t>
          </a:r>
          <a:r>
            <a:rPr lang="nb-NO" sz="2100" kern="1200" dirty="0" err="1"/>
            <a:t>monitoring</a:t>
          </a:r>
          <a:endParaRPr lang="nb-NO" sz="2100" kern="1200" dirty="0"/>
        </a:p>
      </dsp:txBody>
      <dsp:txXfrm>
        <a:off x="6111172" y="2644139"/>
        <a:ext cx="1938647" cy="1762760"/>
      </dsp:txXfrm>
    </dsp:sp>
    <dsp:sp modelId="{A93C4F49-E1DE-48EC-9D1F-0E9870CEB13F}">
      <dsp:nvSpPr>
        <dsp:cNvPr id="0" name=""/>
        <dsp:cNvSpPr/>
      </dsp:nvSpPr>
      <dsp:spPr>
        <a:xfrm>
          <a:off x="6860150" y="1983105"/>
          <a:ext cx="440690" cy="440690"/>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C0108D-033C-432D-B167-DE582E119D2C}">
      <dsp:nvSpPr>
        <dsp:cNvPr id="0" name=""/>
        <dsp:cNvSpPr/>
      </dsp:nvSpPr>
      <dsp:spPr>
        <a:xfrm>
          <a:off x="8146751" y="0"/>
          <a:ext cx="1938647" cy="176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nb-NO" sz="2100" b="1" kern="1200" dirty="0"/>
            <a:t>Q3-Q4 2020:</a:t>
          </a:r>
          <a:br>
            <a:rPr lang="nb-NO" sz="2100" b="1" kern="1200" dirty="0"/>
          </a:br>
          <a:r>
            <a:rPr lang="nb-NO" sz="2100" kern="1200" dirty="0" err="1"/>
            <a:t>Document</a:t>
          </a:r>
          <a:r>
            <a:rPr lang="nb-NO" sz="2100" kern="1200" dirty="0"/>
            <a:t> and </a:t>
          </a:r>
          <a:r>
            <a:rPr lang="nb-NO" sz="2100" kern="1200" dirty="0" err="1"/>
            <a:t>write</a:t>
          </a:r>
          <a:r>
            <a:rPr lang="nb-NO" sz="2100" kern="1200" dirty="0"/>
            <a:t> </a:t>
          </a:r>
          <a:r>
            <a:rPr lang="nb-NO" sz="2100" kern="1200" dirty="0" err="1"/>
            <a:t>deliverable</a:t>
          </a:r>
          <a:endParaRPr lang="nb-NO" sz="2100" kern="1200" dirty="0"/>
        </a:p>
      </dsp:txBody>
      <dsp:txXfrm>
        <a:off x="8146751" y="0"/>
        <a:ext cx="1938647" cy="1762760"/>
      </dsp:txXfrm>
    </dsp:sp>
    <dsp:sp modelId="{CB326B67-D758-4F6E-8C34-5726D5B9BB05}">
      <dsp:nvSpPr>
        <dsp:cNvPr id="0" name=""/>
        <dsp:cNvSpPr/>
      </dsp:nvSpPr>
      <dsp:spPr>
        <a:xfrm>
          <a:off x="8895729" y="1983105"/>
          <a:ext cx="440690" cy="440690"/>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27325D-7C6B-4659-A656-A772019985A7}" type="datetimeFigureOut">
              <a:rPr lang="en-US" smtClean="0"/>
              <a:t>5/20/2019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B6F1DE-7011-44EB-ACA9-621AFE57E05B}" type="slidenum">
              <a:rPr lang="en-US" smtClean="0"/>
              <a:t>‹#›</a:t>
            </a:fld>
            <a:endParaRPr lang="en-US" dirty="0"/>
          </a:p>
        </p:txBody>
      </p:sp>
    </p:spTree>
    <p:extLst>
      <p:ext uri="{BB962C8B-B14F-4D97-AF65-F5344CB8AC3E}">
        <p14:creationId xmlns:p14="http://schemas.microsoft.com/office/powerpoint/2010/main"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FD80F-0FDC-4A05-9EF1-C028EC4EDC0A}" type="datetimeFigureOut">
              <a:rPr lang="en-US" smtClean="0"/>
              <a:t>5/20/2019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039D5-9119-4C2A-87C5-029C8B6BFFEF}" type="slidenum">
              <a:rPr lang="en-US" smtClean="0"/>
              <a:t>‹#›</a:t>
            </a:fld>
            <a:endParaRPr lang="en-US" dirty="0"/>
          </a:p>
        </p:txBody>
      </p:sp>
    </p:spTree>
    <p:extLst>
      <p:ext uri="{BB962C8B-B14F-4D97-AF65-F5344CB8AC3E}">
        <p14:creationId xmlns:p14="http://schemas.microsoft.com/office/powerpoint/2010/main"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Introduction</a:t>
            </a:r>
            <a:r>
              <a:rPr lang="nb-NO" dirty="0"/>
              <a:t>.</a:t>
            </a:r>
          </a:p>
          <a:p>
            <a:endParaRPr lang="nb-NO" dirty="0"/>
          </a:p>
          <a:p>
            <a:r>
              <a:rPr lang="nb-NO" dirty="0"/>
              <a:t>Talk a bit </a:t>
            </a:r>
            <a:r>
              <a:rPr lang="nb-NO" dirty="0" err="1"/>
              <a:t>about</a:t>
            </a:r>
            <a:r>
              <a:rPr lang="nb-NO" dirty="0"/>
              <a:t> Difi and </a:t>
            </a:r>
            <a:r>
              <a:rPr lang="nb-NO" dirty="0" err="1"/>
              <a:t>our</a:t>
            </a:r>
            <a:r>
              <a:rPr lang="nb-NO" dirty="0"/>
              <a:t> </a:t>
            </a:r>
            <a:r>
              <a:rPr lang="nb-NO" dirty="0" err="1"/>
              <a:t>tasks</a:t>
            </a:r>
            <a:r>
              <a:rPr lang="nb-NO" dirty="0"/>
              <a:t> in </a:t>
            </a:r>
            <a:r>
              <a:rPr lang="nb-NO" dirty="0" err="1"/>
              <a:t>this</a:t>
            </a:r>
            <a:r>
              <a:rPr lang="nb-NO" dirty="0"/>
              <a:t> </a:t>
            </a:r>
            <a:r>
              <a:rPr lang="nb-NO" dirty="0" err="1"/>
              <a:t>project</a:t>
            </a:r>
            <a:r>
              <a:rPr lang="nb-NO" dirty="0"/>
              <a:t>.</a:t>
            </a:r>
          </a:p>
        </p:txBody>
      </p:sp>
      <p:sp>
        <p:nvSpPr>
          <p:cNvPr id="4" name="Plassholder for lysbildenummer 3"/>
          <p:cNvSpPr>
            <a:spLocks noGrp="1"/>
          </p:cNvSpPr>
          <p:nvPr>
            <p:ph type="sldNum" sz="quarter" idx="5"/>
          </p:nvPr>
        </p:nvSpPr>
        <p:spPr/>
        <p:txBody>
          <a:bodyPr/>
          <a:lstStyle/>
          <a:p>
            <a:fld id="{EB6039D5-9119-4C2A-87C5-029C8B6BFFEF}" type="slidenum">
              <a:rPr lang="en-US" smtClean="0"/>
              <a:t>1</a:t>
            </a:fld>
            <a:endParaRPr lang="en-US" dirty="0"/>
          </a:p>
        </p:txBody>
      </p:sp>
    </p:spTree>
    <p:extLst>
      <p:ext uri="{BB962C8B-B14F-4D97-AF65-F5344CB8AC3E}">
        <p14:creationId xmlns:p14="http://schemas.microsoft.com/office/powerpoint/2010/main" val="330166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Geir Sindre and I </a:t>
            </a:r>
            <a:r>
              <a:rPr lang="nb-NO" dirty="0" err="1"/>
              <a:t>work</a:t>
            </a:r>
            <a:r>
              <a:rPr lang="nb-NO" dirty="0"/>
              <a:t> for Difi</a:t>
            </a:r>
            <a:r>
              <a:rPr lang="en-US" baseline="0" noProof="0" dirty="0"/>
              <a:t> – full name Agency for public management and </a:t>
            </a:r>
            <a:r>
              <a:rPr lang="en-US" baseline="0" noProof="0" dirty="0" err="1"/>
              <a:t>egovernment</a:t>
            </a:r>
            <a:r>
              <a:rPr lang="en-US" baseline="0" noProof="0" dirty="0"/>
              <a:t> – is a national agency, or directorate, in Norway. We are about 300 people, working on digitization, digital services, innovation, efficiency in the public sector, leadership, public procurement and universal design of </a:t>
            </a:r>
            <a:r>
              <a:rPr lang="en-US" baseline="0" noProof="0" dirty="0" err="1"/>
              <a:t>ict</a:t>
            </a:r>
            <a:r>
              <a:rPr lang="en-US" baseline="0" noProof="0" dirty="0"/>
              <a:t>.</a:t>
            </a:r>
          </a:p>
          <a:p>
            <a:endParaRPr lang="en-US" baseline="0" noProof="0" dirty="0"/>
          </a:p>
          <a:p>
            <a:r>
              <a:rPr lang="nb-NO" dirty="0"/>
              <a:t>The </a:t>
            </a:r>
            <a:r>
              <a:rPr lang="nb-NO" dirty="0" err="1"/>
              <a:t>two</a:t>
            </a:r>
            <a:r>
              <a:rPr lang="nb-NO" dirty="0"/>
              <a:t> </a:t>
            </a:r>
            <a:r>
              <a:rPr lang="nb-NO" dirty="0" err="1"/>
              <a:t>of</a:t>
            </a:r>
            <a:r>
              <a:rPr lang="nb-NO" dirty="0"/>
              <a:t> </a:t>
            </a:r>
            <a:r>
              <a:rPr lang="nb-NO" dirty="0" err="1"/>
              <a:t>us</a:t>
            </a:r>
            <a:r>
              <a:rPr lang="nb-NO" dirty="0"/>
              <a:t> </a:t>
            </a:r>
            <a:r>
              <a:rPr lang="nb-NO" dirty="0" err="1"/>
              <a:t>work</a:t>
            </a:r>
            <a:r>
              <a:rPr lang="nb-NO" dirty="0"/>
              <a:t> in </a:t>
            </a:r>
            <a:r>
              <a:rPr lang="nb-NO" dirty="0" err="1"/>
              <a:t>the</a:t>
            </a:r>
            <a:r>
              <a:rPr lang="nb-NO" dirty="0"/>
              <a:t> unit </a:t>
            </a:r>
            <a:r>
              <a:rPr lang="nb-NO" dirty="0" err="1"/>
              <a:t>called</a:t>
            </a:r>
            <a:r>
              <a:rPr lang="nb-NO" dirty="0"/>
              <a:t> </a:t>
            </a:r>
            <a:r>
              <a:rPr lang="nb-NO" dirty="0" err="1"/>
              <a:t>the</a:t>
            </a:r>
            <a:r>
              <a:rPr lang="nb-NO" dirty="0"/>
              <a:t> Norwegian </a:t>
            </a:r>
            <a:r>
              <a:rPr lang="nb-NO" dirty="0" err="1"/>
              <a:t>Authority</a:t>
            </a:r>
            <a:r>
              <a:rPr lang="nb-NO" dirty="0"/>
              <a:t> for universal design </a:t>
            </a:r>
            <a:r>
              <a:rPr lang="nb-NO" dirty="0" err="1"/>
              <a:t>of</a:t>
            </a:r>
            <a:r>
              <a:rPr lang="nb-NO" dirty="0"/>
              <a:t> </a:t>
            </a:r>
            <a:r>
              <a:rPr lang="nb-NO" dirty="0" err="1"/>
              <a:t>ict</a:t>
            </a:r>
            <a:r>
              <a:rPr lang="nb-NO" dirty="0"/>
              <a:t>. </a:t>
            </a:r>
            <a:r>
              <a:rPr lang="nb-NO" dirty="0" err="1"/>
              <a:t>We</a:t>
            </a:r>
            <a:r>
              <a:rPr lang="nb-NO" dirty="0"/>
              <a:t> </a:t>
            </a:r>
            <a:r>
              <a:rPr lang="nb-NO" dirty="0" err="1"/>
              <a:t>are</a:t>
            </a:r>
            <a:r>
              <a:rPr lang="nb-NO" dirty="0"/>
              <a:t> 14 </a:t>
            </a:r>
            <a:r>
              <a:rPr lang="nb-NO" dirty="0" err="1"/>
              <a:t>people</a:t>
            </a:r>
            <a:r>
              <a:rPr lang="nb-NO" dirty="0"/>
              <a:t> in total.</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b="0" i="0" kern="1200" dirty="0">
                <a:solidFill>
                  <a:schemeClr val="tx1"/>
                </a:solidFill>
                <a:effectLst/>
                <a:latin typeface="+mn-lt"/>
                <a:ea typeface="+mn-ea"/>
                <a:cs typeface="+mn-cs"/>
              </a:rPr>
              <a:t>Norway has </a:t>
            </a:r>
            <a:r>
              <a:rPr lang="nn-NO" sz="1200" b="0" i="0" kern="1200" dirty="0" err="1">
                <a:solidFill>
                  <a:schemeClr val="tx1"/>
                </a:solidFill>
                <a:effectLst/>
                <a:latin typeface="+mn-lt"/>
                <a:ea typeface="+mn-ea"/>
                <a:cs typeface="+mn-cs"/>
              </a:rPr>
              <a:t>had</a:t>
            </a:r>
            <a:r>
              <a:rPr lang="nn-NO" sz="1200" b="0" i="0" kern="1200" dirty="0">
                <a:solidFill>
                  <a:schemeClr val="tx1"/>
                </a:solidFill>
                <a:effectLst/>
                <a:latin typeface="+mn-lt"/>
                <a:ea typeface="+mn-ea"/>
                <a:cs typeface="+mn-cs"/>
              </a:rPr>
              <a:t> </a:t>
            </a:r>
            <a:r>
              <a:rPr lang="nn-NO" sz="1200" b="0" i="0" kern="1200" dirty="0" err="1">
                <a:solidFill>
                  <a:schemeClr val="tx1"/>
                </a:solidFill>
                <a:effectLst/>
                <a:latin typeface="+mn-lt"/>
                <a:ea typeface="+mn-ea"/>
                <a:cs typeface="+mn-cs"/>
              </a:rPr>
              <a:t>regulations</a:t>
            </a:r>
            <a:r>
              <a:rPr lang="nn-NO" sz="1200" b="0" i="0" kern="1200" dirty="0">
                <a:solidFill>
                  <a:schemeClr val="tx1"/>
                </a:solidFill>
                <a:effectLst/>
                <a:latin typeface="+mn-lt"/>
                <a:ea typeface="+mn-ea"/>
                <a:cs typeface="+mn-cs"/>
              </a:rPr>
              <a:t> </a:t>
            </a:r>
            <a:r>
              <a:rPr lang="nn-NO" sz="1200" b="0" i="0" kern="1200" dirty="0" err="1">
                <a:solidFill>
                  <a:schemeClr val="tx1"/>
                </a:solidFill>
                <a:effectLst/>
                <a:latin typeface="+mn-lt"/>
                <a:ea typeface="+mn-ea"/>
                <a:cs typeface="+mn-cs"/>
              </a:rPr>
              <a:t>on</a:t>
            </a:r>
            <a:r>
              <a:rPr lang="nn-NO" sz="1200" b="0" i="0" kern="1200" dirty="0">
                <a:solidFill>
                  <a:schemeClr val="tx1"/>
                </a:solidFill>
                <a:effectLst/>
                <a:latin typeface="+mn-lt"/>
                <a:ea typeface="+mn-ea"/>
                <a:cs typeface="+mn-cs"/>
              </a:rPr>
              <a:t> universal design </a:t>
            </a:r>
            <a:r>
              <a:rPr lang="nn-NO" sz="1200" b="0" i="0" kern="1200" dirty="0" err="1">
                <a:solidFill>
                  <a:schemeClr val="tx1"/>
                </a:solidFill>
                <a:effectLst/>
                <a:latin typeface="+mn-lt"/>
                <a:ea typeface="+mn-ea"/>
                <a:cs typeface="+mn-cs"/>
              </a:rPr>
              <a:t>of</a:t>
            </a:r>
            <a:r>
              <a:rPr lang="nn-NO" sz="1200" b="0" i="0" kern="1200" dirty="0">
                <a:solidFill>
                  <a:schemeClr val="tx1"/>
                </a:solidFill>
                <a:effectLst/>
                <a:latin typeface="+mn-lt"/>
                <a:ea typeface="+mn-ea"/>
                <a:cs typeface="+mn-cs"/>
              </a:rPr>
              <a:t> </a:t>
            </a:r>
            <a:r>
              <a:rPr lang="nn-NO" sz="1200" b="0" i="0" kern="1200" dirty="0" err="1">
                <a:solidFill>
                  <a:schemeClr val="tx1"/>
                </a:solidFill>
                <a:effectLst/>
                <a:latin typeface="+mn-lt"/>
                <a:ea typeface="+mn-ea"/>
                <a:cs typeface="+mn-cs"/>
              </a:rPr>
              <a:t>ict</a:t>
            </a:r>
            <a:r>
              <a:rPr lang="nn-NO" sz="1200" b="0" i="0" kern="1200" dirty="0">
                <a:solidFill>
                  <a:schemeClr val="tx1"/>
                </a:solidFill>
                <a:effectLst/>
                <a:latin typeface="+mn-lt"/>
                <a:ea typeface="+mn-ea"/>
                <a:cs typeface="+mn-cs"/>
              </a:rPr>
              <a:t> </a:t>
            </a:r>
            <a:r>
              <a:rPr lang="nn-NO" sz="1200" b="0" i="0" kern="1200" dirty="0" err="1">
                <a:solidFill>
                  <a:schemeClr val="tx1"/>
                </a:solidFill>
                <a:effectLst/>
                <a:latin typeface="+mn-lt"/>
                <a:ea typeface="+mn-ea"/>
                <a:cs typeface="+mn-cs"/>
              </a:rPr>
              <a:t>since</a:t>
            </a:r>
            <a:r>
              <a:rPr lang="nn-NO" sz="1200" b="0" i="0" kern="1200" dirty="0">
                <a:solidFill>
                  <a:schemeClr val="tx1"/>
                </a:solidFill>
                <a:effectLst/>
                <a:latin typeface="+mn-lt"/>
                <a:ea typeface="+mn-ea"/>
                <a:cs typeface="+mn-cs"/>
              </a:rPr>
              <a:t> 2014. </a:t>
            </a:r>
            <a:r>
              <a:rPr lang="nn-NO" sz="1200" b="0" i="0" kern="1200" dirty="0" err="1">
                <a:solidFill>
                  <a:schemeClr val="tx1"/>
                </a:solidFill>
                <a:effectLst/>
                <a:latin typeface="+mn-lt"/>
                <a:ea typeface="+mn-ea"/>
                <a:cs typeface="+mn-cs"/>
              </a:rPr>
              <a:t>That</a:t>
            </a:r>
            <a:r>
              <a:rPr lang="nn-NO" sz="1200" b="0" i="0" kern="1200" dirty="0">
                <a:solidFill>
                  <a:schemeClr val="tx1"/>
                </a:solidFill>
                <a:effectLst/>
                <a:latin typeface="+mn-lt"/>
                <a:ea typeface="+mn-ea"/>
                <a:cs typeface="+mn-cs"/>
              </a:rPr>
              <a:t> is </a:t>
            </a:r>
            <a:r>
              <a:rPr lang="nn-NO" sz="1200" b="0" i="0" kern="1200" dirty="0" err="1">
                <a:solidFill>
                  <a:schemeClr val="tx1"/>
                </a:solidFill>
                <a:effectLst/>
                <a:latin typeface="+mn-lt"/>
                <a:ea typeface="+mn-ea"/>
                <a:cs typeface="+mn-cs"/>
              </a:rPr>
              <a:t>both</a:t>
            </a:r>
            <a:r>
              <a:rPr lang="nn-NO" sz="1200" b="0" i="0" kern="1200" dirty="0">
                <a:solidFill>
                  <a:schemeClr val="tx1"/>
                </a:solidFill>
                <a:effectLst/>
                <a:latin typeface="+mn-lt"/>
                <a:ea typeface="+mn-ea"/>
                <a:cs typeface="+mn-cs"/>
              </a:rPr>
              <a:t> </a:t>
            </a:r>
            <a:r>
              <a:rPr lang="nn-NO" sz="1200" b="0" i="0" kern="1200" dirty="0" err="1">
                <a:solidFill>
                  <a:schemeClr val="tx1"/>
                </a:solidFill>
                <a:effectLst/>
                <a:latin typeface="+mn-lt"/>
                <a:ea typeface="+mn-ea"/>
                <a:cs typeface="+mn-cs"/>
              </a:rPr>
              <a:t>websites</a:t>
            </a:r>
            <a:r>
              <a:rPr lang="nn-NO" sz="1200" b="0" i="0" kern="1200" dirty="0">
                <a:solidFill>
                  <a:schemeClr val="tx1"/>
                </a:solidFill>
                <a:effectLst/>
                <a:latin typeface="+mn-lt"/>
                <a:ea typeface="+mn-ea"/>
                <a:cs typeface="+mn-cs"/>
              </a:rPr>
              <a:t>, mobile </a:t>
            </a:r>
            <a:r>
              <a:rPr lang="nn-NO" sz="1200" b="0" i="0" kern="1200" dirty="0" err="1">
                <a:solidFill>
                  <a:schemeClr val="tx1"/>
                </a:solidFill>
                <a:effectLst/>
                <a:latin typeface="+mn-lt"/>
                <a:ea typeface="+mn-ea"/>
                <a:cs typeface="+mn-cs"/>
              </a:rPr>
              <a:t>applications</a:t>
            </a:r>
            <a:r>
              <a:rPr lang="nn-NO" sz="1200" b="0" i="0" kern="1200" dirty="0">
                <a:solidFill>
                  <a:schemeClr val="tx1"/>
                </a:solidFill>
                <a:effectLst/>
                <a:latin typeface="+mn-lt"/>
                <a:ea typeface="+mn-ea"/>
                <a:cs typeface="+mn-cs"/>
              </a:rPr>
              <a:t> and </a:t>
            </a:r>
            <a:r>
              <a:rPr lang="nn-NO" sz="1200" b="0" i="0" kern="1200" dirty="0" err="1">
                <a:solidFill>
                  <a:schemeClr val="tx1"/>
                </a:solidFill>
                <a:effectLst/>
                <a:latin typeface="+mn-lt"/>
                <a:ea typeface="+mn-ea"/>
                <a:cs typeface="+mn-cs"/>
              </a:rPr>
              <a:t>self</a:t>
            </a:r>
            <a:r>
              <a:rPr lang="nn-NO" sz="1200" b="0" i="0" kern="1200" dirty="0">
                <a:solidFill>
                  <a:schemeClr val="tx1"/>
                </a:solidFill>
                <a:effectLst/>
                <a:latin typeface="+mn-lt"/>
                <a:ea typeface="+mn-ea"/>
                <a:cs typeface="+mn-cs"/>
              </a:rPr>
              <a:t> service </a:t>
            </a:r>
            <a:r>
              <a:rPr lang="nn-NO" sz="1200" b="0" i="0" kern="1200" dirty="0" err="1">
                <a:solidFill>
                  <a:schemeClr val="tx1"/>
                </a:solidFill>
                <a:effectLst/>
                <a:latin typeface="+mn-lt"/>
                <a:ea typeface="+mn-ea"/>
                <a:cs typeface="+mn-cs"/>
              </a:rPr>
              <a:t>machines</a:t>
            </a:r>
            <a:r>
              <a:rPr lang="nn-NO" sz="1200" b="0" i="0" kern="1200" dirty="0">
                <a:solidFill>
                  <a:schemeClr val="tx1"/>
                </a:solidFill>
                <a:effectLst/>
                <a:latin typeface="+mn-lt"/>
                <a:ea typeface="+mn-ea"/>
                <a:cs typeface="+mn-cs"/>
              </a:rPr>
              <a:t> (vending </a:t>
            </a:r>
            <a:r>
              <a:rPr lang="nn-NO" sz="1200" b="0" i="0" kern="1200" dirty="0" err="1">
                <a:solidFill>
                  <a:schemeClr val="tx1"/>
                </a:solidFill>
                <a:effectLst/>
                <a:latin typeface="+mn-lt"/>
                <a:ea typeface="+mn-ea"/>
                <a:cs typeface="+mn-cs"/>
              </a:rPr>
              <a:t>machines</a:t>
            </a:r>
            <a:r>
              <a:rPr lang="nn-NO" sz="1200" b="0" i="0" kern="1200" dirty="0">
                <a:solidFill>
                  <a:schemeClr val="tx1"/>
                </a:solidFill>
                <a:effectLst/>
                <a:latin typeface="+mn-lt"/>
                <a:ea typeface="+mn-ea"/>
                <a:cs typeface="+mn-cs"/>
              </a:rPr>
              <a:t>, </a:t>
            </a:r>
            <a:r>
              <a:rPr lang="nn-NO" sz="1200" b="0" i="0" kern="1200" dirty="0" err="1">
                <a:solidFill>
                  <a:schemeClr val="tx1"/>
                </a:solidFill>
                <a:effectLst/>
                <a:latin typeface="+mn-lt"/>
                <a:ea typeface="+mn-ea"/>
                <a:cs typeface="+mn-cs"/>
              </a:rPr>
              <a:t>ticket</a:t>
            </a:r>
            <a:r>
              <a:rPr lang="nn-NO" sz="1200" b="0" i="0" kern="1200" dirty="0">
                <a:solidFill>
                  <a:schemeClr val="tx1"/>
                </a:solidFill>
                <a:effectLst/>
                <a:latin typeface="+mn-lt"/>
                <a:ea typeface="+mn-ea"/>
                <a:cs typeface="+mn-cs"/>
              </a:rPr>
              <a:t> </a:t>
            </a:r>
            <a:r>
              <a:rPr lang="nn-NO" sz="1200" b="0" i="0" kern="1200" dirty="0" err="1">
                <a:solidFill>
                  <a:schemeClr val="tx1"/>
                </a:solidFill>
                <a:effectLst/>
                <a:latin typeface="+mn-lt"/>
                <a:ea typeface="+mn-ea"/>
                <a:cs typeface="+mn-cs"/>
              </a:rPr>
              <a:t>machines</a:t>
            </a:r>
            <a:r>
              <a:rPr lang="nn-NO" sz="1200" b="0" i="0" kern="1200" dirty="0">
                <a:solidFill>
                  <a:schemeClr val="tx1"/>
                </a:solidFill>
                <a:effectLst/>
                <a:latin typeface="+mn-lt"/>
                <a:ea typeface="+mn-ea"/>
                <a:cs typeface="+mn-cs"/>
              </a:rPr>
              <a:t> etc.)</a:t>
            </a:r>
          </a:p>
          <a:p>
            <a:endParaRPr lang="nb-NO" dirty="0"/>
          </a:p>
          <a:p>
            <a:pPr marL="171450" lvl="0" indent="-171450">
              <a:buFont typeface="Arial" panose="020B0604020202020204" pitchFamily="34" charset="0"/>
              <a:buChar char="•"/>
            </a:pPr>
            <a:r>
              <a:rPr lang="en-GB" sz="1200" kern="1200" dirty="0">
                <a:solidFill>
                  <a:schemeClr val="tx1"/>
                </a:solidFill>
                <a:effectLst/>
                <a:latin typeface="+mn-lt"/>
                <a:ea typeface="ＭＳ Ｐゴシック" pitchFamily="34" charset="-128"/>
                <a:cs typeface="+mn-cs"/>
              </a:rPr>
              <a:t>Monitor compliance through audits</a:t>
            </a:r>
          </a:p>
          <a:p>
            <a:pPr marL="171450" lvl="0" indent="-171450">
              <a:buFont typeface="Arial" panose="020B0604020202020204" pitchFamily="34" charset="0"/>
              <a:buChar char="•"/>
            </a:pPr>
            <a:r>
              <a:rPr lang="en-GB" sz="1200" kern="1200" dirty="0">
                <a:solidFill>
                  <a:schemeClr val="tx1"/>
                </a:solidFill>
                <a:effectLst/>
                <a:latin typeface="+mn-lt"/>
                <a:ea typeface="ＭＳ Ｐゴシック" pitchFamily="34" charset="-128"/>
                <a:cs typeface="+mn-cs"/>
              </a:rPr>
              <a:t>Provide</a:t>
            </a:r>
            <a:r>
              <a:rPr lang="en-GB" sz="1200" kern="1200" baseline="0" dirty="0">
                <a:solidFill>
                  <a:schemeClr val="tx1"/>
                </a:solidFill>
                <a:effectLst/>
                <a:latin typeface="+mn-lt"/>
                <a:ea typeface="ＭＳ Ｐゴシック" pitchFamily="34" charset="-128"/>
                <a:cs typeface="+mn-cs"/>
              </a:rPr>
              <a:t> information and g</a:t>
            </a:r>
            <a:r>
              <a:rPr lang="en-GB" sz="1200" kern="1200" dirty="0">
                <a:solidFill>
                  <a:schemeClr val="tx1"/>
                </a:solidFill>
                <a:effectLst/>
                <a:latin typeface="+mn-lt"/>
                <a:ea typeface="ＭＳ Ｐゴシック" pitchFamily="34" charset="-128"/>
                <a:cs typeface="+mn-cs"/>
              </a:rPr>
              <a:t>uidance, mainly through our website</a:t>
            </a:r>
          </a:p>
          <a:p>
            <a:pPr marL="171450" lvl="0" indent="-171450">
              <a:buFont typeface="Arial" panose="020B0604020202020204" pitchFamily="34" charset="0"/>
              <a:buChar char="•"/>
            </a:pPr>
            <a:r>
              <a:rPr lang="en-GB" sz="1200" kern="1200" dirty="0">
                <a:solidFill>
                  <a:schemeClr val="tx1"/>
                </a:solidFill>
                <a:effectLst/>
                <a:latin typeface="+mn-lt"/>
                <a:ea typeface="ＭＳ Ｐゴシック" pitchFamily="34" charset="-128"/>
                <a:cs typeface="+mn-cs"/>
              </a:rPr>
              <a:t>Perform area</a:t>
            </a:r>
            <a:r>
              <a:rPr lang="en-GB" sz="1200" kern="1200" baseline="0" dirty="0">
                <a:solidFill>
                  <a:schemeClr val="tx1"/>
                </a:solidFill>
                <a:effectLst/>
                <a:latin typeface="+mn-lt"/>
                <a:ea typeface="ＭＳ Ｐゴシック" pitchFamily="34" charset="-128"/>
                <a:cs typeface="+mn-cs"/>
              </a:rPr>
              <a:t> surveillance and analyses to generate </a:t>
            </a:r>
            <a:r>
              <a:rPr lang="en-GB" sz="1200" kern="1200" dirty="0">
                <a:solidFill>
                  <a:schemeClr val="tx1"/>
                </a:solidFill>
                <a:effectLst/>
                <a:latin typeface="+mn-lt"/>
                <a:ea typeface="ＭＳ Ｐゴシック" pitchFamily="34" charset="-128"/>
                <a:cs typeface="+mn-cs"/>
              </a:rPr>
              <a:t>statistics and knowledge, so that we can target our efforts</a:t>
            </a:r>
          </a:p>
          <a:p>
            <a:pPr marL="171450" lvl="0" indent="-171450">
              <a:buFont typeface="Arial" panose="020B0604020202020204" pitchFamily="34" charset="0"/>
              <a:buChar char="•"/>
            </a:pPr>
            <a:r>
              <a:rPr lang="en-GB" sz="1200" kern="1200" dirty="0">
                <a:solidFill>
                  <a:schemeClr val="tx1"/>
                </a:solidFill>
                <a:effectLst/>
                <a:latin typeface="+mn-lt"/>
                <a:ea typeface="ＭＳ Ｐゴシック" pitchFamily="34" charset="-128"/>
                <a:cs typeface="+mn-cs"/>
              </a:rPr>
              <a:t>Participate in developments of the legal framework, both nationally and internationally</a:t>
            </a:r>
          </a:p>
          <a:p>
            <a:pPr marL="171450" lvl="0" indent="-171450">
              <a:buFont typeface="Arial" panose="020B0604020202020204" pitchFamily="34" charset="0"/>
              <a:buChar char="•"/>
            </a:pPr>
            <a:endParaRPr lang="en-GB" sz="1200" kern="1200" dirty="0">
              <a:solidFill>
                <a:schemeClr val="tx1"/>
              </a:solidFill>
              <a:effectLst/>
              <a:latin typeface="+mn-lt"/>
              <a:ea typeface="ＭＳ Ｐゴシック" pitchFamily="34" charset="-128"/>
              <a:cs typeface="+mn-cs"/>
            </a:endParaRPr>
          </a:p>
          <a:p>
            <a:pPr marL="171450" lvl="0" indent="-171450">
              <a:buFont typeface="Arial" panose="020B0604020202020204" pitchFamily="34" charset="0"/>
              <a:buChar char="•"/>
            </a:pPr>
            <a:r>
              <a:rPr lang="nb-NO" sz="1200" dirty="0" err="1"/>
              <a:t>Responsible</a:t>
            </a:r>
            <a:r>
              <a:rPr lang="nb-NO" sz="1200" dirty="0"/>
              <a:t> for </a:t>
            </a:r>
            <a:r>
              <a:rPr lang="nb-NO" sz="1200" dirty="0" err="1"/>
              <a:t>enforcement</a:t>
            </a:r>
            <a:r>
              <a:rPr lang="nb-NO" sz="1200" dirty="0"/>
              <a:t> and </a:t>
            </a:r>
            <a:r>
              <a:rPr lang="nb-NO" sz="1200" dirty="0" err="1"/>
              <a:t>monitoring</a:t>
            </a:r>
            <a:r>
              <a:rPr lang="nb-NO" sz="1200" dirty="0"/>
              <a:t> </a:t>
            </a:r>
            <a:r>
              <a:rPr lang="nb-NO" sz="1200" dirty="0" err="1"/>
              <a:t>of</a:t>
            </a:r>
            <a:r>
              <a:rPr lang="nb-NO" sz="1200" dirty="0"/>
              <a:t> WAD in NO. </a:t>
            </a:r>
            <a:endParaRPr lang="nb-NO" sz="1200" kern="1200" dirty="0">
              <a:solidFill>
                <a:schemeClr val="tx1"/>
              </a:solidFill>
              <a:effectLst/>
              <a:latin typeface="+mn-lt"/>
              <a:ea typeface="ＭＳ Ｐゴシック" pitchFamily="34" charset="-128"/>
              <a:cs typeface="+mn-cs"/>
            </a:endParaRPr>
          </a:p>
        </p:txBody>
      </p:sp>
      <p:sp>
        <p:nvSpPr>
          <p:cNvPr id="4" name="Plassholder for lysbildenummer 3"/>
          <p:cNvSpPr>
            <a:spLocks noGrp="1"/>
          </p:cNvSpPr>
          <p:nvPr>
            <p:ph type="sldNum" sz="quarter" idx="5"/>
          </p:nvPr>
        </p:nvSpPr>
        <p:spPr/>
        <p:txBody>
          <a:bodyPr/>
          <a:lstStyle/>
          <a:p>
            <a:fld id="{EB6039D5-9119-4C2A-87C5-029C8B6BFFEF}" type="slidenum">
              <a:rPr lang="en-US" smtClean="0"/>
              <a:t>2</a:t>
            </a:fld>
            <a:endParaRPr lang="en-US" dirty="0"/>
          </a:p>
        </p:txBody>
      </p:sp>
    </p:spTree>
    <p:extLst>
      <p:ext uri="{BB962C8B-B14F-4D97-AF65-F5344CB8AC3E}">
        <p14:creationId xmlns:p14="http://schemas.microsoft.com/office/powerpoint/2010/main" val="386337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pitchFamily="34" charset="-128"/>
                <a:cs typeface="+mn-cs"/>
              </a:rPr>
              <a:t>For websites and mobile applications, the requirements are 35 success criteria at levels A and AA in WCAG 2.0.</a:t>
            </a:r>
          </a:p>
          <a:p>
            <a:endParaRPr lang="en-US" sz="1200" kern="1200" baseline="0" dirty="0">
              <a:solidFill>
                <a:schemeClr val="tx1"/>
              </a:solidFill>
              <a:effectLst/>
              <a:latin typeface="+mn-lt"/>
              <a:ea typeface="ＭＳ Ｐゴシック" pitchFamily="34" charset="-128"/>
              <a:cs typeface="+mn-cs"/>
            </a:endParaRPr>
          </a:p>
          <a:p>
            <a:r>
              <a:rPr lang="en-US" sz="1200" kern="1200" baseline="0" dirty="0">
                <a:solidFill>
                  <a:schemeClr val="tx1"/>
                </a:solidFill>
                <a:effectLst/>
                <a:latin typeface="+mn-lt"/>
                <a:ea typeface="ＭＳ Ｐゴシック" pitchFamily="34" charset="-128"/>
                <a:cs typeface="+mn-cs"/>
              </a:rPr>
              <a:t>All public sector bodies and private businesses in Norway are obligated to follow the current regulations</a:t>
            </a:r>
            <a:r>
              <a:rPr lang="en-US" sz="1200" kern="1200" dirty="0">
                <a:solidFill>
                  <a:schemeClr val="tx1"/>
                </a:solidFill>
                <a:effectLst/>
                <a:latin typeface="+mn-lt"/>
                <a:ea typeface="ＭＳ Ｐゴシック" pitchFamily="34" charset="-128"/>
                <a:cs typeface="+mn-cs"/>
              </a:rPr>
              <a:t>.</a:t>
            </a:r>
          </a:p>
          <a:p>
            <a:endParaRPr lang="en-US" sz="1200" kern="1200" dirty="0">
              <a:solidFill>
                <a:schemeClr val="tx1"/>
              </a:solidFill>
              <a:effectLst/>
              <a:latin typeface="+mn-lt"/>
              <a:ea typeface="ＭＳ Ｐゴシック" pitchFamily="34" charset="-128"/>
              <a:cs typeface="+mn-cs"/>
            </a:endParaRPr>
          </a:p>
          <a:p>
            <a:r>
              <a:rPr lang="en-US" sz="1600" kern="1200" baseline="0" dirty="0">
                <a:solidFill>
                  <a:schemeClr val="tx1"/>
                </a:solidFill>
                <a:effectLst/>
                <a:latin typeface="+mn-lt"/>
                <a:ea typeface="ＭＳ Ｐゴシック" pitchFamily="34" charset="-128"/>
                <a:cs typeface="+mn-cs"/>
              </a:rPr>
              <a:t>This means </a:t>
            </a:r>
            <a:r>
              <a:rPr lang="en-US" sz="1600" kern="1200" dirty="0">
                <a:solidFill>
                  <a:schemeClr val="tx1"/>
                </a:solidFill>
                <a:effectLst/>
                <a:latin typeface="+mn-lt"/>
                <a:ea typeface="ＭＳ Ｐゴシック" pitchFamily="34" charset="-128"/>
                <a:cs typeface="+mn-cs"/>
              </a:rPr>
              <a:t>several hundred thousand solutions</a:t>
            </a:r>
            <a:r>
              <a:rPr lang="en-US" sz="1600" kern="1200" baseline="0" dirty="0">
                <a:solidFill>
                  <a:schemeClr val="tx1"/>
                </a:solidFill>
                <a:effectLst/>
                <a:latin typeface="+mn-lt"/>
                <a:ea typeface="ＭＳ Ｐゴシック" pitchFamily="34" charset="-128"/>
                <a:cs typeface="+mn-cs"/>
              </a:rPr>
              <a:t> are relevant for testing and audits</a:t>
            </a:r>
            <a:r>
              <a:rPr lang="en-US" sz="1600" kern="1200" dirty="0">
                <a:solidFill>
                  <a:schemeClr val="tx1"/>
                </a:solidFill>
                <a:effectLst/>
                <a:latin typeface="+mn-lt"/>
                <a:ea typeface="ＭＳ Ｐゴシック" pitchFamily="34" charset="-128"/>
                <a:cs typeface="+mn-cs"/>
              </a:rPr>
              <a:t>. And further down the line, monitoring websites and mobile applications as required by the web accessibility directive.</a:t>
            </a:r>
          </a:p>
          <a:p>
            <a:endParaRPr lang="nb-NO" sz="1600" dirty="0"/>
          </a:p>
        </p:txBody>
      </p:sp>
      <p:sp>
        <p:nvSpPr>
          <p:cNvPr id="4" name="Plassholder for lysbildenummer 3"/>
          <p:cNvSpPr>
            <a:spLocks noGrp="1"/>
          </p:cNvSpPr>
          <p:nvPr>
            <p:ph type="sldNum" sz="quarter" idx="5"/>
          </p:nvPr>
        </p:nvSpPr>
        <p:spPr/>
        <p:txBody>
          <a:bodyPr/>
          <a:lstStyle/>
          <a:p>
            <a:fld id="{5939B975-F363-4D22-97F5-0A3230038D7F}" type="slidenum">
              <a:rPr lang="nb-NO" smtClean="0"/>
              <a:t>3</a:t>
            </a:fld>
            <a:endParaRPr lang="nb-NO"/>
          </a:p>
        </p:txBody>
      </p:sp>
    </p:spTree>
    <p:extLst>
      <p:ext uri="{BB962C8B-B14F-4D97-AF65-F5344CB8AC3E}">
        <p14:creationId xmlns:p14="http://schemas.microsoft.com/office/powerpoint/2010/main" val="47099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Audits</a:t>
            </a:r>
            <a:r>
              <a:rPr lang="nb-NO" dirty="0"/>
              <a:t> </a:t>
            </a:r>
            <a:r>
              <a:rPr lang="nb-NO" dirty="0" err="1"/>
              <a:t>are</a:t>
            </a:r>
            <a:r>
              <a:rPr lang="nb-NO" dirty="0"/>
              <a:t> part </a:t>
            </a:r>
            <a:r>
              <a:rPr lang="nb-NO" dirty="0" err="1"/>
              <a:t>of</a:t>
            </a:r>
            <a:r>
              <a:rPr lang="nb-NO" dirty="0"/>
              <a:t> </a:t>
            </a:r>
            <a:r>
              <a:rPr lang="nb-NO" dirty="0" err="1"/>
              <a:t>our</a:t>
            </a:r>
            <a:r>
              <a:rPr lang="nb-NO" dirty="0"/>
              <a:t> </a:t>
            </a:r>
            <a:r>
              <a:rPr lang="nb-NO" dirty="0" err="1"/>
              <a:t>enforcement</a:t>
            </a:r>
            <a:r>
              <a:rPr lang="nb-NO" dirty="0"/>
              <a:t> </a:t>
            </a:r>
            <a:r>
              <a:rPr lang="nb-NO" dirty="0" err="1"/>
              <a:t>procedure</a:t>
            </a:r>
            <a:r>
              <a:rPr lang="nb-NO" dirty="0"/>
              <a:t>, </a:t>
            </a:r>
            <a:r>
              <a:rPr lang="nb-NO" dirty="0" err="1"/>
              <a:t>where</a:t>
            </a:r>
            <a:r>
              <a:rPr lang="nb-NO" dirty="0"/>
              <a:t> it is </a:t>
            </a:r>
            <a:r>
              <a:rPr lang="nb-NO" dirty="0" err="1"/>
              <a:t>possible</a:t>
            </a:r>
            <a:r>
              <a:rPr lang="nb-NO" dirty="0"/>
              <a:t> for </a:t>
            </a:r>
            <a:r>
              <a:rPr lang="nb-NO" dirty="0" err="1"/>
              <a:t>us</a:t>
            </a:r>
            <a:r>
              <a:rPr lang="nb-NO" dirty="0"/>
              <a:t> to </a:t>
            </a:r>
            <a:r>
              <a:rPr lang="nb-NO" dirty="0" err="1"/>
              <a:t>issue</a:t>
            </a:r>
            <a:r>
              <a:rPr lang="nb-NO" dirty="0"/>
              <a:t> fines for non-</a:t>
            </a:r>
            <a:r>
              <a:rPr lang="nb-NO" dirty="0" err="1"/>
              <a:t>compliance</a:t>
            </a:r>
            <a:endParaRPr lang="nb-NO" dirty="0"/>
          </a:p>
          <a:p>
            <a:endParaRPr lang="nb-NO" dirty="0"/>
          </a:p>
          <a:p>
            <a:r>
              <a:rPr lang="nb-NO" dirty="0" err="1"/>
              <a:t>Monitoring</a:t>
            </a:r>
            <a:r>
              <a:rPr lang="nb-NO" dirty="0"/>
              <a:t> is a </a:t>
            </a:r>
            <a:r>
              <a:rPr lang="nb-NO" dirty="0" err="1"/>
              <a:t>way</a:t>
            </a:r>
            <a:r>
              <a:rPr lang="nb-NO" dirty="0"/>
              <a:t> to </a:t>
            </a:r>
            <a:r>
              <a:rPr lang="nb-NO" dirty="0" err="1"/>
              <a:t>generate</a:t>
            </a:r>
            <a:r>
              <a:rPr lang="nb-NO" dirty="0"/>
              <a:t> </a:t>
            </a:r>
            <a:r>
              <a:rPr lang="nb-NO" dirty="0" err="1"/>
              <a:t>statistics</a:t>
            </a:r>
            <a:r>
              <a:rPr lang="nb-NO" dirty="0"/>
              <a:t>, so </a:t>
            </a:r>
            <a:r>
              <a:rPr lang="nb-NO" dirty="0" err="1"/>
              <a:t>that</a:t>
            </a:r>
            <a:r>
              <a:rPr lang="nb-NO" dirty="0"/>
              <a:t> </a:t>
            </a:r>
            <a:r>
              <a:rPr lang="nb-NO" dirty="0" err="1"/>
              <a:t>we</a:t>
            </a:r>
            <a:r>
              <a:rPr lang="nb-NO" dirty="0"/>
              <a:t> </a:t>
            </a:r>
            <a:r>
              <a:rPr lang="nb-NO" dirty="0" err="1"/>
              <a:t>can</a:t>
            </a:r>
            <a:r>
              <a:rPr lang="nb-NO" dirty="0"/>
              <a:t> </a:t>
            </a:r>
            <a:r>
              <a:rPr lang="nb-NO" dirty="0" err="1"/>
              <a:t>direct</a:t>
            </a:r>
            <a:r>
              <a:rPr lang="nb-NO" dirty="0"/>
              <a:t> </a:t>
            </a:r>
            <a:r>
              <a:rPr lang="nb-NO" dirty="0" err="1"/>
              <a:t>our</a:t>
            </a:r>
            <a:r>
              <a:rPr lang="nb-NO" dirty="0"/>
              <a:t> </a:t>
            </a:r>
            <a:r>
              <a:rPr lang="nb-NO" dirty="0" err="1"/>
              <a:t>efforts</a:t>
            </a:r>
            <a:r>
              <a:rPr lang="nb-NO" dirty="0"/>
              <a:t> in </a:t>
            </a:r>
            <a:r>
              <a:rPr lang="nb-NO" dirty="0" err="1"/>
              <a:t>raising</a:t>
            </a:r>
            <a:r>
              <a:rPr lang="nb-NO" dirty="0"/>
              <a:t> </a:t>
            </a:r>
            <a:r>
              <a:rPr lang="nb-NO" dirty="0" err="1"/>
              <a:t>awareness</a:t>
            </a:r>
            <a:r>
              <a:rPr lang="nb-NO" dirty="0"/>
              <a:t> and </a:t>
            </a:r>
            <a:r>
              <a:rPr lang="nb-NO" dirty="0" err="1"/>
              <a:t>audits</a:t>
            </a:r>
            <a:r>
              <a:rPr lang="nb-NO" dirty="0"/>
              <a:t>.</a:t>
            </a:r>
          </a:p>
          <a:p>
            <a:endParaRPr lang="nb-NO" dirty="0"/>
          </a:p>
          <a:p>
            <a:r>
              <a:rPr lang="nb-NO" dirty="0"/>
              <a:t>2014: 304 websites</a:t>
            </a:r>
          </a:p>
          <a:p>
            <a:endParaRPr lang="nb-NO" dirty="0"/>
          </a:p>
          <a:p>
            <a:r>
              <a:rPr lang="nb-NO" dirty="0"/>
              <a:t>2018: 278 websites. Over 25 000 single tests </a:t>
            </a:r>
            <a:r>
              <a:rPr lang="nb-NO" dirty="0" err="1"/>
              <a:t>performed</a:t>
            </a:r>
            <a:r>
              <a:rPr lang="nb-NO" dirty="0"/>
              <a:t> in total. 60 % </a:t>
            </a:r>
            <a:r>
              <a:rPr lang="nb-NO" dirty="0" err="1"/>
              <a:t>compliance</a:t>
            </a:r>
            <a:r>
              <a:rPr lang="nb-NO" dirty="0"/>
              <a:t> </a:t>
            </a:r>
            <a:r>
              <a:rPr lang="nb-NO" dirty="0" err="1"/>
              <a:t>on</a:t>
            </a:r>
            <a:r>
              <a:rPr lang="nb-NO" dirty="0"/>
              <a:t> </a:t>
            </a:r>
            <a:r>
              <a:rPr lang="nb-NO" dirty="0" err="1"/>
              <a:t>average</a:t>
            </a:r>
            <a:r>
              <a:rPr lang="nb-NO" dirty="0"/>
              <a:t>.</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Other</a:t>
            </a:r>
            <a:r>
              <a:rPr lang="nb-NO" dirty="0"/>
              <a:t> </a:t>
            </a:r>
            <a:r>
              <a:rPr lang="nb-NO" dirty="0" err="1"/>
              <a:t>than</a:t>
            </a:r>
            <a:r>
              <a:rPr lang="nb-NO" dirty="0"/>
              <a:t> test data, </a:t>
            </a:r>
            <a:r>
              <a:rPr lang="nb-NO" dirty="0" err="1"/>
              <a:t>we</a:t>
            </a:r>
            <a:r>
              <a:rPr lang="nb-NO" dirty="0"/>
              <a:t> </a:t>
            </a:r>
            <a:r>
              <a:rPr lang="nb-NO" dirty="0" err="1"/>
              <a:t>also</a:t>
            </a:r>
            <a:r>
              <a:rPr lang="nb-NO" dirty="0"/>
              <a:t> </a:t>
            </a:r>
            <a:r>
              <a:rPr lang="nb-NO" dirty="0" err="1"/>
              <a:t>collect</a:t>
            </a:r>
            <a:r>
              <a:rPr lang="nb-NO" dirty="0"/>
              <a:t> more </a:t>
            </a:r>
            <a:r>
              <a:rPr lang="nb-NO" dirty="0" err="1"/>
              <a:t>meta</a:t>
            </a:r>
            <a:r>
              <a:rPr lang="nb-NO" dirty="0"/>
              <a:t> data </a:t>
            </a:r>
            <a:r>
              <a:rPr lang="nb-NO" dirty="0" err="1"/>
              <a:t>about</a:t>
            </a:r>
            <a:r>
              <a:rPr lang="nb-NO" dirty="0"/>
              <a:t> </a:t>
            </a:r>
            <a:r>
              <a:rPr lang="nb-NO" dirty="0" err="1"/>
              <a:t>the</a:t>
            </a:r>
            <a:r>
              <a:rPr lang="nb-NO" dirty="0"/>
              <a:t> websites, website </a:t>
            </a:r>
            <a:r>
              <a:rPr lang="nb-NO" dirty="0" err="1"/>
              <a:t>owners</a:t>
            </a:r>
            <a:r>
              <a:rPr lang="nb-NO" dirty="0"/>
              <a:t>, </a:t>
            </a:r>
            <a:r>
              <a:rPr lang="nb-NO" dirty="0" err="1"/>
              <a:t>sectors</a:t>
            </a:r>
            <a:r>
              <a:rPr lang="nb-NO" dirty="0"/>
              <a:t>, business, </a:t>
            </a:r>
            <a:r>
              <a:rPr lang="nb-NO" dirty="0" err="1"/>
              <a:t>geography</a:t>
            </a:r>
            <a:r>
              <a:rPr lang="nb-NO" dirty="0"/>
              <a:t> and </a:t>
            </a:r>
            <a:r>
              <a:rPr lang="nb-NO" dirty="0" err="1"/>
              <a:t>user</a:t>
            </a:r>
            <a:r>
              <a:rPr lang="nb-NO" dirty="0"/>
              <a:t> </a:t>
            </a:r>
            <a:r>
              <a:rPr lang="nb-NO" dirty="0" err="1"/>
              <a:t>accessibility</a:t>
            </a:r>
            <a:r>
              <a:rPr lang="nb-NO" dirty="0"/>
              <a:t> </a:t>
            </a:r>
            <a:r>
              <a:rPr lang="nb-NO" dirty="0" err="1"/>
              <a:t>needs</a:t>
            </a:r>
            <a:r>
              <a:rPr lang="nb-NO" dirty="0"/>
              <a:t>.</a:t>
            </a:r>
          </a:p>
          <a:p>
            <a:endParaRPr lang="nb-NO" dirty="0"/>
          </a:p>
          <a:p>
            <a:r>
              <a:rPr lang="nb-NO" dirty="0" err="1"/>
              <a:t>We’ve</a:t>
            </a:r>
            <a:r>
              <a:rPr lang="nb-NO" dirty="0"/>
              <a:t> </a:t>
            </a:r>
            <a:r>
              <a:rPr lang="nb-NO" dirty="0" err="1"/>
              <a:t>had</a:t>
            </a:r>
            <a:r>
              <a:rPr lang="nb-NO" dirty="0"/>
              <a:t> to make </a:t>
            </a:r>
            <a:r>
              <a:rPr lang="nb-NO" dirty="0" err="1"/>
              <a:t>some</a:t>
            </a:r>
            <a:r>
              <a:rPr lang="nb-NO" dirty="0"/>
              <a:t> </a:t>
            </a:r>
            <a:r>
              <a:rPr lang="nb-NO" dirty="0" err="1"/>
              <a:t>tough</a:t>
            </a:r>
            <a:r>
              <a:rPr lang="nb-NO" dirty="0"/>
              <a:t> </a:t>
            </a:r>
            <a:r>
              <a:rPr lang="nb-NO" dirty="0" err="1"/>
              <a:t>priorities</a:t>
            </a:r>
            <a:r>
              <a:rPr lang="nb-NO" dirty="0"/>
              <a:t>. </a:t>
            </a:r>
            <a:r>
              <a:rPr lang="nb-NO" dirty="0" err="1"/>
              <a:t>Because</a:t>
            </a:r>
            <a:r>
              <a:rPr lang="nb-NO" dirty="0"/>
              <a:t> </a:t>
            </a:r>
            <a:r>
              <a:rPr lang="nb-NO" dirty="0" err="1"/>
              <a:t>of</a:t>
            </a:r>
            <a:r>
              <a:rPr lang="nb-NO" dirty="0"/>
              <a:t> </a:t>
            </a:r>
            <a:r>
              <a:rPr lang="nb-NO" dirty="0" err="1"/>
              <a:t>our</a:t>
            </a:r>
            <a:r>
              <a:rPr lang="nb-NO" dirty="0"/>
              <a:t> </a:t>
            </a:r>
            <a:r>
              <a:rPr lang="nb-NO" dirty="0" err="1"/>
              <a:t>current</a:t>
            </a:r>
            <a:r>
              <a:rPr lang="nb-NO" dirty="0"/>
              <a:t> </a:t>
            </a:r>
            <a:r>
              <a:rPr lang="nb-NO" dirty="0" err="1"/>
              <a:t>resource</a:t>
            </a:r>
            <a:r>
              <a:rPr lang="nb-NO" dirty="0"/>
              <a:t> </a:t>
            </a:r>
            <a:r>
              <a:rPr lang="nb-NO" dirty="0" err="1"/>
              <a:t>situation</a:t>
            </a:r>
            <a:r>
              <a:rPr lang="nb-NO" dirty="0"/>
              <a:t> and </a:t>
            </a:r>
            <a:r>
              <a:rPr lang="nb-NO" dirty="0" err="1"/>
              <a:t>methods</a:t>
            </a:r>
            <a:r>
              <a:rPr lang="nb-NO" dirty="0"/>
              <a:t>, </a:t>
            </a:r>
            <a:r>
              <a:rPr lang="nb-NO" dirty="0" err="1"/>
              <a:t>we</a:t>
            </a:r>
            <a:r>
              <a:rPr lang="nb-NO" dirty="0"/>
              <a:t> </a:t>
            </a:r>
            <a:r>
              <a:rPr lang="nb-NO" dirty="0" err="1"/>
              <a:t>are</a:t>
            </a:r>
            <a:r>
              <a:rPr lang="nb-NO" dirty="0"/>
              <a:t> </a:t>
            </a:r>
            <a:r>
              <a:rPr lang="nb-NO" dirty="0" err="1"/>
              <a:t>unable</a:t>
            </a:r>
            <a:r>
              <a:rPr lang="nb-NO" dirty="0"/>
              <a:t> to </a:t>
            </a:r>
            <a:r>
              <a:rPr lang="nb-NO" dirty="0" err="1"/>
              <a:t>both</a:t>
            </a:r>
            <a:r>
              <a:rPr lang="nb-NO" dirty="0"/>
              <a:t> monitor and </a:t>
            </a:r>
            <a:r>
              <a:rPr lang="nb-NO" dirty="0" err="1"/>
              <a:t>perform</a:t>
            </a:r>
            <a:r>
              <a:rPr lang="nb-NO" dirty="0"/>
              <a:t> </a:t>
            </a:r>
            <a:r>
              <a:rPr lang="nb-NO" dirty="0" err="1"/>
              <a:t>audits</a:t>
            </a:r>
            <a:r>
              <a:rPr lang="nb-NO" dirty="0"/>
              <a:t> in a </a:t>
            </a:r>
            <a:r>
              <a:rPr lang="nb-NO" dirty="0" err="1"/>
              <a:t>large</a:t>
            </a:r>
            <a:r>
              <a:rPr lang="nb-NO" dirty="0"/>
              <a:t> </a:t>
            </a:r>
            <a:r>
              <a:rPr lang="nb-NO" dirty="0" err="1"/>
              <a:t>scale</a:t>
            </a:r>
            <a:r>
              <a:rPr lang="nb-NO" dirty="0"/>
              <a:t> </a:t>
            </a:r>
            <a:r>
              <a:rPr lang="nb-NO" dirty="0" err="1"/>
              <a:t>simultaneously</a:t>
            </a:r>
            <a:r>
              <a:rPr lang="nb-NO" dirty="0"/>
              <a:t>.</a:t>
            </a:r>
          </a:p>
          <a:p>
            <a:endParaRPr lang="nb-NO" dirty="0"/>
          </a:p>
          <a:p>
            <a:r>
              <a:rPr lang="nb-NO" dirty="0" err="1"/>
              <a:t>However</a:t>
            </a:r>
            <a:r>
              <a:rPr lang="nb-NO" dirty="0"/>
              <a:t>, </a:t>
            </a:r>
            <a:r>
              <a:rPr lang="nb-NO" dirty="0" err="1"/>
              <a:t>this</a:t>
            </a:r>
            <a:r>
              <a:rPr lang="nb-NO" dirty="0"/>
              <a:t> is </a:t>
            </a:r>
            <a:r>
              <a:rPr lang="nb-NO" dirty="0" err="1"/>
              <a:t>about</a:t>
            </a:r>
            <a:r>
              <a:rPr lang="nb-NO" dirty="0"/>
              <a:t> to </a:t>
            </a:r>
            <a:r>
              <a:rPr lang="nb-NO" dirty="0" err="1"/>
              <a:t>change</a:t>
            </a:r>
            <a:r>
              <a:rPr lang="nb-NO" dirty="0"/>
              <a:t> </a:t>
            </a:r>
            <a:r>
              <a:rPr lang="nb-NO" dirty="0" err="1"/>
              <a:t>with</a:t>
            </a:r>
            <a:r>
              <a:rPr lang="nb-NO" dirty="0"/>
              <a:t> WAD. </a:t>
            </a:r>
            <a:r>
              <a:rPr lang="nb-NO" dirty="0" err="1"/>
              <a:t>We</a:t>
            </a:r>
            <a:r>
              <a:rPr lang="nb-NO" dirty="0"/>
              <a:t> have to monitor</a:t>
            </a:r>
          </a:p>
          <a:p>
            <a:pPr marL="171450" indent="-171450">
              <a:buFont typeface="Arial" panose="020B0604020202020204" pitchFamily="34" charset="0"/>
              <a:buChar char="•"/>
            </a:pPr>
            <a:r>
              <a:rPr lang="nb-NO" dirty="0" err="1"/>
              <a:t>About</a:t>
            </a:r>
            <a:r>
              <a:rPr lang="nb-NO" dirty="0"/>
              <a:t> 200 websites in </a:t>
            </a:r>
            <a:r>
              <a:rPr lang="nb-NO" dirty="0" err="1"/>
              <a:t>simplified</a:t>
            </a:r>
            <a:r>
              <a:rPr lang="nb-NO" dirty="0"/>
              <a:t> </a:t>
            </a:r>
            <a:r>
              <a:rPr lang="nb-NO" dirty="0" err="1"/>
              <a:t>monitoring</a:t>
            </a:r>
            <a:endParaRPr lang="nb-NO" dirty="0"/>
          </a:p>
          <a:p>
            <a:pPr marL="171450" indent="-171450">
              <a:buFont typeface="Arial" panose="020B0604020202020204" pitchFamily="34" charset="0"/>
              <a:buChar char="•"/>
            </a:pPr>
            <a:r>
              <a:rPr lang="nb-NO" dirty="0"/>
              <a:t>Websites and </a:t>
            </a:r>
            <a:r>
              <a:rPr lang="nb-NO" dirty="0" err="1"/>
              <a:t>some</a:t>
            </a:r>
            <a:r>
              <a:rPr lang="nb-NO" dirty="0"/>
              <a:t> mobile </a:t>
            </a:r>
            <a:r>
              <a:rPr lang="nb-NO" dirty="0" err="1"/>
              <a:t>applications</a:t>
            </a:r>
            <a:r>
              <a:rPr lang="nb-NO" dirty="0"/>
              <a:t>, 30 in total, in in-</a:t>
            </a:r>
            <a:r>
              <a:rPr lang="nb-NO" dirty="0" err="1"/>
              <a:t>depth</a:t>
            </a:r>
            <a:r>
              <a:rPr lang="nb-NO" dirty="0"/>
              <a:t> </a:t>
            </a:r>
            <a:r>
              <a:rPr lang="nb-NO" dirty="0" err="1"/>
              <a:t>monitoring</a:t>
            </a:r>
            <a:r>
              <a:rPr lang="nb-NO" dirty="0"/>
              <a:t>, </a:t>
            </a:r>
            <a:r>
              <a:rPr lang="nb-NO" dirty="0" err="1"/>
              <a:t>where</a:t>
            </a:r>
            <a:r>
              <a:rPr lang="nb-NO" dirty="0"/>
              <a:t> </a:t>
            </a:r>
            <a:r>
              <a:rPr lang="nb-NO" dirty="0" err="1"/>
              <a:t>we</a:t>
            </a:r>
            <a:r>
              <a:rPr lang="nb-NO" dirty="0"/>
              <a:t> have to test all </a:t>
            </a:r>
            <a:r>
              <a:rPr lang="nb-NO" dirty="0" err="1"/>
              <a:t>of</a:t>
            </a:r>
            <a:r>
              <a:rPr lang="nb-NO" dirty="0"/>
              <a:t> </a:t>
            </a:r>
            <a:r>
              <a:rPr lang="nb-NO" dirty="0" err="1"/>
              <a:t>the</a:t>
            </a:r>
            <a:r>
              <a:rPr lang="nb-NO" dirty="0"/>
              <a:t> </a:t>
            </a:r>
            <a:r>
              <a:rPr lang="nb-NO" dirty="0" err="1"/>
              <a:t>requirements</a:t>
            </a:r>
            <a:r>
              <a:rPr lang="nb-NO" dirty="0"/>
              <a:t>.</a:t>
            </a:r>
          </a:p>
          <a:p>
            <a:pPr marL="171450" indent="-171450">
              <a:buFont typeface="Arial" panose="020B0604020202020204" pitchFamily="34" charset="0"/>
              <a:buChar char="•"/>
            </a:pPr>
            <a:r>
              <a:rPr lang="nb-NO" dirty="0"/>
              <a:t>Not </a:t>
            </a:r>
            <a:r>
              <a:rPr lang="nb-NO" dirty="0" err="1"/>
              <a:t>only</a:t>
            </a:r>
            <a:r>
              <a:rPr lang="nb-NO" dirty="0"/>
              <a:t> testing, </a:t>
            </a:r>
            <a:r>
              <a:rPr lang="nb-NO" dirty="0" err="1"/>
              <a:t>but</a:t>
            </a:r>
            <a:r>
              <a:rPr lang="nb-NO" dirty="0"/>
              <a:t> </a:t>
            </a:r>
            <a:r>
              <a:rPr lang="nb-NO" dirty="0" err="1"/>
              <a:t>also</a:t>
            </a:r>
            <a:r>
              <a:rPr lang="nb-NO" dirty="0"/>
              <a:t> planning, sampling, data </a:t>
            </a:r>
            <a:r>
              <a:rPr lang="nb-NO" dirty="0" err="1"/>
              <a:t>analysis</a:t>
            </a:r>
            <a:r>
              <a:rPr lang="nb-NO" dirty="0"/>
              <a:t> and </a:t>
            </a:r>
            <a:r>
              <a:rPr lang="nb-NO" dirty="0" err="1"/>
              <a:t>reporting</a:t>
            </a:r>
            <a:r>
              <a:rPr lang="nb-NO" dirty="0"/>
              <a:t>. In </a:t>
            </a:r>
            <a:r>
              <a:rPr lang="nb-NO" dirty="0" err="1"/>
              <a:t>the</a:t>
            </a:r>
            <a:r>
              <a:rPr lang="nb-NO" dirty="0"/>
              <a:t> </a:t>
            </a:r>
            <a:r>
              <a:rPr lang="nb-NO" dirty="0" err="1"/>
              <a:t>monitoring</a:t>
            </a:r>
            <a:r>
              <a:rPr lang="nb-NO" dirty="0"/>
              <a:t> in 2018, testing </a:t>
            </a:r>
            <a:r>
              <a:rPr lang="nb-NO" dirty="0" err="1"/>
              <a:t>the</a:t>
            </a:r>
            <a:r>
              <a:rPr lang="nb-NO" dirty="0"/>
              <a:t> websites </a:t>
            </a:r>
            <a:r>
              <a:rPr lang="nb-NO" dirty="0" err="1"/>
              <a:t>was</a:t>
            </a:r>
            <a:r>
              <a:rPr lang="nb-NO" dirty="0"/>
              <a:t> </a:t>
            </a:r>
            <a:r>
              <a:rPr lang="nb-NO" dirty="0" err="1"/>
              <a:t>about</a:t>
            </a:r>
            <a:r>
              <a:rPr lang="nb-NO" dirty="0"/>
              <a:t> 40 % </a:t>
            </a:r>
            <a:r>
              <a:rPr lang="nb-NO" dirty="0" err="1"/>
              <a:t>of</a:t>
            </a:r>
            <a:r>
              <a:rPr lang="nb-NO" dirty="0"/>
              <a:t> </a:t>
            </a:r>
            <a:r>
              <a:rPr lang="nb-NO" dirty="0" err="1"/>
              <a:t>the</a:t>
            </a:r>
            <a:r>
              <a:rPr lang="nb-NO" dirty="0"/>
              <a:t> total </a:t>
            </a:r>
            <a:r>
              <a:rPr lang="nb-NO" dirty="0" err="1"/>
              <a:t>workload</a:t>
            </a:r>
            <a:r>
              <a:rPr lang="nb-NO" dirty="0"/>
              <a:t>.</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This is to be </a:t>
            </a:r>
            <a:r>
              <a:rPr lang="nb-NO" dirty="0" err="1"/>
              <a:t>performed</a:t>
            </a:r>
            <a:r>
              <a:rPr lang="nb-NO" dirty="0"/>
              <a:t> </a:t>
            </a:r>
            <a:r>
              <a:rPr lang="nb-NO" dirty="0" err="1"/>
              <a:t>annually</a:t>
            </a:r>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4</a:t>
            </a:fld>
            <a:endParaRPr lang="en-US" dirty="0"/>
          </a:p>
        </p:txBody>
      </p:sp>
    </p:spTree>
    <p:extLst>
      <p:ext uri="{BB962C8B-B14F-4D97-AF65-F5344CB8AC3E}">
        <p14:creationId xmlns:p14="http://schemas.microsoft.com/office/powerpoint/2010/main" val="47251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 test method that we have developed ourselves.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nb-NO" dirty="0" err="1"/>
              <a:t>When</a:t>
            </a:r>
            <a:r>
              <a:rPr lang="nb-NO" dirty="0"/>
              <a:t> </a:t>
            </a:r>
            <a:r>
              <a:rPr lang="nb-NO" dirty="0" err="1"/>
              <a:t>we</a:t>
            </a:r>
            <a:r>
              <a:rPr lang="nb-NO" dirty="0"/>
              <a:t> </a:t>
            </a:r>
            <a:r>
              <a:rPr lang="nb-NO" dirty="0" err="1"/>
              <a:t>developed</a:t>
            </a:r>
            <a:r>
              <a:rPr lang="nb-NO" dirty="0"/>
              <a:t> </a:t>
            </a:r>
            <a:r>
              <a:rPr lang="nb-NO" dirty="0" err="1"/>
              <a:t>the</a:t>
            </a:r>
            <a:r>
              <a:rPr lang="nb-NO" dirty="0"/>
              <a:t> test </a:t>
            </a:r>
            <a:r>
              <a:rPr lang="nb-NO" dirty="0" err="1"/>
              <a:t>procedures</a:t>
            </a:r>
            <a:r>
              <a:rPr lang="nb-NO" dirty="0"/>
              <a:t>, </a:t>
            </a:r>
            <a:r>
              <a:rPr lang="nb-NO" dirty="0" err="1"/>
              <a:t>our</a:t>
            </a:r>
            <a:r>
              <a:rPr lang="nb-NO" dirty="0"/>
              <a:t> </a:t>
            </a:r>
            <a:r>
              <a:rPr lang="nb-NO" dirty="0" err="1"/>
              <a:t>approach</a:t>
            </a:r>
            <a:r>
              <a:rPr lang="nb-NO" dirty="0"/>
              <a:t> </a:t>
            </a:r>
            <a:r>
              <a:rPr lang="nb-NO" dirty="0" err="1"/>
              <a:t>was</a:t>
            </a:r>
            <a:r>
              <a:rPr lang="nb-NO" dirty="0"/>
              <a:t> to start </a:t>
            </a:r>
            <a:r>
              <a:rPr lang="nb-NO" dirty="0" err="1"/>
              <a:t>with</a:t>
            </a:r>
            <a:r>
              <a:rPr lang="nb-NO" dirty="0"/>
              <a:t> </a:t>
            </a:r>
            <a:r>
              <a:rPr lang="nb-NO" dirty="0" err="1"/>
              <a:t>the</a:t>
            </a:r>
            <a:r>
              <a:rPr lang="nb-NO" dirty="0"/>
              <a:t> standard. </a:t>
            </a:r>
            <a:r>
              <a:rPr lang="nb-NO" dirty="0" err="1"/>
              <a:t>We</a:t>
            </a:r>
            <a:r>
              <a:rPr lang="nb-NO" dirty="0"/>
              <a:t> </a:t>
            </a:r>
            <a:r>
              <a:rPr lang="nb-NO" dirty="0" err="1"/>
              <a:t>worked</a:t>
            </a:r>
            <a:r>
              <a:rPr lang="nb-NO" dirty="0"/>
              <a:t> </a:t>
            </a:r>
            <a:r>
              <a:rPr lang="nb-NO" dirty="0" err="1"/>
              <a:t>our</a:t>
            </a:r>
            <a:r>
              <a:rPr lang="nb-NO" dirty="0"/>
              <a:t> </a:t>
            </a:r>
            <a:r>
              <a:rPr lang="nb-NO" dirty="0" err="1"/>
              <a:t>way</a:t>
            </a:r>
            <a:r>
              <a:rPr lang="nb-NO" dirty="0"/>
              <a:t> </a:t>
            </a:r>
            <a:r>
              <a:rPr lang="nb-NO" dirty="0" err="1"/>
              <a:t>thorugh</a:t>
            </a:r>
            <a:r>
              <a:rPr lang="nb-NO" dirty="0"/>
              <a:t> WCAG, SC by SC.</a:t>
            </a:r>
          </a:p>
          <a:p>
            <a:endParaRPr lang="nb-NO" dirty="0"/>
          </a:p>
          <a:p>
            <a:r>
              <a:rPr lang="nb-NO" dirty="0" err="1"/>
              <a:t>We</a:t>
            </a:r>
            <a:r>
              <a:rPr lang="nb-NO" dirty="0"/>
              <a:t> have </a:t>
            </a:r>
            <a:r>
              <a:rPr lang="nb-NO" dirty="0" err="1"/>
              <a:t>read</a:t>
            </a:r>
            <a:r>
              <a:rPr lang="nb-NO" dirty="0"/>
              <a:t> WCAG as a legal </a:t>
            </a:r>
            <a:r>
              <a:rPr lang="nb-NO" dirty="0" err="1"/>
              <a:t>document</a:t>
            </a:r>
            <a:r>
              <a:rPr lang="nb-NO" dirty="0"/>
              <a:t>. </a:t>
            </a:r>
            <a:r>
              <a:rPr lang="nb-NO" dirty="0" err="1"/>
              <a:t>We</a:t>
            </a:r>
            <a:r>
              <a:rPr lang="nb-NO" dirty="0"/>
              <a:t> </a:t>
            </a:r>
            <a:r>
              <a:rPr lang="nb-NO" dirty="0" err="1"/>
              <a:t>need</a:t>
            </a:r>
            <a:r>
              <a:rPr lang="nb-NO" dirty="0"/>
              <a:t> test </a:t>
            </a:r>
            <a:r>
              <a:rPr lang="nb-NO" dirty="0" err="1"/>
              <a:t>methods</a:t>
            </a:r>
            <a:r>
              <a:rPr lang="nb-NO" dirty="0"/>
              <a:t> </a:t>
            </a:r>
            <a:r>
              <a:rPr lang="nb-NO" dirty="0" err="1"/>
              <a:t>that</a:t>
            </a:r>
            <a:r>
              <a:rPr lang="nb-NO" dirty="0"/>
              <a:t> </a:t>
            </a:r>
            <a:r>
              <a:rPr lang="nb-NO" dirty="0" err="1"/>
              <a:t>provide</a:t>
            </a:r>
            <a:r>
              <a:rPr lang="nb-NO" dirty="0"/>
              <a:t> test </a:t>
            </a:r>
            <a:r>
              <a:rPr lang="nb-NO" dirty="0" err="1"/>
              <a:t>results</a:t>
            </a:r>
            <a:r>
              <a:rPr lang="nb-NO" dirty="0"/>
              <a:t> </a:t>
            </a:r>
            <a:r>
              <a:rPr lang="nb-NO" dirty="0" err="1"/>
              <a:t>that</a:t>
            </a:r>
            <a:r>
              <a:rPr lang="nb-NO" dirty="0"/>
              <a:t> tell </a:t>
            </a:r>
            <a:r>
              <a:rPr lang="nb-NO" dirty="0" err="1"/>
              <a:t>us</a:t>
            </a:r>
            <a:r>
              <a:rPr lang="nb-NO" dirty="0"/>
              <a:t> </a:t>
            </a:r>
            <a:r>
              <a:rPr lang="nb-NO" dirty="0" err="1"/>
              <a:t>whether</a:t>
            </a:r>
            <a:r>
              <a:rPr lang="nb-NO" dirty="0"/>
              <a:t> </a:t>
            </a:r>
            <a:r>
              <a:rPr lang="nb-NO" dirty="0" err="1"/>
              <a:t>the</a:t>
            </a:r>
            <a:r>
              <a:rPr lang="nb-NO" dirty="0"/>
              <a:t> web </a:t>
            </a:r>
            <a:r>
              <a:rPr lang="nb-NO" dirty="0" err="1"/>
              <a:t>content</a:t>
            </a:r>
            <a:r>
              <a:rPr lang="nb-NO" dirty="0"/>
              <a:t> </a:t>
            </a:r>
            <a:r>
              <a:rPr lang="nb-NO" dirty="0" err="1"/>
              <a:t>conforms</a:t>
            </a:r>
            <a:r>
              <a:rPr lang="nb-NO" dirty="0"/>
              <a:t> to </a:t>
            </a:r>
            <a:r>
              <a:rPr lang="nb-NO" dirty="0" err="1"/>
              <a:t>the</a:t>
            </a:r>
            <a:r>
              <a:rPr lang="nb-NO" dirty="0"/>
              <a:t> SC in WCAG or not.</a:t>
            </a:r>
          </a:p>
          <a:p>
            <a:endParaRPr lang="nb-NO" dirty="0"/>
          </a:p>
          <a:p>
            <a:r>
              <a:rPr lang="nb-NO" dirty="0"/>
              <a:t>For </a:t>
            </a:r>
            <a:r>
              <a:rPr lang="nb-NO" dirty="0" err="1"/>
              <a:t>each</a:t>
            </a:r>
            <a:r>
              <a:rPr lang="nb-NO" dirty="0"/>
              <a:t> SC, </a:t>
            </a:r>
            <a:r>
              <a:rPr lang="nb-NO" dirty="0" err="1"/>
              <a:t>we</a:t>
            </a:r>
            <a:r>
              <a:rPr lang="nb-NO" dirty="0"/>
              <a:t> </a:t>
            </a:r>
            <a:r>
              <a:rPr lang="nb-NO" dirty="0" err="1"/>
              <a:t>similarly</a:t>
            </a:r>
            <a:r>
              <a:rPr lang="nb-NO" dirty="0"/>
              <a:t> </a:t>
            </a:r>
            <a:r>
              <a:rPr lang="nb-NO" dirty="0" err="1"/>
              <a:t>worked</a:t>
            </a:r>
            <a:r>
              <a:rPr lang="nb-NO" dirty="0"/>
              <a:t> </a:t>
            </a:r>
            <a:r>
              <a:rPr lang="nb-NO" dirty="0" err="1"/>
              <a:t>our</a:t>
            </a:r>
            <a:r>
              <a:rPr lang="nb-NO" dirty="0"/>
              <a:t> </a:t>
            </a:r>
            <a:r>
              <a:rPr lang="nb-NO" dirty="0" err="1"/>
              <a:t>way</a:t>
            </a:r>
            <a:r>
              <a:rPr lang="nb-NO" dirty="0"/>
              <a:t> </a:t>
            </a:r>
            <a:r>
              <a:rPr lang="nb-NO" dirty="0" err="1"/>
              <a:t>through</a:t>
            </a:r>
            <a:r>
              <a:rPr lang="nb-NO" dirty="0"/>
              <a:t> </a:t>
            </a:r>
            <a:r>
              <a:rPr lang="nb-NO" dirty="0" err="1"/>
              <a:t>the</a:t>
            </a:r>
            <a:r>
              <a:rPr lang="nb-NO" dirty="0"/>
              <a:t> </a:t>
            </a:r>
            <a:r>
              <a:rPr lang="nb-NO" dirty="0" err="1"/>
              <a:t>understanding</a:t>
            </a:r>
            <a:r>
              <a:rPr lang="nb-NO" dirty="0"/>
              <a:t> </a:t>
            </a:r>
            <a:r>
              <a:rPr lang="nb-NO" dirty="0" err="1"/>
              <a:t>article</a:t>
            </a:r>
            <a:r>
              <a:rPr lang="nb-NO" dirty="0"/>
              <a:t> and all </a:t>
            </a:r>
            <a:r>
              <a:rPr lang="nb-NO" dirty="0" err="1"/>
              <a:t>sufficient</a:t>
            </a:r>
            <a:r>
              <a:rPr lang="nb-NO" dirty="0"/>
              <a:t> </a:t>
            </a:r>
            <a:r>
              <a:rPr lang="nb-NO" dirty="0" err="1"/>
              <a:t>techniques</a:t>
            </a:r>
            <a:r>
              <a:rPr lang="nb-NO" dirty="0"/>
              <a:t> and </a:t>
            </a:r>
            <a:r>
              <a:rPr lang="nb-NO" dirty="0" err="1"/>
              <a:t>failures</a:t>
            </a:r>
            <a:r>
              <a:rPr lang="nb-NO"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method and test procedures are tried and tested. Th test procedures produce consistent and reliable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51 test procedures that cover the 35 success criteria in WCAG 2.0 that are obligatory according to Norwegian law.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test procedure is a form, where the tester inputs data, and produces a predetermined outcome and documentation of compliance or non-compliance for each element tested.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some degree of automation in the test procedures today. We have automated tests to check the HTML syntax and contrast between text and its background. There is no secret that 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test procedures were developed in Excel, but we are gradually moving away from this format into our web based observatory – our </a:t>
            </a:r>
            <a:r>
              <a:rPr lang="en-US" dirty="0" err="1"/>
              <a:t>testlab</a:t>
            </a:r>
            <a:r>
              <a:rPr lang="en-US" dirty="0"/>
              <a:t>, that </a:t>
            </a:r>
            <a:r>
              <a:rPr lang="en-US" dirty="0" err="1"/>
              <a:t>Geir</a:t>
            </a:r>
            <a:r>
              <a:rPr lang="en-US" dirty="0"/>
              <a:t> </a:t>
            </a:r>
            <a:r>
              <a:rPr lang="en-US" dirty="0" err="1"/>
              <a:t>Sindre</a:t>
            </a:r>
            <a:r>
              <a:rPr lang="en-US" dirty="0"/>
              <a:t> has constructed.</a:t>
            </a:r>
          </a:p>
        </p:txBody>
      </p:sp>
      <p:sp>
        <p:nvSpPr>
          <p:cNvPr id="4" name="Plassholder for lysbildenummer 3"/>
          <p:cNvSpPr>
            <a:spLocks noGrp="1"/>
          </p:cNvSpPr>
          <p:nvPr>
            <p:ph type="sldNum" sz="quarter" idx="5"/>
          </p:nvPr>
        </p:nvSpPr>
        <p:spPr/>
        <p:txBody>
          <a:bodyPr/>
          <a:lstStyle/>
          <a:p>
            <a:fld id="{EB6039D5-9119-4C2A-87C5-029C8B6BFFEF}" type="slidenum">
              <a:rPr lang="en-US" smtClean="0"/>
              <a:t>5</a:t>
            </a:fld>
            <a:endParaRPr lang="en-US" dirty="0"/>
          </a:p>
        </p:txBody>
      </p:sp>
    </p:spTree>
    <p:extLst>
      <p:ext uri="{BB962C8B-B14F-4D97-AF65-F5344CB8AC3E}">
        <p14:creationId xmlns:p14="http://schemas.microsoft.com/office/powerpoint/2010/main" val="156339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Where we are standing now, the directive faces us with some substantial challenges.</a:t>
            </a:r>
          </a:p>
          <a:p>
            <a:endParaRPr lang="en-US" dirty="0"/>
          </a:p>
          <a:p>
            <a:pPr marL="171450" indent="-171450">
              <a:buFont typeface="Arial" panose="020B0604020202020204" pitchFamily="34" charset="0"/>
              <a:buChar char="•"/>
            </a:pPr>
            <a:r>
              <a:rPr lang="en-US" dirty="0"/>
              <a:t>We have to monitor both websites and mobile applications to a much greater extent than we do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a number of new success criteria in WCAG 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Not </a:t>
            </a:r>
            <a:r>
              <a:rPr lang="nb-NO" sz="1200" dirty="0" err="1"/>
              <a:t>only</a:t>
            </a:r>
            <a:r>
              <a:rPr lang="nb-NO" sz="1200" dirty="0"/>
              <a:t> </a:t>
            </a:r>
            <a:r>
              <a:rPr lang="nb-NO" sz="1200" dirty="0" err="1"/>
              <a:t>when</a:t>
            </a:r>
            <a:r>
              <a:rPr lang="nb-NO" sz="1200" dirty="0"/>
              <a:t> it </a:t>
            </a:r>
            <a:r>
              <a:rPr lang="nb-NO" sz="1200" dirty="0" err="1"/>
              <a:t>comes</a:t>
            </a:r>
            <a:r>
              <a:rPr lang="nb-NO" sz="1200" dirty="0"/>
              <a:t> to testing, </a:t>
            </a:r>
            <a:r>
              <a:rPr lang="nb-NO" sz="1200" dirty="0" err="1"/>
              <a:t>but</a:t>
            </a:r>
            <a:r>
              <a:rPr lang="nb-NO" sz="1200" dirty="0"/>
              <a:t> </a:t>
            </a:r>
            <a:r>
              <a:rPr lang="nb-NO" sz="1200" dirty="0" err="1"/>
              <a:t>also</a:t>
            </a:r>
            <a:r>
              <a:rPr lang="nb-NO" sz="1200" dirty="0"/>
              <a:t> in preparing </a:t>
            </a:r>
            <a:r>
              <a:rPr lang="nb-NO" sz="1200" dirty="0" err="1"/>
              <a:t>monitoring</a:t>
            </a:r>
            <a:r>
              <a:rPr lang="nb-NO" sz="1200" dirty="0"/>
              <a:t>, sampling, </a:t>
            </a:r>
            <a:r>
              <a:rPr lang="nb-NO" sz="1200" dirty="0" err="1"/>
              <a:t>analysis</a:t>
            </a:r>
            <a:r>
              <a:rPr lang="nb-NO" sz="1200" dirty="0"/>
              <a:t> and </a:t>
            </a:r>
            <a:r>
              <a:rPr lang="nb-NO" sz="1200" dirty="0" err="1"/>
              <a:t>reporting</a:t>
            </a:r>
            <a:r>
              <a:rPr lang="nb-NO" sz="1200"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need to test more, at lower costs. Our current, manual methods produce high quality data, but they are simply too expensive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are looking at automation. What goes on in WAI-Tools is a major part of that effort.</a:t>
            </a:r>
          </a:p>
          <a:p>
            <a:endParaRPr lang="en-US" dirty="0"/>
          </a:p>
          <a:p>
            <a:r>
              <a:rPr lang="en-US" dirty="0"/>
              <a:t>We want to use tools to a higher degree than we have until now.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This is </a:t>
            </a:r>
            <a:r>
              <a:rPr lang="nb-NO" sz="1200" dirty="0" err="1"/>
              <a:t>where</a:t>
            </a:r>
            <a:r>
              <a:rPr lang="nb-NO" sz="1200" dirty="0"/>
              <a:t> an </a:t>
            </a:r>
            <a:r>
              <a:rPr lang="nb-NO" sz="1200" dirty="0" err="1"/>
              <a:t>interpretation</a:t>
            </a:r>
            <a:r>
              <a:rPr lang="nb-NO" sz="1200" dirty="0"/>
              <a:t> </a:t>
            </a:r>
            <a:r>
              <a:rPr lang="nb-NO" sz="1200" dirty="0" err="1"/>
              <a:t>of</a:t>
            </a:r>
            <a:r>
              <a:rPr lang="nb-NO" sz="1200" dirty="0"/>
              <a:t> WCAG 2.1, </a:t>
            </a:r>
            <a:r>
              <a:rPr lang="nb-NO" sz="1200" dirty="0" err="1"/>
              <a:t>development</a:t>
            </a:r>
            <a:r>
              <a:rPr lang="nb-NO" sz="1200" dirty="0"/>
              <a:t> </a:t>
            </a:r>
            <a:r>
              <a:rPr lang="nb-NO" sz="1200" dirty="0" err="1"/>
              <a:t>of</a:t>
            </a:r>
            <a:r>
              <a:rPr lang="nb-NO" sz="1200" dirty="0"/>
              <a:t> test </a:t>
            </a:r>
            <a:r>
              <a:rPr lang="nb-NO" sz="1200" dirty="0" err="1"/>
              <a:t>rules</a:t>
            </a:r>
            <a:r>
              <a:rPr lang="nb-NO" sz="1200" dirty="0"/>
              <a:t> and </a:t>
            </a:r>
            <a:r>
              <a:rPr lang="nb-NO" sz="1200" dirty="0" err="1"/>
              <a:t>implementation</a:t>
            </a:r>
            <a:r>
              <a:rPr lang="nb-NO" sz="1200" dirty="0"/>
              <a:t> </a:t>
            </a:r>
            <a:r>
              <a:rPr lang="nb-NO" sz="1200" dirty="0" err="1"/>
              <a:t>of</a:t>
            </a:r>
            <a:r>
              <a:rPr lang="nb-NO" sz="1200" dirty="0"/>
              <a:t> </a:t>
            </a:r>
            <a:r>
              <a:rPr lang="nb-NO" sz="1200" dirty="0" err="1"/>
              <a:t>those</a:t>
            </a:r>
            <a:r>
              <a:rPr lang="nb-NO" sz="1200" dirty="0"/>
              <a:t> </a:t>
            </a:r>
            <a:r>
              <a:rPr lang="nb-NO" sz="1200" dirty="0" err="1"/>
              <a:t>rules</a:t>
            </a:r>
            <a:r>
              <a:rPr lang="nb-NO" sz="1200" dirty="0"/>
              <a:t> is </a:t>
            </a:r>
            <a:r>
              <a:rPr lang="nb-NO" sz="1200" dirty="0" err="1"/>
              <a:t>of</a:t>
            </a:r>
            <a:r>
              <a:rPr lang="nb-NO" sz="1200" dirty="0"/>
              <a:t> </a:t>
            </a:r>
            <a:r>
              <a:rPr lang="nb-NO" sz="1200" dirty="0" err="1"/>
              <a:t>particular</a:t>
            </a:r>
            <a:r>
              <a:rPr lang="nb-NO" sz="1200" dirty="0"/>
              <a:t> </a:t>
            </a:r>
            <a:r>
              <a:rPr lang="nb-NO" sz="1200" dirty="0" err="1"/>
              <a:t>interest</a:t>
            </a:r>
            <a:r>
              <a:rPr lang="nb-NO" sz="1200" dirty="0"/>
              <a:t>. </a:t>
            </a:r>
            <a:r>
              <a:rPr lang="nb-NO" sz="1200" dirty="0" err="1"/>
              <a:t>That</a:t>
            </a:r>
            <a:r>
              <a:rPr lang="nb-NO" sz="1200" dirty="0"/>
              <a:t> is </a:t>
            </a:r>
            <a:r>
              <a:rPr lang="nb-NO" sz="1200" dirty="0" err="1"/>
              <a:t>why</a:t>
            </a:r>
            <a:r>
              <a:rPr lang="nb-NO" sz="1200" dirty="0"/>
              <a:t> </a:t>
            </a:r>
            <a:r>
              <a:rPr lang="nb-NO" sz="1200" dirty="0" err="1"/>
              <a:t>we</a:t>
            </a:r>
            <a:r>
              <a:rPr lang="nb-NO" sz="1200" dirty="0"/>
              <a:t> </a:t>
            </a:r>
            <a:r>
              <a:rPr lang="nb-NO" sz="1200" dirty="0" err="1"/>
              <a:t>are</a:t>
            </a:r>
            <a:r>
              <a:rPr lang="nb-NO" sz="1200" dirty="0"/>
              <a:t> a part </a:t>
            </a:r>
            <a:r>
              <a:rPr lang="nb-NO" sz="1200" dirty="0" err="1"/>
              <a:t>of</a:t>
            </a:r>
            <a:r>
              <a:rPr lang="nb-NO" sz="1200" dirty="0"/>
              <a:t> </a:t>
            </a:r>
            <a:r>
              <a:rPr lang="nb-NO" sz="1200" dirty="0" err="1"/>
              <a:t>the</a:t>
            </a:r>
            <a:r>
              <a:rPr lang="nb-NO" sz="1200" dirty="0"/>
              <a:t> WAI-Tools </a:t>
            </a:r>
            <a:r>
              <a:rPr lang="nb-NO" sz="1200" dirty="0" err="1"/>
              <a:t>project</a:t>
            </a:r>
            <a:r>
              <a:rPr lang="nb-NO" sz="1200" dirty="0"/>
              <a:t>.</a:t>
            </a:r>
          </a:p>
        </p:txBody>
      </p:sp>
      <p:sp>
        <p:nvSpPr>
          <p:cNvPr id="4" name="Plassholder for lysbildenummer 3"/>
          <p:cNvSpPr>
            <a:spLocks noGrp="1"/>
          </p:cNvSpPr>
          <p:nvPr>
            <p:ph type="sldNum" sz="quarter" idx="5"/>
          </p:nvPr>
        </p:nvSpPr>
        <p:spPr/>
        <p:txBody>
          <a:bodyPr/>
          <a:lstStyle/>
          <a:p>
            <a:fld id="{EB6039D5-9119-4C2A-87C5-029C8B6BFFEF}" type="slidenum">
              <a:rPr lang="en-US" smtClean="0"/>
              <a:t>6</a:t>
            </a:fld>
            <a:endParaRPr lang="en-US" dirty="0"/>
          </a:p>
        </p:txBody>
      </p:sp>
    </p:spTree>
    <p:extLst>
      <p:ext uri="{BB962C8B-B14F-4D97-AF65-F5344CB8AC3E}">
        <p14:creationId xmlns:p14="http://schemas.microsoft.com/office/powerpoint/2010/main" val="428381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Develop a document detailing an interpretation and mapping of the test rules developed by the project to WCAG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documentation could be added to existing Difi documentation, or be provided as separate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Database, input info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WCAG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Test </a:t>
            </a:r>
            <a:r>
              <a:rPr lang="nb-NO" dirty="0" err="1"/>
              <a:t>rules</a:t>
            </a:r>
            <a:r>
              <a:rPr lang="nb-NO" dirty="0"/>
              <a:t> </a:t>
            </a:r>
            <a:r>
              <a:rPr lang="nb-NO" dirty="0" err="1"/>
              <a:t>developed</a:t>
            </a:r>
            <a:r>
              <a:rPr lang="nb-NO" dirty="0"/>
              <a:t> by </a:t>
            </a:r>
            <a:r>
              <a:rPr lang="nb-NO" dirty="0" err="1"/>
              <a:t>the</a:t>
            </a:r>
            <a:r>
              <a:rPr lang="nb-NO" dirty="0"/>
              <a:t> </a:t>
            </a:r>
            <a:r>
              <a:rPr lang="nb-NO" dirty="0" err="1"/>
              <a:t>project</a:t>
            </a: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Our </a:t>
            </a:r>
            <a:r>
              <a:rPr lang="nb-NO" dirty="0" err="1"/>
              <a:t>own</a:t>
            </a:r>
            <a:r>
              <a:rPr lang="nb-NO" dirty="0"/>
              <a:t> test </a:t>
            </a:r>
            <a:r>
              <a:rPr lang="nb-NO" dirty="0" err="1"/>
              <a:t>rules</a:t>
            </a: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Metadata </a:t>
            </a:r>
            <a:r>
              <a:rPr lang="nb-NO" dirty="0" err="1"/>
              <a:t>about</a:t>
            </a:r>
            <a:r>
              <a:rPr lang="nb-NO" dirty="0"/>
              <a:t> </a:t>
            </a:r>
            <a:r>
              <a:rPr lang="nb-NO" dirty="0" err="1"/>
              <a:t>user</a:t>
            </a:r>
            <a:r>
              <a:rPr lang="nb-NO" dirty="0"/>
              <a:t> </a:t>
            </a:r>
            <a:r>
              <a:rPr lang="nb-NO" dirty="0" err="1"/>
              <a:t>acc</a:t>
            </a:r>
            <a:r>
              <a:rPr lang="nb-NO" dirty="0"/>
              <a:t> </a:t>
            </a:r>
            <a:r>
              <a:rPr lang="nb-NO" dirty="0" err="1"/>
              <a:t>needs</a:t>
            </a:r>
            <a:r>
              <a:rPr lang="nb-NO" dirty="0"/>
              <a:t>, test mode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err="1"/>
              <a:t>Get</a:t>
            </a: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err="1"/>
              <a:t>Documentation</a:t>
            </a:r>
            <a:r>
              <a:rPr lang="nb-NO" dirty="0"/>
              <a:t>: </a:t>
            </a:r>
            <a:r>
              <a:rPr lang="nb-NO" dirty="0" err="1"/>
              <a:t>Compliled</a:t>
            </a:r>
            <a:r>
              <a:rPr lang="nb-NO" dirty="0"/>
              <a:t> </a:t>
            </a:r>
            <a:r>
              <a:rPr lang="nb-NO" dirty="0" err="1"/>
              <a:t>interpretation</a:t>
            </a:r>
            <a:r>
              <a:rPr lang="nb-NO" dirty="0"/>
              <a:t> </a:t>
            </a:r>
            <a:r>
              <a:rPr lang="nb-NO" dirty="0" err="1"/>
              <a:t>of</a:t>
            </a:r>
            <a:r>
              <a:rPr lang="nb-NO" dirty="0"/>
              <a:t> WCAG – </a:t>
            </a:r>
            <a:r>
              <a:rPr lang="nb-NO" dirty="0" err="1"/>
              <a:t>what</a:t>
            </a:r>
            <a:r>
              <a:rPr lang="nb-NO" dirty="0"/>
              <a:t> is </a:t>
            </a:r>
            <a:r>
              <a:rPr lang="nb-NO" dirty="0" err="1"/>
              <a:t>covered</a:t>
            </a: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err="1"/>
              <a:t>Tool</a:t>
            </a:r>
            <a:r>
              <a:rPr lang="nb-NO" dirty="0"/>
              <a:t>: </a:t>
            </a:r>
            <a:r>
              <a:rPr lang="nb-NO" dirty="0" err="1"/>
              <a:t>Which</a:t>
            </a:r>
            <a:r>
              <a:rPr lang="nb-NO" dirty="0"/>
              <a:t> test </a:t>
            </a:r>
            <a:r>
              <a:rPr lang="nb-NO" dirty="0" err="1"/>
              <a:t>rules</a:t>
            </a:r>
            <a:r>
              <a:rPr lang="nb-NO" dirty="0"/>
              <a:t> </a:t>
            </a:r>
            <a:r>
              <a:rPr lang="nb-NO" dirty="0" err="1"/>
              <a:t>we</a:t>
            </a:r>
            <a:r>
              <a:rPr lang="nb-NO" dirty="0"/>
              <a:t> </a:t>
            </a:r>
            <a:r>
              <a:rPr lang="nb-NO" dirty="0" err="1"/>
              <a:t>can</a:t>
            </a:r>
            <a:r>
              <a:rPr lang="nb-NO" dirty="0"/>
              <a:t> </a:t>
            </a:r>
            <a:r>
              <a:rPr lang="nb-NO" dirty="0" err="1"/>
              <a:t>use</a:t>
            </a:r>
            <a:r>
              <a:rPr lang="nb-NO" dirty="0"/>
              <a:t> to test </a:t>
            </a:r>
            <a:r>
              <a:rPr lang="nb-NO" dirty="0" err="1"/>
              <a:t>certain</a:t>
            </a:r>
            <a:r>
              <a:rPr lang="nb-NO" dirty="0"/>
              <a:t> SC and to cover </a:t>
            </a:r>
            <a:r>
              <a:rPr lang="nb-NO" dirty="0" err="1"/>
              <a:t>user</a:t>
            </a:r>
            <a:r>
              <a:rPr lang="nb-NO" dirty="0"/>
              <a:t> </a:t>
            </a:r>
            <a:r>
              <a:rPr lang="nb-NO" dirty="0" err="1"/>
              <a:t>accessibility</a:t>
            </a:r>
            <a:r>
              <a:rPr lang="nb-NO" dirty="0"/>
              <a:t> </a:t>
            </a:r>
            <a:r>
              <a:rPr lang="nb-NO" dirty="0" err="1"/>
              <a:t>needs</a:t>
            </a:r>
            <a:r>
              <a:rPr lang="nb-NO"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a:t>
            </a:r>
          </a:p>
          <a:p>
            <a:r>
              <a:rPr lang="nn-NO" sz="1200" kern="1200" dirty="0">
                <a:solidFill>
                  <a:schemeClr val="tx1"/>
                </a:solidFill>
                <a:effectLst/>
                <a:latin typeface="+mn-lt"/>
                <a:ea typeface="+mn-ea"/>
                <a:cs typeface="+mn-cs"/>
              </a:rPr>
              <a:t>Sikre oss at vi har eit effektivt verktøy for å enkelt kunne vedlikehalde metadata og status på testreglar slik at vi kan gje dei rette innspela på kva testreglar som bør bli utvikla. Denne leveransen inkluderer sjølve databasen og tilhøyrande dokumentasjon av denne. </a:t>
            </a:r>
            <a:endParaRPr lang="nb-NO" sz="1200" kern="1200" dirty="0">
              <a:solidFill>
                <a:schemeClr val="tx1"/>
              </a:solidFill>
              <a:effectLst/>
              <a:latin typeface="+mn-lt"/>
              <a:ea typeface="+mn-ea"/>
              <a:cs typeface="+mn-cs"/>
            </a:endParaRPr>
          </a:p>
          <a:p>
            <a:r>
              <a:rPr lang="nn-NO" sz="1200" kern="1200" dirty="0">
                <a:solidFill>
                  <a:schemeClr val="tx1"/>
                </a:solidFill>
                <a:effectLst/>
                <a:latin typeface="+mn-lt"/>
                <a:ea typeface="+mn-ea"/>
                <a:cs typeface="+mn-cs"/>
              </a:rPr>
              <a:t>Vi har behov for oversikt over kva testreglar som er implementert i verktøya hjå prosjektpartnarane SI, DQ og AMA/FCID og korleis dei ulike suksesskriteria i WCAG er dekka med testreglar.</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p:txBody>
      </p:sp>
      <p:sp>
        <p:nvSpPr>
          <p:cNvPr id="4" name="Plassholder for lysbildenummer 3"/>
          <p:cNvSpPr>
            <a:spLocks noGrp="1"/>
          </p:cNvSpPr>
          <p:nvPr>
            <p:ph type="sldNum" sz="quarter" idx="5"/>
          </p:nvPr>
        </p:nvSpPr>
        <p:spPr/>
        <p:txBody>
          <a:bodyPr/>
          <a:lstStyle/>
          <a:p>
            <a:fld id="{EB6039D5-9119-4C2A-87C5-029C8B6BFFEF}" type="slidenum">
              <a:rPr lang="en-US" smtClean="0"/>
              <a:t>7</a:t>
            </a:fld>
            <a:endParaRPr lang="en-US" dirty="0"/>
          </a:p>
        </p:txBody>
      </p:sp>
    </p:spTree>
    <p:extLst>
      <p:ext uri="{BB962C8B-B14F-4D97-AF65-F5344CB8AC3E}">
        <p14:creationId xmlns:p14="http://schemas.microsoft.com/office/powerpoint/2010/main" val="1330074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Our biggest task in the project is the pilot monitoring.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Perform a pilot for simplified and in-depth monitoring, in line with WAD, on a limited set of websites. Test the websites using tools developed by DQ and SI that have adopted the test rules developed by the project. The pilot will cover the entire monitoring process. </a:t>
            </a:r>
          </a:p>
          <a:p>
            <a:endParaRPr lang="en-US" dirty="0"/>
          </a:p>
          <a:p>
            <a:r>
              <a:rPr lang="en-US" dirty="0"/>
              <a:t>This plan is still “under construction”. We are looking into different ways of solving this task the best way possible. For now, this is the outline.</a:t>
            </a:r>
          </a:p>
          <a:p>
            <a:endParaRPr lang="en-US" dirty="0"/>
          </a:p>
          <a:p>
            <a:r>
              <a:rPr lang="en-US" dirty="0"/>
              <a:t>(Read diagram, explain)</a:t>
            </a:r>
          </a:p>
          <a:p>
            <a:endParaRPr lang="en-US" dirty="0"/>
          </a:p>
          <a:p>
            <a:r>
              <a:rPr lang="en-US" dirty="0"/>
              <a:t>Prepare</a:t>
            </a:r>
          </a:p>
          <a:p>
            <a:pPr marL="171450" indent="-171450">
              <a:buFont typeface="Arial" panose="020B0604020202020204" pitchFamily="34" charset="0"/>
              <a:buChar char="•"/>
            </a:pPr>
            <a:r>
              <a:rPr lang="en-US" dirty="0"/>
              <a:t>Meetings with project partners</a:t>
            </a:r>
          </a:p>
          <a:p>
            <a:pPr marL="171450" indent="-171450">
              <a:buFont typeface="Arial" panose="020B0604020202020204" pitchFamily="34" charset="0"/>
              <a:buChar char="•"/>
            </a:pPr>
            <a:r>
              <a:rPr lang="en-US" dirty="0"/>
              <a:t>Discuss solutions</a:t>
            </a:r>
          </a:p>
          <a:p>
            <a:pPr marL="171450" indent="-171450">
              <a:buFont typeface="Arial" panose="020B0604020202020204" pitchFamily="34" charset="0"/>
              <a:buChar char="•"/>
            </a:pPr>
            <a:r>
              <a:rPr lang="en-US" dirty="0"/>
              <a:t>Get info on how tools work. Data format.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addition summarize our experiences with monitoring up until now, to learn from experience.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Set up infrastructure</a:t>
            </a:r>
          </a:p>
          <a:p>
            <a:pPr marL="171450" indent="-171450">
              <a:buFont typeface="Arial" panose="020B0604020202020204" pitchFamily="34" charset="0"/>
              <a:buChar char="•"/>
            </a:pPr>
            <a:r>
              <a:rPr lang="en-US" dirty="0"/>
              <a:t>Our own </a:t>
            </a:r>
            <a:r>
              <a:rPr lang="en-US" dirty="0" err="1"/>
              <a:t>testlab</a:t>
            </a:r>
            <a:r>
              <a:rPr lang="en-US" dirty="0"/>
              <a:t>. Scale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tools developed by SI and DQ. To produce test data</a:t>
            </a:r>
          </a:p>
          <a:p>
            <a:pPr marL="171450" indent="-171450">
              <a:buFont typeface="Arial" panose="020B0604020202020204" pitchFamily="34" charset="0"/>
              <a:buChar char="•"/>
            </a:pPr>
            <a:r>
              <a:rPr lang="en-US" dirty="0"/>
              <a:t>Get ready to receive data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Pilot simplified</a:t>
            </a:r>
          </a:p>
          <a:p>
            <a:pPr marL="171450" indent="-171450">
              <a:buFont typeface="Arial" panose="020B0604020202020204" pitchFamily="34" charset="0"/>
              <a:buChar char="•"/>
            </a:pPr>
            <a:r>
              <a:rPr lang="en-US" dirty="0"/>
              <a:t>Sampling</a:t>
            </a:r>
          </a:p>
          <a:p>
            <a:pPr marL="171450" indent="-171450">
              <a:buFont typeface="Arial" panose="020B0604020202020204" pitchFamily="34" charset="0"/>
              <a:buChar char="•"/>
            </a:pPr>
            <a:r>
              <a:rPr lang="en-US" dirty="0"/>
              <a:t>Test rules. Automated tests.</a:t>
            </a:r>
          </a:p>
          <a:p>
            <a:pPr marL="171450" indent="-171450">
              <a:buFont typeface="Arial" panose="020B0604020202020204" pitchFamily="34" charset="0"/>
              <a:buChar char="•"/>
            </a:pPr>
            <a:r>
              <a:rPr lang="en-US" dirty="0"/>
              <a:t>Test</a:t>
            </a:r>
          </a:p>
          <a:p>
            <a:pPr marL="171450" indent="-171450">
              <a:buFont typeface="Arial" panose="020B0604020202020204" pitchFamily="34" charset="0"/>
              <a:buChar char="•"/>
            </a:pPr>
            <a:r>
              <a:rPr lang="en-US" dirty="0"/>
              <a:t>Analysis</a:t>
            </a:r>
          </a:p>
          <a:p>
            <a:pPr marL="171450" indent="-171450">
              <a:buFont typeface="Arial" panose="020B0604020202020204" pitchFamily="34" charset="0"/>
              <a:buChar char="•"/>
            </a:pPr>
            <a:r>
              <a:rPr lang="en-US" dirty="0"/>
              <a:t>Summary/report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Pilot in-depth</a:t>
            </a:r>
          </a:p>
          <a:p>
            <a:pPr marL="171450" indent="-171450">
              <a:buFont typeface="Arial" panose="020B0604020202020204" pitchFamily="34" charset="0"/>
              <a:buChar char="•"/>
            </a:pPr>
            <a:r>
              <a:rPr lang="en-US" dirty="0"/>
              <a:t>Similar to simplified, but testing to a larger extent.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Document the pilot and use of test rules and tools in a deliverable.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r>
              <a:rPr lang="en-US" dirty="0"/>
              <a:t>**</a:t>
            </a:r>
          </a:p>
          <a:p>
            <a:endParaRPr lang="en-US" dirty="0"/>
          </a:p>
          <a:p>
            <a:r>
              <a:rPr lang="en-US" dirty="0"/>
              <a:t>Document the pilot. This includes a description of sampling approach, testing, analysis, data model and reporting. It will also include an evaluation of </a:t>
            </a:r>
            <a:r>
              <a:rPr lang="en-US" dirty="0" err="1"/>
              <a:t>Difi’s</a:t>
            </a:r>
            <a:r>
              <a:rPr lang="en-US" dirty="0"/>
              <a:t> previous experience with monitoring compliance with web accessibility regulations, conducted in 2018.</a:t>
            </a:r>
          </a:p>
          <a:p>
            <a:endParaRPr lang="en-US" dirty="0"/>
          </a:p>
          <a:p>
            <a:pPr lvl="1"/>
            <a:r>
              <a:rPr lang="en-US" dirty="0"/>
              <a:t>Pilot a simplified and in-depth monitoring, in line with WAD</a:t>
            </a:r>
          </a:p>
          <a:p>
            <a:pPr lvl="1"/>
            <a:r>
              <a:rPr lang="en-US" dirty="0"/>
              <a:t>Use tools developed by the project</a:t>
            </a:r>
          </a:p>
          <a:p>
            <a:pPr lvl="1"/>
            <a:r>
              <a:rPr lang="en-US" dirty="0"/>
              <a:t>Document the pilot (deliverable)</a:t>
            </a:r>
          </a:p>
        </p:txBody>
      </p:sp>
      <p:sp>
        <p:nvSpPr>
          <p:cNvPr id="4" name="Plassholder for lysbildenummer 3"/>
          <p:cNvSpPr>
            <a:spLocks noGrp="1"/>
          </p:cNvSpPr>
          <p:nvPr>
            <p:ph type="sldNum" sz="quarter" idx="5"/>
          </p:nvPr>
        </p:nvSpPr>
        <p:spPr/>
        <p:txBody>
          <a:bodyPr/>
          <a:lstStyle/>
          <a:p>
            <a:fld id="{EB6039D5-9119-4C2A-87C5-029C8B6BFFEF}" type="slidenum">
              <a:rPr lang="en-US" smtClean="0"/>
              <a:t>8</a:t>
            </a:fld>
            <a:endParaRPr lang="en-US" dirty="0"/>
          </a:p>
        </p:txBody>
      </p:sp>
    </p:spTree>
    <p:extLst>
      <p:ext uri="{BB962C8B-B14F-4D97-AF65-F5344CB8AC3E}">
        <p14:creationId xmlns:p14="http://schemas.microsoft.com/office/powerpoint/2010/main" val="156078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Thanks</a:t>
            </a:r>
            <a:endParaRPr lang="nb-NO" dirty="0"/>
          </a:p>
          <a:p>
            <a:endParaRPr lang="nb-NO" dirty="0"/>
          </a:p>
          <a:p>
            <a:r>
              <a:rPr lang="nb-NO" dirty="0"/>
              <a:t>Questions?</a:t>
            </a:r>
          </a:p>
        </p:txBody>
      </p:sp>
      <p:sp>
        <p:nvSpPr>
          <p:cNvPr id="4" name="Plassholder for lysbildenummer 3"/>
          <p:cNvSpPr>
            <a:spLocks noGrp="1"/>
          </p:cNvSpPr>
          <p:nvPr>
            <p:ph type="sldNum" sz="quarter" idx="5"/>
          </p:nvPr>
        </p:nvSpPr>
        <p:spPr/>
        <p:txBody>
          <a:bodyPr/>
          <a:lstStyle/>
          <a:p>
            <a:fld id="{EB6039D5-9119-4C2A-87C5-029C8B6BFFEF}" type="slidenum">
              <a:rPr lang="en-US" smtClean="0"/>
              <a:t>9</a:t>
            </a:fld>
            <a:endParaRPr lang="en-US" dirty="0"/>
          </a:p>
        </p:txBody>
      </p:sp>
    </p:spTree>
    <p:extLst>
      <p:ext uri="{BB962C8B-B14F-4D97-AF65-F5344CB8AC3E}">
        <p14:creationId xmlns:p14="http://schemas.microsoft.com/office/powerpoint/2010/main" val="185407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white">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p:nvSpPr>
        <p:spPr bwMode="blackWhite">
          <a:xfrm>
            <a:off x="9347200" y="152399"/>
            <a:ext cx="2641600" cy="65562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a:t>Click to edit Master title style</a:t>
            </a:r>
            <a:endParaRPr lang="en-US" dirty="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accent4">
                    <a:lumMod val="20000"/>
                    <a:lumOff val="80000"/>
                  </a:schemeClr>
                </a:solidFill>
              </a:defRPr>
            </a:lvl1pPr>
          </a:lstStyle>
          <a:p>
            <a:fld id="{349BF3EA-1A78-4F07-BDC0-C8A1BD461199}" type="datetimeFigureOut">
              <a:rPr lang="en-US" smtClean="0"/>
              <a:pPr/>
              <a:t>5/20/2019</a:t>
            </a:fld>
            <a:endParaRPr lang="en-US" dirty="0"/>
          </a:p>
        </p:txBody>
      </p:sp>
      <p:sp>
        <p:nvSpPr>
          <p:cNvPr id="12" name="Footer Placeholder 11"/>
          <p:cNvSpPr>
            <a:spLocks noGrp="1"/>
          </p:cNvSpPr>
          <p:nvPr>
            <p:ph type="ftr" sz="quarter" idx="12"/>
          </p:nvPr>
        </p:nvSpPr>
        <p:spPr/>
        <p:txBody>
          <a:bodyPr/>
          <a:lstStyle>
            <a:lvl1pPr>
              <a:defRPr>
                <a:solidFill>
                  <a:schemeClr val="accent4">
                    <a:lumMod val="20000"/>
                    <a:lumOff val="80000"/>
                  </a:schemeClr>
                </a:solidFill>
              </a:defRPr>
            </a:lvl1pPr>
          </a:lstStyle>
          <a:p>
            <a:r>
              <a:rPr lang="en-US"/>
              <a:t>Add a footer</a:t>
            </a:r>
            <a:endParaRPr lang="en-US" dirty="0"/>
          </a:p>
        </p:txBody>
      </p:sp>
      <p:sp>
        <p:nvSpPr>
          <p:cNvPr id="11" name="Slide Number Placeholder 10"/>
          <p:cNvSpPr>
            <a:spLocks noGrp="1"/>
          </p:cNvSpPr>
          <p:nvPr>
            <p:ph type="sldNum" sz="quarter" idx="11"/>
          </p:nvPr>
        </p:nvSpPr>
        <p:spPr/>
        <p:txBody>
          <a:bodyPr/>
          <a:lstStyle>
            <a:lvl1pPr>
              <a:defRPr>
                <a:solidFill>
                  <a:schemeClr val="bg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17393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9BF3EA-1A78-4F07-BDC0-C8A1BD461199}" type="datetimeFigureOut">
              <a:rPr lang="en-US" smtClean="0"/>
              <a:t>5/20/2019</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6096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bwMode="blackWhite">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9550400" y="274639"/>
            <a:ext cx="2235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5/20/2019</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accent4">
                    <a:lumMod val="20000"/>
                    <a:lumOff val="8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62643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5/20/2019</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8724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bwMode="blackWhite">
          <a:xfrm>
            <a:off x="203200" y="153923"/>
            <a:ext cx="8940800" cy="6553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p:cNvSpPr/>
          <p:nvPr/>
        </p:nvSpPr>
        <p:spPr bwMode="blackWhite">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a:t>Click to edit Master title style</a:t>
            </a:r>
            <a:endParaRPr lang="en-US" dirty="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accent4">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49BF3EA-1A78-4F07-BDC0-C8A1BD461199}" type="datetimeFigureOut">
              <a:rPr lang="en-US" smtClean="0"/>
              <a:t>5/20/2019</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en-US" dirty="0"/>
              <a:t>Add a footer</a:t>
            </a:r>
          </a:p>
        </p:txBody>
      </p:sp>
      <p:sp>
        <p:nvSpPr>
          <p:cNvPr id="10" name="Slide Number Placeholder 9"/>
          <p:cNvSpPr>
            <a:spLocks noGrp="1"/>
          </p:cNvSpPr>
          <p:nvPr>
            <p:ph type="sldNum" sz="quarter" idx="11"/>
          </p:nvPr>
        </p:nvSpPr>
        <p:spPr/>
        <p:txBody>
          <a:bodyPr/>
          <a:lstStyle>
            <a:lvl1pPr>
              <a:defRPr>
                <a:solidFill>
                  <a:schemeClr val="accent4">
                    <a:lumMod val="20000"/>
                    <a:lumOff val="8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281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t>5/20/2019</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8234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t>5/20/2019</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37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9BF3EA-1A78-4F07-BDC0-C8A1BD461199}" type="datetimeFigureOut">
              <a:rPr lang="en-US" smtClean="0"/>
              <a:t>5/20/2019</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08494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349BF3EA-1A78-4F07-BDC0-C8A1BD461199}" type="datetimeFigureOut">
              <a:rPr lang="en-US" smtClean="0"/>
              <a:t>5/20/2019</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
        <p:nvSpPr>
          <p:cNvPr id="6" name="Titel 5"/>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04699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bwMode="blackWhite">
          <a:xfrm>
            <a:off x="9347200" y="150876"/>
            <a:ext cx="2641600" cy="65562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a:t>Click to edit Master title style</a:t>
            </a:r>
            <a:endParaRPr lang="en-US" dirty="0"/>
          </a:p>
        </p:txBody>
      </p:sp>
      <p:sp>
        <p:nvSpPr>
          <p:cNvPr id="3" name="Content Placeholder 2"/>
          <p:cNvSpPr>
            <a:spLocks noGrp="1"/>
          </p:cNvSpPr>
          <p:nvPr>
            <p:ph idx="1" hasCustomPrompt="1"/>
          </p:nvPr>
        </p:nvSpPr>
        <p:spPr>
          <a:xfrm>
            <a:off x="812800" y="304801"/>
            <a:ext cx="7823200" cy="5853113"/>
          </a:xfrm>
        </p:spPr>
        <p:txBody>
          <a:bodyPr/>
          <a:lstStyle>
            <a:lvl1pPr>
              <a:defRPr sz="2400"/>
            </a:lvl1pPr>
            <a:lvl2pPr>
              <a:defRPr sz="2000"/>
            </a:lvl2pPr>
            <a:lvl3pPr>
              <a:defRPr sz="1600"/>
            </a:lvl3pPr>
            <a:lvl4pPr>
              <a:defRPr sz="1400"/>
            </a:lvl4pPr>
            <a:lvl5pPr>
              <a:defRPr sz="13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5/20/2019</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ln>
            <a:noFill/>
          </a:ln>
        </p:spPr>
        <p:txBody>
          <a:bodyPr/>
          <a:lstStyle>
            <a:lvl1pPr>
              <a:defRPr>
                <a:solidFill>
                  <a:schemeClr val="bg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756025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accent4">
                    <a:lumMod val="20000"/>
                    <a:lumOff val="80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3200" y="152400"/>
            <a:ext cx="8940800" cy="6553200"/>
          </a:xfrm>
        </p:spPr>
        <p:txBody>
          <a:bodyPr anchor="ctr"/>
          <a:lstStyle>
            <a:lvl1pPr marL="0" indent="0" algn="ctr">
              <a:buNone/>
              <a:defRPr sz="3200">
                <a:solidFill>
                  <a:schemeClr val="tx2">
                    <a:lumMod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lumMod val="25000"/>
                  </a:schemeClr>
                </a:solidFill>
              </a:defRPr>
            </a:lvl1pPr>
          </a:lstStyle>
          <a:p>
            <a:fld id="{349BF3EA-1A78-4F07-BDC0-C8A1BD461199}" type="datetimeFigureOut">
              <a:rPr lang="en-US" smtClean="0"/>
              <a:pPr/>
              <a:t>5/20/2019</a:t>
            </a:fld>
            <a:endParaRPr lang="en-US" dirty="0"/>
          </a:p>
        </p:txBody>
      </p:sp>
      <p:sp>
        <p:nvSpPr>
          <p:cNvPr id="6" name="Footer Placeholder 5"/>
          <p:cNvSpPr>
            <a:spLocks noGrp="1"/>
          </p:cNvSpPr>
          <p:nvPr>
            <p:ph type="ftr" sz="quarter" idx="11"/>
          </p:nvPr>
        </p:nvSpPr>
        <p:spPr/>
        <p:txBody>
          <a:bodyPr/>
          <a:lstStyle>
            <a:lvl1pPr>
              <a:defRPr>
                <a:solidFill>
                  <a:schemeClr val="tx2">
                    <a:lumMod val="25000"/>
                  </a:schemeClr>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accent4">
                    <a:lumMod val="20000"/>
                    <a:lumOff val="80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109192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8" name="Rectangle 7"/>
          <p:cNvSpPr/>
          <p:nvPr/>
        </p:nvSpPr>
        <p:spPr bwMode="blackWhite">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lumMod val="75000"/>
                  </a:schemeClr>
                </a:solidFill>
              </a:defRPr>
            </a:lvl1pPr>
          </a:lstStyle>
          <a:p>
            <a:fld id="{349BF3EA-1A78-4F07-BDC0-C8A1BD461199}" type="datetimeFigureOut">
              <a:rPr lang="en-US" smtClean="0"/>
              <a:pPr/>
              <a:t>5/20/2019</a:t>
            </a:fld>
            <a:endParaRPr lang="en-US" dirty="0"/>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lumMod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lumMod val="75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856961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lumMod val="50000"/>
          </a:schemeClr>
        </a:buClr>
        <a:buFont typeface="Wingdings 2" pitchFamily="18" charset="2"/>
        <a:buChar char=""/>
        <a:defRPr sz="2400" kern="1200" spc="150" baseline="0">
          <a:solidFill>
            <a:schemeClr val="tx2">
              <a:lumMod val="75000"/>
            </a:schemeClr>
          </a:solidFill>
          <a:latin typeface="+mn-lt"/>
          <a:ea typeface="+mn-ea"/>
          <a:cs typeface="+mn-cs"/>
        </a:defRPr>
      </a:lvl1pPr>
      <a:lvl2pPr marL="548640" indent="-182880" algn="l" defTabSz="914400" rtl="0" eaLnBrk="1" latinLnBrk="0" hangingPunct="1">
        <a:spcBef>
          <a:spcPct val="20000"/>
        </a:spcBef>
        <a:buClr>
          <a:schemeClr val="accent2">
            <a:lumMod val="75000"/>
          </a:schemeClr>
        </a:buClr>
        <a:buFont typeface="Wingdings" pitchFamily="2" charset="2"/>
        <a:buChar char="§"/>
        <a:defRPr sz="2000" kern="1200" spc="100" baseline="0">
          <a:solidFill>
            <a:schemeClr val="tx2">
              <a:lumMod val="75000"/>
            </a:schemeClr>
          </a:solidFill>
          <a:latin typeface="+mn-lt"/>
          <a:ea typeface="+mn-ea"/>
          <a:cs typeface="+mn-cs"/>
        </a:defRPr>
      </a:lvl2pPr>
      <a:lvl3pPr marL="822960" indent="-182880" algn="l" defTabSz="914400" rtl="0" eaLnBrk="1" latinLnBrk="0" hangingPunct="1">
        <a:spcBef>
          <a:spcPct val="20000"/>
        </a:spcBef>
        <a:buClr>
          <a:schemeClr val="accent3">
            <a:lumMod val="50000"/>
          </a:schemeClr>
        </a:buClr>
        <a:buFont typeface="Wingdings" pitchFamily="2" charset="2"/>
        <a:buChar char="§"/>
        <a:defRPr sz="1600" kern="1200" spc="100" baseline="0">
          <a:solidFill>
            <a:schemeClr val="tx2">
              <a:lumMod val="75000"/>
            </a:schemeClr>
          </a:solidFill>
          <a:latin typeface="+mn-lt"/>
          <a:ea typeface="+mn-ea"/>
          <a:cs typeface="+mn-cs"/>
        </a:defRPr>
      </a:lvl3pPr>
      <a:lvl4pPr marL="1097280" indent="-182880" algn="l" defTabSz="914400" rtl="0" eaLnBrk="1" latinLnBrk="0" hangingPunct="1">
        <a:spcBef>
          <a:spcPct val="20000"/>
        </a:spcBef>
        <a:buClr>
          <a:schemeClr val="accent4">
            <a:lumMod val="50000"/>
          </a:schemeClr>
        </a:buClr>
        <a:buFont typeface="Wingdings" pitchFamily="2" charset="2"/>
        <a:buChar char="§"/>
        <a:defRPr sz="1400" kern="1200">
          <a:solidFill>
            <a:schemeClr val="tx2">
              <a:lumMod val="75000"/>
            </a:schemeClr>
          </a:solidFill>
          <a:latin typeface="+mn-lt"/>
          <a:ea typeface="+mn-ea"/>
          <a:cs typeface="+mn-cs"/>
        </a:defRPr>
      </a:lvl4pPr>
      <a:lvl5pPr marL="1280160" indent="-182880" algn="l" defTabSz="914400" rtl="0" eaLnBrk="1" latinLnBrk="0" hangingPunct="1">
        <a:spcBef>
          <a:spcPct val="20000"/>
        </a:spcBef>
        <a:buClr>
          <a:schemeClr val="accent6">
            <a:lumMod val="75000"/>
          </a:schemeClr>
        </a:buClr>
        <a:buFont typeface="Wingdings" pitchFamily="2" charset="2"/>
        <a:buChar char="§"/>
        <a:defRPr sz="1300" kern="1200" spc="100" baseline="0">
          <a:solidFill>
            <a:schemeClr val="tx2">
              <a:lumMod val="75000"/>
            </a:schemeClr>
          </a:solidFill>
          <a:latin typeface="+mn-lt"/>
          <a:ea typeface="+mn-ea"/>
          <a:cs typeface="+mn-cs"/>
        </a:defRPr>
      </a:lvl5pPr>
      <a:lvl6pPr marL="1554480" indent="-182880" algn="l" defTabSz="914400" rtl="0" eaLnBrk="1" latinLnBrk="0" hangingPunct="1">
        <a:spcBef>
          <a:spcPct val="20000"/>
        </a:spcBef>
        <a:buClr>
          <a:schemeClr val="accent1">
            <a:lumMod val="50000"/>
          </a:schemeClr>
        </a:buClr>
        <a:buFont typeface="Wingdings" pitchFamily="2" charset="2"/>
        <a:buChar char="§"/>
        <a:defRPr sz="1200" kern="1200">
          <a:solidFill>
            <a:schemeClr val="tx2">
              <a:lumMod val="75000"/>
            </a:schemeClr>
          </a:solidFill>
          <a:latin typeface="+mn-lt"/>
          <a:ea typeface="+mn-ea"/>
          <a:cs typeface="+mn-cs"/>
        </a:defRPr>
      </a:lvl6pPr>
      <a:lvl7pPr marL="1828800" indent="-182880" algn="l" defTabSz="914400" rtl="0" eaLnBrk="1" latinLnBrk="0" hangingPunct="1">
        <a:spcBef>
          <a:spcPct val="20000"/>
        </a:spcBef>
        <a:buClr>
          <a:schemeClr val="accent2">
            <a:lumMod val="75000"/>
          </a:schemeClr>
        </a:buClr>
        <a:buFont typeface="Wingdings" pitchFamily="2" charset="2"/>
        <a:buChar char="§"/>
        <a:defRPr sz="1200" kern="1200">
          <a:solidFill>
            <a:schemeClr val="tx2">
              <a:lumMod val="75000"/>
            </a:schemeClr>
          </a:solidFill>
          <a:latin typeface="+mn-lt"/>
          <a:ea typeface="+mn-ea"/>
          <a:cs typeface="+mn-cs"/>
        </a:defRPr>
      </a:lvl7pPr>
      <a:lvl8pPr marL="2103120" indent="-182880" algn="l" defTabSz="914400" rtl="0" eaLnBrk="1" latinLnBrk="0" hangingPunct="1">
        <a:spcBef>
          <a:spcPct val="20000"/>
        </a:spcBef>
        <a:buClr>
          <a:schemeClr val="accent3">
            <a:lumMod val="75000"/>
          </a:schemeClr>
        </a:buClr>
        <a:buFont typeface="Wingdings" pitchFamily="2" charset="2"/>
        <a:buChar char="§"/>
        <a:defRPr sz="1200" kern="1200">
          <a:solidFill>
            <a:schemeClr val="tx2">
              <a:lumMod val="75000"/>
            </a:schemeClr>
          </a:solidFill>
          <a:latin typeface="+mn-lt"/>
          <a:ea typeface="+mn-ea"/>
          <a:cs typeface="+mn-cs"/>
        </a:defRPr>
      </a:lvl8pPr>
      <a:lvl9pPr marL="2366010" indent="-171450" algn="l" defTabSz="914400" rtl="0" eaLnBrk="1" latinLnBrk="0" hangingPunct="1">
        <a:spcBef>
          <a:spcPct val="20000"/>
        </a:spcBef>
        <a:buClr>
          <a:schemeClr val="accent5">
            <a:lumMod val="75000"/>
          </a:schemeClr>
        </a:buClr>
        <a:buFont typeface="Wingdings" panose="05000000000000000000" pitchFamily="2" charset="2"/>
        <a:buChar char="§"/>
        <a:defRPr sz="12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a:t>WAI-Tools Project</a:t>
            </a:r>
            <a:r>
              <a:rPr lang="en-US" dirty="0"/>
              <a:t/>
            </a:r>
            <a:br>
              <a:rPr lang="en-US" dirty="0"/>
            </a:br>
            <a:r>
              <a:rPr lang="en-US" dirty="0"/>
              <a:t/>
            </a:r>
            <a:br>
              <a:rPr lang="en-US" dirty="0"/>
            </a:br>
            <a:r>
              <a:rPr lang="en-US" dirty="0"/>
              <a:t>Norwegian National Observatory</a:t>
            </a:r>
            <a:br>
              <a:rPr lang="en-US" dirty="0"/>
            </a:br>
            <a:r>
              <a:rPr lang="en-US" dirty="0"/>
              <a:t/>
            </a:r>
            <a:br>
              <a:rPr lang="en-US" dirty="0"/>
            </a:br>
            <a:r>
              <a:rPr lang="en-US" dirty="0"/>
              <a:t>20 MAY 2019</a:t>
            </a:r>
            <a:br>
              <a:rPr lang="en-US" dirty="0"/>
            </a:br>
            <a:endParaRPr lang="en-US" dirty="0"/>
          </a:p>
        </p:txBody>
      </p:sp>
      <p:sp>
        <p:nvSpPr>
          <p:cNvPr id="5" name="Subtitle 4"/>
          <p:cNvSpPr>
            <a:spLocks noGrp="1"/>
          </p:cNvSpPr>
          <p:nvPr>
            <p:ph type="subTitle" idx="1"/>
          </p:nvPr>
        </p:nvSpPr>
        <p:spPr>
          <a:xfrm>
            <a:off x="9347200" y="6018669"/>
            <a:ext cx="2641600" cy="739942"/>
          </a:xfrm>
        </p:spPr>
        <p:txBody>
          <a:bodyPr>
            <a:normAutofit/>
          </a:bodyPr>
          <a:lstStyle/>
          <a:p>
            <a:r>
              <a:rPr lang="en-US" sz="1600" dirty="0"/>
              <a:t>Horizon 2020 Project</a:t>
            </a:r>
          </a:p>
          <a:p>
            <a:r>
              <a:rPr lang="en-US" sz="1400" dirty="0"/>
              <a:t>Grant Agreement 780057</a:t>
            </a:r>
          </a:p>
        </p:txBody>
      </p:sp>
      <p:pic>
        <p:nvPicPr>
          <p:cNvPr id="2" name="Picture 1" descr="Flag of the European Union" title="EU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2576" y="4462670"/>
            <a:ext cx="2401818" cy="1628351"/>
          </a:xfrm>
          <a:prstGeom prst="rect">
            <a:avLst/>
          </a:prstGeom>
        </p:spPr>
      </p:pic>
    </p:spTree>
    <p:extLst>
      <p:ext uri="{BB962C8B-B14F-4D97-AF65-F5344CB8AC3E}">
        <p14:creationId xmlns:p14="http://schemas.microsoft.com/office/powerpoint/2010/main" val="172729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F604BA39-0C32-456D-AA83-24A18D4188E2}"/>
              </a:ext>
            </a:extLst>
          </p:cNvPr>
          <p:cNvSpPr>
            <a:spLocks noGrp="1"/>
          </p:cNvSpPr>
          <p:nvPr>
            <p:ph type="title"/>
          </p:nvPr>
        </p:nvSpPr>
        <p:spPr/>
        <p:txBody>
          <a:bodyPr/>
          <a:lstStyle/>
          <a:p>
            <a:endParaRPr lang="nb-NO" dirty="0"/>
          </a:p>
        </p:txBody>
      </p:sp>
      <p:sp>
        <p:nvSpPr>
          <p:cNvPr id="9" name="Plassholder for tekst 8">
            <a:extLst>
              <a:ext uri="{FF2B5EF4-FFF2-40B4-BE49-F238E27FC236}">
                <a16:creationId xmlns:a16="http://schemas.microsoft.com/office/drawing/2014/main" id="{AA9425B3-638E-4243-B790-83917483E99E}"/>
              </a:ext>
            </a:extLst>
          </p:cNvPr>
          <p:cNvSpPr>
            <a:spLocks noGrp="1"/>
          </p:cNvSpPr>
          <p:nvPr>
            <p:ph type="body" sz="half" idx="2"/>
          </p:nvPr>
        </p:nvSpPr>
        <p:spPr/>
        <p:txBody>
          <a:bodyPr>
            <a:normAutofit/>
          </a:bodyPr>
          <a:lstStyle/>
          <a:p>
            <a:r>
              <a:rPr lang="nb-NO" sz="2400" dirty="0" err="1"/>
              <a:t>Responsible</a:t>
            </a:r>
            <a:r>
              <a:rPr lang="nb-NO" sz="2400" dirty="0"/>
              <a:t> for </a:t>
            </a:r>
            <a:r>
              <a:rPr lang="nb-NO" sz="2400" dirty="0" err="1"/>
              <a:t>enforcing</a:t>
            </a:r>
            <a:r>
              <a:rPr lang="nb-NO" sz="2400" dirty="0"/>
              <a:t> </a:t>
            </a:r>
            <a:r>
              <a:rPr lang="nb-NO" sz="2400" dirty="0" err="1"/>
              <a:t>the</a:t>
            </a:r>
            <a:r>
              <a:rPr lang="nb-NO" sz="2400" dirty="0"/>
              <a:t> Web Accessibility Directive in Norway</a:t>
            </a:r>
          </a:p>
        </p:txBody>
      </p:sp>
      <p:pic>
        <p:nvPicPr>
          <p:cNvPr id="19" name="Bilde 18" descr="Difi - Norwegian authority for universal design of ICT, logo">
            <a:extLst>
              <a:ext uri="{FF2B5EF4-FFF2-40B4-BE49-F238E27FC236}">
                <a16:creationId xmlns:a16="http://schemas.microsoft.com/office/drawing/2014/main" id="{33AE2FD3-8F83-428C-9E6E-D22E5A1DA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783" y="2133600"/>
            <a:ext cx="7541255" cy="2035287"/>
          </a:xfrm>
          <a:prstGeom prst="rect">
            <a:avLst/>
          </a:prstGeom>
        </p:spPr>
      </p:pic>
    </p:spTree>
    <p:extLst>
      <p:ext uri="{BB962C8B-B14F-4D97-AF65-F5344CB8AC3E}">
        <p14:creationId xmlns:p14="http://schemas.microsoft.com/office/powerpoint/2010/main" val="87521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Map of Norway">
            <a:extLst>
              <a:ext uri="{FF2B5EF4-FFF2-40B4-BE49-F238E27FC236}">
                <a16:creationId xmlns:a16="http://schemas.microsoft.com/office/drawing/2014/main" id="{013A9526-CDA1-794B-BA3C-D06E109F86AD}"/>
              </a:ext>
            </a:extLst>
          </p:cNvPr>
          <p:cNvPicPr>
            <a:picLocks noChangeAspect="1"/>
          </p:cNvPicPr>
          <p:nvPr/>
        </p:nvPicPr>
        <p:blipFill>
          <a:blip r:embed="rId3">
            <a:duotone>
              <a:prstClr val="black"/>
              <a:schemeClr val="accent1">
                <a:tint val="45000"/>
                <a:satMod val="400000"/>
              </a:schemeClr>
            </a:duotone>
          </a:blip>
          <a:stretch>
            <a:fillRect/>
          </a:stretch>
        </p:blipFill>
        <p:spPr>
          <a:xfrm>
            <a:off x="3895009" y="406144"/>
            <a:ext cx="5020187" cy="6045711"/>
          </a:xfrm>
          <a:prstGeom prst="rect">
            <a:avLst/>
          </a:prstGeom>
        </p:spPr>
      </p:pic>
      <p:sp>
        <p:nvSpPr>
          <p:cNvPr id="3" name="Tittel 2">
            <a:extLst>
              <a:ext uri="{FF2B5EF4-FFF2-40B4-BE49-F238E27FC236}">
                <a16:creationId xmlns:a16="http://schemas.microsoft.com/office/drawing/2014/main" id="{C4099253-F96A-4FD1-BED0-475B3433808F}"/>
              </a:ext>
            </a:extLst>
          </p:cNvPr>
          <p:cNvSpPr>
            <a:spLocks noGrp="1"/>
          </p:cNvSpPr>
          <p:nvPr>
            <p:ph type="title"/>
          </p:nvPr>
        </p:nvSpPr>
        <p:spPr/>
        <p:txBody>
          <a:bodyPr/>
          <a:lstStyle/>
          <a:p>
            <a:endParaRPr lang="nb-NO"/>
          </a:p>
        </p:txBody>
      </p:sp>
    </p:spTree>
    <p:extLst>
      <p:ext uri="{BB962C8B-B14F-4D97-AF65-F5344CB8AC3E}">
        <p14:creationId xmlns:p14="http://schemas.microsoft.com/office/powerpoint/2010/main" val="21473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80AB23-7ABD-4B4E-B233-A68BBDD15B63}"/>
              </a:ext>
            </a:extLst>
          </p:cNvPr>
          <p:cNvSpPr>
            <a:spLocks noGrp="1"/>
          </p:cNvSpPr>
          <p:nvPr>
            <p:ph type="title"/>
          </p:nvPr>
        </p:nvSpPr>
        <p:spPr/>
        <p:txBody>
          <a:bodyPr/>
          <a:lstStyle/>
          <a:p>
            <a:pPr algn="l"/>
            <a:r>
              <a:rPr lang="nb-NO" dirty="0"/>
              <a:t>Key </a:t>
            </a:r>
            <a:r>
              <a:rPr lang="nb-NO" dirty="0" err="1"/>
              <a:t>figures</a:t>
            </a:r>
            <a:r>
              <a:rPr lang="nb-NO" dirty="0"/>
              <a:t> – </a:t>
            </a:r>
            <a:r>
              <a:rPr lang="nb-NO" dirty="0" err="1"/>
              <a:t>audits</a:t>
            </a:r>
            <a:r>
              <a:rPr lang="nb-NO" dirty="0"/>
              <a:t> &amp; </a:t>
            </a:r>
            <a:r>
              <a:rPr lang="nb-NO" dirty="0" err="1"/>
              <a:t>monitoring</a:t>
            </a:r>
            <a:endParaRPr lang="nb-NO" dirty="0"/>
          </a:p>
        </p:txBody>
      </p:sp>
      <p:sp>
        <p:nvSpPr>
          <p:cNvPr id="4" name="Plassholder for tekst 3">
            <a:extLst>
              <a:ext uri="{FF2B5EF4-FFF2-40B4-BE49-F238E27FC236}">
                <a16:creationId xmlns:a16="http://schemas.microsoft.com/office/drawing/2014/main" id="{B8436894-744E-421F-A019-81D3C274E9FA}"/>
              </a:ext>
            </a:extLst>
          </p:cNvPr>
          <p:cNvSpPr>
            <a:spLocks noGrp="1"/>
          </p:cNvSpPr>
          <p:nvPr>
            <p:ph type="body" idx="1"/>
          </p:nvPr>
        </p:nvSpPr>
        <p:spPr/>
        <p:txBody>
          <a:bodyPr/>
          <a:lstStyle/>
          <a:p>
            <a:pPr algn="l"/>
            <a:r>
              <a:rPr lang="nb-NO" b="1" dirty="0" err="1"/>
              <a:t>Until</a:t>
            </a:r>
            <a:r>
              <a:rPr lang="nb-NO" b="1" dirty="0"/>
              <a:t> </a:t>
            </a:r>
            <a:r>
              <a:rPr lang="nb-NO" b="1" dirty="0" err="1"/>
              <a:t>now</a:t>
            </a:r>
            <a:endParaRPr lang="nb-NO" b="1" dirty="0"/>
          </a:p>
        </p:txBody>
      </p:sp>
      <p:sp>
        <p:nvSpPr>
          <p:cNvPr id="3" name="Plassholder for innhold 2">
            <a:extLst>
              <a:ext uri="{FF2B5EF4-FFF2-40B4-BE49-F238E27FC236}">
                <a16:creationId xmlns:a16="http://schemas.microsoft.com/office/drawing/2014/main" id="{6A04C4CB-44E2-428A-A3AA-C7F0DF31FD85}"/>
              </a:ext>
            </a:extLst>
          </p:cNvPr>
          <p:cNvSpPr>
            <a:spLocks noGrp="1"/>
          </p:cNvSpPr>
          <p:nvPr>
            <p:ph sz="half" idx="2"/>
          </p:nvPr>
        </p:nvSpPr>
        <p:spPr/>
        <p:txBody>
          <a:bodyPr>
            <a:normAutofit/>
          </a:bodyPr>
          <a:lstStyle/>
          <a:p>
            <a:endParaRPr lang="nb-NO" dirty="0"/>
          </a:p>
          <a:p>
            <a:r>
              <a:rPr lang="nb-NO" dirty="0" err="1"/>
              <a:t>Audits</a:t>
            </a:r>
            <a:r>
              <a:rPr lang="nb-NO" dirty="0"/>
              <a:t>: 30 (2015 – 2018)</a:t>
            </a:r>
          </a:p>
          <a:p>
            <a:endParaRPr lang="nb-NO" dirty="0"/>
          </a:p>
          <a:p>
            <a:r>
              <a:rPr lang="nb-NO" dirty="0" err="1"/>
              <a:t>Monitoring</a:t>
            </a:r>
            <a:r>
              <a:rPr lang="nb-NO" dirty="0"/>
              <a:t> 2014: 304 websites</a:t>
            </a:r>
          </a:p>
          <a:p>
            <a:endParaRPr lang="nb-NO" dirty="0"/>
          </a:p>
          <a:p>
            <a:r>
              <a:rPr lang="nb-NO" dirty="0" err="1"/>
              <a:t>Monitoring</a:t>
            </a:r>
            <a:r>
              <a:rPr lang="nb-NO" dirty="0"/>
              <a:t> 2018: 278 websites</a:t>
            </a:r>
          </a:p>
          <a:p>
            <a:pPr marL="45720" indent="0">
              <a:buNone/>
            </a:pPr>
            <a:endParaRPr lang="nb-NO" dirty="0"/>
          </a:p>
        </p:txBody>
      </p:sp>
      <p:sp>
        <p:nvSpPr>
          <p:cNvPr id="5" name="Plassholder for tekst 4">
            <a:extLst>
              <a:ext uri="{FF2B5EF4-FFF2-40B4-BE49-F238E27FC236}">
                <a16:creationId xmlns:a16="http://schemas.microsoft.com/office/drawing/2014/main" id="{A3D91F0A-9C26-4A0B-9AB5-5E4A4D33C504}"/>
              </a:ext>
            </a:extLst>
          </p:cNvPr>
          <p:cNvSpPr>
            <a:spLocks noGrp="1"/>
          </p:cNvSpPr>
          <p:nvPr>
            <p:ph type="body" sz="quarter" idx="3"/>
          </p:nvPr>
        </p:nvSpPr>
        <p:spPr/>
        <p:txBody>
          <a:bodyPr/>
          <a:lstStyle/>
          <a:p>
            <a:pPr algn="l"/>
            <a:r>
              <a:rPr lang="nb-NO" b="1" dirty="0" err="1"/>
              <a:t>After</a:t>
            </a:r>
            <a:r>
              <a:rPr lang="nb-NO" b="1" dirty="0"/>
              <a:t> WAD</a:t>
            </a:r>
          </a:p>
        </p:txBody>
      </p:sp>
      <p:sp>
        <p:nvSpPr>
          <p:cNvPr id="6" name="Plassholder for innhold 5">
            <a:extLst>
              <a:ext uri="{FF2B5EF4-FFF2-40B4-BE49-F238E27FC236}">
                <a16:creationId xmlns:a16="http://schemas.microsoft.com/office/drawing/2014/main" id="{F074783E-68A0-4C15-BAD5-12A4DBA1B593}"/>
              </a:ext>
            </a:extLst>
          </p:cNvPr>
          <p:cNvSpPr>
            <a:spLocks noGrp="1"/>
          </p:cNvSpPr>
          <p:nvPr>
            <p:ph sz="quarter" idx="4"/>
          </p:nvPr>
        </p:nvSpPr>
        <p:spPr/>
        <p:txBody>
          <a:bodyPr>
            <a:normAutofit/>
          </a:bodyPr>
          <a:lstStyle/>
          <a:p>
            <a:endParaRPr lang="en-GB" dirty="0"/>
          </a:p>
          <a:p>
            <a:r>
              <a:rPr lang="en-GB" dirty="0"/>
              <a:t>Simplified: ~200 websites</a:t>
            </a:r>
          </a:p>
          <a:p>
            <a:endParaRPr lang="en-GB" dirty="0"/>
          </a:p>
          <a:p>
            <a:r>
              <a:rPr lang="en-GB" dirty="0"/>
              <a:t>In-depth: ~30 websites and mobile applications</a:t>
            </a:r>
          </a:p>
          <a:p>
            <a:endParaRPr lang="en-GB" dirty="0"/>
          </a:p>
          <a:p>
            <a:r>
              <a:rPr lang="en-GB" dirty="0"/>
              <a:t>Annual monitoring</a:t>
            </a:r>
          </a:p>
          <a:p>
            <a:endParaRPr lang="en-GB" dirty="0"/>
          </a:p>
          <a:p>
            <a:endParaRPr lang="en-GB" dirty="0"/>
          </a:p>
        </p:txBody>
      </p:sp>
    </p:spTree>
    <p:extLst>
      <p:ext uri="{BB962C8B-B14F-4D97-AF65-F5344CB8AC3E}">
        <p14:creationId xmlns:p14="http://schemas.microsoft.com/office/powerpoint/2010/main" val="243258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C0241E-37F7-462A-8714-704D66F3A4FA}"/>
              </a:ext>
            </a:extLst>
          </p:cNvPr>
          <p:cNvSpPr>
            <a:spLocks noGrp="1"/>
          </p:cNvSpPr>
          <p:nvPr>
            <p:ph type="title"/>
          </p:nvPr>
        </p:nvSpPr>
        <p:spPr/>
        <p:txBody>
          <a:bodyPr/>
          <a:lstStyle/>
          <a:p>
            <a:pPr algn="l"/>
            <a:r>
              <a:rPr lang="nb-NO" dirty="0" err="1"/>
              <a:t>Current</a:t>
            </a:r>
            <a:r>
              <a:rPr lang="nb-NO" dirty="0"/>
              <a:t> test </a:t>
            </a:r>
            <a:r>
              <a:rPr lang="nb-NO" dirty="0" err="1"/>
              <a:t>method</a:t>
            </a:r>
            <a:endParaRPr lang="nb-NO" dirty="0"/>
          </a:p>
        </p:txBody>
      </p:sp>
      <p:sp>
        <p:nvSpPr>
          <p:cNvPr id="3" name="Plassholder for innhold 2">
            <a:extLst>
              <a:ext uri="{FF2B5EF4-FFF2-40B4-BE49-F238E27FC236}">
                <a16:creationId xmlns:a16="http://schemas.microsoft.com/office/drawing/2014/main" id="{CFB3B608-CEAC-4CBA-B137-CC4B7533CE81}"/>
              </a:ext>
            </a:extLst>
          </p:cNvPr>
          <p:cNvSpPr>
            <a:spLocks noGrp="1"/>
          </p:cNvSpPr>
          <p:nvPr>
            <p:ph idx="1"/>
          </p:nvPr>
        </p:nvSpPr>
        <p:spPr/>
        <p:txBody>
          <a:bodyPr/>
          <a:lstStyle/>
          <a:p>
            <a:endParaRPr lang="en-US" dirty="0"/>
          </a:p>
          <a:p>
            <a:r>
              <a:rPr lang="en-US" dirty="0"/>
              <a:t>51 test procedures</a:t>
            </a:r>
          </a:p>
          <a:p>
            <a:endParaRPr lang="en-US" dirty="0"/>
          </a:p>
          <a:p>
            <a:r>
              <a:rPr lang="en-US" dirty="0"/>
              <a:t>35 success criteria in WCAG 2.0</a:t>
            </a:r>
          </a:p>
          <a:p>
            <a:endParaRPr lang="en-US" dirty="0"/>
          </a:p>
          <a:p>
            <a:r>
              <a:rPr lang="en-US" dirty="0"/>
              <a:t>Some automation, mostly manual</a:t>
            </a:r>
          </a:p>
          <a:p>
            <a:endParaRPr lang="en-US" dirty="0"/>
          </a:p>
          <a:p>
            <a:r>
              <a:rPr lang="en-US" strike="sngStrike" dirty="0"/>
              <a:t>Excel sheets</a:t>
            </a:r>
          </a:p>
          <a:p>
            <a:endParaRPr lang="en-US" dirty="0">
              <a:sym typeface="Wingdings" panose="05000000000000000000" pitchFamily="2" charset="2"/>
            </a:endParaRPr>
          </a:p>
          <a:p>
            <a:r>
              <a:rPr lang="en-US" dirty="0">
                <a:sym typeface="Wingdings" panose="05000000000000000000" pitchFamily="2" charset="2"/>
              </a:rPr>
              <a:t>Web based format</a:t>
            </a:r>
            <a:endParaRPr lang="en-US" dirty="0"/>
          </a:p>
          <a:p>
            <a:endParaRPr lang="nb-NO" dirty="0"/>
          </a:p>
        </p:txBody>
      </p:sp>
    </p:spTree>
    <p:extLst>
      <p:ext uri="{BB962C8B-B14F-4D97-AF65-F5344CB8AC3E}">
        <p14:creationId xmlns:p14="http://schemas.microsoft.com/office/powerpoint/2010/main" val="284552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F7FF6D-CAB8-4282-8B9F-E208CA558AAC}"/>
              </a:ext>
            </a:extLst>
          </p:cNvPr>
          <p:cNvSpPr>
            <a:spLocks noGrp="1"/>
          </p:cNvSpPr>
          <p:nvPr>
            <p:ph type="title"/>
          </p:nvPr>
        </p:nvSpPr>
        <p:spPr/>
        <p:txBody>
          <a:bodyPr/>
          <a:lstStyle/>
          <a:p>
            <a:pPr algn="l"/>
            <a:r>
              <a:rPr lang="nb-NO" b="1" dirty="0"/>
              <a:t>Challenges</a:t>
            </a:r>
            <a:endParaRPr lang="nb-NO" sz="2200" b="1" dirty="0"/>
          </a:p>
        </p:txBody>
      </p:sp>
      <p:sp>
        <p:nvSpPr>
          <p:cNvPr id="5" name="Plassholder for bilde 4">
            <a:extLst>
              <a:ext uri="{FF2B5EF4-FFF2-40B4-BE49-F238E27FC236}">
                <a16:creationId xmlns:a16="http://schemas.microsoft.com/office/drawing/2014/main" id="{59D505F5-A331-47E7-82F3-40954C06B309}"/>
              </a:ext>
            </a:extLst>
          </p:cNvPr>
          <p:cNvSpPr>
            <a:spLocks noGrp="1"/>
          </p:cNvSpPr>
          <p:nvPr>
            <p:ph type="pic" idx="1"/>
          </p:nvPr>
        </p:nvSpPr>
        <p:spPr/>
      </p:sp>
      <p:sp>
        <p:nvSpPr>
          <p:cNvPr id="6" name="Plassholder for tekst 5">
            <a:extLst>
              <a:ext uri="{FF2B5EF4-FFF2-40B4-BE49-F238E27FC236}">
                <a16:creationId xmlns:a16="http://schemas.microsoft.com/office/drawing/2014/main" id="{59EE0D4B-0872-4FBB-ABFF-60644A724AA0}"/>
              </a:ext>
            </a:extLst>
          </p:cNvPr>
          <p:cNvSpPr>
            <a:spLocks noGrp="1"/>
          </p:cNvSpPr>
          <p:nvPr>
            <p:ph type="body" sz="half" idx="2"/>
          </p:nvPr>
        </p:nvSpPr>
        <p:spPr/>
        <p:txBody>
          <a:bodyPr/>
          <a:lstStyle/>
          <a:p>
            <a:endParaRPr lang="nb-NO"/>
          </a:p>
        </p:txBody>
      </p:sp>
      <p:pic>
        <p:nvPicPr>
          <p:cNvPr id="4" name="Bilde 3" descr="Illustration of scheduling">
            <a:extLst>
              <a:ext uri="{FF2B5EF4-FFF2-40B4-BE49-F238E27FC236}">
                <a16:creationId xmlns:a16="http://schemas.microsoft.com/office/drawing/2014/main" id="{0835308D-EB2F-4666-9D3A-4F65B500C9D8}"/>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1359878" y="979291"/>
            <a:ext cx="6314647" cy="4595710"/>
          </a:xfrm>
          <a:prstGeom prst="rect">
            <a:avLst/>
          </a:prstGeom>
        </p:spPr>
      </p:pic>
    </p:spTree>
    <p:extLst>
      <p:ext uri="{BB962C8B-B14F-4D97-AF65-F5344CB8AC3E}">
        <p14:creationId xmlns:p14="http://schemas.microsoft.com/office/powerpoint/2010/main" val="162180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93A0D8-3F0B-481E-A78B-194BCB41DB05}"/>
              </a:ext>
            </a:extLst>
          </p:cNvPr>
          <p:cNvSpPr>
            <a:spLocks noGrp="1"/>
          </p:cNvSpPr>
          <p:nvPr>
            <p:ph type="title"/>
          </p:nvPr>
        </p:nvSpPr>
        <p:spPr/>
        <p:txBody>
          <a:bodyPr/>
          <a:lstStyle/>
          <a:p>
            <a:pPr algn="l"/>
            <a:r>
              <a:rPr lang="nb-NO" dirty="0" err="1"/>
              <a:t>Mapping</a:t>
            </a:r>
            <a:r>
              <a:rPr lang="nb-NO" dirty="0"/>
              <a:t> test </a:t>
            </a:r>
            <a:r>
              <a:rPr lang="nb-NO" dirty="0" err="1"/>
              <a:t>rules</a:t>
            </a:r>
            <a:endParaRPr lang="nb-NO" dirty="0"/>
          </a:p>
        </p:txBody>
      </p:sp>
      <p:sp>
        <p:nvSpPr>
          <p:cNvPr id="3" name="Plassholder for innhold 2">
            <a:extLst>
              <a:ext uri="{FF2B5EF4-FFF2-40B4-BE49-F238E27FC236}">
                <a16:creationId xmlns:a16="http://schemas.microsoft.com/office/drawing/2014/main" id="{0EDA8148-6A68-48B7-801C-99256B084A50}"/>
              </a:ext>
            </a:extLst>
          </p:cNvPr>
          <p:cNvSpPr>
            <a:spLocks noGrp="1"/>
          </p:cNvSpPr>
          <p:nvPr>
            <p:ph idx="1"/>
          </p:nvPr>
        </p:nvSpPr>
        <p:spPr/>
        <p:txBody>
          <a:bodyPr/>
          <a:lstStyle/>
          <a:p>
            <a:endParaRPr lang="nb-NO" dirty="0"/>
          </a:p>
          <a:p>
            <a:r>
              <a:rPr lang="en-GB" dirty="0"/>
              <a:t>Map test rules developed by the project</a:t>
            </a:r>
            <a:endParaRPr lang="nb-NO" dirty="0"/>
          </a:p>
          <a:p>
            <a:endParaRPr lang="nb-NO" dirty="0"/>
          </a:p>
          <a:p>
            <a:r>
              <a:rPr lang="nb-NO" dirty="0" err="1"/>
              <a:t>Document</a:t>
            </a:r>
            <a:r>
              <a:rPr lang="nb-NO" dirty="0"/>
              <a:t> </a:t>
            </a:r>
            <a:r>
              <a:rPr lang="nb-NO" dirty="0" err="1"/>
              <a:t>interpretation</a:t>
            </a:r>
            <a:r>
              <a:rPr lang="nb-NO" dirty="0"/>
              <a:t> </a:t>
            </a:r>
            <a:r>
              <a:rPr lang="nb-NO" dirty="0" err="1"/>
              <a:t>of</a:t>
            </a:r>
            <a:r>
              <a:rPr lang="nb-NO" dirty="0"/>
              <a:t> WCAG 2.0/2.1</a:t>
            </a:r>
          </a:p>
          <a:p>
            <a:endParaRPr lang="nb-NO" dirty="0"/>
          </a:p>
          <a:p>
            <a:r>
              <a:rPr lang="nb-NO" dirty="0" err="1"/>
              <a:t>Compiled</a:t>
            </a:r>
            <a:r>
              <a:rPr lang="nb-NO" dirty="0"/>
              <a:t> </a:t>
            </a:r>
            <a:r>
              <a:rPr lang="nb-NO" dirty="0" err="1"/>
              <a:t>documentation</a:t>
            </a:r>
            <a:endParaRPr lang="nb-NO" dirty="0"/>
          </a:p>
          <a:p>
            <a:endParaRPr lang="nb-NO" dirty="0"/>
          </a:p>
          <a:p>
            <a:r>
              <a:rPr lang="nb-NO" dirty="0"/>
              <a:t>Basis for sampling </a:t>
            </a:r>
            <a:r>
              <a:rPr lang="nb-NO" dirty="0" err="1"/>
              <a:t>of</a:t>
            </a:r>
            <a:r>
              <a:rPr lang="nb-NO" dirty="0"/>
              <a:t> </a:t>
            </a:r>
            <a:r>
              <a:rPr lang="nb-NO" dirty="0" err="1"/>
              <a:t>success</a:t>
            </a:r>
            <a:r>
              <a:rPr lang="nb-NO" dirty="0"/>
              <a:t> </a:t>
            </a:r>
            <a:r>
              <a:rPr lang="nb-NO" dirty="0" err="1"/>
              <a:t>criteria</a:t>
            </a:r>
            <a:r>
              <a:rPr lang="nb-NO" dirty="0"/>
              <a:t> and test </a:t>
            </a:r>
            <a:r>
              <a:rPr lang="nb-NO" dirty="0" err="1"/>
              <a:t>rules</a:t>
            </a:r>
            <a:r>
              <a:rPr lang="nb-NO" dirty="0"/>
              <a:t> in </a:t>
            </a:r>
            <a:r>
              <a:rPr lang="nb-NO" dirty="0" err="1"/>
              <a:t>monitoring</a:t>
            </a:r>
            <a:endParaRPr lang="nb-NO" dirty="0"/>
          </a:p>
        </p:txBody>
      </p:sp>
    </p:spTree>
    <p:extLst>
      <p:ext uri="{BB962C8B-B14F-4D97-AF65-F5344CB8AC3E}">
        <p14:creationId xmlns:p14="http://schemas.microsoft.com/office/powerpoint/2010/main" val="38962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CBB8FB-681A-4461-B6DB-FDEAC35A6803}"/>
              </a:ext>
            </a:extLst>
          </p:cNvPr>
          <p:cNvSpPr>
            <a:spLocks noGrp="1"/>
          </p:cNvSpPr>
          <p:nvPr>
            <p:ph type="title"/>
          </p:nvPr>
        </p:nvSpPr>
        <p:spPr/>
        <p:txBody>
          <a:bodyPr/>
          <a:lstStyle/>
          <a:p>
            <a:pPr algn="l"/>
            <a:r>
              <a:rPr lang="nb-NO" dirty="0"/>
              <a:t>Pilot </a:t>
            </a:r>
            <a:r>
              <a:rPr lang="nb-NO" dirty="0" err="1"/>
              <a:t>monitoring</a:t>
            </a:r>
            <a:endParaRPr lang="nb-NO" dirty="0"/>
          </a:p>
        </p:txBody>
      </p:sp>
      <p:graphicFrame>
        <p:nvGraphicFramePr>
          <p:cNvPr id="4" name="Plassholder for innhold 3" descr="Timeline pilot monitoring:&#10;- Q2 2019: Prepare pilot&#10;- Q3-Q4 2019: Set up infrastructure&#10;- Q1 2020: Pilot simplified monitoring&#10;- Q2 2020: Pilot in-depth monitoring&#10;- Q3-Q4 2020: Document and write deliverable">
            <a:extLst>
              <a:ext uri="{FF2B5EF4-FFF2-40B4-BE49-F238E27FC236}">
                <a16:creationId xmlns:a16="http://schemas.microsoft.com/office/drawing/2014/main" id="{B891AB61-DCF0-4929-91B3-04C04EA6DFCE}"/>
              </a:ext>
            </a:extLst>
          </p:cNvPr>
          <p:cNvGraphicFramePr>
            <a:graphicFrameLocks noGrp="1"/>
          </p:cNvGraphicFramePr>
          <p:nvPr>
            <p:ph idx="1"/>
            <p:extLst>
              <p:ext uri="{D42A27DB-BD31-4B8C-83A1-F6EECF244321}">
                <p14:modId xmlns:p14="http://schemas.microsoft.com/office/powerpoint/2010/main" val="1321415133"/>
              </p:ext>
            </p:extLst>
          </p:nvPr>
        </p:nvGraphicFramePr>
        <p:xfrm>
          <a:off x="508000" y="1719263"/>
          <a:ext cx="11210925"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60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Further Information</a:t>
            </a:r>
          </a:p>
        </p:txBody>
      </p:sp>
      <p:sp>
        <p:nvSpPr>
          <p:cNvPr id="4" name="Content Placeholder 3"/>
          <p:cNvSpPr>
            <a:spLocks noGrp="1"/>
          </p:cNvSpPr>
          <p:nvPr>
            <p:ph idx="1"/>
          </p:nvPr>
        </p:nvSpPr>
        <p:spPr>
          <a:xfrm>
            <a:off x="507999" y="2274277"/>
            <a:ext cx="11210524" cy="2111292"/>
          </a:xfrm>
        </p:spPr>
        <p:txBody>
          <a:bodyPr anchor="ctr">
            <a:normAutofit/>
          </a:bodyPr>
          <a:lstStyle/>
          <a:p>
            <a:pPr marL="45720" indent="0" algn="ctr">
              <a:buNone/>
            </a:pPr>
            <a:r>
              <a:rPr lang="en-US" sz="4400" dirty="0"/>
              <a:t>https://uu.difi.no/om-oss/english</a:t>
            </a:r>
          </a:p>
        </p:txBody>
      </p:sp>
      <p:sp>
        <p:nvSpPr>
          <p:cNvPr id="5" name="Subtitle 4"/>
          <p:cNvSpPr txBox="1">
            <a:spLocks/>
          </p:cNvSpPr>
          <p:nvPr/>
        </p:nvSpPr>
        <p:spPr>
          <a:xfrm>
            <a:off x="9347200" y="6071677"/>
            <a:ext cx="2641600" cy="739942"/>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lumMod val="50000"/>
                </a:schemeClr>
              </a:buClr>
              <a:buFont typeface="Wingdings 2" pitchFamily="18" charset="2"/>
              <a:buChar char=""/>
              <a:defRPr sz="2400" kern="1200" spc="150" baseline="0">
                <a:solidFill>
                  <a:schemeClr val="tx2">
                    <a:lumMod val="75000"/>
                  </a:schemeClr>
                </a:solidFill>
                <a:latin typeface="+mn-lt"/>
                <a:ea typeface="+mn-ea"/>
                <a:cs typeface="+mn-cs"/>
              </a:defRPr>
            </a:lvl1pPr>
            <a:lvl2pPr marL="548640" indent="-182880" algn="l" defTabSz="914400" rtl="0" eaLnBrk="1" latinLnBrk="0" hangingPunct="1">
              <a:spcBef>
                <a:spcPct val="20000"/>
              </a:spcBef>
              <a:buClr>
                <a:schemeClr val="accent2">
                  <a:lumMod val="75000"/>
                </a:schemeClr>
              </a:buClr>
              <a:buFont typeface="Wingdings" pitchFamily="2" charset="2"/>
              <a:buChar char="§"/>
              <a:defRPr sz="2000" kern="1200" spc="100" baseline="0">
                <a:solidFill>
                  <a:schemeClr val="tx2">
                    <a:lumMod val="75000"/>
                  </a:schemeClr>
                </a:solidFill>
                <a:latin typeface="+mn-lt"/>
                <a:ea typeface="+mn-ea"/>
                <a:cs typeface="+mn-cs"/>
              </a:defRPr>
            </a:lvl2pPr>
            <a:lvl3pPr marL="822960" indent="-182880" algn="l" defTabSz="914400" rtl="0" eaLnBrk="1" latinLnBrk="0" hangingPunct="1">
              <a:spcBef>
                <a:spcPct val="20000"/>
              </a:spcBef>
              <a:buClr>
                <a:schemeClr val="accent3">
                  <a:lumMod val="50000"/>
                </a:schemeClr>
              </a:buClr>
              <a:buFont typeface="Wingdings" pitchFamily="2" charset="2"/>
              <a:buChar char="§"/>
              <a:defRPr sz="1600" kern="1200" spc="100" baseline="0">
                <a:solidFill>
                  <a:schemeClr val="tx2">
                    <a:lumMod val="75000"/>
                  </a:schemeClr>
                </a:solidFill>
                <a:latin typeface="+mn-lt"/>
                <a:ea typeface="+mn-ea"/>
                <a:cs typeface="+mn-cs"/>
              </a:defRPr>
            </a:lvl3pPr>
            <a:lvl4pPr marL="1097280" indent="-182880" algn="l" defTabSz="914400" rtl="0" eaLnBrk="1" latinLnBrk="0" hangingPunct="1">
              <a:spcBef>
                <a:spcPct val="20000"/>
              </a:spcBef>
              <a:buClr>
                <a:schemeClr val="accent4">
                  <a:lumMod val="50000"/>
                </a:schemeClr>
              </a:buClr>
              <a:buFont typeface="Wingdings" pitchFamily="2" charset="2"/>
              <a:buChar char="§"/>
              <a:defRPr sz="1400" kern="1200">
                <a:solidFill>
                  <a:schemeClr val="tx2">
                    <a:lumMod val="75000"/>
                  </a:schemeClr>
                </a:solidFill>
                <a:latin typeface="+mn-lt"/>
                <a:ea typeface="+mn-ea"/>
                <a:cs typeface="+mn-cs"/>
              </a:defRPr>
            </a:lvl4pPr>
            <a:lvl5pPr marL="1280160" indent="-182880" algn="l" defTabSz="914400" rtl="0" eaLnBrk="1" latinLnBrk="0" hangingPunct="1">
              <a:spcBef>
                <a:spcPct val="20000"/>
              </a:spcBef>
              <a:buClr>
                <a:schemeClr val="accent6">
                  <a:lumMod val="75000"/>
                </a:schemeClr>
              </a:buClr>
              <a:buFont typeface="Wingdings" pitchFamily="2" charset="2"/>
              <a:buChar char="§"/>
              <a:defRPr sz="1300" kern="1200" spc="100" baseline="0">
                <a:solidFill>
                  <a:schemeClr val="tx2">
                    <a:lumMod val="75000"/>
                  </a:schemeClr>
                </a:solidFill>
                <a:latin typeface="+mn-lt"/>
                <a:ea typeface="+mn-ea"/>
                <a:cs typeface="+mn-cs"/>
              </a:defRPr>
            </a:lvl5pPr>
            <a:lvl6pPr marL="1554480" indent="-182880" algn="l" defTabSz="914400" rtl="0" eaLnBrk="1" latinLnBrk="0" hangingPunct="1">
              <a:spcBef>
                <a:spcPct val="20000"/>
              </a:spcBef>
              <a:buClr>
                <a:schemeClr val="accent1">
                  <a:lumMod val="50000"/>
                </a:schemeClr>
              </a:buClr>
              <a:buFont typeface="Wingdings" pitchFamily="2" charset="2"/>
              <a:buChar char="§"/>
              <a:defRPr sz="1200" kern="1200">
                <a:solidFill>
                  <a:schemeClr val="tx2">
                    <a:lumMod val="75000"/>
                  </a:schemeClr>
                </a:solidFill>
                <a:latin typeface="+mn-lt"/>
                <a:ea typeface="+mn-ea"/>
                <a:cs typeface="+mn-cs"/>
              </a:defRPr>
            </a:lvl6pPr>
            <a:lvl7pPr marL="1828800" indent="-182880" algn="l" defTabSz="914400" rtl="0" eaLnBrk="1" latinLnBrk="0" hangingPunct="1">
              <a:spcBef>
                <a:spcPct val="20000"/>
              </a:spcBef>
              <a:buClr>
                <a:schemeClr val="accent2">
                  <a:lumMod val="75000"/>
                </a:schemeClr>
              </a:buClr>
              <a:buFont typeface="Wingdings" pitchFamily="2" charset="2"/>
              <a:buChar char="§"/>
              <a:defRPr sz="1200" kern="1200">
                <a:solidFill>
                  <a:schemeClr val="tx2">
                    <a:lumMod val="75000"/>
                  </a:schemeClr>
                </a:solidFill>
                <a:latin typeface="+mn-lt"/>
                <a:ea typeface="+mn-ea"/>
                <a:cs typeface="+mn-cs"/>
              </a:defRPr>
            </a:lvl7pPr>
            <a:lvl8pPr marL="2103120" indent="-182880" algn="l" defTabSz="914400" rtl="0" eaLnBrk="1" latinLnBrk="0" hangingPunct="1">
              <a:spcBef>
                <a:spcPct val="20000"/>
              </a:spcBef>
              <a:buClr>
                <a:schemeClr val="accent3">
                  <a:lumMod val="75000"/>
                </a:schemeClr>
              </a:buClr>
              <a:buFont typeface="Wingdings" pitchFamily="2" charset="2"/>
              <a:buChar char="§"/>
              <a:defRPr sz="1200" kern="1200">
                <a:solidFill>
                  <a:schemeClr val="tx2">
                    <a:lumMod val="75000"/>
                  </a:schemeClr>
                </a:solidFill>
                <a:latin typeface="+mn-lt"/>
                <a:ea typeface="+mn-ea"/>
                <a:cs typeface="+mn-cs"/>
              </a:defRPr>
            </a:lvl8pPr>
            <a:lvl9pPr marL="2366010" indent="-171450" algn="l" defTabSz="914400" rtl="0" eaLnBrk="1" latinLnBrk="0" hangingPunct="1">
              <a:spcBef>
                <a:spcPct val="20000"/>
              </a:spcBef>
              <a:buClr>
                <a:schemeClr val="accent5">
                  <a:lumMod val="75000"/>
                </a:schemeClr>
              </a:buClr>
              <a:buFont typeface="Wingdings" panose="05000000000000000000" pitchFamily="2" charset="2"/>
              <a:buChar char="§"/>
              <a:defRPr sz="1200" kern="1200">
                <a:solidFill>
                  <a:schemeClr val="tx2">
                    <a:lumMod val="75000"/>
                  </a:schemeClr>
                </a:solidFill>
                <a:latin typeface="+mn-lt"/>
                <a:ea typeface="+mn-ea"/>
                <a:cs typeface="+mn-cs"/>
              </a:defRPr>
            </a:lvl9pPr>
          </a:lstStyle>
          <a:p>
            <a:pPr marL="45720" indent="0">
              <a:buNone/>
            </a:pPr>
            <a:r>
              <a:rPr lang="en-US" sz="1600" dirty="0"/>
              <a:t>Horizon 2020 Project</a:t>
            </a:r>
          </a:p>
          <a:p>
            <a:pPr marL="45720" indent="0">
              <a:buNone/>
            </a:pPr>
            <a:r>
              <a:rPr lang="en-US" sz="1400" dirty="0"/>
              <a:t>Grant Agreement 780057</a:t>
            </a:r>
          </a:p>
        </p:txBody>
      </p:sp>
      <p:pic>
        <p:nvPicPr>
          <p:cNvPr id="7" name="Picture 6" descr="Flag of the European Union" title="EU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2576" y="4462670"/>
            <a:ext cx="2401818" cy="1628351"/>
          </a:xfrm>
          <a:prstGeom prst="rect">
            <a:avLst/>
          </a:prstGeom>
        </p:spPr>
      </p:pic>
    </p:spTree>
    <p:extLst>
      <p:ext uri="{BB962C8B-B14F-4D97-AF65-F5344CB8AC3E}">
        <p14:creationId xmlns:p14="http://schemas.microsoft.com/office/powerpoint/2010/main" val="28421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sales training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noFill/>
        <a:ln>
          <a:solidFill>
            <a:schemeClr val="accent4"/>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sales training presentation.potx" id="{43A08E4F-B0EF-4939-AE80-92C3CECADCD8}" vid="{E3DA271C-F552-4722-8084-29919216053E}"/>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F6BE5E174CCD446BCBFD19DA510F1A1" ma:contentTypeVersion="7" ma:contentTypeDescription="Opprett et nytt dokument." ma:contentTypeScope="" ma:versionID="ebabd3d0064ecb78214574b04e6a2cd6">
  <xsd:schema xmlns:xsd="http://www.w3.org/2001/XMLSchema" xmlns:xs="http://www.w3.org/2001/XMLSchema" xmlns:p="http://schemas.microsoft.com/office/2006/metadata/properties" xmlns:ns2="bad96729-f0f1-493a-8c36-be34d35b6200" xmlns:ns3="0a19001b-07e3-431d-a62a-243e55880c92" targetNamespace="http://schemas.microsoft.com/office/2006/metadata/properties" ma:root="true" ma:fieldsID="137e5766acb72241bd36ca90bc4dfaa3" ns2:_="" ns3:_="">
    <xsd:import namespace="bad96729-f0f1-493a-8c36-be34d35b6200"/>
    <xsd:import namespace="0a19001b-07e3-431d-a62a-243e55880c92"/>
    <xsd:element name="properties">
      <xsd:complexType>
        <xsd:sequence>
          <xsd:element name="documentManagement">
            <xsd:complexType>
              <xsd:all>
                <xsd:element ref="ns2:a6d9a71ad3ba450a94a58d7f69259a4e" minOccurs="0"/>
                <xsd:element ref="ns3:TaxCatchAll"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d96729-f0f1-493a-8c36-be34d35b6200" elementFormDefault="qualified">
    <xsd:import namespace="http://schemas.microsoft.com/office/2006/documentManagement/types"/>
    <xsd:import namespace="http://schemas.microsoft.com/office/infopath/2007/PartnerControls"/>
    <xsd:element name="a6d9a71ad3ba450a94a58d7f69259a4e" ma:index="9" nillable="true" ma:taxonomy="true" ma:internalName="a6d9a71ad3ba450a94a58d7f69259a4e" ma:taxonomyFieldName="Dokumenttype" ma:displayName="Dokumenttype" ma:default="" ma:fieldId="{a6d9a71a-d3ba-450a-94a5-8d7f69259a4e}" ma:sspId="addd7586-be00-4339-801a-2209b54a03b1" ma:termSetId="3e589d36-5fe5-4c4c-950e-fd2d2b39ed57"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19001b-07e3-431d-a62a-243e55880c92"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22a5e5a0-0e28-4e1a-82bc-8db9b132d4fb}" ma:internalName="TaxCatchAll" ma:showField="CatchAllData" ma:web="0a19001b-07e3-431d-a62a-243e55880c92">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6d9a71ad3ba450a94a58d7f69259a4e xmlns="bad96729-f0f1-493a-8c36-be34d35b6200">
      <Terms xmlns="http://schemas.microsoft.com/office/infopath/2007/PartnerControls"/>
    </a6d9a71ad3ba450a94a58d7f69259a4e>
    <TaxCatchAll xmlns="0a19001b-07e3-431d-a62a-243e55880c9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B9ACC3-D725-4FE8-B4AB-B833B9F52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d96729-f0f1-493a-8c36-be34d35b6200"/>
    <ds:schemaRef ds:uri="0a19001b-07e3-431d-a62a-243e55880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D969B7-4C9A-49CF-B799-CBE8AAE63563}">
  <ds:schemaRefs>
    <ds:schemaRef ds:uri="http://purl.org/dc/terms/"/>
    <ds:schemaRef ds:uri="bad96729-f0f1-493a-8c36-be34d35b6200"/>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0a19001b-07e3-431d-a62a-243e55880c92"/>
    <ds:schemaRef ds:uri="http://www.w3.org/XML/1998/namespace"/>
  </ds:schemaRefs>
</ds:datastoreItem>
</file>

<file path=customXml/itemProps3.xml><?xml version="1.0" encoding="utf-8"?>
<ds:datastoreItem xmlns:ds="http://schemas.openxmlformats.org/officeDocument/2006/customXml" ds:itemID="{CD70F7DC-C949-4C79-B9CC-D839EB0AE1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sales training presentation</Template>
  <TotalTime>534</TotalTime>
  <Words>1435</Words>
  <Application>Microsoft Office PowerPoint</Application>
  <PresentationFormat>Widescreen</PresentationFormat>
  <Paragraphs>186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ＭＳ Ｐゴシック</vt:lpstr>
      <vt:lpstr>Arial</vt:lpstr>
      <vt:lpstr>Wingdings</vt:lpstr>
      <vt:lpstr>Wingdings 2</vt:lpstr>
      <vt:lpstr>Business sales training presentation</vt:lpstr>
      <vt:lpstr>WAI-Tools Project  Norwegian National Observatory  20 MAY 2019 </vt:lpstr>
      <vt:lpstr>PowerPoint Presentation</vt:lpstr>
      <vt:lpstr>PowerPoint Presentation</vt:lpstr>
      <vt:lpstr>Key figures – audits &amp; monitoring</vt:lpstr>
      <vt:lpstr>Current test method</vt:lpstr>
      <vt:lpstr>Challenges</vt:lpstr>
      <vt:lpstr>Mapping test rules</vt:lpstr>
      <vt:lpstr>Pilot monitoring</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WAI-Tools Project  29 November 2017 Brussels, Belgium  </dc:title>
  <dc:creator>Shadi Abou-Zahra</dc:creator>
  <cp:lastModifiedBy>Shadi Abou-Zahra</cp:lastModifiedBy>
  <cp:revision>49</cp:revision>
  <dcterms:created xsi:type="dcterms:W3CDTF">2017-11-20T17:35:56Z</dcterms:created>
  <dcterms:modified xsi:type="dcterms:W3CDTF">2019-05-20T12:18:12Z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0x010100BF6BE5E174CCD446BCBFD19DA510F1A1</vt:lpwstr>
  </property>
  <property fmtid="{D5CDD505-2E9C-101B-9397-08002B2CF9AE}" pid="3" name="Order">
    <vt:r8>74066600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Dokumenttype">
    <vt:lpwstr/>
  </property>
</Properties>
</file>