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82" r:id="rId2"/>
    <p:sldId id="324" r:id="rId3"/>
    <p:sldId id="259" r:id="rId4"/>
    <p:sldId id="325" r:id="rId5"/>
    <p:sldId id="326" r:id="rId6"/>
    <p:sldId id="327" r:id="rId7"/>
    <p:sldId id="328" r:id="rId8"/>
    <p:sldId id="329" r:id="rId9"/>
    <p:sldId id="330" r:id="rId10"/>
    <p:sldId id="30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84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32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Volumes/Mac_HD2/Documents/apresentacoes/2012_apdsi/dad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PT</a:t>
            </a:r>
            <a:r>
              <a:rPr lang="en-US" baseline="0"/>
              <a:t> </a:t>
            </a:r>
            <a:r>
              <a:rPr lang="en-US"/>
              <a:t>Municipalities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Conformidade</c:v>
          </c:tx>
          <c:marker>
            <c:symbol val="none"/>
          </c:marker>
          <c:dLbls>
            <c:dLbl>
              <c:idx val="1"/>
              <c:layout>
                <c:manualLayout>
                  <c:x val="-0.10941475826972"/>
                  <c:y val="-0.14421252371916499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800"/>
                    </a:pPr>
                    <a:r>
                      <a:rPr lang="en-US" sz="1800" dirty="0"/>
                      <a:t>Conformity level</a:t>
                    </a:r>
                    <a:r>
                      <a:rPr lang="en-US" sz="1800" baseline="0" dirty="0"/>
                      <a:t> 'A' WCAG 1.0; </a:t>
                    </a:r>
                    <a:fld id="{F158ECF7-30DD-1B42-8E36-924150075C7A}" type="VALUE">
                      <a:rPr lang="en-US" sz="1800" baseline="0" smtClean="0"/>
                      <a:pPr>
                        <a:defRPr sz="1800"/>
                      </a:pPr>
                      <a:t>[VALOR]</a:t>
                    </a:fld>
                    <a:r>
                      <a:rPr lang="en-US" sz="1800" baseline="0" dirty="0"/>
                      <a:t>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42B-D14D-922A-9B1434C290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Sheet1!$C$30:$C$31</c:f>
              <c:numCache>
                <c:formatCode>General</c:formatCode>
                <c:ptCount val="2"/>
                <c:pt idx="0">
                  <c:v>2005</c:v>
                </c:pt>
                <c:pt idx="1">
                  <c:v>2009</c:v>
                </c:pt>
              </c:numCache>
            </c:numRef>
          </c:cat>
          <c:val>
            <c:numRef>
              <c:f>Sheet1!$D$36:$D$37</c:f>
              <c:numCache>
                <c:formatCode>General</c:formatCode>
                <c:ptCount val="2"/>
                <c:pt idx="0">
                  <c:v>15</c:v>
                </c:pt>
                <c:pt idx="1">
                  <c:v>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2B-D14D-922A-9B1434C290C6}"/>
            </c:ext>
          </c:extLst>
        </c:ser>
        <c:ser>
          <c:idx val="0"/>
          <c:order val="1"/>
          <c:tx>
            <c:v>Símbolo de Acessibilidade Web</c:v>
          </c:tx>
          <c:marker>
            <c:symbol val="none"/>
          </c:marker>
          <c:dLbls>
            <c:dLbl>
              <c:idx val="1"/>
              <c:layout>
                <c:manualLayout>
                  <c:x val="-0.10432569974554699"/>
                  <c:y val="0.1442125237191649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Web Accessibility Symbol</a:t>
                    </a:r>
                    <a:r>
                      <a:rPr lang="en-US" baseline="0" dirty="0"/>
                      <a:t>; </a:t>
                    </a:r>
                    <a:fld id="{628EEE52-74F3-5D46-B34A-448A64E2558A}" type="VALUE">
                      <a:rPr lang="en-US" baseline="0" smtClean="0"/>
                      <a:pPr/>
                      <a:t>[VALOR]</a:t>
                    </a:fld>
                    <a:r>
                      <a:rPr lang="en-US" baseline="0" dirty="0"/>
                      <a:t> 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42B-D14D-922A-9B1434C290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Sheet1!$C$30:$C$31</c:f>
              <c:numCache>
                <c:formatCode>General</c:formatCode>
                <c:ptCount val="2"/>
                <c:pt idx="0">
                  <c:v>2005</c:v>
                </c:pt>
                <c:pt idx="1">
                  <c:v>2009</c:v>
                </c:pt>
              </c:numCache>
            </c:numRef>
          </c:cat>
          <c:val>
            <c:numRef>
              <c:f>Sheet1!$D$30:$D$31</c:f>
              <c:numCache>
                <c:formatCode>General</c:formatCode>
                <c:ptCount val="2"/>
                <c:pt idx="0">
                  <c:v>19</c:v>
                </c:pt>
                <c:pt idx="1">
                  <c:v>37.5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42B-D14D-922A-9B1434C29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78321832"/>
        <c:axId val="-2063037272"/>
      </c:lineChart>
      <c:catAx>
        <c:axId val="-2078321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2063037272"/>
        <c:crosses val="autoZero"/>
        <c:auto val="1"/>
        <c:lblAlgn val="ctr"/>
        <c:lblOffset val="100"/>
        <c:noMultiLvlLbl val="0"/>
      </c:catAx>
      <c:valAx>
        <c:axId val="-20630372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Percentage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-2078321832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7325D-7C6B-4659-A656-A772019985A7}" type="datetimeFigureOut">
              <a:rPr lang="en-US" smtClean="0"/>
              <a:t>5/20/19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6F1DE-7011-44EB-ACA9-621AFE57E05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52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FD80F-0FDC-4A05-9EF1-C028EC4EDC0A}" type="datetimeFigureOut">
              <a:rPr lang="en-US" smtClean="0"/>
              <a:t>5/20/19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039D5-9119-4C2A-87C5-029C8B6BFFE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white"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 bwMode="blackWhite">
          <a:xfrm>
            <a:off x="9347200" y="152399"/>
            <a:ext cx="2641600" cy="65562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5/20/19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3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6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blackWhite"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3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blackWhite">
          <a:xfrm>
            <a:off x="203200" y="153923"/>
            <a:ext cx="8940800" cy="6553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 bwMode="blackWhite"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5/20/19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4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2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4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4699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blackWhite">
          <a:xfrm>
            <a:off x="9347200" y="150876"/>
            <a:ext cx="2641600" cy="65562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3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25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5/20/19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92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blackWhite"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6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sz="2400" kern="1200" spc="15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Wingdings" pitchFamily="2" charset="2"/>
        <a:buChar char="§"/>
        <a:defRPr sz="20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§"/>
        <a:defRPr sz="16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>
            <a:lumMod val="50000"/>
          </a:schemeClr>
        </a:buClr>
        <a:buFont typeface="Wingdings" pitchFamily="2" charset="2"/>
        <a:buChar char="§"/>
        <a:defRPr sz="1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pitchFamily="2" charset="2"/>
        <a:buChar char="§"/>
        <a:defRPr sz="13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8pPr>
      <a:lvl9pPr marL="2366010" indent="-171450" algn="l" defTabSz="9144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Wingdings" panose="05000000000000000000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93295"/>
            <a:ext cx="8432800" cy="3344779"/>
          </a:xfrm>
        </p:spPr>
        <p:txBody>
          <a:bodyPr/>
          <a:lstStyle/>
          <a:p>
            <a:r>
              <a:rPr lang="en-US" sz="2800" b="1" dirty="0"/>
              <a:t>WAI-Tools Project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GB" sz="2800" dirty="0"/>
              <a:t>Current Portuguese observatory and plans for updating using rules</a:t>
            </a:r>
            <a:br>
              <a:rPr lang="en-GB" sz="2800" dirty="0"/>
            </a:br>
            <a:br>
              <a:rPr lang="en-US" sz="2800" dirty="0"/>
            </a:br>
            <a:r>
              <a:rPr lang="en-GB" sz="2000" dirty="0"/>
              <a:t>Open meeting – Brussels – 20  May 2019</a:t>
            </a:r>
            <a:endParaRPr lang="en-US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347200" y="6018669"/>
            <a:ext cx="2641600" cy="739942"/>
          </a:xfrm>
        </p:spPr>
        <p:txBody>
          <a:bodyPr>
            <a:normAutofit/>
          </a:bodyPr>
          <a:lstStyle/>
          <a:p>
            <a:r>
              <a:rPr lang="en-US" sz="1600" dirty="0"/>
              <a:t>Horizon 2020 Project</a:t>
            </a:r>
          </a:p>
          <a:p>
            <a:r>
              <a:rPr lang="en-US" sz="1400" dirty="0"/>
              <a:t>Grant Agreement 780057</a:t>
            </a:r>
          </a:p>
        </p:txBody>
      </p:sp>
      <p:pic>
        <p:nvPicPr>
          <p:cNvPr id="2" name="Picture 1" descr="Flag of the European Union" title="EU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576" y="4462670"/>
            <a:ext cx="2401818" cy="1628351"/>
          </a:xfrm>
          <a:prstGeom prst="rect">
            <a:avLst/>
          </a:prstGeom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3CF5F9A0-0F5F-6C4A-8ACD-FBDAF2C8EB0C}"/>
              </a:ext>
            </a:extLst>
          </p:cNvPr>
          <p:cNvSpPr txBox="1">
            <a:spLocks/>
          </p:cNvSpPr>
          <p:nvPr/>
        </p:nvSpPr>
        <p:spPr>
          <a:xfrm>
            <a:off x="3227627" y="4114122"/>
            <a:ext cx="3060000" cy="16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PT" sz="1600" dirty="0">
                <a:solidFill>
                  <a:schemeClr val="bg1"/>
                </a:solidFill>
              </a:rPr>
              <a:t>Cláudia Cardoso</a:t>
            </a:r>
          </a:p>
          <a:p>
            <a:pPr>
              <a:lnSpc>
                <a:spcPct val="100000"/>
              </a:lnSpc>
            </a:pPr>
            <a:r>
              <a:rPr lang="pt-PT" sz="1600" dirty="0">
                <a:solidFill>
                  <a:schemeClr val="bg1"/>
                </a:solidFill>
              </a:rPr>
              <a:t>AMA - </a:t>
            </a:r>
            <a:r>
              <a:rPr lang="pt-PT" sz="1600" dirty="0" err="1">
                <a:solidFill>
                  <a:schemeClr val="bg1"/>
                </a:solidFill>
              </a:rPr>
              <a:t>Administrative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Modernization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Agency</a:t>
            </a:r>
            <a:endParaRPr lang="pt-PT" sz="16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pt-PT" sz="1600" dirty="0" err="1">
                <a:solidFill>
                  <a:schemeClr val="bg1"/>
                </a:solidFill>
              </a:rPr>
              <a:t>Presidency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of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Council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of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Ministers</a:t>
            </a:r>
            <a:endParaRPr lang="pt-PT" sz="16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pt-PT" sz="1600" dirty="0" err="1">
                <a:solidFill>
                  <a:schemeClr val="bg1"/>
                </a:solidFill>
              </a:rPr>
              <a:t>claudia.cardoso@ama.pt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276ECC10-964F-1E46-B166-A71B20795FAE}"/>
              </a:ext>
            </a:extLst>
          </p:cNvPr>
          <p:cNvSpPr txBox="1">
            <a:spLocks/>
          </p:cNvSpPr>
          <p:nvPr/>
        </p:nvSpPr>
        <p:spPr>
          <a:xfrm>
            <a:off x="6050462" y="4137003"/>
            <a:ext cx="2921012" cy="15727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PT" sz="1600" dirty="0">
                <a:solidFill>
                  <a:schemeClr val="bg1"/>
                </a:solidFill>
              </a:rPr>
              <a:t>Carlos Duarte</a:t>
            </a:r>
          </a:p>
          <a:p>
            <a:pPr>
              <a:lnSpc>
                <a:spcPct val="100000"/>
              </a:lnSpc>
            </a:pPr>
            <a:r>
              <a:rPr lang="pt-PT" sz="1600" dirty="0" err="1">
                <a:solidFill>
                  <a:schemeClr val="bg1"/>
                </a:solidFill>
              </a:rPr>
              <a:t>FCiências.ID</a:t>
            </a:r>
            <a:endParaRPr lang="pt-PT" sz="16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pt-PT" sz="1600" dirty="0" err="1">
                <a:solidFill>
                  <a:schemeClr val="bg1"/>
                </a:solidFill>
              </a:rPr>
              <a:t>Science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Faculty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of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Lisbon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University</a:t>
            </a:r>
            <a:endParaRPr lang="pt-PT" sz="16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pt-PT" sz="1600" dirty="0" err="1">
                <a:solidFill>
                  <a:schemeClr val="bg1"/>
                </a:solidFill>
              </a:rPr>
              <a:t>caduarte@fc.ul.pt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AA0F0B43-7868-3043-BE6D-EEB6816CFB6F}"/>
              </a:ext>
            </a:extLst>
          </p:cNvPr>
          <p:cNvSpPr txBox="1">
            <a:spLocks/>
          </p:cNvSpPr>
          <p:nvPr/>
        </p:nvSpPr>
        <p:spPr>
          <a:xfrm>
            <a:off x="291770" y="4111245"/>
            <a:ext cx="3060000" cy="16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PT" sz="1600" dirty="0">
                <a:solidFill>
                  <a:schemeClr val="bg1"/>
                </a:solidFill>
              </a:rPr>
              <a:t>Jorge Fernandes</a:t>
            </a:r>
          </a:p>
          <a:p>
            <a:pPr>
              <a:lnSpc>
                <a:spcPct val="100000"/>
              </a:lnSpc>
            </a:pPr>
            <a:r>
              <a:rPr lang="pt-PT" sz="1600" dirty="0">
                <a:solidFill>
                  <a:schemeClr val="bg1"/>
                </a:solidFill>
              </a:rPr>
              <a:t>AMA - </a:t>
            </a:r>
            <a:r>
              <a:rPr lang="pt-PT" sz="1600" dirty="0" err="1">
                <a:solidFill>
                  <a:schemeClr val="bg1"/>
                </a:solidFill>
              </a:rPr>
              <a:t>Administrative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Modernization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Agency</a:t>
            </a:r>
            <a:endParaRPr lang="pt-PT" sz="16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pt-PT" sz="1600" dirty="0" err="1">
                <a:solidFill>
                  <a:schemeClr val="bg1"/>
                </a:solidFill>
              </a:rPr>
              <a:t>Presidency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of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Council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of</a:t>
            </a:r>
            <a:r>
              <a:rPr lang="pt-PT" sz="1600" dirty="0">
                <a:solidFill>
                  <a:schemeClr val="bg1"/>
                </a:solidFill>
              </a:rPr>
              <a:t> </a:t>
            </a:r>
            <a:r>
              <a:rPr lang="pt-PT" sz="1600" dirty="0" err="1">
                <a:solidFill>
                  <a:schemeClr val="bg1"/>
                </a:solidFill>
              </a:rPr>
              <a:t>Ministers</a:t>
            </a:r>
            <a:endParaRPr lang="pt-PT" sz="16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pt-PT" sz="1600" dirty="0" err="1">
                <a:solidFill>
                  <a:schemeClr val="bg1"/>
                </a:solidFill>
              </a:rPr>
              <a:t>jorge.fernandes@ama.pt</a:t>
            </a:r>
            <a:endParaRPr lang="pt-P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2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Further Information and Resources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7999" y="1719071"/>
            <a:ext cx="11210524" cy="3263746"/>
          </a:xfrm>
        </p:spPr>
        <p:txBody>
          <a:bodyPr anchor="ctr"/>
          <a:lstStyle/>
          <a:p>
            <a:pPr marL="45720" indent="0" algn="ctr">
              <a:buNone/>
            </a:pPr>
            <a:r>
              <a:rPr lang="en-US" sz="9600" dirty="0"/>
              <a:t>w3.org/WAI/Tools</a:t>
            </a: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9347200" y="6071677"/>
            <a:ext cx="2641600" cy="739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sz="2400" kern="1200" spc="15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 sz="20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  <a:defRPr sz="16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3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366010" indent="-171450" algn="l" defTabSz="914400" rtl="0" eaLnBrk="1" latinLnBrk="0" hangingPunct="1">
              <a:spcBef>
                <a:spcPct val="200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1600" dirty="0"/>
              <a:t>Horizon 2020 Project</a:t>
            </a:r>
          </a:p>
          <a:p>
            <a:pPr marL="45720" indent="0">
              <a:buNone/>
            </a:pPr>
            <a:r>
              <a:rPr lang="en-US" sz="1400" dirty="0"/>
              <a:t>Grant Agreement 780057</a:t>
            </a:r>
          </a:p>
        </p:txBody>
      </p:sp>
      <p:pic>
        <p:nvPicPr>
          <p:cNvPr id="7" name="Picture 6" descr="Flag of the European Union" title="EU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576" y="4462670"/>
            <a:ext cx="2401818" cy="162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1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4AD74B5-DACA-DD45-8B68-0FCCA0280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Ecosystem of the PT tools</a:t>
            </a:r>
          </a:p>
          <a:p>
            <a:r>
              <a:rPr lang="en-GB" dirty="0"/>
              <a:t>The role of the tools to the Simplified and to the in-depth method of evaluation</a:t>
            </a:r>
          </a:p>
          <a:p>
            <a:r>
              <a:rPr lang="en-GB" dirty="0"/>
              <a:t>A demo of the PT Observatory</a:t>
            </a:r>
          </a:p>
          <a:p>
            <a:r>
              <a:rPr lang="en-GB" dirty="0"/>
              <a:t>The work in progress with WAI-Tools</a:t>
            </a:r>
            <a:endParaRPr lang="pt-PT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8AB636A-D365-0149-ABF6-DEE413C2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 err="1"/>
              <a:t>Current</a:t>
            </a:r>
            <a:r>
              <a:rPr lang="pt-PT" sz="2800" dirty="0"/>
              <a:t> Portuguese </a:t>
            </a:r>
            <a:r>
              <a:rPr lang="pt-PT" sz="2800" dirty="0" err="1"/>
              <a:t>Observatory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353901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e Conteúdo 2">
            <a:extLst>
              <a:ext uri="{FF2B5EF4-FFF2-40B4-BE49-F238E27FC236}">
                <a16:creationId xmlns:a16="http://schemas.microsoft.com/office/drawing/2014/main" id="{6B9DA3C1-7481-994F-BF15-9D1B529B1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999" y="1880557"/>
            <a:ext cx="11210524" cy="4245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“(...) the monitoring should (...) raise awareness and encourage learning in Member States. </a:t>
            </a:r>
          </a:p>
          <a:p>
            <a:pPr marL="0" indent="0">
              <a:buNone/>
            </a:pPr>
            <a:r>
              <a:rPr lang="en-GB" sz="3600" dirty="0"/>
              <a:t>For that reason, and in order to enhance transparency, </a:t>
            </a:r>
            <a:r>
              <a:rPr lang="en-GB" sz="3600" b="1" u="sng" dirty="0"/>
              <a:t>the overall results of the monitoring activities should be made publicly available</a:t>
            </a:r>
            <a:r>
              <a:rPr lang="en-GB" sz="3600" dirty="0"/>
              <a:t> in an accessible format.”</a:t>
            </a:r>
            <a:r>
              <a:rPr lang="en-GB" sz="4400" dirty="0"/>
              <a:t> </a:t>
            </a:r>
          </a:p>
          <a:p>
            <a:pPr marL="0" indent="0">
              <a:buNone/>
            </a:pPr>
            <a:r>
              <a:rPr lang="en-GB" sz="2000" dirty="0"/>
              <a:t>(</a:t>
            </a:r>
            <a:r>
              <a:rPr lang="en-GB" sz="2000" i="1" dirty="0"/>
              <a:t>recital 2 of Implementing Decision (EU) 2018/1524</a:t>
            </a:r>
            <a:r>
              <a:rPr lang="en-GB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1132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Agrupar 42" title="Tool Study Monitor">
            <a:extLst>
              <a:ext uri="{FF2B5EF4-FFF2-40B4-BE49-F238E27FC236}">
                <a16:creationId xmlns:a16="http://schemas.microsoft.com/office/drawing/2014/main" id="{0C494345-3CF9-A74E-961C-72179B760659}"/>
              </a:ext>
            </a:extLst>
          </p:cNvPr>
          <p:cNvGrpSpPr/>
          <p:nvPr/>
        </p:nvGrpSpPr>
        <p:grpSpPr>
          <a:xfrm>
            <a:off x="8520278" y="4438790"/>
            <a:ext cx="1630446" cy="1993597"/>
            <a:chOff x="8520278" y="4438790"/>
            <a:chExt cx="1630446" cy="1993597"/>
          </a:xfrm>
        </p:grpSpPr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0139D9E1-E1D0-974D-94A5-5ED74590E6A9}"/>
                </a:ext>
              </a:extLst>
            </p:cNvPr>
            <p:cNvGrpSpPr/>
            <p:nvPr/>
          </p:nvGrpSpPr>
          <p:grpSpPr>
            <a:xfrm>
              <a:off x="8634745" y="4438790"/>
              <a:ext cx="1515979" cy="1483892"/>
              <a:chOff x="4788568" y="2494550"/>
              <a:chExt cx="1515979" cy="1483892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0B2113F0-B50E-D849-A17F-BE0D11ACAAAA}"/>
                  </a:ext>
                </a:extLst>
              </p:cNvPr>
              <p:cNvSpPr/>
              <p:nvPr/>
            </p:nvSpPr>
            <p:spPr>
              <a:xfrm>
                <a:off x="5213685" y="3160299"/>
                <a:ext cx="208545" cy="332868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B5FFC66B-E035-E541-8914-4F35C500F2BD}"/>
                  </a:ext>
                </a:extLst>
              </p:cNvPr>
              <p:cNvSpPr/>
              <p:nvPr/>
            </p:nvSpPr>
            <p:spPr>
              <a:xfrm>
                <a:off x="5329990" y="3296660"/>
                <a:ext cx="208545" cy="332868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4CB89205-CCC8-2A46-97BA-576E05594C25}"/>
                  </a:ext>
                </a:extLst>
              </p:cNvPr>
              <p:cNvSpPr/>
              <p:nvPr/>
            </p:nvSpPr>
            <p:spPr>
              <a:xfrm>
                <a:off x="5438277" y="3485155"/>
                <a:ext cx="208545" cy="332868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FA4204E4-A6E1-664F-9644-1506FB00A319}"/>
                  </a:ext>
                </a:extLst>
              </p:cNvPr>
              <p:cNvSpPr/>
              <p:nvPr/>
            </p:nvSpPr>
            <p:spPr>
              <a:xfrm>
                <a:off x="5494421" y="2703101"/>
                <a:ext cx="208545" cy="332868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3265831E-C382-964E-A2A3-37FA4C88A606}"/>
                  </a:ext>
                </a:extLst>
              </p:cNvPr>
              <p:cNvSpPr/>
              <p:nvPr/>
            </p:nvSpPr>
            <p:spPr>
              <a:xfrm>
                <a:off x="5610726" y="2839462"/>
                <a:ext cx="208545" cy="332868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73723172-F2F9-2149-B645-176C31A1FDE2}"/>
                  </a:ext>
                </a:extLst>
              </p:cNvPr>
              <p:cNvSpPr/>
              <p:nvPr/>
            </p:nvSpPr>
            <p:spPr>
              <a:xfrm>
                <a:off x="5719013" y="3027957"/>
                <a:ext cx="208545" cy="332868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D41D215-6ABB-074C-9B7C-102BA7FB031B}"/>
                  </a:ext>
                </a:extLst>
              </p:cNvPr>
              <p:cNvSpPr/>
              <p:nvPr/>
            </p:nvSpPr>
            <p:spPr>
              <a:xfrm>
                <a:off x="4788568" y="2494550"/>
                <a:ext cx="1515979" cy="1483892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CA20829A-F777-E344-9036-09B2F21891B2}"/>
                  </a:ext>
                </a:extLst>
              </p:cNvPr>
              <p:cNvSpPr txBox="1"/>
              <p:nvPr/>
            </p:nvSpPr>
            <p:spPr>
              <a:xfrm>
                <a:off x="5743074" y="3348801"/>
                <a:ext cx="4988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dirty="0">
                    <a:solidFill>
                      <a:schemeClr val="accent1"/>
                    </a:solidFill>
                  </a:rPr>
                  <a:t>(...)</a:t>
                </a:r>
              </a:p>
            </p:txBody>
          </p:sp>
        </p:grp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id="{E8FAD3B7-111F-CF45-B59C-D6663F59B8DB}"/>
                </a:ext>
              </a:extLst>
            </p:cNvPr>
            <p:cNvSpPr txBox="1"/>
            <p:nvPr/>
          </p:nvSpPr>
          <p:spPr>
            <a:xfrm>
              <a:off x="8520278" y="6063055"/>
              <a:ext cx="14856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err="1"/>
                <a:t>StudyMonitor</a:t>
              </a:r>
              <a:endParaRPr lang="pt-PT" dirty="0"/>
            </a:p>
          </p:txBody>
        </p:sp>
      </p:grpSp>
      <p:grpSp>
        <p:nvGrpSpPr>
          <p:cNvPr id="42" name="Agrupar 41" title="Tool Observatory ">
            <a:extLst>
              <a:ext uri="{FF2B5EF4-FFF2-40B4-BE49-F238E27FC236}">
                <a16:creationId xmlns:a16="http://schemas.microsoft.com/office/drawing/2014/main" id="{46863494-2AD7-B640-8234-56D86287BA7B}"/>
              </a:ext>
            </a:extLst>
          </p:cNvPr>
          <p:cNvGrpSpPr/>
          <p:nvPr/>
        </p:nvGrpSpPr>
        <p:grpSpPr>
          <a:xfrm>
            <a:off x="4647504" y="2003513"/>
            <a:ext cx="2520000" cy="3018215"/>
            <a:chOff x="4647504" y="2003513"/>
            <a:chExt cx="2520000" cy="3018215"/>
          </a:xfrm>
        </p:grpSpPr>
        <p:grpSp>
          <p:nvGrpSpPr>
            <p:cNvPr id="18" name="Agrupar 17">
              <a:extLst>
                <a:ext uri="{FF2B5EF4-FFF2-40B4-BE49-F238E27FC236}">
                  <a16:creationId xmlns:a16="http://schemas.microsoft.com/office/drawing/2014/main" id="{40E6A1D4-C0F4-6A42-92F1-67777E47F9A4}"/>
                </a:ext>
              </a:extLst>
            </p:cNvPr>
            <p:cNvGrpSpPr/>
            <p:nvPr/>
          </p:nvGrpSpPr>
          <p:grpSpPr>
            <a:xfrm>
              <a:off x="4647504" y="2003513"/>
              <a:ext cx="2520000" cy="2520000"/>
              <a:chOff x="7475618" y="2519334"/>
              <a:chExt cx="2520000" cy="2520000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E00BE807-0AF1-4142-A4E6-F93B51AF611D}"/>
                  </a:ext>
                </a:extLst>
              </p:cNvPr>
              <p:cNvSpPr/>
              <p:nvPr/>
            </p:nvSpPr>
            <p:spPr>
              <a:xfrm>
                <a:off x="8069180" y="3545317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0" name="Retângulo 19">
                <a:extLst>
                  <a:ext uri="{FF2B5EF4-FFF2-40B4-BE49-F238E27FC236}">
                    <a16:creationId xmlns:a16="http://schemas.microsoft.com/office/drawing/2014/main" id="{5D1951D6-0C01-8F45-A087-DCA1F14689BA}"/>
                  </a:ext>
                </a:extLst>
              </p:cNvPr>
              <p:cNvSpPr/>
              <p:nvPr/>
            </p:nvSpPr>
            <p:spPr>
              <a:xfrm>
                <a:off x="8153401" y="3649594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1" name="Retângulo 20">
                <a:extLst>
                  <a:ext uri="{FF2B5EF4-FFF2-40B4-BE49-F238E27FC236}">
                    <a16:creationId xmlns:a16="http://schemas.microsoft.com/office/drawing/2014/main" id="{D55FB4C4-E75E-744C-9E28-65B6F0ED0F8B}"/>
                  </a:ext>
                </a:extLst>
              </p:cNvPr>
              <p:cNvSpPr/>
              <p:nvPr/>
            </p:nvSpPr>
            <p:spPr>
              <a:xfrm>
                <a:off x="8245646" y="3757879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BB5F9B6-A9E0-0F49-ADF4-A89A35B29B2B}"/>
                  </a:ext>
                </a:extLst>
              </p:cNvPr>
              <p:cNvSpPr/>
              <p:nvPr/>
            </p:nvSpPr>
            <p:spPr>
              <a:xfrm>
                <a:off x="7579895" y="3424996"/>
                <a:ext cx="1080000" cy="1080000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CCFCF489-D97E-5341-9A6B-7AF40E0B216D}"/>
                  </a:ext>
                </a:extLst>
              </p:cNvPr>
              <p:cNvSpPr txBox="1"/>
              <p:nvPr/>
            </p:nvSpPr>
            <p:spPr>
              <a:xfrm>
                <a:off x="8261686" y="4022575"/>
                <a:ext cx="4463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200" dirty="0">
                    <a:solidFill>
                      <a:schemeClr val="accent1"/>
                    </a:solidFill>
                  </a:rPr>
                  <a:t>(...)</a:t>
                </a:r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AE257AC7-9A21-DD45-853F-BE9D7500DE84}"/>
                  </a:ext>
                </a:extLst>
              </p:cNvPr>
              <p:cNvSpPr/>
              <p:nvPr/>
            </p:nvSpPr>
            <p:spPr>
              <a:xfrm>
                <a:off x="7852613" y="3890221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5" name="Retângulo 24">
                <a:extLst>
                  <a:ext uri="{FF2B5EF4-FFF2-40B4-BE49-F238E27FC236}">
                    <a16:creationId xmlns:a16="http://schemas.microsoft.com/office/drawing/2014/main" id="{C2ED61F7-D105-4A43-9EB8-0C3DB007A726}"/>
                  </a:ext>
                </a:extLst>
              </p:cNvPr>
              <p:cNvSpPr/>
              <p:nvPr/>
            </p:nvSpPr>
            <p:spPr>
              <a:xfrm>
                <a:off x="7952876" y="4026582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16BB4F05-3E2B-E04E-BE9A-43D762357607}"/>
                  </a:ext>
                </a:extLst>
              </p:cNvPr>
              <p:cNvSpPr/>
              <p:nvPr/>
            </p:nvSpPr>
            <p:spPr>
              <a:xfrm>
                <a:off x="8045121" y="4134867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4D8F3AA4-9C8B-CF4C-9B02-610B8325F008}"/>
                  </a:ext>
                </a:extLst>
              </p:cNvPr>
              <p:cNvSpPr/>
              <p:nvPr/>
            </p:nvSpPr>
            <p:spPr>
              <a:xfrm>
                <a:off x="9192125" y="2983844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id="{63531AE7-4FD5-4540-B774-ACB09AA32AAA}"/>
                  </a:ext>
                </a:extLst>
              </p:cNvPr>
              <p:cNvSpPr/>
              <p:nvPr/>
            </p:nvSpPr>
            <p:spPr>
              <a:xfrm>
                <a:off x="9276346" y="3088121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9" name="Retângulo 28">
                <a:extLst>
                  <a:ext uri="{FF2B5EF4-FFF2-40B4-BE49-F238E27FC236}">
                    <a16:creationId xmlns:a16="http://schemas.microsoft.com/office/drawing/2014/main" id="{C003CC92-F393-6C46-8AF5-7BF22E52F24D}"/>
                  </a:ext>
                </a:extLst>
              </p:cNvPr>
              <p:cNvSpPr/>
              <p:nvPr/>
            </p:nvSpPr>
            <p:spPr>
              <a:xfrm>
                <a:off x="9368591" y="3196406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773F4ED0-F4E7-D848-B31F-EE0E854D5E20}"/>
                  </a:ext>
                </a:extLst>
              </p:cNvPr>
              <p:cNvSpPr/>
              <p:nvPr/>
            </p:nvSpPr>
            <p:spPr>
              <a:xfrm>
                <a:off x="8702840" y="2863523"/>
                <a:ext cx="1080000" cy="1080000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27625917-580F-E24F-A2D3-422811B80E26}"/>
                  </a:ext>
                </a:extLst>
              </p:cNvPr>
              <p:cNvSpPr txBox="1"/>
              <p:nvPr/>
            </p:nvSpPr>
            <p:spPr>
              <a:xfrm>
                <a:off x="9384631" y="3461102"/>
                <a:ext cx="4463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200" dirty="0">
                    <a:solidFill>
                      <a:schemeClr val="accent1"/>
                    </a:solidFill>
                  </a:rPr>
                  <a:t>(...)</a:t>
                </a:r>
              </a:p>
            </p:txBody>
          </p:sp>
          <p:sp>
            <p:nvSpPr>
              <p:cNvPr id="32" name="Retângulo 31">
                <a:extLst>
                  <a:ext uri="{FF2B5EF4-FFF2-40B4-BE49-F238E27FC236}">
                    <a16:creationId xmlns:a16="http://schemas.microsoft.com/office/drawing/2014/main" id="{3AF0F154-D145-6D45-A76C-6D04C4F14FA9}"/>
                  </a:ext>
                </a:extLst>
              </p:cNvPr>
              <p:cNvSpPr/>
              <p:nvPr/>
            </p:nvSpPr>
            <p:spPr>
              <a:xfrm>
                <a:off x="8975558" y="3328748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33" name="Retângulo 32">
                <a:extLst>
                  <a:ext uri="{FF2B5EF4-FFF2-40B4-BE49-F238E27FC236}">
                    <a16:creationId xmlns:a16="http://schemas.microsoft.com/office/drawing/2014/main" id="{3150F83B-EBDD-0845-9DFE-028DDD5E2A86}"/>
                  </a:ext>
                </a:extLst>
              </p:cNvPr>
              <p:cNvSpPr/>
              <p:nvPr/>
            </p:nvSpPr>
            <p:spPr>
              <a:xfrm>
                <a:off x="9075821" y="3465109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34" name="Retângulo 33">
                <a:extLst>
                  <a:ext uri="{FF2B5EF4-FFF2-40B4-BE49-F238E27FC236}">
                    <a16:creationId xmlns:a16="http://schemas.microsoft.com/office/drawing/2014/main" id="{A17D0E19-6A36-C046-9186-8FF1CE60629F}"/>
                  </a:ext>
                </a:extLst>
              </p:cNvPr>
              <p:cNvSpPr/>
              <p:nvPr/>
            </p:nvSpPr>
            <p:spPr>
              <a:xfrm>
                <a:off x="9168066" y="3573394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AE2B8AF1-1A4B-8545-A183-D68B6A370B7B}"/>
                  </a:ext>
                </a:extLst>
              </p:cNvPr>
              <p:cNvSpPr/>
              <p:nvPr/>
            </p:nvSpPr>
            <p:spPr>
              <a:xfrm>
                <a:off x="7475618" y="2519334"/>
                <a:ext cx="2520000" cy="2520000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EFD28C1B-4C54-C745-8688-A9CCD1536416}"/>
                  </a:ext>
                </a:extLst>
              </p:cNvPr>
              <p:cNvSpPr txBox="1"/>
              <p:nvPr/>
            </p:nvSpPr>
            <p:spPr>
              <a:xfrm>
                <a:off x="9168062" y="4219076"/>
                <a:ext cx="4988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dirty="0"/>
                  <a:t>(...)</a:t>
                </a:r>
              </a:p>
            </p:txBody>
          </p:sp>
        </p:grp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73FCAF69-B99E-8646-812E-C4B96056C147}"/>
                </a:ext>
              </a:extLst>
            </p:cNvPr>
            <p:cNvSpPr txBox="1"/>
            <p:nvPr/>
          </p:nvSpPr>
          <p:spPr>
            <a:xfrm>
              <a:off x="5016392" y="4652396"/>
              <a:ext cx="1336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err="1"/>
                <a:t>Observatory</a:t>
              </a:r>
              <a:endParaRPr lang="pt-PT" dirty="0"/>
            </a:p>
          </p:txBody>
        </p:sp>
      </p:grpSp>
      <p:grpSp>
        <p:nvGrpSpPr>
          <p:cNvPr id="41" name="Agrupar 40" title="Tool MyMonitor">
            <a:extLst>
              <a:ext uri="{FF2B5EF4-FFF2-40B4-BE49-F238E27FC236}">
                <a16:creationId xmlns:a16="http://schemas.microsoft.com/office/drawing/2014/main" id="{02CDC30D-1E07-124D-918A-B0A92C6D42E0}"/>
              </a:ext>
            </a:extLst>
          </p:cNvPr>
          <p:cNvGrpSpPr/>
          <p:nvPr/>
        </p:nvGrpSpPr>
        <p:grpSpPr>
          <a:xfrm>
            <a:off x="2900582" y="4627290"/>
            <a:ext cx="1256434" cy="1468205"/>
            <a:chOff x="2900582" y="4627290"/>
            <a:chExt cx="1256434" cy="1468205"/>
          </a:xfrm>
        </p:grpSpPr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id="{210D976A-E53C-FC4B-9E0D-0D99DDD60971}"/>
                </a:ext>
              </a:extLst>
            </p:cNvPr>
            <p:cNvGrpSpPr/>
            <p:nvPr/>
          </p:nvGrpSpPr>
          <p:grpSpPr>
            <a:xfrm>
              <a:off x="3200401" y="4627290"/>
              <a:ext cx="649706" cy="1002633"/>
              <a:chOff x="2879560" y="4098760"/>
              <a:chExt cx="649706" cy="1002633"/>
            </a:xfrm>
          </p:grpSpPr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45AF1769-B716-174D-9E34-F5D0183E41A3}"/>
                  </a:ext>
                </a:extLst>
              </p:cNvPr>
              <p:cNvSpPr/>
              <p:nvPr/>
            </p:nvSpPr>
            <p:spPr>
              <a:xfrm>
                <a:off x="2879560" y="4098760"/>
                <a:ext cx="328862" cy="517357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EEE8A867-6FB3-724E-9496-2DF7D355E0D0}"/>
                  </a:ext>
                </a:extLst>
              </p:cNvPr>
              <p:cNvSpPr/>
              <p:nvPr/>
            </p:nvSpPr>
            <p:spPr>
              <a:xfrm>
                <a:off x="3043991" y="4331373"/>
                <a:ext cx="328862" cy="517357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3269B3AA-746A-2F4C-B71F-800FA5277C62}"/>
                  </a:ext>
                </a:extLst>
              </p:cNvPr>
              <p:cNvSpPr/>
              <p:nvPr/>
            </p:nvSpPr>
            <p:spPr>
              <a:xfrm>
                <a:off x="3200404" y="4584036"/>
                <a:ext cx="328862" cy="517357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  <p:sp>
          <p:nvSpPr>
            <p:cNvPr id="38" name="CaixaDeTexto 37">
              <a:extLst>
                <a:ext uri="{FF2B5EF4-FFF2-40B4-BE49-F238E27FC236}">
                  <a16:creationId xmlns:a16="http://schemas.microsoft.com/office/drawing/2014/main" id="{7A7ED72F-2D7B-F841-8448-E279A106BC85}"/>
                </a:ext>
              </a:extLst>
            </p:cNvPr>
            <p:cNvSpPr txBox="1"/>
            <p:nvPr/>
          </p:nvSpPr>
          <p:spPr>
            <a:xfrm>
              <a:off x="2900582" y="5726163"/>
              <a:ext cx="1256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err="1"/>
                <a:t>MyMonitor</a:t>
              </a:r>
              <a:endParaRPr lang="pt-PT" dirty="0"/>
            </a:p>
          </p:txBody>
        </p:sp>
      </p:grpSp>
      <p:grpSp>
        <p:nvGrpSpPr>
          <p:cNvPr id="3" name="Agrupar 2" title="Tool AccessMonitor">
            <a:extLst>
              <a:ext uri="{FF2B5EF4-FFF2-40B4-BE49-F238E27FC236}">
                <a16:creationId xmlns:a16="http://schemas.microsoft.com/office/drawing/2014/main" id="{3B390943-139D-F845-A6F2-7F55DDA74FC2}"/>
              </a:ext>
            </a:extLst>
          </p:cNvPr>
          <p:cNvGrpSpPr/>
          <p:nvPr/>
        </p:nvGrpSpPr>
        <p:grpSpPr>
          <a:xfrm>
            <a:off x="1020641" y="2672130"/>
            <a:ext cx="1578637" cy="1071161"/>
            <a:chOff x="1020641" y="2672130"/>
            <a:chExt cx="1578637" cy="1071161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3D45F39B-C0F3-9D4D-9A82-6F15EEECD267}"/>
                </a:ext>
              </a:extLst>
            </p:cNvPr>
            <p:cNvSpPr/>
            <p:nvPr/>
          </p:nvSpPr>
          <p:spPr>
            <a:xfrm>
              <a:off x="1604208" y="2672130"/>
              <a:ext cx="429128" cy="577525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85E5E84C-4F0F-EB4B-A959-3415D1ECD245}"/>
                </a:ext>
              </a:extLst>
            </p:cNvPr>
            <p:cNvSpPr txBox="1"/>
            <p:nvPr/>
          </p:nvSpPr>
          <p:spPr>
            <a:xfrm>
              <a:off x="1020641" y="3373959"/>
              <a:ext cx="15786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err="1"/>
                <a:t>AccessMonitor</a:t>
              </a:r>
              <a:endParaRPr lang="pt-PT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D92C93C-891B-5745-8EEA-A24D1F1F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Ecosystem of the PT Evaluation Tools (4 + 1)</a:t>
            </a:r>
            <a:br>
              <a:rPr lang="en-GB" dirty="0"/>
            </a:br>
            <a:r>
              <a:rPr lang="en-GB" sz="1800" dirty="0"/>
              <a:t>(http://</a:t>
            </a:r>
            <a:r>
              <a:rPr lang="en-GB" sz="1800" dirty="0" err="1"/>
              <a:t>accessmonitor.acessibilidade.gov.pt</a:t>
            </a:r>
            <a:r>
              <a:rPr lang="en-GB" sz="1800" dirty="0"/>
              <a:t>)</a:t>
            </a:r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226101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Agrupar 32" title="Tool MyMonitor">
            <a:extLst>
              <a:ext uri="{FF2B5EF4-FFF2-40B4-BE49-F238E27FC236}">
                <a16:creationId xmlns:a16="http://schemas.microsoft.com/office/drawing/2014/main" id="{85C5DA8C-039D-FA46-BD6C-54CEFF9D7937}"/>
              </a:ext>
            </a:extLst>
          </p:cNvPr>
          <p:cNvGrpSpPr/>
          <p:nvPr/>
        </p:nvGrpSpPr>
        <p:grpSpPr>
          <a:xfrm>
            <a:off x="9531411" y="3403358"/>
            <a:ext cx="1256434" cy="1608072"/>
            <a:chOff x="9531411" y="3403358"/>
            <a:chExt cx="1256434" cy="1608072"/>
          </a:xfrm>
        </p:grpSpPr>
        <p:grpSp>
          <p:nvGrpSpPr>
            <p:cNvPr id="23" name="Agrupar 22">
              <a:extLst>
                <a:ext uri="{FF2B5EF4-FFF2-40B4-BE49-F238E27FC236}">
                  <a16:creationId xmlns:a16="http://schemas.microsoft.com/office/drawing/2014/main" id="{BCF90D97-C816-6845-B7ED-FE0E0BD2A5AB}"/>
                </a:ext>
              </a:extLst>
            </p:cNvPr>
            <p:cNvGrpSpPr/>
            <p:nvPr/>
          </p:nvGrpSpPr>
          <p:grpSpPr>
            <a:xfrm>
              <a:off x="9674353" y="3403358"/>
              <a:ext cx="649706" cy="1002633"/>
              <a:chOff x="2879560" y="4098760"/>
              <a:chExt cx="649706" cy="1002633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762749F2-BEC8-904C-B873-8835DD477B68}"/>
                  </a:ext>
                </a:extLst>
              </p:cNvPr>
              <p:cNvSpPr/>
              <p:nvPr/>
            </p:nvSpPr>
            <p:spPr>
              <a:xfrm>
                <a:off x="2879560" y="4098760"/>
                <a:ext cx="328862" cy="517357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5" name="Retângulo 24">
                <a:extLst>
                  <a:ext uri="{FF2B5EF4-FFF2-40B4-BE49-F238E27FC236}">
                    <a16:creationId xmlns:a16="http://schemas.microsoft.com/office/drawing/2014/main" id="{C1060E46-CB49-BD4D-ABD6-622C52BEC028}"/>
                  </a:ext>
                </a:extLst>
              </p:cNvPr>
              <p:cNvSpPr/>
              <p:nvPr/>
            </p:nvSpPr>
            <p:spPr>
              <a:xfrm>
                <a:off x="3043991" y="4331373"/>
                <a:ext cx="328862" cy="517357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CA915B30-E4EE-3245-AC9A-7935B00EECD3}"/>
                  </a:ext>
                </a:extLst>
              </p:cNvPr>
              <p:cNvSpPr/>
              <p:nvPr/>
            </p:nvSpPr>
            <p:spPr>
              <a:xfrm>
                <a:off x="3200404" y="4584036"/>
                <a:ext cx="328862" cy="517357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E0973EC9-4D20-8646-A422-61B2760DDAFB}"/>
                </a:ext>
              </a:extLst>
            </p:cNvPr>
            <p:cNvSpPr txBox="1"/>
            <p:nvPr/>
          </p:nvSpPr>
          <p:spPr>
            <a:xfrm>
              <a:off x="9531411" y="4642098"/>
              <a:ext cx="1256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err="1"/>
                <a:t>MyMonitor</a:t>
              </a:r>
              <a:endParaRPr lang="pt-PT" dirty="0"/>
            </a:p>
          </p:txBody>
        </p:sp>
      </p:grpSp>
      <p:grpSp>
        <p:nvGrpSpPr>
          <p:cNvPr id="32" name="Agrupar 31" descr="The Observatory is an important element to create a network of people. We give them the MyMonitor to monitor their websites and we get the contact." title="Helping to create a Network of People">
            <a:extLst>
              <a:ext uri="{FF2B5EF4-FFF2-40B4-BE49-F238E27FC236}">
                <a16:creationId xmlns:a16="http://schemas.microsoft.com/office/drawing/2014/main" id="{F67EB003-7462-4D48-9E6F-525D8B2078FA}"/>
              </a:ext>
            </a:extLst>
          </p:cNvPr>
          <p:cNvGrpSpPr/>
          <p:nvPr/>
        </p:nvGrpSpPr>
        <p:grpSpPr>
          <a:xfrm>
            <a:off x="5360844" y="2006012"/>
            <a:ext cx="2857500" cy="3720062"/>
            <a:chOff x="5360844" y="2006012"/>
            <a:chExt cx="2857500" cy="3720062"/>
          </a:xfrm>
        </p:grpSpPr>
        <p:pic>
          <p:nvPicPr>
            <p:cNvPr id="29" name="Imagem 28">
              <a:extLst>
                <a:ext uri="{FF2B5EF4-FFF2-40B4-BE49-F238E27FC236}">
                  <a16:creationId xmlns:a16="http://schemas.microsoft.com/office/drawing/2014/main" id="{E886D019-CF53-8A4F-B53E-1B5E58DAF3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60844" y="2006012"/>
              <a:ext cx="2857500" cy="2857500"/>
            </a:xfrm>
            <a:prstGeom prst="rect">
              <a:avLst/>
            </a:prstGeom>
          </p:spPr>
        </p:pic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id="{3CE8350B-D4C3-1242-8F76-7A280263FF7C}"/>
                </a:ext>
              </a:extLst>
            </p:cNvPr>
            <p:cNvSpPr txBox="1"/>
            <p:nvPr/>
          </p:nvSpPr>
          <p:spPr>
            <a:xfrm>
              <a:off x="5784479" y="5079743"/>
              <a:ext cx="20102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PT" dirty="0" err="1"/>
                <a:t>Helping</a:t>
              </a:r>
              <a:r>
                <a:rPr lang="pt-PT" dirty="0"/>
                <a:t> to </a:t>
              </a:r>
              <a:r>
                <a:rPr lang="pt-PT" dirty="0" err="1"/>
                <a:t>create</a:t>
              </a:r>
              <a:r>
                <a:rPr lang="pt-PT" dirty="0"/>
                <a:t> a </a:t>
              </a:r>
            </a:p>
            <a:p>
              <a:pPr algn="ctr"/>
              <a:r>
                <a:rPr lang="pt-PT" dirty="0"/>
                <a:t>Network </a:t>
              </a:r>
              <a:r>
                <a:rPr lang="pt-PT" dirty="0" err="1"/>
                <a:t>of</a:t>
              </a:r>
              <a:r>
                <a:rPr lang="pt-PT" dirty="0"/>
                <a:t> </a:t>
              </a:r>
              <a:r>
                <a:rPr lang="pt-PT" dirty="0" err="1"/>
                <a:t>People</a:t>
              </a:r>
              <a:endParaRPr lang="pt-PT" dirty="0"/>
            </a:p>
          </p:txBody>
        </p:sp>
      </p:grp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FC7039C-3BF3-3048-9812-9858C20FC6FA}"/>
              </a:ext>
            </a:extLst>
          </p:cNvPr>
          <p:cNvSpPr txBox="1"/>
          <p:nvPr/>
        </p:nvSpPr>
        <p:spPr>
          <a:xfrm>
            <a:off x="3128161" y="5052625"/>
            <a:ext cx="19447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 important tool of: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Awareness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Teach/Learning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Monitoring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(...)</a:t>
            </a:r>
          </a:p>
        </p:txBody>
      </p:sp>
      <p:grpSp>
        <p:nvGrpSpPr>
          <p:cNvPr id="3" name="Agrupar 2" title="Tool Observatory">
            <a:extLst>
              <a:ext uri="{FF2B5EF4-FFF2-40B4-BE49-F238E27FC236}">
                <a16:creationId xmlns:a16="http://schemas.microsoft.com/office/drawing/2014/main" id="{5A4318BF-273D-7946-BF83-67E1EA385330}"/>
              </a:ext>
            </a:extLst>
          </p:cNvPr>
          <p:cNvGrpSpPr/>
          <p:nvPr/>
        </p:nvGrpSpPr>
        <p:grpSpPr>
          <a:xfrm>
            <a:off x="1148400" y="2757690"/>
            <a:ext cx="2520000" cy="2968384"/>
            <a:chOff x="1148400" y="2757690"/>
            <a:chExt cx="2520000" cy="2968384"/>
          </a:xfrm>
        </p:grpSpPr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2D5E0027-AD60-CF46-8641-4EB8F3BD8E63}"/>
                </a:ext>
              </a:extLst>
            </p:cNvPr>
            <p:cNvGrpSpPr/>
            <p:nvPr/>
          </p:nvGrpSpPr>
          <p:grpSpPr>
            <a:xfrm>
              <a:off x="1148400" y="2757690"/>
              <a:ext cx="2520000" cy="2520000"/>
              <a:chOff x="7475618" y="2519334"/>
              <a:chExt cx="2520000" cy="2520000"/>
            </a:xfrm>
          </p:grpSpPr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30314256-F2DE-0441-93EB-CF57A9821A62}"/>
                  </a:ext>
                </a:extLst>
              </p:cNvPr>
              <p:cNvSpPr/>
              <p:nvPr/>
            </p:nvSpPr>
            <p:spPr>
              <a:xfrm>
                <a:off x="8069180" y="3545317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9518A528-DAF7-E84B-AA90-BF6DB24BF880}"/>
                  </a:ext>
                </a:extLst>
              </p:cNvPr>
              <p:cNvSpPr/>
              <p:nvPr/>
            </p:nvSpPr>
            <p:spPr>
              <a:xfrm>
                <a:off x="8153401" y="3649594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080AF890-AFC7-8645-ACF1-B7F0D7D25748}"/>
                  </a:ext>
                </a:extLst>
              </p:cNvPr>
              <p:cNvSpPr/>
              <p:nvPr/>
            </p:nvSpPr>
            <p:spPr>
              <a:xfrm>
                <a:off x="8245646" y="3757879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B3536ABE-5D6A-5242-AE38-F3693443B0FB}"/>
                  </a:ext>
                </a:extLst>
              </p:cNvPr>
              <p:cNvSpPr/>
              <p:nvPr/>
            </p:nvSpPr>
            <p:spPr>
              <a:xfrm>
                <a:off x="7579895" y="3424996"/>
                <a:ext cx="1080000" cy="1080000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D25A7FD5-D0EC-0B42-9158-BC28AAF8332F}"/>
                  </a:ext>
                </a:extLst>
              </p:cNvPr>
              <p:cNvSpPr txBox="1"/>
              <p:nvPr/>
            </p:nvSpPr>
            <p:spPr>
              <a:xfrm>
                <a:off x="8261686" y="4022575"/>
                <a:ext cx="4463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200" dirty="0">
                    <a:solidFill>
                      <a:schemeClr val="accent1"/>
                    </a:solidFill>
                  </a:rPr>
                  <a:t>(...)</a:t>
                </a:r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5319F3DE-E613-2346-BDD9-B11315F2FE63}"/>
                  </a:ext>
                </a:extLst>
              </p:cNvPr>
              <p:cNvSpPr/>
              <p:nvPr/>
            </p:nvSpPr>
            <p:spPr>
              <a:xfrm>
                <a:off x="7852613" y="3890221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96821EE8-77A0-DC43-BD18-5DD2C43C19F4}"/>
                  </a:ext>
                </a:extLst>
              </p:cNvPr>
              <p:cNvSpPr/>
              <p:nvPr/>
            </p:nvSpPr>
            <p:spPr>
              <a:xfrm>
                <a:off x="7952876" y="4026582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E591122E-F0ED-8A42-92BC-55689E78468E}"/>
                  </a:ext>
                </a:extLst>
              </p:cNvPr>
              <p:cNvSpPr/>
              <p:nvPr/>
            </p:nvSpPr>
            <p:spPr>
              <a:xfrm>
                <a:off x="8045121" y="4134867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77C11B71-7B62-A749-9018-16D0C82CF0D7}"/>
                  </a:ext>
                </a:extLst>
              </p:cNvPr>
              <p:cNvSpPr/>
              <p:nvPr/>
            </p:nvSpPr>
            <p:spPr>
              <a:xfrm>
                <a:off x="9192125" y="2983844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8F5F46BC-E5FB-1A44-8C3D-C4692D334CC4}"/>
                  </a:ext>
                </a:extLst>
              </p:cNvPr>
              <p:cNvSpPr/>
              <p:nvPr/>
            </p:nvSpPr>
            <p:spPr>
              <a:xfrm>
                <a:off x="9276346" y="3088121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64EC2C4-3963-A148-81B9-B5180B95E4B0}"/>
                  </a:ext>
                </a:extLst>
              </p:cNvPr>
              <p:cNvSpPr/>
              <p:nvPr/>
            </p:nvSpPr>
            <p:spPr>
              <a:xfrm>
                <a:off x="9368591" y="3196406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FCB1960F-8197-E14A-BB0F-6BCF169C0571}"/>
                  </a:ext>
                </a:extLst>
              </p:cNvPr>
              <p:cNvSpPr/>
              <p:nvPr/>
            </p:nvSpPr>
            <p:spPr>
              <a:xfrm>
                <a:off x="8702840" y="2863523"/>
                <a:ext cx="1080000" cy="1080000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8BAF9097-1A16-AF4A-B49C-5B312E3D36E0}"/>
                  </a:ext>
                </a:extLst>
              </p:cNvPr>
              <p:cNvSpPr txBox="1"/>
              <p:nvPr/>
            </p:nvSpPr>
            <p:spPr>
              <a:xfrm>
                <a:off x="9384631" y="3461102"/>
                <a:ext cx="4463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200" dirty="0">
                    <a:solidFill>
                      <a:schemeClr val="accent1"/>
                    </a:solidFill>
                  </a:rPr>
                  <a:t>(...)</a:t>
                </a:r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1F09F5A1-F671-C847-8A6D-4499F1BA4A0F}"/>
                  </a:ext>
                </a:extLst>
              </p:cNvPr>
              <p:cNvSpPr/>
              <p:nvPr/>
            </p:nvSpPr>
            <p:spPr>
              <a:xfrm>
                <a:off x="8975558" y="3328748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FA9C25F4-1E14-D44D-B604-D8BF0904ABAC}"/>
                  </a:ext>
                </a:extLst>
              </p:cNvPr>
              <p:cNvSpPr/>
              <p:nvPr/>
            </p:nvSpPr>
            <p:spPr>
              <a:xfrm>
                <a:off x="9075821" y="3465109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0" name="Retângulo 19">
                <a:extLst>
                  <a:ext uri="{FF2B5EF4-FFF2-40B4-BE49-F238E27FC236}">
                    <a16:creationId xmlns:a16="http://schemas.microsoft.com/office/drawing/2014/main" id="{0EA133EE-E3DF-3D45-82D9-87F724E4EB0A}"/>
                  </a:ext>
                </a:extLst>
              </p:cNvPr>
              <p:cNvSpPr/>
              <p:nvPr/>
            </p:nvSpPr>
            <p:spPr>
              <a:xfrm>
                <a:off x="9168066" y="3573394"/>
                <a:ext cx="172132" cy="24200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3092005A-A969-A24E-936D-1C6D0A933881}"/>
                  </a:ext>
                </a:extLst>
              </p:cNvPr>
              <p:cNvSpPr/>
              <p:nvPr/>
            </p:nvSpPr>
            <p:spPr>
              <a:xfrm>
                <a:off x="7475618" y="2519334"/>
                <a:ext cx="2520000" cy="2520000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89BBF7C3-497B-7B48-A951-BAC18C1A7F47}"/>
                  </a:ext>
                </a:extLst>
              </p:cNvPr>
              <p:cNvSpPr txBox="1"/>
              <p:nvPr/>
            </p:nvSpPr>
            <p:spPr>
              <a:xfrm>
                <a:off x="9168062" y="4219076"/>
                <a:ext cx="4988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PT" dirty="0"/>
                  <a:t>(...)</a:t>
                </a:r>
              </a:p>
            </p:txBody>
          </p:sp>
        </p:grp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21BBD69C-4EFC-3E47-9870-4FD66E99414C}"/>
                </a:ext>
              </a:extLst>
            </p:cNvPr>
            <p:cNvSpPr txBox="1"/>
            <p:nvPr/>
          </p:nvSpPr>
          <p:spPr>
            <a:xfrm>
              <a:off x="1676589" y="5356742"/>
              <a:ext cx="1336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err="1"/>
                <a:t>Observatory</a:t>
              </a:r>
              <a:endParaRPr lang="pt-PT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8A02EB1-637E-EE4C-8727-506C0792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From Global Statistics to Website’s Report</a:t>
            </a:r>
            <a:br>
              <a:rPr lang="en-GB" sz="2800" dirty="0"/>
            </a:br>
            <a:r>
              <a:rPr lang="en-GB" sz="1800" dirty="0"/>
              <a:t>(The entities will want more details than global statistics)</a:t>
            </a:r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120836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2F990-B94C-CA41-A181-564C04D0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Simplified and In-Depth method of evaluation</a:t>
            </a:r>
            <a:br>
              <a:rPr lang="en-GB" dirty="0"/>
            </a:br>
            <a:r>
              <a:rPr lang="en-GB" sz="1800" dirty="0"/>
              <a:t>(the proposal path in the Directive)</a:t>
            </a:r>
            <a:endParaRPr lang="pt-PT" sz="1800" dirty="0"/>
          </a:p>
        </p:txBody>
      </p:sp>
      <p:sp>
        <p:nvSpPr>
          <p:cNvPr id="4" name="Marcador de Posição de Conteúdo 2">
            <a:extLst>
              <a:ext uri="{FF2B5EF4-FFF2-40B4-BE49-F238E27FC236}">
                <a16:creationId xmlns:a16="http://schemas.microsoft.com/office/drawing/2014/main" id="{4B4AE0B5-26B8-5349-AA4C-DD45D8703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Portuguese methods to be done by the bodies</a:t>
            </a:r>
            <a:br>
              <a:rPr lang="en-GB" dirty="0"/>
            </a:br>
            <a:r>
              <a:rPr lang="en-GB" dirty="0"/>
              <a:t>(DL 83/2018 of 19 October)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GB" dirty="0"/>
              <a:t>Simplified: based on Automatic/Semi-automatic Tools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GB" dirty="0"/>
              <a:t>In-Depth “light”: manual evaluation based on a checklist “10 critical aspects of functional accessibility” (such a kind of W3C’s Easy Check)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GB" dirty="0"/>
              <a:t>Usability tests w/ People w/ Disabilities</a:t>
            </a:r>
          </a:p>
          <a:p>
            <a:r>
              <a:rPr lang="en-GB" dirty="0"/>
              <a:t>Portuguese Simplified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GB" dirty="0"/>
              <a:t>Sample of pages: Homepage + all pages of the domain linked from homepage (for PSB in PT </a:t>
            </a:r>
            <a:r>
              <a:rPr lang="en-GB" b="1" u="sng" dirty="0"/>
              <a:t>in average this means 60 pages</a:t>
            </a:r>
            <a:r>
              <a:rPr lang="en-GB" dirty="0"/>
              <a:t>)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GB" dirty="0"/>
              <a:t>Based on auto/semi-auto tools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4553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509C22-A35A-C447-B20B-0A99E860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Simplified and In-Depth method of evaluation</a:t>
            </a:r>
            <a:br>
              <a:rPr lang="en-GB" dirty="0"/>
            </a:br>
            <a:r>
              <a:rPr lang="en-GB" sz="1800" dirty="0"/>
              <a:t>(the proposal path in the Directive)</a:t>
            </a:r>
            <a:endParaRPr lang="pt-PT" sz="180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E791400-4FE7-D443-A328-BC9F01C46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MS shall apply a simplified monitoring method to websites that detects </a:t>
            </a:r>
            <a:r>
              <a:rPr lang="en-GB" b="1" u="sng" dirty="0"/>
              <a:t>instances of non-compliance</a:t>
            </a:r>
            <a:r>
              <a:rPr lang="en-GB" dirty="0"/>
              <a:t> with a sub-set of the requirements</a:t>
            </a:r>
          </a:p>
          <a:p>
            <a:r>
              <a:rPr lang="en-GB" dirty="0"/>
              <a:t>Requirements:</a:t>
            </a:r>
          </a:p>
          <a:p>
            <a:pPr lvl="1"/>
            <a:r>
              <a:rPr lang="en-GB" dirty="0"/>
              <a:t>Tests related to POUR (meet Clauses 9.2.1. to 9.2.38 and 9.3. of EN 301 549) + mix of user needs / functional requirements</a:t>
            </a:r>
          </a:p>
          <a:p>
            <a:r>
              <a:rPr lang="en-GB" dirty="0" err="1"/>
              <a:t>Nr</a:t>
            </a:r>
            <a:r>
              <a:rPr lang="en-GB" dirty="0"/>
              <a:t>. of Websites (in the case of Portugal):</a:t>
            </a:r>
          </a:p>
          <a:p>
            <a:pPr lvl="1"/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Monitoring Period: 275</a:t>
            </a:r>
          </a:p>
          <a:p>
            <a:pPr lvl="1"/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Monitoring Period: 275 (50% new)</a:t>
            </a:r>
          </a:p>
          <a:p>
            <a:pPr lvl="1"/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Monitoring Period: 375 (50% new)</a:t>
            </a:r>
          </a:p>
          <a:p>
            <a:pPr lvl="1"/>
            <a:r>
              <a:rPr lang="en-GB" dirty="0"/>
              <a:t>These means a minimum “universe” of around 620 websites</a:t>
            </a:r>
          </a:p>
          <a:p>
            <a:r>
              <a:rPr lang="en-GB" dirty="0" err="1"/>
              <a:t>Nr</a:t>
            </a:r>
            <a:r>
              <a:rPr lang="en-GB" dirty="0"/>
              <a:t> of pages:</a:t>
            </a:r>
          </a:p>
          <a:p>
            <a:pPr lvl="1"/>
            <a:r>
              <a:rPr lang="en-GB" dirty="0"/>
              <a:t>Homepage + a number of pages (appropriate to the estimated size and the complexity of the website).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9279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F7163A-103F-6047-98CA-DE0229C47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 err="1"/>
              <a:t>The</a:t>
            </a:r>
            <a:r>
              <a:rPr lang="pt-PT" sz="2800" dirty="0"/>
              <a:t> 308 </a:t>
            </a:r>
            <a:r>
              <a:rPr lang="pt-PT" sz="2800" dirty="0" err="1"/>
              <a:t>Municipalities</a:t>
            </a:r>
            <a:r>
              <a:rPr lang="pt-PT" sz="2800" dirty="0"/>
              <a:t> (2005 - 2009 - 2019)</a:t>
            </a:r>
            <a:br>
              <a:rPr lang="pt-PT" dirty="0"/>
            </a:br>
            <a:r>
              <a:rPr lang="pt-PT" sz="1800" dirty="0"/>
              <a:t>(A demo)</a:t>
            </a:r>
          </a:p>
        </p:txBody>
      </p:sp>
      <p:graphicFrame>
        <p:nvGraphicFramePr>
          <p:cNvPr id="5" name="Chart 1" descr="In 2005, 19% of the websites had the symbol of acccessibility and 15% was conformed with level 'A' of WCAG 1.0&#10;&#10;In 2009, 37,5% of the websites had the symbol of accessibility and 1,7% was conformed with level 'A' of WCAG 1.0" title="The 308 Portuguese Municipalities">
            <a:extLst>
              <a:ext uri="{FF2B5EF4-FFF2-40B4-BE49-F238E27FC236}">
                <a16:creationId xmlns:a16="http://schemas.microsoft.com/office/drawing/2014/main" id="{B839FFB0-428C-3044-9082-A9012686B1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6488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530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F1D435-D950-894C-A19B-26DCF02B8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The present/future of the PT Observatory</a:t>
            </a:r>
            <a:br>
              <a:rPr lang="en-GB" dirty="0"/>
            </a:br>
            <a:r>
              <a:rPr lang="en-GB" sz="1800" dirty="0"/>
              <a:t>(The WAI-Tools </a:t>
            </a:r>
            <a:r>
              <a:rPr lang="en-GB" sz="1800" dirty="0" err="1"/>
              <a:t>WorkPlan</a:t>
            </a:r>
            <a:r>
              <a:rPr lang="en-GB" sz="1800" dirty="0"/>
              <a:t>)</a:t>
            </a:r>
            <a:endParaRPr lang="pt-PT" sz="180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BDFCA8F-535F-BE45-A356-7981757FE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Completed the architecture update and introduced a new administration tool</a:t>
            </a:r>
          </a:p>
          <a:p>
            <a:r>
              <a:rPr lang="en-GB" dirty="0"/>
              <a:t>Observatory prepared to receive evaluation results expressed in the open data format</a:t>
            </a:r>
          </a:p>
          <a:p>
            <a:r>
              <a:rPr lang="en-GB" dirty="0"/>
              <a:t>Work plan until M24</a:t>
            </a:r>
          </a:p>
          <a:p>
            <a:pPr lvl="1"/>
            <a:r>
              <a:rPr lang="en-GB" dirty="0"/>
              <a:t>Mapping of the ACT rules support from different evaluation engines</a:t>
            </a:r>
          </a:p>
          <a:p>
            <a:pPr lvl="1"/>
            <a:r>
              <a:rPr lang="en-GB" dirty="0"/>
              <a:t>Integration of complementary engines</a:t>
            </a:r>
          </a:p>
          <a:p>
            <a:pPr lvl="1"/>
            <a:r>
              <a:rPr lang="en-GB" dirty="0"/>
              <a:t>Automated import of information from Accessibility Statements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4597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sales training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ales training presentation.potx" id="{43A08E4F-B0EF-4939-AE80-92C3CECADCD8}" vid="{E3DA271C-F552-4722-8084-29919216053E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sales training presentation</Template>
  <TotalTime>852</TotalTime>
  <Words>439</Words>
  <Application>Microsoft Macintosh PowerPoint</Application>
  <PresentationFormat>Ecrã Panorâmico</PresentationFormat>
  <Paragraphs>80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Wingdings 2</vt:lpstr>
      <vt:lpstr>Business sales training presentation</vt:lpstr>
      <vt:lpstr>WAI-Tools Project   Current Portuguese observatory and plans for updating using rules  Open meeting – Brussels – 20  May 2019</vt:lpstr>
      <vt:lpstr>Current Portuguese Observatory</vt:lpstr>
      <vt:lpstr>Apresentação do PowerPoint</vt:lpstr>
      <vt:lpstr>Ecosystem of the PT Evaluation Tools (4 + 1) (http://accessmonitor.acessibilidade.gov.pt)</vt:lpstr>
      <vt:lpstr>From Global Statistics to Website’s Report (The entities will want more details than global statistics)</vt:lpstr>
      <vt:lpstr>Simplified and In-Depth method of evaluation (the proposal path in the Directive)</vt:lpstr>
      <vt:lpstr>Simplified and In-Depth method of evaluation (the proposal path in the Directive)</vt:lpstr>
      <vt:lpstr>The 308 Municipalities (2005 - 2009 - 2019) (A demo)</vt:lpstr>
      <vt:lpstr>The present/future of the PT Observatory (The WAI-Tools WorkPlan)</vt:lpstr>
      <vt:lpstr>Further Information and Resources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WAI-Tools Project  29 November 2017 Brussels, Belgium  </dc:title>
  <dc:creator>Shadi Abou-Zahra</dc:creator>
  <cp:lastModifiedBy>Jorge Fernandes</cp:lastModifiedBy>
  <cp:revision>58</cp:revision>
  <cp:lastPrinted>2019-05-17T17:16:37Z</cp:lastPrinted>
  <dcterms:created xsi:type="dcterms:W3CDTF">2017-11-20T17:35:56Z</dcterms:created>
  <dcterms:modified xsi:type="dcterms:W3CDTF">2019-05-20T06:37:06Z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74066600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