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handoutMasterIdLst>
    <p:handoutMasterId r:id="rId14"/>
  </p:handoutMasterIdLst>
  <p:sldIdLst>
    <p:sldId id="282" r:id="rId2"/>
    <p:sldId id="259" r:id="rId3"/>
    <p:sldId id="313" r:id="rId4"/>
    <p:sldId id="314" r:id="rId5"/>
    <p:sldId id="315" r:id="rId6"/>
    <p:sldId id="316" r:id="rId7"/>
    <p:sldId id="317" r:id="rId8"/>
    <p:sldId id="312" r:id="rId9"/>
    <p:sldId id="308" r:id="rId10"/>
    <p:sldId id="318" r:id="rId11"/>
    <p:sldId id="30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E8B1032C-EA38-4F05-BA0D-38AFFFC7BED3}">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4" autoAdjust="0"/>
    <p:restoredTop sz="94660"/>
  </p:normalViewPr>
  <p:slideViewPr>
    <p:cSldViewPr snapToGrid="0" showGuides="1">
      <p:cViewPr varScale="1">
        <p:scale>
          <a:sx n="115" d="100"/>
          <a:sy n="115" d="100"/>
        </p:scale>
        <p:origin x="224" y="392"/>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32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27325D-7C6B-4659-A656-A772019985A7}" type="datetimeFigureOut">
              <a:rPr lang="en-US" smtClean="0"/>
              <a:t>5/16/19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AB6F1DE-7011-44EB-ACA9-621AFE57E05B}" type="slidenum">
              <a:rPr lang="en-US" smtClean="0"/>
              <a:t>‹#›</a:t>
            </a:fld>
            <a:endParaRPr lang="en-US" dirty="0"/>
          </a:p>
        </p:txBody>
      </p:sp>
    </p:spTree>
    <p:extLst>
      <p:ext uri="{BB962C8B-B14F-4D97-AF65-F5344CB8AC3E}">
        <p14:creationId xmlns:p14="http://schemas.microsoft.com/office/powerpoint/2010/main" val="37769527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5FD80F-0FDC-4A05-9EF1-C028EC4EDC0A}" type="datetimeFigureOut">
              <a:rPr lang="en-US" smtClean="0"/>
              <a:t>5/16/19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6039D5-9119-4C2A-87C5-029C8B6BFFEF}" type="slidenum">
              <a:rPr lang="en-US" smtClean="0"/>
              <a:t>‹#›</a:t>
            </a:fld>
            <a:endParaRPr lang="en-US" dirty="0"/>
          </a:p>
        </p:txBody>
      </p:sp>
    </p:spTree>
    <p:extLst>
      <p:ext uri="{BB962C8B-B14F-4D97-AF65-F5344CB8AC3E}">
        <p14:creationId xmlns:p14="http://schemas.microsoft.com/office/powerpoint/2010/main" val="333752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your self and organization!</a:t>
            </a:r>
          </a:p>
          <a:p>
            <a:endParaRPr lang="en-US" dirty="0"/>
          </a:p>
          <a:p>
            <a:r>
              <a:rPr lang="en-US" dirty="0"/>
              <a:t>Into open source engines!! </a:t>
            </a:r>
          </a:p>
          <a:p>
            <a:r>
              <a:rPr lang="en-US" dirty="0"/>
              <a:t>Two independent implementations </a:t>
            </a:r>
          </a:p>
          <a:p>
            <a:r>
              <a:rPr lang="en-US" dirty="0"/>
              <a:t>Vetting – because </a:t>
            </a:r>
            <a:r>
              <a:rPr lang="en-US" dirty="0">
                <a:sym typeface="Wingdings" panose="05000000000000000000" pitchFamily="2" charset="2"/>
              </a:rPr>
              <a:t> </a:t>
            </a:r>
            <a:r>
              <a:rPr lang="en-US" b="1" u="sng" dirty="0">
                <a:sym typeface="Wingdings" panose="05000000000000000000" pitchFamily="2" charset="2"/>
              </a:rPr>
              <a:t>Not</a:t>
            </a:r>
            <a:r>
              <a:rPr lang="en-US" dirty="0">
                <a:sym typeface="Wingdings" panose="05000000000000000000" pitchFamily="2" charset="2"/>
              </a:rPr>
              <a:t> real life websites!! </a:t>
            </a:r>
            <a:endParaRPr lang="en-US" dirty="0"/>
          </a:p>
          <a:p>
            <a:endParaRPr lang="en-US" dirty="0"/>
          </a:p>
          <a:p>
            <a:endParaRPr lang="en-US" dirty="0"/>
          </a:p>
          <a:p>
            <a:r>
              <a:rPr lang="en-US" dirty="0"/>
              <a:t>Vetting: quality control of rules // if implementable and if accurate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(DQ has intermediate format)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Automatic! Semiautomatic! And Manual testing!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GB" sz="1200" kern="1200" dirty="0">
                <a:solidFill>
                  <a:schemeClr val="tx1"/>
                </a:solidFill>
                <a:effectLst/>
                <a:latin typeface="+mn-lt"/>
                <a:ea typeface="+mn-ea"/>
                <a:cs typeface="+mn-cs"/>
              </a:rPr>
              <a:t>That is, project results will be deployed directly into the existing market of web accessibility evaluation and repair tools, rather than to develop tools from scratch or from an earlier stage of development. This includes the Deque </a:t>
            </a:r>
            <a:r>
              <a:rPr lang="en-GB" sz="1200" kern="1200" dirty="0" err="1">
                <a:solidFill>
                  <a:schemeClr val="tx1"/>
                </a:solidFill>
                <a:effectLst/>
                <a:latin typeface="+mn-lt"/>
                <a:ea typeface="+mn-ea"/>
                <a:cs typeface="+mn-cs"/>
              </a:rPr>
              <a:t>aXe</a:t>
            </a:r>
            <a:r>
              <a:rPr lang="en-GB" sz="1200" kern="1200" dirty="0">
                <a:solidFill>
                  <a:schemeClr val="tx1"/>
                </a:solidFill>
                <a:effectLst/>
                <a:latin typeface="+mn-lt"/>
                <a:ea typeface="+mn-ea"/>
                <a:cs typeface="+mn-cs"/>
              </a:rPr>
              <a:t> core and the Siteimprove testing engine that will be </a:t>
            </a:r>
            <a:r>
              <a:rPr lang="en-GB" sz="1200" strike="sngStrike" kern="1200" dirty="0">
                <a:solidFill>
                  <a:schemeClr val="tx1"/>
                </a:solidFill>
                <a:effectLst/>
                <a:latin typeface="+mn-lt"/>
                <a:ea typeface="+mn-ea"/>
                <a:cs typeface="+mn-cs"/>
              </a:rPr>
              <a:t>provided </a:t>
            </a:r>
            <a:r>
              <a:rPr lang="en-GB" sz="1200" u="sng" kern="1200" dirty="0">
                <a:solidFill>
                  <a:schemeClr val="tx1"/>
                </a:solidFill>
                <a:effectLst/>
                <a:latin typeface="+mn-lt"/>
                <a:ea typeface="+mn-ea"/>
                <a:cs typeface="+mn-cs"/>
              </a:rPr>
              <a:t>open sourced </a:t>
            </a:r>
            <a:r>
              <a:rPr lang="en-GB" sz="1200" kern="1200" dirty="0">
                <a:solidFill>
                  <a:schemeClr val="tx1"/>
                </a:solidFill>
                <a:effectLst/>
                <a:latin typeface="+mn-lt"/>
                <a:ea typeface="+mn-ea"/>
                <a:cs typeface="+mn-cs"/>
              </a:rPr>
              <a:t>during the course of the project work. </a:t>
            </a:r>
            <a:endParaRPr lang="en-U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https://www.deque.com/products/axe-core/</a:t>
            </a:r>
            <a:endParaRPr lang="en-U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So we are clearer</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p>
          <a:p>
            <a:r>
              <a:rPr lang="en-GB" sz="1200" kern="1200" dirty="0">
                <a:solidFill>
                  <a:schemeClr val="tx1"/>
                </a:solidFill>
                <a:effectLst/>
                <a:latin typeface="+mn-lt"/>
                <a:ea typeface="+mn-ea"/>
                <a:cs typeface="+mn-cs"/>
              </a:rPr>
              <a:t>Two distinct, </a:t>
            </a:r>
            <a:r>
              <a:rPr lang="en-GB" sz="1200" strike="sngStrike" kern="1200" dirty="0">
                <a:solidFill>
                  <a:schemeClr val="tx1"/>
                </a:solidFill>
                <a:effectLst/>
                <a:latin typeface="+mn-lt"/>
                <a:ea typeface="+mn-ea"/>
                <a:cs typeface="+mn-cs"/>
              </a:rPr>
              <a:t>open source, and</a:t>
            </a:r>
            <a:r>
              <a:rPr lang="en-GB" sz="1200" kern="1200" dirty="0">
                <a:solidFill>
                  <a:schemeClr val="tx1"/>
                </a:solidFill>
                <a:effectLst/>
                <a:latin typeface="+mn-lt"/>
                <a:ea typeface="+mn-ea"/>
                <a:cs typeface="+mn-cs"/>
              </a:rPr>
              <a:t> </a:t>
            </a:r>
            <a:r>
              <a:rPr lang="en-GB" sz="1200" strike="sngStrike"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market -leading web accessibility testing engines that implement the test rules developed by the project to the extent possible. Each implementation will be accompanied by a listing of the test rules that have been incorporated as part of the coded testing library.</a:t>
            </a:r>
            <a:endParaRPr lang="en-U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n-US" dirty="0"/>
          </a:p>
          <a:p>
            <a:endParaRPr lang="en-US" dirty="0"/>
          </a:p>
          <a:p>
            <a:endParaRPr lang="en-US" dirty="0"/>
          </a:p>
          <a:p>
            <a:r>
              <a:rPr lang="en-GB" sz="1200" b="1" i="1" kern="1200" dirty="0">
                <a:solidFill>
                  <a:schemeClr val="tx1"/>
                </a:solidFill>
                <a:effectLst/>
                <a:latin typeface="+mn-lt"/>
                <a:ea typeface="+mn-ea"/>
                <a:cs typeface="+mn-cs"/>
              </a:rPr>
              <a:t>1.4.2.3 Validating Test Rules (M01-M36)</a:t>
            </a:r>
            <a:endParaRPr lang="en-US" sz="1200" b="1" i="1" kern="1200" dirty="0">
              <a:solidFill>
                <a:schemeClr val="tx1"/>
              </a:solidFill>
              <a:effectLst/>
              <a:latin typeface="+mn-lt"/>
              <a:ea typeface="+mn-ea"/>
              <a:cs typeface="+mn-cs"/>
            </a:endParaRPr>
          </a:p>
          <a:p>
            <a:pPr lvl="0"/>
            <a:r>
              <a:rPr lang="en-GB" sz="1200" b="1" u="sng" kern="1200" dirty="0">
                <a:solidFill>
                  <a:schemeClr val="tx1"/>
                </a:solidFill>
                <a:effectLst/>
                <a:latin typeface="+mn-lt"/>
                <a:ea typeface="+mn-ea"/>
                <a:cs typeface="+mn-cs"/>
              </a:rPr>
              <a:t>Output:</a:t>
            </a:r>
            <a:r>
              <a:rPr lang="en-GB" sz="1200" kern="1200" dirty="0">
                <a:solidFill>
                  <a:schemeClr val="tx1"/>
                </a:solidFill>
                <a:effectLst/>
                <a:latin typeface="+mn-lt"/>
                <a:ea typeface="+mn-ea"/>
                <a:cs typeface="+mn-cs"/>
              </a:rPr>
              <a:t> D1.3 Collection of Validated Conformance Test Rules (TRL 6, robust demonstrator)</a:t>
            </a:r>
            <a:endParaRPr lang="en-U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Validation of the test rules will be carried out on real-life websites that have been previously certified by the Accessibility Foundation. These websites cannot be disclosed outside the project but the exact validation procedures and (anonymised) results will be made publicly available. This is a supporting measure to ensure the quality of the created test rules and expedite adoption into the W3C repository.</a:t>
            </a:r>
            <a:endParaRPr lang="en-US" sz="1200" kern="1200" dirty="0">
              <a:solidFill>
                <a:schemeClr val="tx1"/>
              </a:solidFill>
              <a:effectLst/>
              <a:latin typeface="+mn-lt"/>
              <a:ea typeface="+mn-ea"/>
              <a:cs typeface="+mn-cs"/>
            </a:endParaRPr>
          </a:p>
          <a:p>
            <a:endParaRPr lang="en-US" dirty="0"/>
          </a:p>
          <a:p>
            <a:r>
              <a:rPr lang="en-US" dirty="0"/>
              <a: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WAI-Tools also expects further implementation of its test rules by commercial, free, and open source tools outside the project. This is further explained in later sections on dissemination and exploitation of project results, but is critical effort complementary to this implementation effort within the project.</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8</a:t>
            </a:fld>
            <a:endParaRPr lang="en-US" dirty="0"/>
          </a:p>
        </p:txBody>
      </p:sp>
    </p:spTree>
    <p:extLst>
      <p:ext uri="{BB962C8B-B14F-4D97-AF65-F5344CB8AC3E}">
        <p14:creationId xmlns:p14="http://schemas.microsoft.com/office/powerpoint/2010/main" val="3903462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bwMode="white">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7" name="Rectangle 6"/>
          <p:cNvSpPr/>
          <p:nvPr/>
        </p:nvSpPr>
        <p:spPr bwMode="blackWhite">
          <a:xfrm>
            <a:off x="9347200" y="152399"/>
            <a:ext cx="2641600" cy="655624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n-US"/>
              <a:t>Click to edit Master title style</a:t>
            </a:r>
            <a:endParaRPr lang="en-US" dirty="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accent4">
                    <a:lumMod val="20000"/>
                    <a:lumOff val="80000"/>
                  </a:schemeClr>
                </a:solidFill>
              </a:defRPr>
            </a:lvl1pPr>
          </a:lstStyle>
          <a:p>
            <a:fld id="{349BF3EA-1A78-4F07-BDC0-C8A1BD461199}" type="datetimeFigureOut">
              <a:rPr lang="en-US" smtClean="0"/>
              <a:pPr/>
              <a:t>5/16/19</a:t>
            </a:fld>
            <a:endParaRPr lang="en-US" dirty="0"/>
          </a:p>
        </p:txBody>
      </p:sp>
      <p:sp>
        <p:nvSpPr>
          <p:cNvPr id="12" name="Footer Placeholder 11"/>
          <p:cNvSpPr>
            <a:spLocks noGrp="1"/>
          </p:cNvSpPr>
          <p:nvPr>
            <p:ph type="ftr" sz="quarter" idx="12"/>
          </p:nvPr>
        </p:nvSpPr>
        <p:spPr/>
        <p:txBody>
          <a:bodyPr/>
          <a:lstStyle>
            <a:lvl1pPr>
              <a:defRPr>
                <a:solidFill>
                  <a:schemeClr val="accent4">
                    <a:lumMod val="20000"/>
                    <a:lumOff val="80000"/>
                  </a:schemeClr>
                </a:solidFill>
              </a:defRPr>
            </a:lvl1pPr>
          </a:lstStyle>
          <a:p>
            <a:r>
              <a:rPr lang="en-US"/>
              <a:t>Add a footer</a:t>
            </a:r>
            <a:endParaRPr lang="en-US" dirty="0"/>
          </a:p>
        </p:txBody>
      </p:sp>
      <p:sp>
        <p:nvSpPr>
          <p:cNvPr id="11" name="Slide Number Placeholder 10"/>
          <p:cNvSpPr>
            <a:spLocks noGrp="1"/>
          </p:cNvSpPr>
          <p:nvPr>
            <p:ph type="sldNum" sz="quarter" idx="11"/>
          </p:nvPr>
        </p:nvSpPr>
        <p:spPr/>
        <p:txBody>
          <a:bodyPr/>
          <a:lstStyle>
            <a:lvl1pPr>
              <a:defRPr>
                <a:solidFill>
                  <a:schemeClr val="bg1"/>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173938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9BF3EA-1A78-4F07-BDC0-C8A1BD461199}" type="datetimeFigureOut">
              <a:rPr lang="en-US" smtClean="0"/>
              <a:t>5/16/19</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609637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bwMode="blackWhite">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Vertical Title 1"/>
          <p:cNvSpPr>
            <a:spLocks noGrp="1"/>
          </p:cNvSpPr>
          <p:nvPr>
            <p:ph type="title" orient="vert"/>
          </p:nvPr>
        </p:nvSpPr>
        <p:spPr>
          <a:xfrm>
            <a:off x="9550400" y="274639"/>
            <a:ext cx="22352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9BF3EA-1A78-4F07-BDC0-C8A1BD461199}" type="datetimeFigureOut">
              <a:rPr lang="en-US" smtClean="0"/>
              <a:t>5/16/19</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lvl1pPr>
              <a:defRPr>
                <a:solidFill>
                  <a:schemeClr val="accent4">
                    <a:lumMod val="20000"/>
                    <a:lumOff val="80000"/>
                  </a:schemeClr>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3626437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No Imag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2A530-51D8-BA48-BFDB-57DF7700E738}"/>
              </a:ext>
            </a:extLst>
          </p:cNvPr>
          <p:cNvSpPr>
            <a:spLocks noGrp="1"/>
          </p:cNvSpPr>
          <p:nvPr>
            <p:ph type="title"/>
          </p:nvPr>
        </p:nvSpPr>
        <p:spPr/>
        <p:txBody>
          <a:bodyPr/>
          <a:lstStyle>
            <a:lvl1pPr algn="l">
              <a:defRPr/>
            </a:lvl1pPr>
          </a:lstStyle>
          <a:p>
            <a:r>
              <a:rPr lang="en-US"/>
              <a:t>Click to edit Master title style</a:t>
            </a:r>
            <a:endParaRPr lang="en-US" dirty="0"/>
          </a:p>
        </p:txBody>
      </p:sp>
      <p:sp>
        <p:nvSpPr>
          <p:cNvPr id="4" name="Content Placeholder 2">
            <a:extLst>
              <a:ext uri="{FF2B5EF4-FFF2-40B4-BE49-F238E27FC236}">
                <a16:creationId xmlns:a16="http://schemas.microsoft.com/office/drawing/2014/main" id="{8BA7EECE-E636-6045-A2E2-B6C1B4777A2E}"/>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9857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24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9BF3EA-1A78-4F07-BDC0-C8A1BD461199}" type="datetimeFigureOut">
              <a:rPr lang="en-US" smtClean="0"/>
              <a:t>5/16/19</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872447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bwMode="blackWhite">
          <a:xfrm>
            <a:off x="203200" y="153923"/>
            <a:ext cx="8940800" cy="6553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7" name="Rectangle 6"/>
          <p:cNvSpPr/>
          <p:nvPr/>
        </p:nvSpPr>
        <p:spPr bwMode="blackWhite">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n-US"/>
              <a:t>Click to edit Master title style</a:t>
            </a:r>
            <a:endParaRPr lang="en-US" dirty="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accent4">
                    <a:lumMod val="20000"/>
                    <a:lumOff val="8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349BF3EA-1A78-4F07-BDC0-C8A1BD461199}" type="datetimeFigureOut">
              <a:rPr lang="en-US" smtClean="0"/>
              <a:t>5/16/19</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r>
              <a:rPr lang="en-US" dirty="0"/>
              <a:t>Add a footer</a:t>
            </a:r>
          </a:p>
        </p:txBody>
      </p:sp>
      <p:sp>
        <p:nvSpPr>
          <p:cNvPr id="10" name="Slide Number Placeholder 9"/>
          <p:cNvSpPr>
            <a:spLocks noGrp="1"/>
          </p:cNvSpPr>
          <p:nvPr>
            <p:ph type="sldNum" sz="quarter" idx="11"/>
          </p:nvPr>
        </p:nvSpPr>
        <p:spPr/>
        <p:txBody>
          <a:bodyPr/>
          <a:lstStyle>
            <a:lvl1pPr>
              <a:defRPr>
                <a:solidFill>
                  <a:schemeClr val="accent4">
                    <a:lumMod val="20000"/>
                    <a:lumOff val="80000"/>
                  </a:schemeClr>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28124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719072"/>
            <a:ext cx="5384800" cy="4407408"/>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9BF3EA-1A78-4F07-BDC0-C8A1BD461199}" type="datetimeFigureOut">
              <a:rPr lang="en-US" smtClean="0"/>
              <a:t>5/16/19</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82349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9BF3EA-1A78-4F07-BDC0-C8A1BD461199}" type="datetimeFigureOut">
              <a:rPr lang="en-US" smtClean="0"/>
              <a:t>5/16/19</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37923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9BF3EA-1A78-4F07-BDC0-C8A1BD461199}" type="datetimeFigureOut">
              <a:rPr lang="en-US" smtClean="0"/>
              <a:t>5/16/19</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084948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Date Placeholder 1"/>
          <p:cNvSpPr>
            <a:spLocks noGrp="1"/>
          </p:cNvSpPr>
          <p:nvPr>
            <p:ph type="dt" sz="half" idx="10"/>
          </p:nvPr>
        </p:nvSpPr>
        <p:spPr/>
        <p:txBody>
          <a:bodyPr/>
          <a:lstStyle/>
          <a:p>
            <a:fld id="{349BF3EA-1A78-4F07-BDC0-C8A1BD461199}" type="datetimeFigureOut">
              <a:rPr lang="en-US" smtClean="0"/>
              <a:t>5/16/19</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
        <p:nvSpPr>
          <p:cNvPr id="6" name="Titel 5"/>
          <p:cNvSpPr>
            <a:spLocks noGrp="1"/>
          </p:cNvSpPr>
          <p:nvPr>
            <p:ph type="title"/>
          </p:nvPr>
        </p:nvSpPr>
        <p:spPr/>
        <p:txBody>
          <a:bodyPr/>
          <a:lstStyle/>
          <a:p>
            <a:r>
              <a:rPr lang="nl-NL"/>
              <a:t>Klik om de stijl te bewerken</a:t>
            </a:r>
          </a:p>
        </p:txBody>
      </p:sp>
    </p:spTree>
    <p:extLst>
      <p:ext uri="{BB962C8B-B14F-4D97-AF65-F5344CB8AC3E}">
        <p14:creationId xmlns:p14="http://schemas.microsoft.com/office/powerpoint/2010/main" val="2046998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bwMode="blackWhite">
          <a:xfrm>
            <a:off x="9347200" y="150876"/>
            <a:ext cx="2641600" cy="655624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n-US"/>
              <a:t>Click to edit Master title style</a:t>
            </a:r>
            <a:endParaRPr lang="en-US" dirty="0"/>
          </a:p>
        </p:txBody>
      </p:sp>
      <p:sp>
        <p:nvSpPr>
          <p:cNvPr id="3" name="Content Placeholder 2"/>
          <p:cNvSpPr>
            <a:spLocks noGrp="1"/>
          </p:cNvSpPr>
          <p:nvPr>
            <p:ph idx="1" hasCustomPrompt="1"/>
          </p:nvPr>
        </p:nvSpPr>
        <p:spPr>
          <a:xfrm>
            <a:off x="812800" y="304801"/>
            <a:ext cx="7823200" cy="5853113"/>
          </a:xfrm>
        </p:spPr>
        <p:txBody>
          <a:bodyPr/>
          <a:lstStyle>
            <a:lvl1pPr>
              <a:defRPr sz="2400"/>
            </a:lvl1pPr>
            <a:lvl2pPr>
              <a:defRPr sz="2000"/>
            </a:lvl2pPr>
            <a:lvl3pPr>
              <a:defRPr sz="1600"/>
            </a:lvl3pPr>
            <a:lvl4pPr>
              <a:defRPr sz="1400"/>
            </a:lvl4pPr>
            <a:lvl5pPr>
              <a:defRPr sz="13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49BF3EA-1A78-4F07-BDC0-C8A1BD461199}" type="datetimeFigureOut">
              <a:rPr lang="en-US" smtClean="0"/>
              <a:t>5/16/19</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a:ln>
            <a:noFill/>
          </a:ln>
        </p:spPr>
        <p:txBody>
          <a:bodyPr/>
          <a:lstStyle>
            <a:lvl1pPr>
              <a:defRPr>
                <a:solidFill>
                  <a:schemeClr val="bg1"/>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7560256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accent4">
                    <a:lumMod val="20000"/>
                    <a:lumOff val="80000"/>
                  </a:schemeClr>
                </a:solidFill>
              </a:defRPr>
            </a:lvl1pPr>
          </a:lstStyle>
          <a:p>
            <a:r>
              <a:rPr lang="en-US"/>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203200" y="152400"/>
            <a:ext cx="8940800" cy="6553200"/>
          </a:xfrm>
        </p:spPr>
        <p:txBody>
          <a:bodyPr anchor="ctr"/>
          <a:lstStyle>
            <a:lvl1pPr marL="0" indent="0" algn="ctr">
              <a:buNone/>
              <a:defRPr sz="3200">
                <a:solidFill>
                  <a:schemeClr val="tx2">
                    <a:lumMod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tx2">
                    <a:lumMod val="25000"/>
                  </a:schemeClr>
                </a:solidFill>
              </a:defRPr>
            </a:lvl1pPr>
          </a:lstStyle>
          <a:p>
            <a:fld id="{349BF3EA-1A78-4F07-BDC0-C8A1BD461199}" type="datetimeFigureOut">
              <a:rPr lang="en-US" smtClean="0"/>
              <a:pPr/>
              <a:t>5/16/19</a:t>
            </a:fld>
            <a:endParaRPr lang="en-US" dirty="0"/>
          </a:p>
        </p:txBody>
      </p:sp>
      <p:sp>
        <p:nvSpPr>
          <p:cNvPr id="6" name="Footer Placeholder 5"/>
          <p:cNvSpPr>
            <a:spLocks noGrp="1"/>
          </p:cNvSpPr>
          <p:nvPr>
            <p:ph type="ftr" sz="quarter" idx="11"/>
          </p:nvPr>
        </p:nvSpPr>
        <p:spPr/>
        <p:txBody>
          <a:bodyPr/>
          <a:lstStyle>
            <a:lvl1pPr>
              <a:defRPr>
                <a:solidFill>
                  <a:schemeClr val="tx2">
                    <a:lumMod val="25000"/>
                  </a:schemeClr>
                </a:solidFill>
              </a:defRPr>
            </a:lvl1pPr>
          </a:lstStyle>
          <a:p>
            <a:r>
              <a:rPr lang="en-US"/>
              <a:t>Add a footer</a:t>
            </a:r>
            <a:endParaRPr lang="en-US" dirty="0"/>
          </a:p>
        </p:txBody>
      </p:sp>
      <p:sp>
        <p:nvSpPr>
          <p:cNvPr id="7" name="Slide Number Placeholder 6"/>
          <p:cNvSpPr>
            <a:spLocks noGrp="1"/>
          </p:cNvSpPr>
          <p:nvPr>
            <p:ph type="sldNum" sz="quarter" idx="12"/>
          </p:nvPr>
        </p:nvSpPr>
        <p:spPr/>
        <p:txBody>
          <a:bodyPr/>
          <a:lstStyle>
            <a:lvl1pPr>
              <a:defRPr>
                <a:solidFill>
                  <a:schemeClr val="accent4">
                    <a:lumMod val="20000"/>
                    <a:lumOff val="80000"/>
                  </a:schemeClr>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1091926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8" name="Rectangle 7"/>
          <p:cNvSpPr/>
          <p:nvPr/>
        </p:nvSpPr>
        <p:spPr bwMode="blackWhite">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lumMod val="75000"/>
                  </a:schemeClr>
                </a:solidFill>
              </a:defRPr>
            </a:lvl1pPr>
          </a:lstStyle>
          <a:p>
            <a:fld id="{349BF3EA-1A78-4F07-BDC0-C8A1BD461199}" type="datetimeFigureOut">
              <a:rPr lang="en-US" smtClean="0"/>
              <a:pPr/>
              <a:t>5/16/19</a:t>
            </a:fld>
            <a:endParaRPr lang="en-US" dirty="0"/>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lumMod val="75000"/>
                  </a:schemeClr>
                </a:solidFill>
              </a:defRPr>
            </a:lvl1pPr>
          </a:lstStyle>
          <a:p>
            <a:r>
              <a:rPr lang="en-US"/>
              <a:t>Add a footer</a:t>
            </a:r>
            <a:endParaRPr lang="en-US" dirty="0"/>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lumMod val="75000"/>
                  </a:schemeClr>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8569617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lumMod val="50000"/>
          </a:schemeClr>
        </a:buClr>
        <a:buFont typeface="Wingdings 2" pitchFamily="18" charset="2"/>
        <a:buChar char=""/>
        <a:defRPr sz="2400" kern="1200" spc="150" baseline="0">
          <a:solidFill>
            <a:schemeClr val="tx2">
              <a:lumMod val="75000"/>
            </a:schemeClr>
          </a:solidFill>
          <a:latin typeface="+mn-lt"/>
          <a:ea typeface="+mn-ea"/>
          <a:cs typeface="+mn-cs"/>
        </a:defRPr>
      </a:lvl1pPr>
      <a:lvl2pPr marL="548640" indent="-182880" algn="l" defTabSz="914400" rtl="0" eaLnBrk="1" latinLnBrk="0" hangingPunct="1">
        <a:spcBef>
          <a:spcPct val="20000"/>
        </a:spcBef>
        <a:buClr>
          <a:schemeClr val="accent2">
            <a:lumMod val="75000"/>
          </a:schemeClr>
        </a:buClr>
        <a:buFont typeface="Wingdings" pitchFamily="2" charset="2"/>
        <a:buChar char="§"/>
        <a:defRPr sz="2000" kern="1200" spc="100" baseline="0">
          <a:solidFill>
            <a:schemeClr val="tx2">
              <a:lumMod val="75000"/>
            </a:schemeClr>
          </a:solidFill>
          <a:latin typeface="+mn-lt"/>
          <a:ea typeface="+mn-ea"/>
          <a:cs typeface="+mn-cs"/>
        </a:defRPr>
      </a:lvl2pPr>
      <a:lvl3pPr marL="822960" indent="-182880" algn="l" defTabSz="914400" rtl="0" eaLnBrk="1" latinLnBrk="0" hangingPunct="1">
        <a:spcBef>
          <a:spcPct val="20000"/>
        </a:spcBef>
        <a:buClr>
          <a:schemeClr val="accent3">
            <a:lumMod val="50000"/>
          </a:schemeClr>
        </a:buClr>
        <a:buFont typeface="Wingdings" pitchFamily="2" charset="2"/>
        <a:buChar char="§"/>
        <a:defRPr sz="1600" kern="1200" spc="100" baseline="0">
          <a:solidFill>
            <a:schemeClr val="tx2">
              <a:lumMod val="75000"/>
            </a:schemeClr>
          </a:solidFill>
          <a:latin typeface="+mn-lt"/>
          <a:ea typeface="+mn-ea"/>
          <a:cs typeface="+mn-cs"/>
        </a:defRPr>
      </a:lvl3pPr>
      <a:lvl4pPr marL="1097280" indent="-182880" algn="l" defTabSz="914400" rtl="0" eaLnBrk="1" latinLnBrk="0" hangingPunct="1">
        <a:spcBef>
          <a:spcPct val="20000"/>
        </a:spcBef>
        <a:buClr>
          <a:schemeClr val="accent4">
            <a:lumMod val="50000"/>
          </a:schemeClr>
        </a:buClr>
        <a:buFont typeface="Wingdings" pitchFamily="2" charset="2"/>
        <a:buChar char="§"/>
        <a:defRPr sz="1400" kern="1200">
          <a:solidFill>
            <a:schemeClr val="tx2">
              <a:lumMod val="75000"/>
            </a:schemeClr>
          </a:solidFill>
          <a:latin typeface="+mn-lt"/>
          <a:ea typeface="+mn-ea"/>
          <a:cs typeface="+mn-cs"/>
        </a:defRPr>
      </a:lvl4pPr>
      <a:lvl5pPr marL="1280160" indent="-182880" algn="l" defTabSz="914400" rtl="0" eaLnBrk="1" latinLnBrk="0" hangingPunct="1">
        <a:spcBef>
          <a:spcPct val="20000"/>
        </a:spcBef>
        <a:buClr>
          <a:schemeClr val="accent6">
            <a:lumMod val="75000"/>
          </a:schemeClr>
        </a:buClr>
        <a:buFont typeface="Wingdings" pitchFamily="2" charset="2"/>
        <a:buChar char="§"/>
        <a:defRPr sz="1300" kern="1200" spc="100" baseline="0">
          <a:solidFill>
            <a:schemeClr val="tx2">
              <a:lumMod val="75000"/>
            </a:schemeClr>
          </a:solidFill>
          <a:latin typeface="+mn-lt"/>
          <a:ea typeface="+mn-ea"/>
          <a:cs typeface="+mn-cs"/>
        </a:defRPr>
      </a:lvl5pPr>
      <a:lvl6pPr marL="1554480" indent="-182880" algn="l" defTabSz="914400" rtl="0" eaLnBrk="1" latinLnBrk="0" hangingPunct="1">
        <a:spcBef>
          <a:spcPct val="20000"/>
        </a:spcBef>
        <a:buClr>
          <a:schemeClr val="accent1">
            <a:lumMod val="50000"/>
          </a:schemeClr>
        </a:buClr>
        <a:buFont typeface="Wingdings" pitchFamily="2" charset="2"/>
        <a:buChar char="§"/>
        <a:defRPr sz="1200" kern="1200">
          <a:solidFill>
            <a:schemeClr val="tx2">
              <a:lumMod val="75000"/>
            </a:schemeClr>
          </a:solidFill>
          <a:latin typeface="+mn-lt"/>
          <a:ea typeface="+mn-ea"/>
          <a:cs typeface="+mn-cs"/>
        </a:defRPr>
      </a:lvl6pPr>
      <a:lvl7pPr marL="1828800" indent="-182880" algn="l" defTabSz="914400" rtl="0" eaLnBrk="1" latinLnBrk="0" hangingPunct="1">
        <a:spcBef>
          <a:spcPct val="20000"/>
        </a:spcBef>
        <a:buClr>
          <a:schemeClr val="accent2">
            <a:lumMod val="75000"/>
          </a:schemeClr>
        </a:buClr>
        <a:buFont typeface="Wingdings" pitchFamily="2" charset="2"/>
        <a:buChar char="§"/>
        <a:defRPr sz="1200" kern="1200">
          <a:solidFill>
            <a:schemeClr val="tx2">
              <a:lumMod val="75000"/>
            </a:schemeClr>
          </a:solidFill>
          <a:latin typeface="+mn-lt"/>
          <a:ea typeface="+mn-ea"/>
          <a:cs typeface="+mn-cs"/>
        </a:defRPr>
      </a:lvl7pPr>
      <a:lvl8pPr marL="2103120" indent="-182880" algn="l" defTabSz="914400" rtl="0" eaLnBrk="1" latinLnBrk="0" hangingPunct="1">
        <a:spcBef>
          <a:spcPct val="20000"/>
        </a:spcBef>
        <a:buClr>
          <a:schemeClr val="accent3">
            <a:lumMod val="75000"/>
          </a:schemeClr>
        </a:buClr>
        <a:buFont typeface="Wingdings" pitchFamily="2" charset="2"/>
        <a:buChar char="§"/>
        <a:defRPr sz="1200" kern="1200">
          <a:solidFill>
            <a:schemeClr val="tx2">
              <a:lumMod val="75000"/>
            </a:schemeClr>
          </a:solidFill>
          <a:latin typeface="+mn-lt"/>
          <a:ea typeface="+mn-ea"/>
          <a:cs typeface="+mn-cs"/>
        </a:defRPr>
      </a:lvl8pPr>
      <a:lvl9pPr marL="2366010" indent="-171450" algn="l" defTabSz="914400" rtl="0" eaLnBrk="1" latinLnBrk="0" hangingPunct="1">
        <a:spcBef>
          <a:spcPct val="20000"/>
        </a:spcBef>
        <a:buClr>
          <a:schemeClr val="accent5">
            <a:lumMod val="75000"/>
          </a:schemeClr>
        </a:buClr>
        <a:buFont typeface="Wingdings" panose="05000000000000000000" pitchFamily="2" charset="2"/>
        <a:buChar char="§"/>
        <a:defRPr sz="1200" kern="1200">
          <a:solidFill>
            <a:schemeClr val="tx2">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5400" b="1" dirty="0"/>
              <a:t>WAI-Tools Project</a:t>
            </a:r>
            <a:br>
              <a:rPr lang="en-US" dirty="0"/>
            </a:br>
            <a:br>
              <a:rPr lang="en-US" dirty="0"/>
            </a:br>
            <a:r>
              <a:rPr lang="en-US" dirty="0"/>
              <a:t>ACT-rules in practice – why they are useful</a:t>
            </a:r>
            <a:br>
              <a:rPr lang="en-US" dirty="0"/>
            </a:br>
            <a:br>
              <a:rPr lang="en-US" dirty="0"/>
            </a:br>
            <a:r>
              <a:rPr lang="en-US" dirty="0"/>
              <a:t>20 May 2019</a:t>
            </a:r>
            <a:br>
              <a:rPr lang="en-US" dirty="0"/>
            </a:br>
            <a:endParaRPr lang="en-US" dirty="0"/>
          </a:p>
        </p:txBody>
      </p:sp>
      <p:sp>
        <p:nvSpPr>
          <p:cNvPr id="5" name="Subtitle 4"/>
          <p:cNvSpPr>
            <a:spLocks noGrp="1"/>
          </p:cNvSpPr>
          <p:nvPr>
            <p:ph type="subTitle" idx="1"/>
          </p:nvPr>
        </p:nvSpPr>
        <p:spPr>
          <a:xfrm>
            <a:off x="9347200" y="6018669"/>
            <a:ext cx="2641600" cy="739942"/>
          </a:xfrm>
        </p:spPr>
        <p:txBody>
          <a:bodyPr>
            <a:normAutofit/>
          </a:bodyPr>
          <a:lstStyle/>
          <a:p>
            <a:r>
              <a:rPr lang="en-US" sz="1600" dirty="0"/>
              <a:t>Horizon 2020 Project</a:t>
            </a:r>
          </a:p>
          <a:p>
            <a:r>
              <a:rPr lang="en-US" sz="1400" dirty="0"/>
              <a:t>Grant Agreement 780057</a:t>
            </a:r>
          </a:p>
        </p:txBody>
      </p:sp>
      <p:pic>
        <p:nvPicPr>
          <p:cNvPr id="2" name="Picture 1" descr="Flag of the European Union" title="EU Fla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32576" y="4462670"/>
            <a:ext cx="2401818" cy="1628351"/>
          </a:xfrm>
          <a:prstGeom prst="rect">
            <a:avLst/>
          </a:prstGeom>
        </p:spPr>
      </p:pic>
    </p:spTree>
    <p:extLst>
      <p:ext uri="{BB962C8B-B14F-4D97-AF65-F5344CB8AC3E}">
        <p14:creationId xmlns:p14="http://schemas.microsoft.com/office/powerpoint/2010/main" val="1727290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5761F-4B19-D449-83D3-C9C2FEF0F94C}"/>
              </a:ext>
            </a:extLst>
          </p:cNvPr>
          <p:cNvSpPr>
            <a:spLocks noGrp="1"/>
          </p:cNvSpPr>
          <p:nvPr>
            <p:ph type="title"/>
          </p:nvPr>
        </p:nvSpPr>
        <p:spPr/>
        <p:txBody>
          <a:bodyPr/>
          <a:lstStyle/>
          <a:p>
            <a:r>
              <a:rPr lang="da-DK" dirty="0"/>
              <a:t>IMAGE HAS ACCESSIBLE NAME</a:t>
            </a:r>
          </a:p>
        </p:txBody>
      </p:sp>
      <p:sp>
        <p:nvSpPr>
          <p:cNvPr id="3" name="Content Placeholder 2">
            <a:extLst>
              <a:ext uri="{FF2B5EF4-FFF2-40B4-BE49-F238E27FC236}">
                <a16:creationId xmlns:a16="http://schemas.microsoft.com/office/drawing/2014/main" id="{70B4D8B2-3AB7-4043-9648-277E9DE02A6B}"/>
              </a:ext>
            </a:extLst>
          </p:cNvPr>
          <p:cNvSpPr>
            <a:spLocks noGrp="1"/>
          </p:cNvSpPr>
          <p:nvPr>
            <p:ph sz="half" idx="1"/>
          </p:nvPr>
        </p:nvSpPr>
        <p:spPr/>
        <p:txBody>
          <a:bodyPr>
            <a:normAutofit fontScale="92500" lnSpcReduction="10000"/>
          </a:bodyPr>
          <a:lstStyle/>
          <a:p>
            <a:endParaRPr lang="da-DK" dirty="0"/>
          </a:p>
          <a:p>
            <a:r>
              <a:rPr lang="da-DK" dirty="0" err="1"/>
              <a:t>Each</a:t>
            </a:r>
            <a:r>
              <a:rPr lang="da-DK" dirty="0"/>
              <a:t> image </a:t>
            </a:r>
            <a:r>
              <a:rPr lang="da-DK" dirty="0" err="1"/>
              <a:t>that</a:t>
            </a:r>
            <a:r>
              <a:rPr lang="da-DK" dirty="0"/>
              <a:t> is not marked as </a:t>
            </a:r>
            <a:r>
              <a:rPr lang="da-DK" dirty="0" err="1"/>
              <a:t>decorative</a:t>
            </a:r>
            <a:r>
              <a:rPr lang="da-DK" dirty="0"/>
              <a:t>, has an </a:t>
            </a:r>
            <a:r>
              <a:rPr lang="da-DK" dirty="0" err="1"/>
              <a:t>accessible</a:t>
            </a:r>
            <a:r>
              <a:rPr lang="da-DK" dirty="0"/>
              <a:t> </a:t>
            </a:r>
            <a:r>
              <a:rPr lang="da-DK" dirty="0" err="1"/>
              <a:t>name</a:t>
            </a:r>
            <a:endParaRPr lang="da-DK" dirty="0"/>
          </a:p>
          <a:p>
            <a:endParaRPr lang="da-DK" dirty="0"/>
          </a:p>
          <a:p>
            <a:r>
              <a:rPr lang="da-DK" dirty="0" err="1"/>
              <a:t>Applicability</a:t>
            </a:r>
            <a:endParaRPr lang="da-DK" dirty="0"/>
          </a:p>
          <a:p>
            <a:endParaRPr lang="da-DK" dirty="0"/>
          </a:p>
          <a:p>
            <a:r>
              <a:rPr lang="da-DK" dirty="0"/>
              <a:t>The </a:t>
            </a:r>
            <a:r>
              <a:rPr lang="da-DK" dirty="0" err="1"/>
              <a:t>rule</a:t>
            </a:r>
            <a:r>
              <a:rPr lang="da-DK" dirty="0"/>
              <a:t> </a:t>
            </a:r>
            <a:r>
              <a:rPr lang="da-DK" dirty="0" err="1"/>
              <a:t>applies</a:t>
            </a:r>
            <a:r>
              <a:rPr lang="da-DK" dirty="0"/>
              <a:t> to HTML </a:t>
            </a:r>
            <a:r>
              <a:rPr lang="da-DK" dirty="0" err="1"/>
              <a:t>img</a:t>
            </a:r>
            <a:r>
              <a:rPr lang="da-DK" dirty="0"/>
              <a:t> elements or </a:t>
            </a:r>
            <a:r>
              <a:rPr lang="da-DK" dirty="0" err="1"/>
              <a:t>any</a:t>
            </a:r>
            <a:r>
              <a:rPr lang="da-DK" dirty="0"/>
              <a:t> HTML element with the </a:t>
            </a:r>
            <a:r>
              <a:rPr lang="da-DK" dirty="0" err="1"/>
              <a:t>semantic</a:t>
            </a:r>
            <a:r>
              <a:rPr lang="da-DK" dirty="0"/>
              <a:t> </a:t>
            </a:r>
            <a:r>
              <a:rPr lang="da-DK" dirty="0" err="1"/>
              <a:t>role</a:t>
            </a:r>
            <a:r>
              <a:rPr lang="da-DK" dirty="0"/>
              <a:t> of </a:t>
            </a:r>
            <a:r>
              <a:rPr lang="da-DK" dirty="0" err="1"/>
              <a:t>img</a:t>
            </a:r>
            <a:r>
              <a:rPr lang="da-DK" dirty="0"/>
              <a:t> </a:t>
            </a:r>
            <a:r>
              <a:rPr lang="da-DK" dirty="0" err="1"/>
              <a:t>that</a:t>
            </a:r>
            <a:r>
              <a:rPr lang="da-DK" dirty="0"/>
              <a:t> is </a:t>
            </a:r>
            <a:r>
              <a:rPr lang="da-DK" dirty="0" err="1"/>
              <a:t>included</a:t>
            </a:r>
            <a:r>
              <a:rPr lang="da-DK" dirty="0"/>
              <a:t> in the </a:t>
            </a:r>
            <a:r>
              <a:rPr lang="da-DK" dirty="0" err="1"/>
              <a:t>accessibility</a:t>
            </a:r>
            <a:r>
              <a:rPr lang="da-DK" dirty="0"/>
              <a:t> </a:t>
            </a:r>
            <a:r>
              <a:rPr lang="da-DK" dirty="0" err="1"/>
              <a:t>tree</a:t>
            </a:r>
            <a:r>
              <a:rPr lang="da-DK" dirty="0"/>
              <a:t>.</a:t>
            </a:r>
          </a:p>
          <a:p>
            <a:endParaRPr lang="da-DK" dirty="0"/>
          </a:p>
          <a:p>
            <a:r>
              <a:rPr lang="da-DK" dirty="0" err="1"/>
              <a:t>Expectation</a:t>
            </a:r>
            <a:endParaRPr lang="da-DK" dirty="0"/>
          </a:p>
          <a:p>
            <a:endParaRPr lang="da-DK" dirty="0"/>
          </a:p>
          <a:p>
            <a:r>
              <a:rPr lang="da-DK" dirty="0" err="1"/>
              <a:t>Each</a:t>
            </a:r>
            <a:r>
              <a:rPr lang="da-DK" dirty="0"/>
              <a:t> </a:t>
            </a:r>
            <a:r>
              <a:rPr lang="da-DK" dirty="0" err="1"/>
              <a:t>target</a:t>
            </a:r>
            <a:r>
              <a:rPr lang="da-DK" dirty="0"/>
              <a:t> element has an </a:t>
            </a:r>
            <a:r>
              <a:rPr lang="da-DK" dirty="0" err="1"/>
              <a:t>accessible</a:t>
            </a:r>
            <a:r>
              <a:rPr lang="da-DK" dirty="0"/>
              <a:t> </a:t>
            </a:r>
            <a:r>
              <a:rPr lang="da-DK" dirty="0" err="1"/>
              <a:t>name</a:t>
            </a:r>
            <a:r>
              <a:rPr lang="da-DK" dirty="0"/>
              <a:t> </a:t>
            </a:r>
            <a:r>
              <a:rPr lang="da-DK" dirty="0" err="1"/>
              <a:t>that</a:t>
            </a:r>
            <a:r>
              <a:rPr lang="da-DK" dirty="0"/>
              <a:t> is not </a:t>
            </a:r>
            <a:r>
              <a:rPr lang="da-DK" dirty="0" err="1"/>
              <a:t>only</a:t>
            </a:r>
            <a:r>
              <a:rPr lang="da-DK" dirty="0"/>
              <a:t> </a:t>
            </a:r>
            <a:r>
              <a:rPr lang="da-DK" dirty="0" err="1"/>
              <a:t>whitespace</a:t>
            </a:r>
            <a:r>
              <a:rPr lang="da-DK" dirty="0"/>
              <a:t>, or is marked as </a:t>
            </a:r>
            <a:r>
              <a:rPr lang="da-DK" dirty="0" err="1"/>
              <a:t>decorative</a:t>
            </a:r>
            <a:r>
              <a:rPr lang="da-DK" dirty="0"/>
              <a:t>.</a:t>
            </a:r>
          </a:p>
          <a:p>
            <a:endParaRPr lang="da-DK" dirty="0"/>
          </a:p>
          <a:p>
            <a:endParaRPr lang="da-DK" dirty="0"/>
          </a:p>
        </p:txBody>
      </p:sp>
    </p:spTree>
    <p:extLst>
      <p:ext uri="{BB962C8B-B14F-4D97-AF65-F5344CB8AC3E}">
        <p14:creationId xmlns:p14="http://schemas.microsoft.com/office/powerpoint/2010/main" val="3815144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a:t>Further Information and Resources</a:t>
            </a:r>
          </a:p>
        </p:txBody>
      </p:sp>
      <p:sp>
        <p:nvSpPr>
          <p:cNvPr id="4" name="Content Placeholder 3"/>
          <p:cNvSpPr>
            <a:spLocks noGrp="1"/>
          </p:cNvSpPr>
          <p:nvPr>
            <p:ph idx="1"/>
          </p:nvPr>
        </p:nvSpPr>
        <p:spPr>
          <a:xfrm>
            <a:off x="507999" y="1719071"/>
            <a:ext cx="11210524" cy="3263746"/>
          </a:xfrm>
        </p:spPr>
        <p:txBody>
          <a:bodyPr anchor="ctr"/>
          <a:lstStyle/>
          <a:p>
            <a:pPr marL="45720" indent="0" algn="ctr">
              <a:buNone/>
            </a:pPr>
            <a:r>
              <a:rPr lang="en-US" sz="9600" dirty="0"/>
              <a:t>w3.org/WAI/Tools</a:t>
            </a:r>
          </a:p>
        </p:txBody>
      </p:sp>
      <p:sp>
        <p:nvSpPr>
          <p:cNvPr id="5" name="Subtitle 4"/>
          <p:cNvSpPr txBox="1">
            <a:spLocks/>
          </p:cNvSpPr>
          <p:nvPr/>
        </p:nvSpPr>
        <p:spPr>
          <a:xfrm>
            <a:off x="9347200" y="6071677"/>
            <a:ext cx="2641600" cy="739942"/>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lumMod val="50000"/>
                </a:schemeClr>
              </a:buClr>
              <a:buFont typeface="Wingdings 2" pitchFamily="18" charset="2"/>
              <a:buChar char=""/>
              <a:defRPr sz="2400" kern="1200" spc="150" baseline="0">
                <a:solidFill>
                  <a:schemeClr val="tx2">
                    <a:lumMod val="75000"/>
                  </a:schemeClr>
                </a:solidFill>
                <a:latin typeface="+mn-lt"/>
                <a:ea typeface="+mn-ea"/>
                <a:cs typeface="+mn-cs"/>
              </a:defRPr>
            </a:lvl1pPr>
            <a:lvl2pPr marL="548640" indent="-182880" algn="l" defTabSz="914400" rtl="0" eaLnBrk="1" latinLnBrk="0" hangingPunct="1">
              <a:spcBef>
                <a:spcPct val="20000"/>
              </a:spcBef>
              <a:buClr>
                <a:schemeClr val="accent2">
                  <a:lumMod val="75000"/>
                </a:schemeClr>
              </a:buClr>
              <a:buFont typeface="Wingdings" pitchFamily="2" charset="2"/>
              <a:buChar char="§"/>
              <a:defRPr sz="2000" kern="1200" spc="100" baseline="0">
                <a:solidFill>
                  <a:schemeClr val="tx2">
                    <a:lumMod val="75000"/>
                  </a:schemeClr>
                </a:solidFill>
                <a:latin typeface="+mn-lt"/>
                <a:ea typeface="+mn-ea"/>
                <a:cs typeface="+mn-cs"/>
              </a:defRPr>
            </a:lvl2pPr>
            <a:lvl3pPr marL="822960" indent="-182880" algn="l" defTabSz="914400" rtl="0" eaLnBrk="1" latinLnBrk="0" hangingPunct="1">
              <a:spcBef>
                <a:spcPct val="20000"/>
              </a:spcBef>
              <a:buClr>
                <a:schemeClr val="accent3">
                  <a:lumMod val="50000"/>
                </a:schemeClr>
              </a:buClr>
              <a:buFont typeface="Wingdings" pitchFamily="2" charset="2"/>
              <a:buChar char="§"/>
              <a:defRPr sz="1600" kern="1200" spc="100" baseline="0">
                <a:solidFill>
                  <a:schemeClr val="tx2">
                    <a:lumMod val="75000"/>
                  </a:schemeClr>
                </a:solidFill>
                <a:latin typeface="+mn-lt"/>
                <a:ea typeface="+mn-ea"/>
                <a:cs typeface="+mn-cs"/>
              </a:defRPr>
            </a:lvl3pPr>
            <a:lvl4pPr marL="1097280" indent="-182880" algn="l" defTabSz="914400" rtl="0" eaLnBrk="1" latinLnBrk="0" hangingPunct="1">
              <a:spcBef>
                <a:spcPct val="20000"/>
              </a:spcBef>
              <a:buClr>
                <a:schemeClr val="accent4">
                  <a:lumMod val="50000"/>
                </a:schemeClr>
              </a:buClr>
              <a:buFont typeface="Wingdings" pitchFamily="2" charset="2"/>
              <a:buChar char="§"/>
              <a:defRPr sz="1400" kern="1200">
                <a:solidFill>
                  <a:schemeClr val="tx2">
                    <a:lumMod val="75000"/>
                  </a:schemeClr>
                </a:solidFill>
                <a:latin typeface="+mn-lt"/>
                <a:ea typeface="+mn-ea"/>
                <a:cs typeface="+mn-cs"/>
              </a:defRPr>
            </a:lvl4pPr>
            <a:lvl5pPr marL="1280160" indent="-182880" algn="l" defTabSz="914400" rtl="0" eaLnBrk="1" latinLnBrk="0" hangingPunct="1">
              <a:spcBef>
                <a:spcPct val="20000"/>
              </a:spcBef>
              <a:buClr>
                <a:schemeClr val="accent6">
                  <a:lumMod val="75000"/>
                </a:schemeClr>
              </a:buClr>
              <a:buFont typeface="Wingdings" pitchFamily="2" charset="2"/>
              <a:buChar char="§"/>
              <a:defRPr sz="1300" kern="1200" spc="100" baseline="0">
                <a:solidFill>
                  <a:schemeClr val="tx2">
                    <a:lumMod val="75000"/>
                  </a:schemeClr>
                </a:solidFill>
                <a:latin typeface="+mn-lt"/>
                <a:ea typeface="+mn-ea"/>
                <a:cs typeface="+mn-cs"/>
              </a:defRPr>
            </a:lvl5pPr>
            <a:lvl6pPr marL="1554480" indent="-182880" algn="l" defTabSz="914400" rtl="0" eaLnBrk="1" latinLnBrk="0" hangingPunct="1">
              <a:spcBef>
                <a:spcPct val="20000"/>
              </a:spcBef>
              <a:buClr>
                <a:schemeClr val="accent1">
                  <a:lumMod val="50000"/>
                </a:schemeClr>
              </a:buClr>
              <a:buFont typeface="Wingdings" pitchFamily="2" charset="2"/>
              <a:buChar char="§"/>
              <a:defRPr sz="1200" kern="1200">
                <a:solidFill>
                  <a:schemeClr val="tx2">
                    <a:lumMod val="75000"/>
                  </a:schemeClr>
                </a:solidFill>
                <a:latin typeface="+mn-lt"/>
                <a:ea typeface="+mn-ea"/>
                <a:cs typeface="+mn-cs"/>
              </a:defRPr>
            </a:lvl6pPr>
            <a:lvl7pPr marL="1828800" indent="-182880" algn="l" defTabSz="914400" rtl="0" eaLnBrk="1" latinLnBrk="0" hangingPunct="1">
              <a:spcBef>
                <a:spcPct val="20000"/>
              </a:spcBef>
              <a:buClr>
                <a:schemeClr val="accent2">
                  <a:lumMod val="75000"/>
                </a:schemeClr>
              </a:buClr>
              <a:buFont typeface="Wingdings" pitchFamily="2" charset="2"/>
              <a:buChar char="§"/>
              <a:defRPr sz="1200" kern="1200">
                <a:solidFill>
                  <a:schemeClr val="tx2">
                    <a:lumMod val="75000"/>
                  </a:schemeClr>
                </a:solidFill>
                <a:latin typeface="+mn-lt"/>
                <a:ea typeface="+mn-ea"/>
                <a:cs typeface="+mn-cs"/>
              </a:defRPr>
            </a:lvl7pPr>
            <a:lvl8pPr marL="2103120" indent="-182880" algn="l" defTabSz="914400" rtl="0" eaLnBrk="1" latinLnBrk="0" hangingPunct="1">
              <a:spcBef>
                <a:spcPct val="20000"/>
              </a:spcBef>
              <a:buClr>
                <a:schemeClr val="accent3">
                  <a:lumMod val="75000"/>
                </a:schemeClr>
              </a:buClr>
              <a:buFont typeface="Wingdings" pitchFamily="2" charset="2"/>
              <a:buChar char="§"/>
              <a:defRPr sz="1200" kern="1200">
                <a:solidFill>
                  <a:schemeClr val="tx2">
                    <a:lumMod val="75000"/>
                  </a:schemeClr>
                </a:solidFill>
                <a:latin typeface="+mn-lt"/>
                <a:ea typeface="+mn-ea"/>
                <a:cs typeface="+mn-cs"/>
              </a:defRPr>
            </a:lvl8pPr>
            <a:lvl9pPr marL="2366010" indent="-171450" algn="l" defTabSz="914400" rtl="0" eaLnBrk="1" latinLnBrk="0" hangingPunct="1">
              <a:spcBef>
                <a:spcPct val="20000"/>
              </a:spcBef>
              <a:buClr>
                <a:schemeClr val="accent5">
                  <a:lumMod val="75000"/>
                </a:schemeClr>
              </a:buClr>
              <a:buFont typeface="Wingdings" panose="05000000000000000000" pitchFamily="2" charset="2"/>
              <a:buChar char="§"/>
              <a:defRPr sz="1200" kern="1200">
                <a:solidFill>
                  <a:schemeClr val="tx2">
                    <a:lumMod val="75000"/>
                  </a:schemeClr>
                </a:solidFill>
                <a:latin typeface="+mn-lt"/>
                <a:ea typeface="+mn-ea"/>
                <a:cs typeface="+mn-cs"/>
              </a:defRPr>
            </a:lvl9pPr>
          </a:lstStyle>
          <a:p>
            <a:pPr marL="45720" indent="0">
              <a:buNone/>
            </a:pPr>
            <a:r>
              <a:rPr lang="en-US" sz="1600" dirty="0"/>
              <a:t>Horizon 2020 Project</a:t>
            </a:r>
          </a:p>
          <a:p>
            <a:pPr marL="45720" indent="0">
              <a:buNone/>
            </a:pPr>
            <a:r>
              <a:rPr lang="en-US" sz="1400" dirty="0"/>
              <a:t>Grant Agreement 780057</a:t>
            </a:r>
          </a:p>
        </p:txBody>
      </p:sp>
      <p:pic>
        <p:nvPicPr>
          <p:cNvPr id="7" name="Picture 6" descr="Flag of the European Union" title="EU Fla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32576" y="4462670"/>
            <a:ext cx="2401818" cy="1628351"/>
          </a:xfrm>
          <a:prstGeom prst="rect">
            <a:avLst/>
          </a:prstGeom>
        </p:spPr>
      </p:pic>
    </p:spTree>
    <p:extLst>
      <p:ext uri="{BB962C8B-B14F-4D97-AF65-F5344CB8AC3E}">
        <p14:creationId xmlns:p14="http://schemas.microsoft.com/office/powerpoint/2010/main" val="284218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a:t>Why ACT-rules</a:t>
            </a:r>
          </a:p>
        </p:txBody>
      </p:sp>
      <p:sp>
        <p:nvSpPr>
          <p:cNvPr id="4" name="Content Placeholder 3"/>
          <p:cNvSpPr>
            <a:spLocks noGrp="1"/>
          </p:cNvSpPr>
          <p:nvPr>
            <p:ph idx="1"/>
          </p:nvPr>
        </p:nvSpPr>
        <p:spPr/>
        <p:txBody>
          <a:bodyPr/>
          <a:lstStyle/>
          <a:p>
            <a:pPr marL="45720" indent="0">
              <a:buNone/>
            </a:pPr>
            <a:r>
              <a:rPr lang="en-US" dirty="0"/>
              <a:t>ACT rules make life easier for anyone working with accessibility testing</a:t>
            </a:r>
          </a:p>
          <a:p>
            <a:pPr marL="45720" indent="0">
              <a:buNone/>
            </a:pPr>
            <a:endParaRPr lang="en-US" dirty="0"/>
          </a:p>
          <a:p>
            <a:pPr marL="45720" indent="0">
              <a:buNone/>
            </a:pPr>
            <a:r>
              <a:rPr lang="en-US" dirty="0"/>
              <a:t>They make it easier to document test procedures, understand test procedures, </a:t>
            </a:r>
            <a:r>
              <a:rPr lang="en-US" dirty="0" err="1"/>
              <a:t>analyse</a:t>
            </a:r>
            <a:r>
              <a:rPr lang="en-US" dirty="0"/>
              <a:t> and compare results and evaluate quality.</a:t>
            </a:r>
          </a:p>
        </p:txBody>
      </p:sp>
    </p:spTree>
    <p:extLst>
      <p:ext uri="{BB962C8B-B14F-4D97-AF65-F5344CB8AC3E}">
        <p14:creationId xmlns:p14="http://schemas.microsoft.com/office/powerpoint/2010/main" val="2211321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EA90B77-A05E-7B43-9A1B-1631EF7EFCA7}"/>
              </a:ext>
            </a:extLst>
          </p:cNvPr>
          <p:cNvSpPr>
            <a:spLocks noGrp="1"/>
          </p:cNvSpPr>
          <p:nvPr>
            <p:ph type="title"/>
          </p:nvPr>
        </p:nvSpPr>
        <p:spPr/>
        <p:txBody>
          <a:bodyPr/>
          <a:lstStyle/>
          <a:p>
            <a:r>
              <a:rPr lang="da-DK" dirty="0" err="1"/>
              <a:t>Who</a:t>
            </a:r>
            <a:r>
              <a:rPr lang="da-DK" dirty="0"/>
              <a:t> </a:t>
            </a:r>
            <a:r>
              <a:rPr lang="da-DK" dirty="0" err="1"/>
              <a:t>can</a:t>
            </a:r>
            <a:r>
              <a:rPr lang="da-DK" dirty="0"/>
              <a:t> </a:t>
            </a:r>
            <a:r>
              <a:rPr lang="da-DK" dirty="0" err="1"/>
              <a:t>benefit</a:t>
            </a:r>
            <a:r>
              <a:rPr lang="da-DK" dirty="0"/>
              <a:t> from ACT-</a:t>
            </a:r>
            <a:r>
              <a:rPr lang="da-DK" dirty="0" err="1"/>
              <a:t>rules</a:t>
            </a:r>
            <a:r>
              <a:rPr lang="da-DK" dirty="0"/>
              <a:t>?</a:t>
            </a:r>
          </a:p>
        </p:txBody>
      </p:sp>
    </p:spTree>
    <p:extLst>
      <p:ext uri="{BB962C8B-B14F-4D97-AF65-F5344CB8AC3E}">
        <p14:creationId xmlns:p14="http://schemas.microsoft.com/office/powerpoint/2010/main" val="4135835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a:t>Tool Vendors</a:t>
            </a:r>
          </a:p>
        </p:txBody>
      </p:sp>
      <p:sp>
        <p:nvSpPr>
          <p:cNvPr id="4" name="Content Placeholder 3"/>
          <p:cNvSpPr>
            <a:spLocks noGrp="1"/>
          </p:cNvSpPr>
          <p:nvPr>
            <p:ph idx="1"/>
          </p:nvPr>
        </p:nvSpPr>
        <p:spPr>
          <a:xfrm>
            <a:off x="507998" y="1719071"/>
            <a:ext cx="11280347" cy="4407408"/>
          </a:xfrm>
        </p:spPr>
        <p:txBody>
          <a:bodyPr/>
          <a:lstStyle/>
          <a:p>
            <a:pPr marL="45720" indent="0">
              <a:buNone/>
            </a:pPr>
            <a:r>
              <a:rPr lang="en-US" dirty="0"/>
              <a:t>Can use ACT-rules to</a:t>
            </a:r>
          </a:p>
          <a:p>
            <a:pPr>
              <a:buFontTx/>
              <a:buChar char="-"/>
            </a:pPr>
            <a:r>
              <a:rPr lang="en-US" dirty="0"/>
              <a:t>Document test procedures to customers</a:t>
            </a:r>
          </a:p>
          <a:p>
            <a:pPr>
              <a:buFontTx/>
              <a:buChar char="-"/>
            </a:pPr>
            <a:r>
              <a:rPr lang="en-US" dirty="0"/>
              <a:t>Improve quality of their product</a:t>
            </a:r>
          </a:p>
          <a:p>
            <a:pPr>
              <a:buFontTx/>
              <a:buChar char="-"/>
            </a:pPr>
            <a:r>
              <a:rPr lang="en-US" dirty="0"/>
              <a:t>Ensure test results are valid and reliable</a:t>
            </a:r>
          </a:p>
          <a:p>
            <a:pPr>
              <a:buFontTx/>
              <a:buChar char="-"/>
            </a:pPr>
            <a:r>
              <a:rPr lang="en-US" dirty="0"/>
              <a:t>Exchange data with other tools or services that are based on ACT-rules</a:t>
            </a:r>
          </a:p>
        </p:txBody>
      </p:sp>
    </p:spTree>
    <p:extLst>
      <p:ext uri="{BB962C8B-B14F-4D97-AF65-F5344CB8AC3E}">
        <p14:creationId xmlns:p14="http://schemas.microsoft.com/office/powerpoint/2010/main" val="3414486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a:t>Expert Auditors</a:t>
            </a:r>
          </a:p>
        </p:txBody>
      </p:sp>
      <p:sp>
        <p:nvSpPr>
          <p:cNvPr id="4" name="Content Placeholder 3"/>
          <p:cNvSpPr>
            <a:spLocks noGrp="1"/>
          </p:cNvSpPr>
          <p:nvPr>
            <p:ph idx="1"/>
          </p:nvPr>
        </p:nvSpPr>
        <p:spPr>
          <a:xfrm>
            <a:off x="507998" y="1719071"/>
            <a:ext cx="11280347" cy="4407408"/>
          </a:xfrm>
        </p:spPr>
        <p:txBody>
          <a:bodyPr/>
          <a:lstStyle/>
          <a:p>
            <a:pPr marL="45720" indent="0">
              <a:buNone/>
            </a:pPr>
            <a:r>
              <a:rPr lang="en-US" dirty="0"/>
              <a:t>Can use ACT-rules to</a:t>
            </a:r>
          </a:p>
          <a:p>
            <a:pPr>
              <a:buFontTx/>
              <a:buChar char="-"/>
            </a:pPr>
            <a:r>
              <a:rPr lang="en-US" dirty="0"/>
              <a:t>Document test procedures to customers</a:t>
            </a:r>
          </a:p>
          <a:p>
            <a:pPr>
              <a:buFontTx/>
              <a:buChar char="-"/>
            </a:pPr>
            <a:r>
              <a:rPr lang="en-US" dirty="0"/>
              <a:t>Improve quality of their service</a:t>
            </a:r>
          </a:p>
          <a:p>
            <a:pPr>
              <a:buFontTx/>
              <a:buChar char="-"/>
            </a:pPr>
            <a:r>
              <a:rPr lang="en-US" dirty="0"/>
              <a:t>Ensure test results are valid and reliable</a:t>
            </a:r>
          </a:p>
          <a:p>
            <a:pPr>
              <a:buFontTx/>
              <a:buChar char="-"/>
            </a:pPr>
            <a:r>
              <a:rPr lang="en-US" dirty="0"/>
              <a:t>Ensure consistent results for work performed by different or several individuals</a:t>
            </a:r>
          </a:p>
          <a:p>
            <a:pPr>
              <a:buFontTx/>
              <a:buChar char="-"/>
            </a:pPr>
            <a:r>
              <a:rPr lang="en-US" dirty="0"/>
              <a:t>Exchange data with other tools or services that are based on ACT-rules</a:t>
            </a:r>
          </a:p>
        </p:txBody>
      </p:sp>
    </p:spTree>
    <p:extLst>
      <p:ext uri="{BB962C8B-B14F-4D97-AF65-F5344CB8AC3E}">
        <p14:creationId xmlns:p14="http://schemas.microsoft.com/office/powerpoint/2010/main" val="3200946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a:t>Website Owners</a:t>
            </a:r>
          </a:p>
        </p:txBody>
      </p:sp>
      <p:sp>
        <p:nvSpPr>
          <p:cNvPr id="4" name="Content Placeholder 3"/>
          <p:cNvSpPr>
            <a:spLocks noGrp="1"/>
          </p:cNvSpPr>
          <p:nvPr>
            <p:ph idx="1"/>
          </p:nvPr>
        </p:nvSpPr>
        <p:spPr>
          <a:xfrm>
            <a:off x="507998" y="1719071"/>
            <a:ext cx="11280347" cy="4407408"/>
          </a:xfrm>
        </p:spPr>
        <p:txBody>
          <a:bodyPr/>
          <a:lstStyle/>
          <a:p>
            <a:pPr marL="45720" indent="0">
              <a:buNone/>
            </a:pPr>
            <a:r>
              <a:rPr lang="en-US" dirty="0"/>
              <a:t>Can use ACT-rules to</a:t>
            </a:r>
          </a:p>
          <a:p>
            <a:pPr>
              <a:buFontTx/>
              <a:buChar char="-"/>
            </a:pPr>
            <a:r>
              <a:rPr lang="en-US" dirty="0"/>
              <a:t>Understand how tools and services test accessibility requirements</a:t>
            </a:r>
          </a:p>
          <a:p>
            <a:pPr>
              <a:buFontTx/>
              <a:buChar char="-"/>
            </a:pPr>
            <a:r>
              <a:rPr lang="en-US" dirty="0"/>
              <a:t>Be confident that they have the information they need to ensure compliance with accessibility requirements</a:t>
            </a:r>
          </a:p>
          <a:p>
            <a:pPr>
              <a:buFontTx/>
              <a:buChar char="-"/>
            </a:pPr>
            <a:r>
              <a:rPr lang="en-US" dirty="0"/>
              <a:t>Work with several tools or services with consistent and reliable results reported</a:t>
            </a:r>
          </a:p>
        </p:txBody>
      </p:sp>
    </p:spTree>
    <p:extLst>
      <p:ext uri="{BB962C8B-B14F-4D97-AF65-F5344CB8AC3E}">
        <p14:creationId xmlns:p14="http://schemas.microsoft.com/office/powerpoint/2010/main" val="2667967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a:t>Monitoring Bodies</a:t>
            </a:r>
          </a:p>
        </p:txBody>
      </p:sp>
      <p:sp>
        <p:nvSpPr>
          <p:cNvPr id="4" name="Content Placeholder 3"/>
          <p:cNvSpPr>
            <a:spLocks noGrp="1"/>
          </p:cNvSpPr>
          <p:nvPr>
            <p:ph idx="1"/>
          </p:nvPr>
        </p:nvSpPr>
        <p:spPr>
          <a:xfrm>
            <a:off x="507998" y="1719071"/>
            <a:ext cx="11280347" cy="4407408"/>
          </a:xfrm>
        </p:spPr>
        <p:txBody>
          <a:bodyPr/>
          <a:lstStyle/>
          <a:p>
            <a:pPr marL="45720" indent="0">
              <a:buNone/>
            </a:pPr>
            <a:r>
              <a:rPr lang="en-US" dirty="0"/>
              <a:t>Can use ACT-rules to</a:t>
            </a:r>
          </a:p>
          <a:p>
            <a:pPr>
              <a:buFontTx/>
              <a:buChar char="-"/>
            </a:pPr>
            <a:r>
              <a:rPr lang="en-US" dirty="0"/>
              <a:t>Get consistent and reliable data on web accessibility</a:t>
            </a:r>
          </a:p>
          <a:p>
            <a:pPr>
              <a:buFontTx/>
              <a:buChar char="-"/>
            </a:pPr>
            <a:r>
              <a:rPr lang="en-US" dirty="0"/>
              <a:t>Monitor, compare and </a:t>
            </a:r>
            <a:r>
              <a:rPr lang="en-US" dirty="0" err="1"/>
              <a:t>analyse</a:t>
            </a:r>
            <a:r>
              <a:rPr lang="en-US" dirty="0"/>
              <a:t> large amounts of accessibility test data across websites</a:t>
            </a:r>
          </a:p>
          <a:p>
            <a:pPr>
              <a:buFontTx/>
              <a:buChar char="-"/>
            </a:pPr>
            <a:r>
              <a:rPr lang="en-US" dirty="0"/>
              <a:t>Evaluate alternative tools and services</a:t>
            </a:r>
          </a:p>
        </p:txBody>
      </p:sp>
    </p:spTree>
    <p:extLst>
      <p:ext uri="{BB962C8B-B14F-4D97-AF65-F5344CB8AC3E}">
        <p14:creationId xmlns:p14="http://schemas.microsoft.com/office/powerpoint/2010/main" val="1452868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a:t>D1.2 Implement Test Rules</a:t>
            </a:r>
          </a:p>
        </p:txBody>
      </p:sp>
      <p:sp>
        <p:nvSpPr>
          <p:cNvPr id="4" name="Content Placeholder 3"/>
          <p:cNvSpPr>
            <a:spLocks noGrp="1"/>
          </p:cNvSpPr>
          <p:nvPr>
            <p:ph idx="1"/>
          </p:nvPr>
        </p:nvSpPr>
        <p:spPr/>
        <p:txBody>
          <a:bodyPr>
            <a:normAutofit/>
          </a:bodyPr>
          <a:lstStyle/>
          <a:p>
            <a:r>
              <a:rPr lang="en-US" dirty="0"/>
              <a:t>Test rules </a:t>
            </a:r>
            <a:r>
              <a:rPr lang="en-US" dirty="0" err="1"/>
              <a:t>areimplemented</a:t>
            </a:r>
            <a:r>
              <a:rPr lang="en-US" dirty="0"/>
              <a:t> into existing tools:</a:t>
            </a:r>
          </a:p>
          <a:p>
            <a:pPr lvl="1"/>
            <a:r>
              <a:rPr lang="en-US" sz="2400" dirty="0" err="1"/>
              <a:t>aXe</a:t>
            </a:r>
            <a:r>
              <a:rPr lang="en-US" sz="2400" dirty="0"/>
              <a:t>-core (open source)</a:t>
            </a:r>
          </a:p>
          <a:p>
            <a:pPr lvl="1"/>
            <a:r>
              <a:rPr lang="en-US" sz="2400" dirty="0"/>
              <a:t>Siteimprove Alfa (Open source)</a:t>
            </a:r>
          </a:p>
          <a:p>
            <a:r>
              <a:rPr lang="en-US" dirty="0"/>
              <a:t>Independent implementations to demonstrate applicability</a:t>
            </a:r>
          </a:p>
        </p:txBody>
      </p:sp>
    </p:spTree>
    <p:extLst>
      <p:ext uri="{BB962C8B-B14F-4D97-AF65-F5344CB8AC3E}">
        <p14:creationId xmlns:p14="http://schemas.microsoft.com/office/powerpoint/2010/main" val="1890291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0AA2F-782F-4213-8B04-DC0455D3C481}"/>
              </a:ext>
            </a:extLst>
          </p:cNvPr>
          <p:cNvSpPr>
            <a:spLocks noGrp="1"/>
          </p:cNvSpPr>
          <p:nvPr>
            <p:ph type="title"/>
          </p:nvPr>
        </p:nvSpPr>
        <p:spPr/>
        <p:txBody>
          <a:bodyPr/>
          <a:lstStyle/>
          <a:p>
            <a:r>
              <a:rPr lang="en-US" dirty="0">
                <a:latin typeface="Arial"/>
                <a:cs typeface="Arial"/>
              </a:rPr>
              <a:t>Example Check For Alt Text</a:t>
            </a:r>
            <a:endParaRPr lang="en-US" dirty="0"/>
          </a:p>
        </p:txBody>
      </p:sp>
      <p:graphicFrame>
        <p:nvGraphicFramePr>
          <p:cNvPr id="4" name="Table 4">
            <a:extLst>
              <a:ext uri="{FF2B5EF4-FFF2-40B4-BE49-F238E27FC236}">
                <a16:creationId xmlns:a16="http://schemas.microsoft.com/office/drawing/2014/main" id="{F3B254DF-2204-476F-8DAF-7619B062879F}"/>
              </a:ext>
            </a:extLst>
          </p:cNvPr>
          <p:cNvGraphicFramePr>
            <a:graphicFrameLocks noGrp="1"/>
          </p:cNvGraphicFramePr>
          <p:nvPr>
            <p:ph sz="half" idx="1"/>
          </p:nvPr>
        </p:nvGraphicFramePr>
        <p:xfrm>
          <a:off x="838200" y="1825625"/>
          <a:ext cx="10515600" cy="283972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96891765"/>
                    </a:ext>
                  </a:extLst>
                </a:gridCol>
                <a:gridCol w="5257800">
                  <a:extLst>
                    <a:ext uri="{9D8B030D-6E8A-4147-A177-3AD203B41FA5}">
                      <a16:colId xmlns:a16="http://schemas.microsoft.com/office/drawing/2014/main" val="975853176"/>
                    </a:ext>
                  </a:extLst>
                </a:gridCol>
              </a:tblGrid>
              <a:tr h="370840">
                <a:tc>
                  <a:txBody>
                    <a:bodyPr/>
                    <a:lstStyle/>
                    <a:p>
                      <a:r>
                        <a:rPr lang="en-US" dirty="0"/>
                        <a:t>Does consider</a:t>
                      </a:r>
                    </a:p>
                  </a:txBody>
                  <a:tcPr/>
                </a:tc>
                <a:tc>
                  <a:txBody>
                    <a:bodyPr/>
                    <a:lstStyle/>
                    <a:p>
                      <a:r>
                        <a:rPr lang="en-US" dirty="0"/>
                        <a:t>Does not consider</a:t>
                      </a:r>
                    </a:p>
                  </a:txBody>
                  <a:tcPr/>
                </a:tc>
                <a:extLst>
                  <a:ext uri="{0D108BD9-81ED-4DB2-BD59-A6C34878D82A}">
                    <a16:rowId xmlns:a16="http://schemas.microsoft.com/office/drawing/2014/main" val="822974387"/>
                  </a:ext>
                </a:extLst>
              </a:tr>
              <a:tr h="370840">
                <a:tc>
                  <a:txBody>
                    <a:bodyPr/>
                    <a:lstStyle/>
                    <a:p>
                      <a:r>
                        <a:rPr lang="en-US" dirty="0"/>
                        <a:t>alt=""</a:t>
                      </a:r>
                      <a:br>
                        <a:rPr lang="en-US" dirty="0"/>
                      </a:br>
                      <a:r>
                        <a:rPr lang="en-US" dirty="0"/>
                        <a:t>role="presentation"</a:t>
                      </a:r>
                    </a:p>
                  </a:txBody>
                  <a:tcPr/>
                </a:tc>
                <a:tc>
                  <a:txBody>
                    <a:bodyPr/>
                    <a:lstStyle/>
                    <a:p>
                      <a:r>
                        <a:rPr lang="en-US" dirty="0"/>
                        <a:t>role="none" (same as role="presentation")</a:t>
                      </a:r>
                    </a:p>
                  </a:txBody>
                  <a:tcPr/>
                </a:tc>
                <a:extLst>
                  <a:ext uri="{0D108BD9-81ED-4DB2-BD59-A6C34878D82A}">
                    <a16:rowId xmlns:a16="http://schemas.microsoft.com/office/drawing/2014/main" val="2912009239"/>
                  </a:ext>
                </a:extLst>
              </a:tr>
              <a:tr h="370840">
                <a:tc>
                  <a:txBody>
                    <a:bodyPr/>
                    <a:lstStyle/>
                    <a:p>
                      <a:r>
                        <a:rPr lang="en-US" dirty="0"/>
                        <a:t>alt="my alternative text"</a:t>
                      </a:r>
                    </a:p>
                  </a:txBody>
                  <a:tcPr/>
                </a:tc>
                <a:tc>
                  <a:txBody>
                    <a:bodyPr/>
                    <a:lstStyle/>
                    <a:p>
                      <a:r>
                        <a:rPr lang="en-US" dirty="0"/>
                        <a:t>aria-label="my alternative text"</a:t>
                      </a:r>
                    </a:p>
                    <a:p>
                      <a:pPr lvl="0">
                        <a:buNone/>
                      </a:pPr>
                      <a:r>
                        <a:rPr lang="en-US" dirty="0"/>
                        <a:t>aria-labellededby="id1" + &lt;p&gt;my alternative text&lt;/p&gt;</a:t>
                      </a:r>
                    </a:p>
                  </a:txBody>
                  <a:tcPr/>
                </a:tc>
                <a:extLst>
                  <a:ext uri="{0D108BD9-81ED-4DB2-BD59-A6C34878D82A}">
                    <a16:rowId xmlns:a16="http://schemas.microsoft.com/office/drawing/2014/main" val="3428568157"/>
                  </a:ext>
                </a:extLst>
              </a:tr>
              <a:tr h="370840">
                <a:tc>
                  <a:txBody>
                    <a:bodyPr/>
                    <a:lstStyle/>
                    <a:p>
                      <a:endParaRPr lang="en-US" dirty="0"/>
                    </a:p>
                  </a:txBody>
                  <a:tcPr/>
                </a:tc>
                <a:tc>
                  <a:txBody>
                    <a:bodyPr/>
                    <a:lstStyle/>
                    <a:p>
                      <a:r>
                        <a:rPr lang="en-US" dirty="0"/>
                        <a:t>aria-hidden="true"</a:t>
                      </a:r>
                    </a:p>
                    <a:p>
                      <a:pPr lvl="0">
                        <a:buNone/>
                      </a:pPr>
                      <a:r>
                        <a:rPr lang="en-US" dirty="0"/>
                        <a:t>display="none"</a:t>
                      </a:r>
                    </a:p>
                    <a:p>
                      <a:pPr lvl="0">
                        <a:buNone/>
                      </a:pPr>
                      <a:r>
                        <a:rPr lang="en-US" dirty="0"/>
                        <a:t>visibility="hidden"</a:t>
                      </a:r>
                    </a:p>
                  </a:txBody>
                  <a:tcPr/>
                </a:tc>
                <a:extLst>
                  <a:ext uri="{0D108BD9-81ED-4DB2-BD59-A6C34878D82A}">
                    <a16:rowId xmlns:a16="http://schemas.microsoft.com/office/drawing/2014/main" val="37721912"/>
                  </a:ext>
                </a:extLst>
              </a:tr>
            </a:tbl>
          </a:graphicData>
        </a:graphic>
      </p:graphicFrame>
    </p:spTree>
    <p:extLst>
      <p:ext uri="{BB962C8B-B14F-4D97-AF65-F5344CB8AC3E}">
        <p14:creationId xmlns:p14="http://schemas.microsoft.com/office/powerpoint/2010/main" val="28478294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siness sales training presentatio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spDef>
      <a:spPr>
        <a:ln>
          <a:noFill/>
        </a:ln>
      </a:spPr>
      <a:bodyPr rtlCol="0" anchor="ctr"/>
      <a:lstStyle>
        <a:defPPr algn="ctr">
          <a:defRPr dirty="0"/>
        </a:defPPr>
      </a:lstStyle>
      <a:style>
        <a:lnRef idx="3">
          <a:schemeClr val="lt1"/>
        </a:lnRef>
        <a:fillRef idx="1">
          <a:schemeClr val="accent3"/>
        </a:fillRef>
        <a:effectRef idx="1">
          <a:schemeClr val="accent3"/>
        </a:effectRef>
        <a:fontRef idx="minor">
          <a:schemeClr val="lt1"/>
        </a:fontRef>
      </a:style>
    </a:spDef>
    <a:lnDef>
      <a:spPr/>
      <a:bodyPr/>
      <a:lstStyle/>
      <a:style>
        <a:lnRef idx="1">
          <a:schemeClr val="accent3"/>
        </a:lnRef>
        <a:fillRef idx="0">
          <a:schemeClr val="accent3"/>
        </a:fillRef>
        <a:effectRef idx="0">
          <a:schemeClr val="accent3"/>
        </a:effectRef>
        <a:fontRef idx="minor">
          <a:schemeClr val="tx1"/>
        </a:fontRef>
      </a:style>
    </a:lnDef>
    <a:txDef>
      <a:spPr>
        <a:noFill/>
        <a:ln>
          <a:solidFill>
            <a:schemeClr val="accent4"/>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Business sales training presentation.potx" id="{43A08E4F-B0EF-4939-AE80-92C3CECADCD8}" vid="{E3DA271C-F552-4722-8084-29919216053E}"/>
    </a:ext>
  </a:extLst>
</a:theme>
</file>

<file path=ppt/theme/theme2.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sales training presentation</Template>
  <TotalTime>564</TotalTime>
  <Words>482</Words>
  <Application>Microsoft Macintosh PowerPoint</Application>
  <PresentationFormat>Widescreen</PresentationFormat>
  <Paragraphs>90</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Wingdings</vt:lpstr>
      <vt:lpstr>Wingdings 2</vt:lpstr>
      <vt:lpstr>Business sales training presentation</vt:lpstr>
      <vt:lpstr>WAI-Tools Project  ACT-rules in practice – why they are useful  20 May 2019 </vt:lpstr>
      <vt:lpstr>Why ACT-rules</vt:lpstr>
      <vt:lpstr>Who can benefit from ACT-rules?</vt:lpstr>
      <vt:lpstr>Tool Vendors</vt:lpstr>
      <vt:lpstr>Expert Auditors</vt:lpstr>
      <vt:lpstr>Website Owners</vt:lpstr>
      <vt:lpstr>Monitoring Bodies</vt:lpstr>
      <vt:lpstr>D1.2 Implement Test Rules</vt:lpstr>
      <vt:lpstr>Example Check For Alt Text</vt:lpstr>
      <vt:lpstr>IMAGE HAS ACCESSIBLE NAME</vt:lpstr>
      <vt:lpstr>Further Information and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WAI-Tools Project  29 November 2017 Brussels, Belgium  </dc:title>
  <dc:creator>Shadi Abou-Zahra</dc:creator>
  <cp:lastModifiedBy>Stein Erik Skotkjerra</cp:lastModifiedBy>
  <cp:revision>48</cp:revision>
  <dcterms:created xsi:type="dcterms:W3CDTF">2017-11-20T17:35:56Z</dcterms:created>
  <dcterms:modified xsi:type="dcterms:W3CDTF">2019-05-16T19:34:41Z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74066600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