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0"/>
  </p:notesMasterIdLst>
  <p:handoutMasterIdLst>
    <p:handoutMasterId r:id="rId21"/>
  </p:handoutMasterIdLst>
  <p:sldIdLst>
    <p:sldId id="282" r:id="rId2"/>
    <p:sldId id="272" r:id="rId3"/>
    <p:sldId id="309" r:id="rId4"/>
    <p:sldId id="310" r:id="rId5"/>
    <p:sldId id="311" r:id="rId6"/>
    <p:sldId id="312" r:id="rId7"/>
    <p:sldId id="313" r:id="rId8"/>
    <p:sldId id="259" r:id="rId9"/>
    <p:sldId id="318" r:id="rId10"/>
    <p:sldId id="319" r:id="rId11"/>
    <p:sldId id="320" r:id="rId12"/>
    <p:sldId id="321" r:id="rId13"/>
    <p:sldId id="314" r:id="rId14"/>
    <p:sldId id="315" r:id="rId15"/>
    <p:sldId id="316" r:id="rId16"/>
    <p:sldId id="289" r:id="rId17"/>
    <p:sldId id="322" r:id="rId18"/>
    <p:sldId id="30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E8B1032C-EA38-4F05-BA0D-38AFFFC7BED3}">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showGuides="1">
      <p:cViewPr varScale="1">
        <p:scale>
          <a:sx n="59" d="100"/>
          <a:sy n="59" d="100"/>
        </p:scale>
        <p:origin x="72" y="38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326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27325D-7C6B-4659-A656-A772019985A7}" type="datetimeFigureOut">
              <a:rPr lang="en-US" smtClean="0"/>
              <a:t>5/19/2019</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AB6F1DE-7011-44EB-ACA9-621AFE57E05B}" type="slidenum">
              <a:rPr lang="en-US" smtClean="0"/>
              <a:t>‹#›</a:t>
            </a:fld>
            <a:endParaRPr lang="en-US" dirty="0"/>
          </a:p>
        </p:txBody>
      </p:sp>
    </p:spTree>
    <p:extLst>
      <p:ext uri="{BB962C8B-B14F-4D97-AF65-F5344CB8AC3E}">
        <p14:creationId xmlns:p14="http://schemas.microsoft.com/office/powerpoint/2010/main" val="37769527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5FD80F-0FDC-4A05-9EF1-C028EC4EDC0A}" type="datetimeFigureOut">
              <a:rPr lang="en-US" smtClean="0"/>
              <a:t>5/19/2019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6039D5-9119-4C2A-87C5-029C8B6BFFEF}" type="slidenum">
              <a:rPr lang="en-US" smtClean="0"/>
              <a:t>‹#›</a:t>
            </a:fld>
            <a:endParaRPr lang="en-US" dirty="0"/>
          </a:p>
        </p:txBody>
      </p:sp>
    </p:spTree>
    <p:extLst>
      <p:ext uri="{BB962C8B-B14F-4D97-AF65-F5344CB8AC3E}">
        <p14:creationId xmlns:p14="http://schemas.microsoft.com/office/powerpoint/2010/main" val="333752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bwMode="white">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7" name="Rectangle 6"/>
          <p:cNvSpPr/>
          <p:nvPr/>
        </p:nvSpPr>
        <p:spPr bwMode="blackWhite">
          <a:xfrm>
            <a:off x="9347200" y="152399"/>
            <a:ext cx="2641600" cy="655624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3" name="Title 12"/>
          <p:cNvSpPr>
            <a:spLocks noGrp="1"/>
          </p:cNvSpPr>
          <p:nvPr>
            <p:ph type="title"/>
          </p:nvPr>
        </p:nvSpPr>
        <p:spPr>
          <a:xfrm>
            <a:off x="609600" y="2052960"/>
            <a:ext cx="8432800" cy="1828800"/>
          </a:xfrm>
        </p:spPr>
        <p:txBody>
          <a:bodyPr/>
          <a:lstStyle>
            <a:lvl1pPr algn="r">
              <a:defRPr sz="4200" spc="150" baseline="0"/>
            </a:lvl1pPr>
          </a:lstStyle>
          <a:p>
            <a:r>
              <a:rPr lang="en-US" smtClean="0"/>
              <a:t>Click to edit Master title style</a:t>
            </a:r>
            <a:endParaRPr lang="en-US" dirty="0"/>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accent4">
                    <a:lumMod val="20000"/>
                    <a:lumOff val="80000"/>
                  </a:schemeClr>
                </a:solidFill>
              </a:defRPr>
            </a:lvl1pPr>
          </a:lstStyle>
          <a:p>
            <a:fld id="{349BF3EA-1A78-4F07-BDC0-C8A1BD461199}" type="datetimeFigureOut">
              <a:rPr lang="en-US" smtClean="0"/>
              <a:pPr/>
              <a:t>5/19/2019</a:t>
            </a:fld>
            <a:endParaRPr lang="en-US" dirty="0"/>
          </a:p>
        </p:txBody>
      </p:sp>
      <p:sp>
        <p:nvSpPr>
          <p:cNvPr id="12" name="Footer Placeholder 11"/>
          <p:cNvSpPr>
            <a:spLocks noGrp="1"/>
          </p:cNvSpPr>
          <p:nvPr>
            <p:ph type="ftr" sz="quarter" idx="12"/>
          </p:nvPr>
        </p:nvSpPr>
        <p:spPr/>
        <p:txBody>
          <a:bodyPr/>
          <a:lstStyle>
            <a:lvl1pPr>
              <a:defRPr>
                <a:solidFill>
                  <a:schemeClr val="accent4">
                    <a:lumMod val="20000"/>
                    <a:lumOff val="80000"/>
                  </a:schemeClr>
                </a:solidFill>
              </a:defRPr>
            </a:lvl1pPr>
          </a:lstStyle>
          <a:p>
            <a:r>
              <a:rPr lang="en-US"/>
              <a:t>Add a footer</a:t>
            </a:r>
            <a:endParaRPr lang="en-US" dirty="0"/>
          </a:p>
        </p:txBody>
      </p:sp>
      <p:sp>
        <p:nvSpPr>
          <p:cNvPr id="11" name="Slide Number Placeholder 10"/>
          <p:cNvSpPr>
            <a:spLocks noGrp="1"/>
          </p:cNvSpPr>
          <p:nvPr>
            <p:ph type="sldNum" sz="quarter" idx="11"/>
          </p:nvPr>
        </p:nvSpPr>
        <p:spPr/>
        <p:txBody>
          <a:bodyPr/>
          <a:lstStyle>
            <a:lvl1pPr>
              <a:defRPr>
                <a:solidFill>
                  <a:schemeClr val="bg1"/>
                </a:solidFill>
              </a:defRPr>
            </a:lvl1p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173938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9BF3EA-1A78-4F07-BDC0-C8A1BD461199}" type="datetimeFigureOut">
              <a:rPr lang="en-US" smtClean="0"/>
              <a:t>5/19/2019</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609637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03200" y="147319"/>
            <a:ext cx="89408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bwMode="blackWhite">
          <a:xfrm>
            <a:off x="9347200" y="147319"/>
            <a:ext cx="2608061"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Vertical Title 1"/>
          <p:cNvSpPr>
            <a:spLocks noGrp="1"/>
          </p:cNvSpPr>
          <p:nvPr>
            <p:ph type="title" orient="vert"/>
          </p:nvPr>
        </p:nvSpPr>
        <p:spPr>
          <a:xfrm>
            <a:off x="9550400" y="274639"/>
            <a:ext cx="22352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49BF3EA-1A78-4F07-BDC0-C8A1BD461199}" type="datetimeFigureOut">
              <a:rPr lang="en-US" smtClean="0"/>
              <a:t>5/19/2019</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lvl1pPr>
              <a:defRPr>
                <a:solidFill>
                  <a:schemeClr val="accent4">
                    <a:lumMod val="20000"/>
                    <a:lumOff val="80000"/>
                  </a:schemeClr>
                </a:solidFill>
              </a:defRPr>
            </a:lvl1p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3626437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sz="2400"/>
            </a:lvl1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49BF3EA-1A78-4F07-BDC0-C8A1BD461199}" type="datetimeFigureOut">
              <a:rPr lang="en-US" smtClean="0"/>
              <a:t>5/19/2019</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872447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ectangle 7"/>
          <p:cNvSpPr/>
          <p:nvPr/>
        </p:nvSpPr>
        <p:spPr bwMode="blackWhite">
          <a:xfrm>
            <a:off x="203200" y="153923"/>
            <a:ext cx="8940800" cy="65532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7" name="Rectangle 6"/>
          <p:cNvSpPr/>
          <p:nvPr/>
        </p:nvSpPr>
        <p:spPr bwMode="blackWhite">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2" name="Title 11"/>
          <p:cNvSpPr>
            <a:spLocks noGrp="1"/>
          </p:cNvSpPr>
          <p:nvPr>
            <p:ph type="title"/>
          </p:nvPr>
        </p:nvSpPr>
        <p:spPr>
          <a:xfrm>
            <a:off x="508000" y="2892277"/>
            <a:ext cx="8432800" cy="1645920"/>
          </a:xfrm>
        </p:spPr>
        <p:txBody>
          <a:bodyPr/>
          <a:lstStyle>
            <a:lvl1pPr algn="r">
              <a:defRPr sz="4200" spc="15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accent4">
                    <a:lumMod val="20000"/>
                    <a:lumOff val="8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349BF3EA-1A78-4F07-BDC0-C8A1BD461199}" type="datetimeFigureOut">
              <a:rPr lang="en-US" smtClean="0"/>
              <a:t>5/19/2019</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r>
              <a:rPr lang="en-US" dirty="0"/>
              <a:t>Add a footer</a:t>
            </a:r>
          </a:p>
        </p:txBody>
      </p:sp>
      <p:sp>
        <p:nvSpPr>
          <p:cNvPr id="10" name="Slide Number Placeholder 9"/>
          <p:cNvSpPr>
            <a:spLocks noGrp="1"/>
          </p:cNvSpPr>
          <p:nvPr>
            <p:ph type="sldNum" sz="quarter" idx="11"/>
          </p:nvPr>
        </p:nvSpPr>
        <p:spPr/>
        <p:txBody>
          <a:bodyPr/>
          <a:lstStyle>
            <a:lvl1pPr>
              <a:defRPr>
                <a:solidFill>
                  <a:schemeClr val="accent4">
                    <a:lumMod val="20000"/>
                    <a:lumOff val="80000"/>
                  </a:schemeClr>
                </a:solidFill>
              </a:defRPr>
            </a:lvl1p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281246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719072"/>
            <a:ext cx="5384800" cy="4407408"/>
          </a:xfrm>
        </p:spPr>
        <p:txBody>
          <a:bodyPr/>
          <a:lstStyle>
            <a:lvl1pPr>
              <a:defRPr sz="24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97600" y="1719072"/>
            <a:ext cx="5384800" cy="4407408"/>
          </a:xfrm>
        </p:spPr>
        <p:txBody>
          <a:bodyPr/>
          <a:lstStyle>
            <a:lvl1pPr>
              <a:defRPr sz="24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49BF3EA-1A78-4F07-BDC0-C8A1BD461199}" type="datetimeFigureOut">
              <a:rPr lang="en-US" smtClean="0"/>
              <a:t>5/19/2019</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882349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a:solidFill>
                  <a:schemeClr val="tx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09600" y="2438400"/>
            <a:ext cx="5386917"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a:solidFill>
                  <a:schemeClr val="tx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93368" y="2438400"/>
            <a:ext cx="5389033"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49BF3EA-1A78-4F07-BDC0-C8A1BD461199}" type="datetimeFigureOut">
              <a:rPr lang="en-US" smtClean="0"/>
              <a:t>5/19/2019</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437923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9BF3EA-1A78-4F07-BDC0-C8A1BD461199}" type="datetimeFigureOut">
              <a:rPr lang="en-US" smtClean="0"/>
              <a:t>5/19/2019</a:t>
            </a:fld>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40849489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Date Placeholder 1"/>
          <p:cNvSpPr>
            <a:spLocks noGrp="1"/>
          </p:cNvSpPr>
          <p:nvPr>
            <p:ph type="dt" sz="half" idx="10"/>
          </p:nvPr>
        </p:nvSpPr>
        <p:spPr/>
        <p:txBody>
          <a:bodyPr/>
          <a:lstStyle/>
          <a:p>
            <a:fld id="{349BF3EA-1A78-4F07-BDC0-C8A1BD461199}" type="datetimeFigureOut">
              <a:rPr lang="en-US" smtClean="0"/>
              <a:t>5/19/2019</a:t>
            </a:fld>
            <a:endParaRPr lang="en-US" dirty="0"/>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046998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bwMode="blackWhite">
          <a:xfrm>
            <a:off x="9347200" y="150876"/>
            <a:ext cx="2641600" cy="655624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useBgFill="1">
        <p:nvSpPr>
          <p:cNvPr id="9" name="Rectangle 8"/>
          <p:cNvSpPr/>
          <p:nvPr/>
        </p:nvSpPr>
        <p:spPr>
          <a:xfrm>
            <a:off x="203200" y="152400"/>
            <a:ext cx="89408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1" name="Title 10"/>
          <p:cNvSpPr>
            <a:spLocks noGrp="1"/>
          </p:cNvSpPr>
          <p:nvPr>
            <p:ph type="title"/>
          </p:nvPr>
        </p:nvSpPr>
        <p:spPr>
          <a:xfrm>
            <a:off x="9546336" y="457200"/>
            <a:ext cx="2234213" cy="1673352"/>
          </a:xfrm>
        </p:spPr>
        <p:txBody>
          <a:bodyPr anchor="b"/>
          <a:lstStyle>
            <a:lvl1pPr algn="l">
              <a:defRPr sz="2000" spc="150" baseline="0"/>
            </a:lvl1pPr>
          </a:lstStyle>
          <a:p>
            <a:r>
              <a:rPr lang="en-US" smtClean="0"/>
              <a:t>Click to edit Master title style</a:t>
            </a:r>
            <a:endParaRPr lang="en-US" dirty="0"/>
          </a:p>
        </p:txBody>
      </p:sp>
      <p:sp>
        <p:nvSpPr>
          <p:cNvPr id="3" name="Content Placeholder 2"/>
          <p:cNvSpPr>
            <a:spLocks noGrp="1"/>
          </p:cNvSpPr>
          <p:nvPr>
            <p:ph idx="1" hasCustomPrompt="1"/>
          </p:nvPr>
        </p:nvSpPr>
        <p:spPr>
          <a:xfrm>
            <a:off x="812800" y="304801"/>
            <a:ext cx="7823200" cy="5853113"/>
          </a:xfrm>
        </p:spPr>
        <p:txBody>
          <a:bodyPr/>
          <a:lstStyle>
            <a:lvl1pPr>
              <a:defRPr sz="2400"/>
            </a:lvl1pPr>
            <a:lvl2pPr>
              <a:defRPr sz="2000"/>
            </a:lvl2pPr>
            <a:lvl3pPr>
              <a:defRPr sz="1600"/>
            </a:lvl3pPr>
            <a:lvl4pPr>
              <a:defRPr sz="1400"/>
            </a:lvl4pPr>
            <a:lvl5pPr>
              <a:defRPr sz="13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9546336" y="2130552"/>
            <a:ext cx="2231136"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49BF3EA-1A78-4F07-BDC0-C8A1BD461199}" type="datetimeFigureOut">
              <a:rPr lang="en-US" smtClean="0"/>
              <a:t>5/19/2019</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a:ln>
            <a:noFill/>
          </a:ln>
        </p:spPr>
        <p:txBody>
          <a:bodyPr/>
          <a:lstStyle>
            <a:lvl1pPr>
              <a:defRPr>
                <a:solidFill>
                  <a:schemeClr val="bg1"/>
                </a:solidFill>
              </a:defRPr>
            </a:lvl1p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75602564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useBgFill="1">
        <p:nvSpPr>
          <p:cNvPr id="9" name="Rectangle 8"/>
          <p:cNvSpPr/>
          <p:nvPr/>
        </p:nvSpPr>
        <p:spPr>
          <a:xfrm>
            <a:off x="9347200" y="150876"/>
            <a:ext cx="26416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0" name="Title 9"/>
          <p:cNvSpPr>
            <a:spLocks noGrp="1"/>
          </p:cNvSpPr>
          <p:nvPr>
            <p:ph type="title"/>
          </p:nvPr>
        </p:nvSpPr>
        <p:spPr>
          <a:xfrm>
            <a:off x="9550400" y="460248"/>
            <a:ext cx="2235200" cy="1673352"/>
          </a:xfrm>
        </p:spPr>
        <p:txBody>
          <a:bodyPr anchor="b"/>
          <a:lstStyle>
            <a:lvl1pPr algn="l">
              <a:defRPr sz="2000" spc="150" baseline="0">
                <a:solidFill>
                  <a:schemeClr val="accent4">
                    <a:lumMod val="20000"/>
                    <a:lumOff val="80000"/>
                  </a:schemeClr>
                </a:solidFill>
              </a:defRPr>
            </a:lvl1pPr>
          </a:lstStyle>
          <a:p>
            <a:r>
              <a:rPr lang="en-US" smtClean="0"/>
              <a:t>Click to edit Master title style</a:t>
            </a:r>
            <a:endParaRPr lang="en-US" dirty="0"/>
          </a:p>
        </p:txBody>
      </p:sp>
      <p:sp>
        <p:nvSpPr>
          <p:cNvPr id="3" name="Picture Placeholder 2" descr="An empty placeholder to add an image. Click on the placeholder and select the image that you wish to add"/>
          <p:cNvSpPr>
            <a:spLocks noGrp="1"/>
          </p:cNvSpPr>
          <p:nvPr>
            <p:ph type="pic" idx="1"/>
          </p:nvPr>
        </p:nvSpPr>
        <p:spPr>
          <a:xfrm>
            <a:off x="203200" y="152400"/>
            <a:ext cx="8940800" cy="6553200"/>
          </a:xfrm>
        </p:spPr>
        <p:txBody>
          <a:bodyPr anchor="ctr"/>
          <a:lstStyle>
            <a:lvl1pPr marL="0" indent="0" algn="ctr">
              <a:buNone/>
              <a:defRPr sz="3200">
                <a:solidFill>
                  <a:schemeClr val="tx2">
                    <a:lumMod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550400" y="2133600"/>
            <a:ext cx="22352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tx2">
                    <a:lumMod val="25000"/>
                  </a:schemeClr>
                </a:solidFill>
              </a:defRPr>
            </a:lvl1pPr>
          </a:lstStyle>
          <a:p>
            <a:fld id="{349BF3EA-1A78-4F07-BDC0-C8A1BD461199}" type="datetimeFigureOut">
              <a:rPr lang="en-US" smtClean="0"/>
              <a:pPr/>
              <a:t>5/19/2019</a:t>
            </a:fld>
            <a:endParaRPr lang="en-US" dirty="0"/>
          </a:p>
        </p:txBody>
      </p:sp>
      <p:sp>
        <p:nvSpPr>
          <p:cNvPr id="6" name="Footer Placeholder 5"/>
          <p:cNvSpPr>
            <a:spLocks noGrp="1"/>
          </p:cNvSpPr>
          <p:nvPr>
            <p:ph type="ftr" sz="quarter" idx="11"/>
          </p:nvPr>
        </p:nvSpPr>
        <p:spPr/>
        <p:txBody>
          <a:bodyPr/>
          <a:lstStyle>
            <a:lvl1pPr>
              <a:defRPr>
                <a:solidFill>
                  <a:schemeClr val="tx2">
                    <a:lumMod val="25000"/>
                  </a:schemeClr>
                </a:solidFill>
              </a:defRPr>
            </a:lvl1pPr>
          </a:lstStyle>
          <a:p>
            <a:r>
              <a:rPr lang="en-US"/>
              <a:t>Add a footer</a:t>
            </a:r>
            <a:endParaRPr lang="en-US" dirty="0"/>
          </a:p>
        </p:txBody>
      </p:sp>
      <p:sp>
        <p:nvSpPr>
          <p:cNvPr id="7" name="Slide Number Placeholder 6"/>
          <p:cNvSpPr>
            <a:spLocks noGrp="1"/>
          </p:cNvSpPr>
          <p:nvPr>
            <p:ph type="sldNum" sz="quarter" idx="12"/>
          </p:nvPr>
        </p:nvSpPr>
        <p:spPr/>
        <p:txBody>
          <a:bodyPr/>
          <a:lstStyle>
            <a:lvl1pPr>
              <a:defRPr>
                <a:solidFill>
                  <a:schemeClr val="accent4">
                    <a:lumMod val="20000"/>
                    <a:lumOff val="80000"/>
                  </a:schemeClr>
                </a:solidFill>
              </a:defRPr>
            </a:lvl1p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10919260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8" name="Rectangle 7"/>
          <p:cNvSpPr/>
          <p:nvPr/>
        </p:nvSpPr>
        <p:spPr bwMode="blackWhite">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lumMod val="75000"/>
                  </a:schemeClr>
                </a:solidFill>
              </a:defRPr>
            </a:lvl1pPr>
          </a:lstStyle>
          <a:p>
            <a:fld id="{349BF3EA-1A78-4F07-BDC0-C8A1BD461199}" type="datetimeFigureOut">
              <a:rPr lang="en-US" smtClean="0"/>
              <a:pPr/>
              <a:t>5/19/2019</a:t>
            </a:fld>
            <a:endParaRPr lang="en-US" dirty="0"/>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lumMod val="75000"/>
                  </a:schemeClr>
                </a:solidFill>
              </a:defRPr>
            </a:lvl1pPr>
          </a:lstStyle>
          <a:p>
            <a:r>
              <a:rPr lang="en-US"/>
              <a:t>Add a footer</a:t>
            </a:r>
            <a:endParaRPr lang="en-US" dirty="0"/>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lumMod val="75000"/>
                  </a:schemeClr>
                </a:solidFill>
              </a:defRPr>
            </a:lvl1p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8569617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lumMod val="50000"/>
          </a:schemeClr>
        </a:buClr>
        <a:buFont typeface="Wingdings 2" pitchFamily="18" charset="2"/>
        <a:buChar char=""/>
        <a:defRPr sz="2400" kern="1200" spc="150" baseline="0">
          <a:solidFill>
            <a:schemeClr val="tx2">
              <a:lumMod val="75000"/>
            </a:schemeClr>
          </a:solidFill>
          <a:latin typeface="+mn-lt"/>
          <a:ea typeface="+mn-ea"/>
          <a:cs typeface="+mn-cs"/>
        </a:defRPr>
      </a:lvl1pPr>
      <a:lvl2pPr marL="548640" indent="-182880" algn="l" defTabSz="914400" rtl="0" eaLnBrk="1" latinLnBrk="0" hangingPunct="1">
        <a:spcBef>
          <a:spcPct val="20000"/>
        </a:spcBef>
        <a:buClr>
          <a:schemeClr val="accent2">
            <a:lumMod val="75000"/>
          </a:schemeClr>
        </a:buClr>
        <a:buFont typeface="Wingdings" pitchFamily="2" charset="2"/>
        <a:buChar char="§"/>
        <a:defRPr sz="2000" kern="1200" spc="100" baseline="0">
          <a:solidFill>
            <a:schemeClr val="tx2">
              <a:lumMod val="75000"/>
            </a:schemeClr>
          </a:solidFill>
          <a:latin typeface="+mn-lt"/>
          <a:ea typeface="+mn-ea"/>
          <a:cs typeface="+mn-cs"/>
        </a:defRPr>
      </a:lvl2pPr>
      <a:lvl3pPr marL="822960" indent="-182880" algn="l" defTabSz="914400" rtl="0" eaLnBrk="1" latinLnBrk="0" hangingPunct="1">
        <a:spcBef>
          <a:spcPct val="20000"/>
        </a:spcBef>
        <a:buClr>
          <a:schemeClr val="accent3">
            <a:lumMod val="50000"/>
          </a:schemeClr>
        </a:buClr>
        <a:buFont typeface="Wingdings" pitchFamily="2" charset="2"/>
        <a:buChar char="§"/>
        <a:defRPr sz="1600" kern="1200" spc="100" baseline="0">
          <a:solidFill>
            <a:schemeClr val="tx2">
              <a:lumMod val="75000"/>
            </a:schemeClr>
          </a:solidFill>
          <a:latin typeface="+mn-lt"/>
          <a:ea typeface="+mn-ea"/>
          <a:cs typeface="+mn-cs"/>
        </a:defRPr>
      </a:lvl3pPr>
      <a:lvl4pPr marL="1097280" indent="-182880" algn="l" defTabSz="914400" rtl="0" eaLnBrk="1" latinLnBrk="0" hangingPunct="1">
        <a:spcBef>
          <a:spcPct val="20000"/>
        </a:spcBef>
        <a:buClr>
          <a:schemeClr val="accent4">
            <a:lumMod val="50000"/>
          </a:schemeClr>
        </a:buClr>
        <a:buFont typeface="Wingdings" pitchFamily="2" charset="2"/>
        <a:buChar char="§"/>
        <a:defRPr sz="1400" kern="1200">
          <a:solidFill>
            <a:schemeClr val="tx2">
              <a:lumMod val="75000"/>
            </a:schemeClr>
          </a:solidFill>
          <a:latin typeface="+mn-lt"/>
          <a:ea typeface="+mn-ea"/>
          <a:cs typeface="+mn-cs"/>
        </a:defRPr>
      </a:lvl4pPr>
      <a:lvl5pPr marL="1280160" indent="-182880" algn="l" defTabSz="914400" rtl="0" eaLnBrk="1" latinLnBrk="0" hangingPunct="1">
        <a:spcBef>
          <a:spcPct val="20000"/>
        </a:spcBef>
        <a:buClr>
          <a:schemeClr val="accent6">
            <a:lumMod val="75000"/>
          </a:schemeClr>
        </a:buClr>
        <a:buFont typeface="Wingdings" pitchFamily="2" charset="2"/>
        <a:buChar char="§"/>
        <a:defRPr sz="1300" kern="1200" spc="100" baseline="0">
          <a:solidFill>
            <a:schemeClr val="tx2">
              <a:lumMod val="75000"/>
            </a:schemeClr>
          </a:solidFill>
          <a:latin typeface="+mn-lt"/>
          <a:ea typeface="+mn-ea"/>
          <a:cs typeface="+mn-cs"/>
        </a:defRPr>
      </a:lvl5pPr>
      <a:lvl6pPr marL="1554480" indent="-182880" algn="l" defTabSz="914400" rtl="0" eaLnBrk="1" latinLnBrk="0" hangingPunct="1">
        <a:spcBef>
          <a:spcPct val="20000"/>
        </a:spcBef>
        <a:buClr>
          <a:schemeClr val="accent1">
            <a:lumMod val="50000"/>
          </a:schemeClr>
        </a:buClr>
        <a:buFont typeface="Wingdings" pitchFamily="2" charset="2"/>
        <a:buChar char="§"/>
        <a:defRPr sz="1200" kern="1200">
          <a:solidFill>
            <a:schemeClr val="tx2">
              <a:lumMod val="75000"/>
            </a:schemeClr>
          </a:solidFill>
          <a:latin typeface="+mn-lt"/>
          <a:ea typeface="+mn-ea"/>
          <a:cs typeface="+mn-cs"/>
        </a:defRPr>
      </a:lvl6pPr>
      <a:lvl7pPr marL="1828800" indent="-182880" algn="l" defTabSz="914400" rtl="0" eaLnBrk="1" latinLnBrk="0" hangingPunct="1">
        <a:spcBef>
          <a:spcPct val="20000"/>
        </a:spcBef>
        <a:buClr>
          <a:schemeClr val="accent2">
            <a:lumMod val="75000"/>
          </a:schemeClr>
        </a:buClr>
        <a:buFont typeface="Wingdings" pitchFamily="2" charset="2"/>
        <a:buChar char="§"/>
        <a:defRPr sz="1200" kern="1200">
          <a:solidFill>
            <a:schemeClr val="tx2">
              <a:lumMod val="75000"/>
            </a:schemeClr>
          </a:solidFill>
          <a:latin typeface="+mn-lt"/>
          <a:ea typeface="+mn-ea"/>
          <a:cs typeface="+mn-cs"/>
        </a:defRPr>
      </a:lvl7pPr>
      <a:lvl8pPr marL="2103120" indent="-182880" algn="l" defTabSz="914400" rtl="0" eaLnBrk="1" latinLnBrk="0" hangingPunct="1">
        <a:spcBef>
          <a:spcPct val="20000"/>
        </a:spcBef>
        <a:buClr>
          <a:schemeClr val="accent3">
            <a:lumMod val="75000"/>
          </a:schemeClr>
        </a:buClr>
        <a:buFont typeface="Wingdings" pitchFamily="2" charset="2"/>
        <a:buChar char="§"/>
        <a:defRPr sz="1200" kern="1200">
          <a:solidFill>
            <a:schemeClr val="tx2">
              <a:lumMod val="75000"/>
            </a:schemeClr>
          </a:solidFill>
          <a:latin typeface="+mn-lt"/>
          <a:ea typeface="+mn-ea"/>
          <a:cs typeface="+mn-cs"/>
        </a:defRPr>
      </a:lvl8pPr>
      <a:lvl9pPr marL="2366010" indent="-171450" algn="l" defTabSz="914400" rtl="0" eaLnBrk="1" latinLnBrk="0" hangingPunct="1">
        <a:spcBef>
          <a:spcPct val="20000"/>
        </a:spcBef>
        <a:buClr>
          <a:schemeClr val="accent5">
            <a:lumMod val="75000"/>
          </a:schemeClr>
        </a:buClr>
        <a:buFont typeface="Wingdings" panose="05000000000000000000" pitchFamily="2" charset="2"/>
        <a:buChar char="§"/>
        <a:defRPr sz="1200" kern="1200">
          <a:solidFill>
            <a:schemeClr val="tx2">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github.com/act-rules/act-rules.github.io" TargetMode="External"/><Relationship Id="rId2" Type="http://schemas.openxmlformats.org/officeDocument/2006/relationships/hyperlink" Target="https://act-rules.github.io/rules/" TargetMode="External"/><Relationship Id="rId1" Type="http://schemas.openxmlformats.org/officeDocument/2006/relationships/slideLayout" Target="../slideLayouts/slideLayout9.xml"/><Relationship Id="rId4" Type="http://schemas.openxmlformats.org/officeDocument/2006/relationships/hyperlink" Target="mailto:public-act-r@w3.org"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github.com/w3c/wcag-act/issues" TargetMode="External"/><Relationship Id="rId2" Type="http://schemas.openxmlformats.org/officeDocument/2006/relationships/hyperlink" Target="https://w3.org/TR/act-rules-format/" TargetMode="External"/><Relationship Id="rId1" Type="http://schemas.openxmlformats.org/officeDocument/2006/relationships/slideLayout" Target="../slideLayouts/slideLayout9.xml"/><Relationship Id="rId4" Type="http://schemas.openxmlformats.org/officeDocument/2006/relationships/hyperlink" Target="mailto:public-wcag-act-comments@w3.org"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5400" b="1" dirty="0" smtClean="0"/>
              <a:t>WAI-Tools Project</a:t>
            </a:r>
            <a:r>
              <a:rPr lang="en-US" dirty="0" smtClean="0"/>
              <a:t/>
            </a:r>
            <a:br>
              <a:rPr lang="en-US" dirty="0" smtClean="0"/>
            </a:br>
            <a:r>
              <a:rPr lang="en-US" sz="4000" dirty="0" smtClean="0"/>
              <a:t/>
            </a:r>
            <a:br>
              <a:rPr lang="en-US" sz="4000" dirty="0" smtClean="0"/>
            </a:br>
            <a:r>
              <a:rPr lang="en-US" sz="4000" dirty="0" smtClean="0"/>
              <a:t>Make WCAG Testing Consistent with ACT Rules</a:t>
            </a:r>
            <a:br>
              <a:rPr lang="en-US" sz="4000" dirty="0" smtClean="0"/>
            </a:br>
            <a:r>
              <a:rPr lang="en-US" sz="4000" dirty="0" smtClean="0"/>
              <a:t/>
            </a:r>
            <a:br>
              <a:rPr lang="en-US" sz="4000" dirty="0" smtClean="0"/>
            </a:br>
            <a:r>
              <a:rPr lang="en-US" sz="2000" dirty="0" smtClean="0"/>
              <a:t>Wilco </a:t>
            </a:r>
            <a:r>
              <a:rPr lang="en-US" sz="2000" dirty="0" err="1" smtClean="0"/>
              <a:t>Fiers</a:t>
            </a:r>
            <a:r>
              <a:rPr lang="en-US" sz="2000" dirty="0" smtClean="0"/>
              <a:t>, </a:t>
            </a:r>
            <a:r>
              <a:rPr lang="en-US" sz="2000" dirty="0" err="1" smtClean="0"/>
              <a:t>Deque</a:t>
            </a:r>
            <a:r>
              <a:rPr lang="en-US" sz="2000" dirty="0" smtClean="0"/>
              <a:t> Systems</a:t>
            </a:r>
            <a:endParaRPr lang="en-US" sz="2000" dirty="0"/>
          </a:p>
        </p:txBody>
      </p:sp>
      <p:sp>
        <p:nvSpPr>
          <p:cNvPr id="5" name="Subtitle 4"/>
          <p:cNvSpPr>
            <a:spLocks noGrp="1"/>
          </p:cNvSpPr>
          <p:nvPr>
            <p:ph type="subTitle" idx="1"/>
          </p:nvPr>
        </p:nvSpPr>
        <p:spPr>
          <a:xfrm>
            <a:off x="9347200" y="6018669"/>
            <a:ext cx="2641600" cy="739942"/>
          </a:xfrm>
        </p:spPr>
        <p:txBody>
          <a:bodyPr>
            <a:normAutofit/>
          </a:bodyPr>
          <a:lstStyle/>
          <a:p>
            <a:r>
              <a:rPr lang="en-US" sz="1600" dirty="0" smtClean="0"/>
              <a:t>Horizon 2020 Project</a:t>
            </a:r>
          </a:p>
          <a:p>
            <a:r>
              <a:rPr lang="en-US" sz="1400" dirty="0" smtClean="0"/>
              <a:t>Grant Agreement 780057</a:t>
            </a:r>
            <a:endParaRPr lang="en-US" sz="1400" dirty="0"/>
          </a:p>
        </p:txBody>
      </p:sp>
      <p:pic>
        <p:nvPicPr>
          <p:cNvPr id="2" name="Picture 1" descr="Flag of the European Union" title="EU Fla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32576" y="4462670"/>
            <a:ext cx="2401818" cy="1628351"/>
          </a:xfrm>
          <a:prstGeom prst="rect">
            <a:avLst/>
          </a:prstGeom>
        </p:spPr>
      </p:pic>
    </p:spTree>
    <p:extLst>
      <p:ext uri="{BB962C8B-B14F-4D97-AF65-F5344CB8AC3E}">
        <p14:creationId xmlns:p14="http://schemas.microsoft.com/office/powerpoint/2010/main" val="1727290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l"/>
            <a:r>
              <a:rPr lang="en-US" dirty="0" smtClean="0"/>
              <a:t>Assumptions</a:t>
            </a:r>
            <a:endParaRPr lang="en-US" dirty="0"/>
          </a:p>
        </p:txBody>
      </p:sp>
      <p:sp>
        <p:nvSpPr>
          <p:cNvPr id="4" name="Content Placeholder 3"/>
          <p:cNvSpPr>
            <a:spLocks noGrp="1"/>
          </p:cNvSpPr>
          <p:nvPr>
            <p:ph idx="1"/>
          </p:nvPr>
        </p:nvSpPr>
        <p:spPr/>
        <p:txBody>
          <a:bodyPr/>
          <a:lstStyle/>
          <a:p>
            <a:pPr marL="45720" indent="0">
              <a:buNone/>
            </a:pPr>
            <a:endParaRPr lang="en-US" dirty="0" smtClean="0"/>
          </a:p>
          <a:p>
            <a:pPr marL="45720" indent="0">
              <a:buNone/>
            </a:pPr>
            <a:r>
              <a:rPr lang="en-US" dirty="0" smtClean="0"/>
              <a:t>Conditions that have to be true for a rule to be accurate</a:t>
            </a:r>
          </a:p>
          <a:p>
            <a:pPr marL="45720" indent="0">
              <a:buNone/>
            </a:pPr>
            <a:endParaRPr lang="en-US" dirty="0" smtClean="0"/>
          </a:p>
          <a:p>
            <a:r>
              <a:rPr lang="en-US" b="1" dirty="0" smtClean="0"/>
              <a:t>Edge cases:</a:t>
            </a:r>
            <a:r>
              <a:rPr lang="en-US" dirty="0" smtClean="0"/>
              <a:t> which exceptions may exist</a:t>
            </a:r>
          </a:p>
          <a:p>
            <a:r>
              <a:rPr lang="en-US" b="1" dirty="0" smtClean="0"/>
              <a:t>Interpretations:</a:t>
            </a:r>
            <a:r>
              <a:rPr lang="en-US" dirty="0" smtClean="0"/>
              <a:t> clarification of requirements</a:t>
            </a:r>
          </a:p>
          <a:p>
            <a:pPr marL="45720" indent="0">
              <a:buNone/>
            </a:pPr>
            <a:endParaRPr lang="en-US" dirty="0"/>
          </a:p>
          <a:p>
            <a:pPr marL="45720" indent="0">
              <a:buNone/>
            </a:pPr>
            <a:r>
              <a:rPr lang="en-US" b="1" u="sng" dirty="0" smtClean="0"/>
              <a:t>Example:</a:t>
            </a:r>
            <a:r>
              <a:rPr lang="en-US" dirty="0" smtClean="0"/>
              <a:t> The rule assumes all links are </a:t>
            </a:r>
            <a:r>
              <a:rPr lang="en-US" u="sng" dirty="0" smtClean="0"/>
              <a:t>user interface components</a:t>
            </a:r>
            <a:r>
              <a:rPr lang="en-US" dirty="0" smtClean="0"/>
              <a:t>. When the link role is used incorrectly, the outcome may be incorrect.</a:t>
            </a:r>
            <a:endParaRPr lang="en-US" dirty="0"/>
          </a:p>
        </p:txBody>
      </p:sp>
    </p:spTree>
    <p:extLst>
      <p:ext uri="{BB962C8B-B14F-4D97-AF65-F5344CB8AC3E}">
        <p14:creationId xmlns:p14="http://schemas.microsoft.com/office/powerpoint/2010/main" val="31486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l"/>
            <a:r>
              <a:rPr lang="en-US" dirty="0" smtClean="0"/>
              <a:t>Test Cases</a:t>
            </a:r>
            <a:endParaRPr lang="en-US" dirty="0"/>
          </a:p>
        </p:txBody>
      </p:sp>
      <p:sp>
        <p:nvSpPr>
          <p:cNvPr id="4" name="Content Placeholder 3"/>
          <p:cNvSpPr>
            <a:spLocks noGrp="1"/>
          </p:cNvSpPr>
          <p:nvPr>
            <p:ph idx="1"/>
          </p:nvPr>
        </p:nvSpPr>
        <p:spPr/>
        <p:txBody>
          <a:bodyPr/>
          <a:lstStyle/>
          <a:p>
            <a:pPr marL="45720" indent="0">
              <a:buNone/>
            </a:pPr>
            <a:endParaRPr lang="en-US" dirty="0" smtClean="0"/>
          </a:p>
          <a:p>
            <a:pPr marL="45720" indent="0">
              <a:buNone/>
            </a:pPr>
            <a:r>
              <a:rPr lang="en-US" dirty="0" smtClean="0"/>
              <a:t>Examples of </a:t>
            </a:r>
            <a:r>
              <a:rPr lang="en-US" b="1" dirty="0" smtClean="0"/>
              <a:t>passed</a:t>
            </a:r>
            <a:r>
              <a:rPr lang="en-US" dirty="0" smtClean="0"/>
              <a:t>, </a:t>
            </a:r>
            <a:r>
              <a:rPr lang="en-US" b="1" dirty="0" smtClean="0"/>
              <a:t>failed</a:t>
            </a:r>
            <a:r>
              <a:rPr lang="en-US" dirty="0" smtClean="0"/>
              <a:t>, and </a:t>
            </a:r>
            <a:r>
              <a:rPr lang="en-US" b="1" dirty="0" smtClean="0"/>
              <a:t>inapplicable</a:t>
            </a:r>
            <a:r>
              <a:rPr lang="en-US" dirty="0" smtClean="0"/>
              <a:t> code</a:t>
            </a:r>
          </a:p>
          <a:p>
            <a:pPr marL="45720" indent="0">
              <a:buNone/>
            </a:pPr>
            <a:endParaRPr lang="en-US" dirty="0" smtClean="0"/>
          </a:p>
          <a:p>
            <a:r>
              <a:rPr lang="en-US" dirty="0" smtClean="0"/>
              <a:t>Demonstrate the rule</a:t>
            </a:r>
          </a:p>
          <a:p>
            <a:r>
              <a:rPr lang="en-US" dirty="0" smtClean="0"/>
              <a:t>Proof of implementation</a:t>
            </a:r>
          </a:p>
          <a:p>
            <a:pPr marL="45720" indent="0">
              <a:buNone/>
            </a:pPr>
            <a:endParaRPr lang="en-US" dirty="0"/>
          </a:p>
          <a:p>
            <a:pPr marL="45720" indent="0">
              <a:buNone/>
            </a:pPr>
            <a:r>
              <a:rPr lang="en-US" b="1" u="sng" dirty="0" smtClean="0"/>
              <a:t>Examples:</a:t>
            </a:r>
          </a:p>
          <a:p>
            <a:r>
              <a:rPr lang="en-US" b="1" dirty="0" smtClean="0"/>
              <a:t>Passed</a:t>
            </a:r>
            <a:r>
              <a:rPr lang="en-US" dirty="0" smtClean="0"/>
              <a:t>: &lt;a </a:t>
            </a:r>
            <a:r>
              <a:rPr lang="en-US" dirty="0" err="1" smtClean="0"/>
              <a:t>href</a:t>
            </a:r>
            <a:r>
              <a:rPr lang="en-US" dirty="0" smtClean="0"/>
              <a:t>=“w3.org/WAI”&gt;Web Accessibility Initiative (WAI)&lt;/a&gt;</a:t>
            </a:r>
          </a:p>
          <a:p>
            <a:r>
              <a:rPr lang="en-US" b="1" dirty="0" smtClean="0"/>
              <a:t>Failed</a:t>
            </a:r>
            <a:r>
              <a:rPr lang="en-US" dirty="0" smtClean="0"/>
              <a:t>: &lt;a </a:t>
            </a:r>
            <a:r>
              <a:rPr lang="en-US" dirty="0" err="1" smtClean="0"/>
              <a:t>href</a:t>
            </a:r>
            <a:r>
              <a:rPr lang="en-US" dirty="0" smtClean="0"/>
              <a:t>=“w3.org/WAI”&gt;&lt;/a&gt;</a:t>
            </a:r>
            <a:endParaRPr lang="en-US" dirty="0"/>
          </a:p>
        </p:txBody>
      </p:sp>
    </p:spTree>
    <p:extLst>
      <p:ext uri="{BB962C8B-B14F-4D97-AF65-F5344CB8AC3E}">
        <p14:creationId xmlns:p14="http://schemas.microsoft.com/office/powerpoint/2010/main" val="3175263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en-US" dirty="0" smtClean="0"/>
              <a:t>Creating a W3C Approved Set of ACT Rules</a:t>
            </a:r>
            <a:endParaRPr lang="en-US" dirty="0"/>
          </a:p>
        </p:txBody>
      </p:sp>
      <p:pic>
        <p:nvPicPr>
          <p:cNvPr id="4" name="Google Shape;214;p24"/>
          <p:cNvPicPr preferRelativeResize="0"/>
          <p:nvPr/>
        </p:nvPicPr>
        <p:blipFill rotWithShape="1">
          <a:blip r:embed="rId2">
            <a:alphaModFix/>
          </a:blip>
          <a:srcRect t="26095"/>
          <a:stretch/>
        </p:blipFill>
        <p:spPr>
          <a:xfrm>
            <a:off x="207048" y="1647647"/>
            <a:ext cx="11783669" cy="5029198"/>
          </a:xfrm>
          <a:prstGeom prst="rect">
            <a:avLst/>
          </a:prstGeom>
          <a:noFill/>
          <a:ln>
            <a:noFill/>
          </a:ln>
        </p:spPr>
      </p:pic>
    </p:spTree>
    <p:extLst>
      <p:ext uri="{BB962C8B-B14F-4D97-AF65-F5344CB8AC3E}">
        <p14:creationId xmlns:p14="http://schemas.microsoft.com/office/powerpoint/2010/main" val="109198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506085" y="1719072"/>
            <a:ext cx="11073413" cy="4407408"/>
          </a:xfrm>
        </p:spPr>
        <p:txBody>
          <a:bodyPr>
            <a:normAutofit/>
          </a:bodyPr>
          <a:lstStyle/>
          <a:p>
            <a:pPr marL="45720" indent="0">
              <a:buNone/>
            </a:pPr>
            <a:endParaRPr lang="en-US" dirty="0" smtClean="0"/>
          </a:p>
          <a:p>
            <a:r>
              <a:rPr lang="en-US" dirty="0" err="1" smtClean="0"/>
              <a:t>Harmonise</a:t>
            </a:r>
            <a:r>
              <a:rPr lang="en-US" dirty="0" smtClean="0"/>
              <a:t> testing tools and methodologies</a:t>
            </a:r>
          </a:p>
          <a:p>
            <a:r>
              <a:rPr lang="en-US" dirty="0" smtClean="0"/>
              <a:t>Create transparency about what is and what isn’t an agreed upon interpretation of WCAG</a:t>
            </a:r>
          </a:p>
          <a:p>
            <a:r>
              <a:rPr lang="en-US" dirty="0" smtClean="0"/>
              <a:t>Help </a:t>
            </a:r>
            <a:r>
              <a:rPr lang="en-US" dirty="0" err="1" smtClean="0"/>
              <a:t>organisations</a:t>
            </a:r>
            <a:r>
              <a:rPr lang="en-US" dirty="0" smtClean="0"/>
              <a:t> understand why results from different sources can be different</a:t>
            </a:r>
          </a:p>
        </p:txBody>
      </p:sp>
      <p:sp>
        <p:nvSpPr>
          <p:cNvPr id="3" name="Title 2"/>
          <p:cNvSpPr>
            <a:spLocks noGrp="1"/>
          </p:cNvSpPr>
          <p:nvPr>
            <p:ph type="title"/>
          </p:nvPr>
        </p:nvSpPr>
        <p:spPr/>
        <p:txBody>
          <a:bodyPr/>
          <a:lstStyle/>
          <a:p>
            <a:pPr algn="l"/>
            <a:r>
              <a:rPr lang="en-US" dirty="0" smtClean="0"/>
              <a:t>Goals</a:t>
            </a:r>
            <a:endParaRPr lang="en-US" dirty="0"/>
          </a:p>
        </p:txBody>
      </p:sp>
    </p:spTree>
    <p:extLst>
      <p:ext uri="{BB962C8B-B14F-4D97-AF65-F5344CB8AC3E}">
        <p14:creationId xmlns:p14="http://schemas.microsoft.com/office/powerpoint/2010/main" val="2245442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506085" y="1719072"/>
            <a:ext cx="11073413" cy="4407408"/>
          </a:xfrm>
        </p:spPr>
        <p:txBody>
          <a:bodyPr>
            <a:normAutofit/>
          </a:bodyPr>
          <a:lstStyle/>
          <a:p>
            <a:pPr marL="45720" indent="0">
              <a:buNone/>
            </a:pPr>
            <a:endParaRPr lang="en-US" dirty="0" smtClean="0"/>
          </a:p>
          <a:p>
            <a:pPr marL="502920" indent="-457200">
              <a:buFont typeface="+mj-lt"/>
              <a:buAutoNum type="arabicPeriod"/>
            </a:pPr>
            <a:r>
              <a:rPr lang="en-US" dirty="0" smtClean="0"/>
              <a:t>Rule writers (such as ACT-R Community Group)</a:t>
            </a:r>
          </a:p>
          <a:p>
            <a:pPr marL="777240" lvl="1" indent="-457200">
              <a:buFont typeface="+mj-lt"/>
              <a:buAutoNum type="alphaLcPeriod"/>
            </a:pPr>
            <a:r>
              <a:rPr lang="en-US" dirty="0" smtClean="0"/>
              <a:t>Write rules that conform to the W3C ACT Rules Format 1.0 specification</a:t>
            </a:r>
          </a:p>
          <a:p>
            <a:pPr marL="777240" lvl="1" indent="-457200">
              <a:buFont typeface="+mj-lt"/>
              <a:buAutoNum type="alphaLcPeriod"/>
            </a:pPr>
            <a:r>
              <a:rPr lang="en-US" dirty="0" smtClean="0"/>
              <a:t>Collect implementation data to demonstrate support for proposed rules</a:t>
            </a:r>
          </a:p>
          <a:p>
            <a:pPr marL="502920" indent="-457200">
              <a:buFont typeface="+mj-lt"/>
              <a:buAutoNum type="arabicPeriod"/>
            </a:pPr>
            <a:r>
              <a:rPr lang="en-US" dirty="0" smtClean="0"/>
              <a:t>ACT Task Force (delegated tasks from AGWG)</a:t>
            </a:r>
          </a:p>
          <a:p>
            <a:pPr marL="777240" lvl="1" indent="-457200">
              <a:buFont typeface="+mj-lt"/>
              <a:buAutoNum type="alphaLcPeriod"/>
            </a:pPr>
            <a:r>
              <a:rPr lang="en-US" dirty="0" smtClean="0"/>
              <a:t>Check the validity of rules, quality criteria, and other required checks</a:t>
            </a:r>
          </a:p>
          <a:p>
            <a:pPr marL="777240" lvl="1" indent="-457200">
              <a:buFont typeface="+mj-lt"/>
              <a:buAutoNum type="alphaLcPeriod"/>
            </a:pPr>
            <a:r>
              <a:rPr lang="en-US" dirty="0" smtClean="0"/>
              <a:t>Handle questions and conflict resolution</a:t>
            </a:r>
          </a:p>
          <a:p>
            <a:pPr marL="502920" indent="-457200">
              <a:buFont typeface="+mj-lt"/>
              <a:buAutoNum type="arabicPeriod"/>
            </a:pPr>
            <a:r>
              <a:rPr lang="en-US" dirty="0" smtClean="0"/>
              <a:t>Accessibility Guidelines Working Group (AGWG)</a:t>
            </a:r>
          </a:p>
          <a:p>
            <a:pPr marL="777240" lvl="1" indent="-457200">
              <a:buFont typeface="+mj-lt"/>
              <a:buAutoNum type="alphaLcPeriod"/>
            </a:pPr>
            <a:r>
              <a:rPr lang="en-US" dirty="0" smtClean="0"/>
              <a:t>Authoritative body for approving and publishing W3C rules for WCAG</a:t>
            </a:r>
          </a:p>
        </p:txBody>
      </p:sp>
      <p:sp>
        <p:nvSpPr>
          <p:cNvPr id="3" name="Title 2"/>
          <p:cNvSpPr>
            <a:spLocks noGrp="1"/>
          </p:cNvSpPr>
          <p:nvPr>
            <p:ph type="title"/>
          </p:nvPr>
        </p:nvSpPr>
        <p:spPr/>
        <p:txBody>
          <a:bodyPr/>
          <a:lstStyle/>
          <a:p>
            <a:pPr algn="l"/>
            <a:r>
              <a:rPr lang="en-US" dirty="0" smtClean="0"/>
              <a:t>Quality Gates</a:t>
            </a:r>
            <a:endParaRPr lang="en-US" dirty="0"/>
          </a:p>
        </p:txBody>
      </p:sp>
    </p:spTree>
    <p:extLst>
      <p:ext uri="{BB962C8B-B14F-4D97-AF65-F5344CB8AC3E}">
        <p14:creationId xmlns:p14="http://schemas.microsoft.com/office/powerpoint/2010/main" val="3631621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506085" y="1719072"/>
            <a:ext cx="11073413" cy="4407408"/>
          </a:xfrm>
        </p:spPr>
        <p:txBody>
          <a:bodyPr>
            <a:normAutofit/>
          </a:bodyPr>
          <a:lstStyle/>
          <a:p>
            <a:pPr marL="45720" indent="0">
              <a:buNone/>
            </a:pPr>
            <a:endParaRPr lang="en-US" dirty="0" smtClean="0"/>
          </a:p>
          <a:p>
            <a:pPr marL="502920" indent="-457200">
              <a:buFont typeface="+mj-lt"/>
              <a:buAutoNum type="arabicPeriod"/>
            </a:pPr>
            <a:r>
              <a:rPr lang="en-US" dirty="0" smtClean="0"/>
              <a:t>Write a shared format for rules</a:t>
            </a:r>
          </a:p>
          <a:p>
            <a:pPr marL="320040" lvl="1" indent="0">
              <a:buNone/>
            </a:pPr>
            <a:r>
              <a:rPr lang="en-US" dirty="0" smtClean="0"/>
              <a:t>Nearly completed </a:t>
            </a:r>
            <a:r>
              <a:rPr lang="en-AT" dirty="0" smtClean="0"/>
              <a:t>–</a:t>
            </a:r>
            <a:r>
              <a:rPr lang="en-US" dirty="0" smtClean="0"/>
              <a:t> W3C Candidate Recommendation (pre-final stage of maturity)</a:t>
            </a:r>
          </a:p>
          <a:p>
            <a:pPr marL="502920" indent="-457200">
              <a:buFont typeface="+mj-lt"/>
              <a:buAutoNum type="arabicPeriod"/>
            </a:pPr>
            <a:r>
              <a:rPr lang="en-US" dirty="0" smtClean="0"/>
              <a:t>Develop and initial set of rules</a:t>
            </a:r>
          </a:p>
          <a:p>
            <a:pPr marL="320040" lvl="1" indent="0">
              <a:buNone/>
            </a:pPr>
            <a:r>
              <a:rPr lang="en-US" dirty="0" smtClean="0"/>
              <a:t>47 rules, with 35 for conformance (out of 70 planned from WAI-Tools Project)</a:t>
            </a:r>
          </a:p>
          <a:p>
            <a:pPr marL="502920" indent="-457200">
              <a:buFont typeface="+mj-lt"/>
              <a:buAutoNum type="arabicPeriod"/>
            </a:pPr>
            <a:r>
              <a:rPr lang="en-US" dirty="0" smtClean="0"/>
              <a:t>Find implementers for those rules</a:t>
            </a:r>
          </a:p>
          <a:p>
            <a:pPr marL="320040" lvl="1" indent="0">
              <a:buNone/>
            </a:pPr>
            <a:r>
              <a:rPr lang="en-US" dirty="0" smtClean="0"/>
              <a:t>Active: 3,       Preparing: 5</a:t>
            </a:r>
            <a:r>
              <a:rPr lang="en-US" dirty="0"/>
              <a:t>,       </a:t>
            </a:r>
            <a:r>
              <a:rPr lang="en-US" dirty="0" smtClean="0"/>
              <a:t>Interested: 5</a:t>
            </a:r>
          </a:p>
          <a:p>
            <a:pPr marL="502920" indent="-457200">
              <a:buFont typeface="+mj-lt"/>
              <a:buAutoNum type="arabicPeriod"/>
            </a:pPr>
            <a:r>
              <a:rPr lang="en-US" dirty="0" smtClean="0"/>
              <a:t>Publication by AGWG as W3C rules</a:t>
            </a:r>
          </a:p>
          <a:p>
            <a:pPr marL="320040" lvl="1" indent="0">
              <a:buNone/>
            </a:pPr>
            <a:r>
              <a:rPr lang="en-US" dirty="0" smtClean="0"/>
              <a:t>Process design stage (</a:t>
            </a:r>
            <a:r>
              <a:rPr lang="en-US" dirty="0" err="1" smtClean="0"/>
              <a:t>eg</a:t>
            </a:r>
            <a:r>
              <a:rPr lang="en-US" dirty="0" smtClean="0"/>
              <a:t>. task delegation, quality criteria, expectations, etc.)</a:t>
            </a:r>
          </a:p>
        </p:txBody>
      </p:sp>
      <p:sp>
        <p:nvSpPr>
          <p:cNvPr id="3" name="Title 2"/>
          <p:cNvSpPr>
            <a:spLocks noGrp="1"/>
          </p:cNvSpPr>
          <p:nvPr>
            <p:ph type="title"/>
          </p:nvPr>
        </p:nvSpPr>
        <p:spPr/>
        <p:txBody>
          <a:bodyPr/>
          <a:lstStyle/>
          <a:p>
            <a:pPr algn="l"/>
            <a:r>
              <a:rPr lang="en-US" dirty="0" smtClean="0"/>
              <a:t>Progress of the “ACT Project”</a:t>
            </a:r>
            <a:endParaRPr lang="en-US" dirty="0"/>
          </a:p>
        </p:txBody>
      </p:sp>
    </p:spTree>
    <p:extLst>
      <p:ext uri="{BB962C8B-B14F-4D97-AF65-F5344CB8AC3E}">
        <p14:creationId xmlns:p14="http://schemas.microsoft.com/office/powerpoint/2010/main" val="347516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ACT Rules Community</a:t>
            </a:r>
            <a:endParaRPr lang="en-US" b="1" dirty="0"/>
          </a:p>
        </p:txBody>
      </p:sp>
      <p:sp>
        <p:nvSpPr>
          <p:cNvPr id="7" name="Content Placeholder 3"/>
          <p:cNvSpPr txBox="1">
            <a:spLocks/>
          </p:cNvSpPr>
          <p:nvPr/>
        </p:nvSpPr>
        <p:spPr>
          <a:xfrm>
            <a:off x="506085" y="185979"/>
            <a:ext cx="8637915" cy="6462793"/>
          </a:xfrm>
          <a:prstGeom prst="rect">
            <a:avLst/>
          </a:prstGeom>
        </p:spPr>
        <p:txBody>
          <a:bodyPr vert="horz" lIns="91440" tIns="45720" rIns="91440" bIns="45720" rtlCol="0" anchor="ctr">
            <a:normAutofit/>
          </a:bodyPr>
          <a:lstStyle>
            <a:lvl1pPr marL="0" indent="0" algn="ctr" defTabSz="914400" rtl="0" eaLnBrk="1" latinLnBrk="0" hangingPunct="1">
              <a:spcBef>
                <a:spcPct val="20000"/>
              </a:spcBef>
              <a:buClr>
                <a:schemeClr val="accent1">
                  <a:lumMod val="50000"/>
                </a:schemeClr>
              </a:buClr>
              <a:buFont typeface="Wingdings 2" pitchFamily="18" charset="2"/>
              <a:buNone/>
              <a:defRPr sz="3200" kern="1200" spc="150" baseline="0">
                <a:solidFill>
                  <a:schemeClr val="tx2">
                    <a:lumMod val="25000"/>
                  </a:schemeClr>
                </a:solidFill>
                <a:latin typeface="+mn-lt"/>
                <a:ea typeface="+mn-ea"/>
                <a:cs typeface="+mn-cs"/>
              </a:defRPr>
            </a:lvl1pPr>
            <a:lvl2pPr marL="457200" indent="0" algn="l" defTabSz="914400" rtl="0" eaLnBrk="1" latinLnBrk="0" hangingPunct="1">
              <a:spcBef>
                <a:spcPct val="20000"/>
              </a:spcBef>
              <a:buClr>
                <a:schemeClr val="accent2">
                  <a:lumMod val="75000"/>
                </a:schemeClr>
              </a:buClr>
              <a:buFont typeface="Wingdings" pitchFamily="2" charset="2"/>
              <a:buNone/>
              <a:defRPr sz="2800" kern="1200" spc="100" baseline="0">
                <a:solidFill>
                  <a:schemeClr val="tx2">
                    <a:lumMod val="75000"/>
                  </a:schemeClr>
                </a:solidFill>
                <a:latin typeface="+mn-lt"/>
                <a:ea typeface="+mn-ea"/>
                <a:cs typeface="+mn-cs"/>
              </a:defRPr>
            </a:lvl2pPr>
            <a:lvl3pPr marL="914400" indent="0" algn="l" defTabSz="914400" rtl="0" eaLnBrk="1" latinLnBrk="0" hangingPunct="1">
              <a:spcBef>
                <a:spcPct val="20000"/>
              </a:spcBef>
              <a:buClr>
                <a:schemeClr val="accent3">
                  <a:lumMod val="50000"/>
                </a:schemeClr>
              </a:buClr>
              <a:buFont typeface="Wingdings" pitchFamily="2" charset="2"/>
              <a:buNone/>
              <a:defRPr sz="2400" kern="1200" spc="100" baseline="0">
                <a:solidFill>
                  <a:schemeClr val="tx2">
                    <a:lumMod val="75000"/>
                  </a:schemeClr>
                </a:solidFill>
                <a:latin typeface="+mn-lt"/>
                <a:ea typeface="+mn-ea"/>
                <a:cs typeface="+mn-cs"/>
              </a:defRPr>
            </a:lvl3pPr>
            <a:lvl4pPr marL="1371600" indent="0" algn="l" defTabSz="914400" rtl="0" eaLnBrk="1" latinLnBrk="0" hangingPunct="1">
              <a:spcBef>
                <a:spcPct val="20000"/>
              </a:spcBef>
              <a:buClr>
                <a:schemeClr val="accent4">
                  <a:lumMod val="50000"/>
                </a:schemeClr>
              </a:buClr>
              <a:buFont typeface="Wingdings" pitchFamily="2" charset="2"/>
              <a:buNone/>
              <a:defRPr sz="2000" kern="1200">
                <a:solidFill>
                  <a:schemeClr val="tx2">
                    <a:lumMod val="75000"/>
                  </a:schemeClr>
                </a:solidFill>
                <a:latin typeface="+mn-lt"/>
                <a:ea typeface="+mn-ea"/>
                <a:cs typeface="+mn-cs"/>
              </a:defRPr>
            </a:lvl4pPr>
            <a:lvl5pPr marL="1828800" indent="0" algn="l" defTabSz="914400" rtl="0" eaLnBrk="1" latinLnBrk="0" hangingPunct="1">
              <a:spcBef>
                <a:spcPct val="20000"/>
              </a:spcBef>
              <a:buClr>
                <a:schemeClr val="accent6">
                  <a:lumMod val="75000"/>
                </a:schemeClr>
              </a:buClr>
              <a:buFont typeface="Wingdings" pitchFamily="2" charset="2"/>
              <a:buNone/>
              <a:defRPr sz="2000" kern="1200" spc="100" baseline="0">
                <a:solidFill>
                  <a:schemeClr val="tx2">
                    <a:lumMod val="75000"/>
                  </a:schemeClr>
                </a:solidFill>
                <a:latin typeface="+mn-lt"/>
                <a:ea typeface="+mn-ea"/>
                <a:cs typeface="+mn-cs"/>
              </a:defRPr>
            </a:lvl5pPr>
            <a:lvl6pPr marL="2286000" indent="0" algn="l" defTabSz="914400" rtl="0" eaLnBrk="1" latinLnBrk="0" hangingPunct="1">
              <a:spcBef>
                <a:spcPct val="20000"/>
              </a:spcBef>
              <a:buClr>
                <a:schemeClr val="accent1">
                  <a:lumMod val="50000"/>
                </a:schemeClr>
              </a:buClr>
              <a:buFont typeface="Wingdings" pitchFamily="2" charset="2"/>
              <a:buNone/>
              <a:defRPr sz="2000" kern="1200">
                <a:solidFill>
                  <a:schemeClr val="tx2">
                    <a:lumMod val="75000"/>
                  </a:schemeClr>
                </a:solidFill>
                <a:latin typeface="+mn-lt"/>
                <a:ea typeface="+mn-ea"/>
                <a:cs typeface="+mn-cs"/>
              </a:defRPr>
            </a:lvl6pPr>
            <a:lvl7pPr marL="2743200" indent="0" algn="l" defTabSz="914400" rtl="0" eaLnBrk="1" latinLnBrk="0" hangingPunct="1">
              <a:spcBef>
                <a:spcPct val="20000"/>
              </a:spcBef>
              <a:buClr>
                <a:schemeClr val="accent2">
                  <a:lumMod val="75000"/>
                </a:schemeClr>
              </a:buClr>
              <a:buFont typeface="Wingdings" pitchFamily="2" charset="2"/>
              <a:buNone/>
              <a:defRPr sz="2000" kern="1200">
                <a:solidFill>
                  <a:schemeClr val="tx2">
                    <a:lumMod val="75000"/>
                  </a:schemeClr>
                </a:solidFill>
                <a:latin typeface="+mn-lt"/>
                <a:ea typeface="+mn-ea"/>
                <a:cs typeface="+mn-cs"/>
              </a:defRPr>
            </a:lvl7pPr>
            <a:lvl8pPr marL="3200400" indent="0" algn="l" defTabSz="914400" rtl="0" eaLnBrk="1" latinLnBrk="0" hangingPunct="1">
              <a:spcBef>
                <a:spcPct val="20000"/>
              </a:spcBef>
              <a:buClr>
                <a:schemeClr val="accent3">
                  <a:lumMod val="75000"/>
                </a:schemeClr>
              </a:buClr>
              <a:buFont typeface="Wingdings" pitchFamily="2" charset="2"/>
              <a:buNone/>
              <a:defRPr sz="2000" kern="1200">
                <a:solidFill>
                  <a:schemeClr val="tx2">
                    <a:lumMod val="75000"/>
                  </a:schemeClr>
                </a:solidFill>
                <a:latin typeface="+mn-lt"/>
                <a:ea typeface="+mn-ea"/>
                <a:cs typeface="+mn-cs"/>
              </a:defRPr>
            </a:lvl8pPr>
            <a:lvl9pPr marL="3657600" indent="0" algn="l" defTabSz="914400" rtl="0" eaLnBrk="1" latinLnBrk="0" hangingPunct="1">
              <a:spcBef>
                <a:spcPct val="20000"/>
              </a:spcBef>
              <a:buClr>
                <a:schemeClr val="accent5">
                  <a:lumMod val="75000"/>
                </a:schemeClr>
              </a:buClr>
              <a:buFont typeface="Wingdings" panose="05000000000000000000" pitchFamily="2" charset="2"/>
              <a:buNone/>
              <a:defRPr sz="2000" kern="1200">
                <a:solidFill>
                  <a:schemeClr val="tx2">
                    <a:lumMod val="75000"/>
                  </a:schemeClr>
                </a:solidFill>
                <a:latin typeface="+mn-lt"/>
                <a:ea typeface="+mn-ea"/>
                <a:cs typeface="+mn-cs"/>
              </a:defRPr>
            </a:lvl9pPr>
          </a:lstStyle>
          <a:p>
            <a:pPr marL="45720" algn="l"/>
            <a:r>
              <a:rPr lang="en-US" sz="2400" dirty="0" smtClean="0"/>
              <a:t>Rules from ACT-R Community Group</a:t>
            </a:r>
          </a:p>
          <a:p>
            <a:pPr marL="45720" algn="l"/>
            <a:r>
              <a:rPr lang="en-US" sz="2400" u="sng" dirty="0" smtClean="0">
                <a:solidFill>
                  <a:srgbClr val="00B0F0"/>
                </a:solidFill>
                <a:hlinkClick r:id="rId2"/>
              </a:rPr>
              <a:t>act-rules.github.io/rules/</a:t>
            </a:r>
            <a:r>
              <a:rPr lang="en-US" sz="2400" u="sng" dirty="0" smtClean="0">
                <a:solidFill>
                  <a:srgbClr val="00B0F0"/>
                </a:solidFill>
              </a:rPr>
              <a:t> </a:t>
            </a:r>
            <a:endParaRPr lang="en-US" sz="2400" u="sng" dirty="0" smtClean="0">
              <a:solidFill>
                <a:srgbClr val="00B0F0"/>
              </a:solidFill>
            </a:endParaRPr>
          </a:p>
          <a:p>
            <a:pPr marL="45720" algn="l"/>
            <a:endParaRPr lang="en-US" sz="2400" dirty="0"/>
          </a:p>
          <a:p>
            <a:pPr marL="45720" algn="l"/>
            <a:r>
              <a:rPr lang="en-US" sz="2400" dirty="0" smtClean="0"/>
              <a:t>Open to participation by anyone:</a:t>
            </a:r>
          </a:p>
          <a:p>
            <a:pPr marL="502920" indent="-457200" algn="l">
              <a:buFont typeface="Arial" panose="020B0604020202020204" pitchFamily="34" charset="0"/>
              <a:buChar char="•"/>
            </a:pPr>
            <a:r>
              <a:rPr lang="en-US" sz="2400" dirty="0" smtClean="0"/>
              <a:t>GitHub: </a:t>
            </a:r>
            <a:r>
              <a:rPr lang="en-US" sz="2400" u="sng" dirty="0" smtClean="0">
                <a:solidFill>
                  <a:srgbClr val="00B0F0"/>
                </a:solidFill>
                <a:hlinkClick r:id="rId3"/>
              </a:rPr>
              <a:t>github.com/act-rules/act-rules.github.io</a:t>
            </a:r>
            <a:r>
              <a:rPr lang="en-US" sz="2400" u="sng" dirty="0" smtClean="0">
                <a:solidFill>
                  <a:srgbClr val="00B0F0"/>
                </a:solidFill>
              </a:rPr>
              <a:t> </a:t>
            </a:r>
            <a:endParaRPr lang="en-US" sz="2400" u="sng" dirty="0" smtClean="0">
              <a:solidFill>
                <a:srgbClr val="00B0F0"/>
              </a:solidFill>
            </a:endParaRPr>
          </a:p>
          <a:p>
            <a:pPr marL="502920" indent="-457200" algn="l">
              <a:buFont typeface="Arial" panose="020B0604020202020204" pitchFamily="34" charset="0"/>
              <a:buChar char="•"/>
            </a:pPr>
            <a:r>
              <a:rPr lang="en-US" sz="2400" dirty="0" smtClean="0"/>
              <a:t>Email: </a:t>
            </a:r>
            <a:r>
              <a:rPr lang="en-US" sz="2400" dirty="0" smtClean="0">
                <a:solidFill>
                  <a:srgbClr val="00B0F0"/>
                </a:solidFill>
                <a:hlinkClick r:id="rId4"/>
              </a:rPr>
              <a:t>public-act-r@w3.org</a:t>
            </a:r>
            <a:r>
              <a:rPr lang="en-US" sz="2400" dirty="0" smtClean="0">
                <a:solidFill>
                  <a:srgbClr val="00B0F0"/>
                </a:solidFill>
              </a:rPr>
              <a:t> </a:t>
            </a:r>
            <a:endParaRPr lang="en-US" sz="2400" dirty="0" smtClean="0">
              <a:solidFill>
                <a:srgbClr val="00B0F0"/>
              </a:solidFill>
            </a:endParaRPr>
          </a:p>
        </p:txBody>
      </p:sp>
    </p:spTree>
    <p:extLst>
      <p:ext uri="{BB962C8B-B14F-4D97-AF65-F5344CB8AC3E}">
        <p14:creationId xmlns:p14="http://schemas.microsoft.com/office/powerpoint/2010/main" val="3355998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W3C ACT Task Force</a:t>
            </a:r>
            <a:endParaRPr lang="en-US" b="1" dirty="0"/>
          </a:p>
        </p:txBody>
      </p:sp>
      <p:sp>
        <p:nvSpPr>
          <p:cNvPr id="7" name="Content Placeholder 3"/>
          <p:cNvSpPr txBox="1">
            <a:spLocks/>
          </p:cNvSpPr>
          <p:nvPr/>
        </p:nvSpPr>
        <p:spPr>
          <a:xfrm>
            <a:off x="506085" y="185979"/>
            <a:ext cx="8637915" cy="6462793"/>
          </a:xfrm>
          <a:prstGeom prst="rect">
            <a:avLst/>
          </a:prstGeom>
        </p:spPr>
        <p:txBody>
          <a:bodyPr vert="horz" lIns="91440" tIns="45720" rIns="91440" bIns="45720" rtlCol="0" anchor="ctr">
            <a:normAutofit/>
          </a:bodyPr>
          <a:lstStyle>
            <a:lvl1pPr marL="0" indent="0" algn="ctr" defTabSz="914400" rtl="0" eaLnBrk="1" latinLnBrk="0" hangingPunct="1">
              <a:spcBef>
                <a:spcPct val="20000"/>
              </a:spcBef>
              <a:buClr>
                <a:schemeClr val="accent1">
                  <a:lumMod val="50000"/>
                </a:schemeClr>
              </a:buClr>
              <a:buFont typeface="Wingdings 2" pitchFamily="18" charset="2"/>
              <a:buNone/>
              <a:defRPr sz="3200" kern="1200" spc="150" baseline="0">
                <a:solidFill>
                  <a:schemeClr val="tx2">
                    <a:lumMod val="25000"/>
                  </a:schemeClr>
                </a:solidFill>
                <a:latin typeface="+mn-lt"/>
                <a:ea typeface="+mn-ea"/>
                <a:cs typeface="+mn-cs"/>
              </a:defRPr>
            </a:lvl1pPr>
            <a:lvl2pPr marL="457200" indent="0" algn="l" defTabSz="914400" rtl="0" eaLnBrk="1" latinLnBrk="0" hangingPunct="1">
              <a:spcBef>
                <a:spcPct val="20000"/>
              </a:spcBef>
              <a:buClr>
                <a:schemeClr val="accent2">
                  <a:lumMod val="75000"/>
                </a:schemeClr>
              </a:buClr>
              <a:buFont typeface="Wingdings" pitchFamily="2" charset="2"/>
              <a:buNone/>
              <a:defRPr sz="2800" kern="1200" spc="100" baseline="0">
                <a:solidFill>
                  <a:schemeClr val="tx2">
                    <a:lumMod val="75000"/>
                  </a:schemeClr>
                </a:solidFill>
                <a:latin typeface="+mn-lt"/>
                <a:ea typeface="+mn-ea"/>
                <a:cs typeface="+mn-cs"/>
              </a:defRPr>
            </a:lvl2pPr>
            <a:lvl3pPr marL="914400" indent="0" algn="l" defTabSz="914400" rtl="0" eaLnBrk="1" latinLnBrk="0" hangingPunct="1">
              <a:spcBef>
                <a:spcPct val="20000"/>
              </a:spcBef>
              <a:buClr>
                <a:schemeClr val="accent3">
                  <a:lumMod val="50000"/>
                </a:schemeClr>
              </a:buClr>
              <a:buFont typeface="Wingdings" pitchFamily="2" charset="2"/>
              <a:buNone/>
              <a:defRPr sz="2400" kern="1200" spc="100" baseline="0">
                <a:solidFill>
                  <a:schemeClr val="tx2">
                    <a:lumMod val="75000"/>
                  </a:schemeClr>
                </a:solidFill>
                <a:latin typeface="+mn-lt"/>
                <a:ea typeface="+mn-ea"/>
                <a:cs typeface="+mn-cs"/>
              </a:defRPr>
            </a:lvl3pPr>
            <a:lvl4pPr marL="1371600" indent="0" algn="l" defTabSz="914400" rtl="0" eaLnBrk="1" latinLnBrk="0" hangingPunct="1">
              <a:spcBef>
                <a:spcPct val="20000"/>
              </a:spcBef>
              <a:buClr>
                <a:schemeClr val="accent4">
                  <a:lumMod val="50000"/>
                </a:schemeClr>
              </a:buClr>
              <a:buFont typeface="Wingdings" pitchFamily="2" charset="2"/>
              <a:buNone/>
              <a:defRPr sz="2000" kern="1200">
                <a:solidFill>
                  <a:schemeClr val="tx2">
                    <a:lumMod val="75000"/>
                  </a:schemeClr>
                </a:solidFill>
                <a:latin typeface="+mn-lt"/>
                <a:ea typeface="+mn-ea"/>
                <a:cs typeface="+mn-cs"/>
              </a:defRPr>
            </a:lvl4pPr>
            <a:lvl5pPr marL="1828800" indent="0" algn="l" defTabSz="914400" rtl="0" eaLnBrk="1" latinLnBrk="0" hangingPunct="1">
              <a:spcBef>
                <a:spcPct val="20000"/>
              </a:spcBef>
              <a:buClr>
                <a:schemeClr val="accent6">
                  <a:lumMod val="75000"/>
                </a:schemeClr>
              </a:buClr>
              <a:buFont typeface="Wingdings" pitchFamily="2" charset="2"/>
              <a:buNone/>
              <a:defRPr sz="2000" kern="1200" spc="100" baseline="0">
                <a:solidFill>
                  <a:schemeClr val="tx2">
                    <a:lumMod val="75000"/>
                  </a:schemeClr>
                </a:solidFill>
                <a:latin typeface="+mn-lt"/>
                <a:ea typeface="+mn-ea"/>
                <a:cs typeface="+mn-cs"/>
              </a:defRPr>
            </a:lvl5pPr>
            <a:lvl6pPr marL="2286000" indent="0" algn="l" defTabSz="914400" rtl="0" eaLnBrk="1" latinLnBrk="0" hangingPunct="1">
              <a:spcBef>
                <a:spcPct val="20000"/>
              </a:spcBef>
              <a:buClr>
                <a:schemeClr val="accent1">
                  <a:lumMod val="50000"/>
                </a:schemeClr>
              </a:buClr>
              <a:buFont typeface="Wingdings" pitchFamily="2" charset="2"/>
              <a:buNone/>
              <a:defRPr sz="2000" kern="1200">
                <a:solidFill>
                  <a:schemeClr val="tx2">
                    <a:lumMod val="75000"/>
                  </a:schemeClr>
                </a:solidFill>
                <a:latin typeface="+mn-lt"/>
                <a:ea typeface="+mn-ea"/>
                <a:cs typeface="+mn-cs"/>
              </a:defRPr>
            </a:lvl6pPr>
            <a:lvl7pPr marL="2743200" indent="0" algn="l" defTabSz="914400" rtl="0" eaLnBrk="1" latinLnBrk="0" hangingPunct="1">
              <a:spcBef>
                <a:spcPct val="20000"/>
              </a:spcBef>
              <a:buClr>
                <a:schemeClr val="accent2">
                  <a:lumMod val="75000"/>
                </a:schemeClr>
              </a:buClr>
              <a:buFont typeface="Wingdings" pitchFamily="2" charset="2"/>
              <a:buNone/>
              <a:defRPr sz="2000" kern="1200">
                <a:solidFill>
                  <a:schemeClr val="tx2">
                    <a:lumMod val="75000"/>
                  </a:schemeClr>
                </a:solidFill>
                <a:latin typeface="+mn-lt"/>
                <a:ea typeface="+mn-ea"/>
                <a:cs typeface="+mn-cs"/>
              </a:defRPr>
            </a:lvl7pPr>
            <a:lvl8pPr marL="3200400" indent="0" algn="l" defTabSz="914400" rtl="0" eaLnBrk="1" latinLnBrk="0" hangingPunct="1">
              <a:spcBef>
                <a:spcPct val="20000"/>
              </a:spcBef>
              <a:buClr>
                <a:schemeClr val="accent3">
                  <a:lumMod val="75000"/>
                </a:schemeClr>
              </a:buClr>
              <a:buFont typeface="Wingdings" pitchFamily="2" charset="2"/>
              <a:buNone/>
              <a:defRPr sz="2000" kern="1200">
                <a:solidFill>
                  <a:schemeClr val="tx2">
                    <a:lumMod val="75000"/>
                  </a:schemeClr>
                </a:solidFill>
                <a:latin typeface="+mn-lt"/>
                <a:ea typeface="+mn-ea"/>
                <a:cs typeface="+mn-cs"/>
              </a:defRPr>
            </a:lvl8pPr>
            <a:lvl9pPr marL="3657600" indent="0" algn="l" defTabSz="914400" rtl="0" eaLnBrk="1" latinLnBrk="0" hangingPunct="1">
              <a:spcBef>
                <a:spcPct val="20000"/>
              </a:spcBef>
              <a:buClr>
                <a:schemeClr val="accent5">
                  <a:lumMod val="75000"/>
                </a:schemeClr>
              </a:buClr>
              <a:buFont typeface="Wingdings" panose="05000000000000000000" pitchFamily="2" charset="2"/>
              <a:buNone/>
              <a:defRPr sz="2000" kern="1200">
                <a:solidFill>
                  <a:schemeClr val="tx2">
                    <a:lumMod val="75000"/>
                  </a:schemeClr>
                </a:solidFill>
                <a:latin typeface="+mn-lt"/>
                <a:ea typeface="+mn-ea"/>
                <a:cs typeface="+mn-cs"/>
              </a:defRPr>
            </a:lvl9pPr>
          </a:lstStyle>
          <a:p>
            <a:pPr marL="45720" algn="l"/>
            <a:r>
              <a:rPr lang="en-US" sz="2400" dirty="0" smtClean="0"/>
              <a:t>ACT Rules Format 1.0 </a:t>
            </a:r>
            <a:r>
              <a:rPr lang="en-AT" sz="2400" dirty="0" smtClean="0"/>
              <a:t>–</a:t>
            </a:r>
            <a:r>
              <a:rPr lang="en-US" sz="2400" dirty="0" smtClean="0"/>
              <a:t> Candidate Recommendation</a:t>
            </a:r>
          </a:p>
          <a:p>
            <a:pPr marL="45720" algn="l"/>
            <a:r>
              <a:rPr lang="en-US" sz="2400" u="sng" dirty="0" smtClean="0">
                <a:solidFill>
                  <a:srgbClr val="00B0F0"/>
                </a:solidFill>
                <a:hlinkClick r:id="rId2"/>
              </a:rPr>
              <a:t>w3.org/TR/act-rules-format/</a:t>
            </a:r>
            <a:r>
              <a:rPr lang="en-US" sz="2400" u="sng" dirty="0" smtClean="0">
                <a:solidFill>
                  <a:srgbClr val="00B0F0"/>
                </a:solidFill>
              </a:rPr>
              <a:t> </a:t>
            </a:r>
            <a:endParaRPr lang="en-US" sz="2400" u="sng" dirty="0" smtClean="0">
              <a:solidFill>
                <a:srgbClr val="00B0F0"/>
              </a:solidFill>
            </a:endParaRPr>
          </a:p>
          <a:p>
            <a:pPr marL="45720" algn="l"/>
            <a:endParaRPr lang="en-US" sz="2400" dirty="0"/>
          </a:p>
          <a:p>
            <a:pPr marL="45720" algn="l"/>
            <a:r>
              <a:rPr lang="en-US" sz="2400" dirty="0" smtClean="0"/>
              <a:t>Call for implementations until 28 May 2019:</a:t>
            </a:r>
          </a:p>
          <a:p>
            <a:pPr marL="502920" indent="-457200" algn="l">
              <a:buFont typeface="Arial" panose="020B0604020202020204" pitchFamily="34" charset="0"/>
              <a:buChar char="•"/>
            </a:pPr>
            <a:r>
              <a:rPr lang="en-US" sz="2400" dirty="0" smtClean="0"/>
              <a:t>GitHub: </a:t>
            </a:r>
            <a:r>
              <a:rPr lang="en-US" sz="2400" u="sng" dirty="0" smtClean="0">
                <a:solidFill>
                  <a:srgbClr val="00B0F0"/>
                </a:solidFill>
                <a:hlinkClick r:id="rId3"/>
              </a:rPr>
              <a:t>github.com/w3c/</a:t>
            </a:r>
            <a:r>
              <a:rPr lang="en-US" sz="2400" u="sng" dirty="0" err="1" smtClean="0">
                <a:solidFill>
                  <a:srgbClr val="00B0F0"/>
                </a:solidFill>
                <a:hlinkClick r:id="rId3"/>
              </a:rPr>
              <a:t>wcag</a:t>
            </a:r>
            <a:r>
              <a:rPr lang="en-US" sz="2400" u="sng" dirty="0" smtClean="0">
                <a:solidFill>
                  <a:srgbClr val="00B0F0"/>
                </a:solidFill>
                <a:hlinkClick r:id="rId3"/>
              </a:rPr>
              <a:t>-act/issues</a:t>
            </a:r>
            <a:r>
              <a:rPr lang="en-US" sz="2400" u="sng" dirty="0" smtClean="0">
                <a:solidFill>
                  <a:srgbClr val="00B0F0"/>
                </a:solidFill>
              </a:rPr>
              <a:t> </a:t>
            </a:r>
            <a:endParaRPr lang="en-US" sz="2400" u="sng" dirty="0" smtClean="0">
              <a:solidFill>
                <a:srgbClr val="00B0F0"/>
              </a:solidFill>
            </a:endParaRPr>
          </a:p>
          <a:p>
            <a:pPr marL="502920" indent="-457200" algn="l">
              <a:buFont typeface="Arial" panose="020B0604020202020204" pitchFamily="34" charset="0"/>
              <a:buChar char="•"/>
            </a:pPr>
            <a:r>
              <a:rPr lang="en-US" sz="2400" dirty="0" smtClean="0"/>
              <a:t>Email: </a:t>
            </a:r>
            <a:r>
              <a:rPr lang="en-US" sz="2400" dirty="0" smtClean="0">
                <a:solidFill>
                  <a:srgbClr val="00B0F0"/>
                </a:solidFill>
                <a:hlinkClick r:id="rId4"/>
              </a:rPr>
              <a:t>public-wcag-act-comments@w3.org</a:t>
            </a:r>
            <a:r>
              <a:rPr lang="en-US" sz="2400" dirty="0" smtClean="0">
                <a:solidFill>
                  <a:srgbClr val="00B0F0"/>
                </a:solidFill>
              </a:rPr>
              <a:t> </a:t>
            </a:r>
            <a:endParaRPr lang="en-US" sz="2400" dirty="0" smtClean="0">
              <a:solidFill>
                <a:srgbClr val="00B0F0"/>
              </a:solidFill>
            </a:endParaRPr>
          </a:p>
        </p:txBody>
      </p:sp>
    </p:spTree>
    <p:extLst>
      <p:ext uri="{BB962C8B-B14F-4D97-AF65-F5344CB8AC3E}">
        <p14:creationId xmlns:p14="http://schemas.microsoft.com/office/powerpoint/2010/main" val="3075049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l"/>
            <a:r>
              <a:rPr lang="en-US" dirty="0" smtClean="0"/>
              <a:t>Thank you</a:t>
            </a:r>
            <a:endParaRPr lang="en-US" dirty="0"/>
          </a:p>
        </p:txBody>
      </p:sp>
      <p:sp>
        <p:nvSpPr>
          <p:cNvPr id="4" name="Content Placeholder 3"/>
          <p:cNvSpPr>
            <a:spLocks noGrp="1"/>
          </p:cNvSpPr>
          <p:nvPr>
            <p:ph idx="1"/>
          </p:nvPr>
        </p:nvSpPr>
        <p:spPr>
          <a:xfrm>
            <a:off x="507999" y="1719071"/>
            <a:ext cx="11210524" cy="3263746"/>
          </a:xfrm>
        </p:spPr>
        <p:txBody>
          <a:bodyPr anchor="ctr"/>
          <a:lstStyle/>
          <a:p>
            <a:pPr marL="45720" indent="0" algn="ctr">
              <a:buNone/>
            </a:pPr>
            <a:r>
              <a:rPr lang="en-US" sz="9600" dirty="0" smtClean="0"/>
              <a:t>w3.org/WAI/Tools</a:t>
            </a:r>
          </a:p>
        </p:txBody>
      </p:sp>
      <p:sp>
        <p:nvSpPr>
          <p:cNvPr id="5" name="Subtitle 4"/>
          <p:cNvSpPr txBox="1">
            <a:spLocks/>
          </p:cNvSpPr>
          <p:nvPr/>
        </p:nvSpPr>
        <p:spPr>
          <a:xfrm>
            <a:off x="9347200" y="6071677"/>
            <a:ext cx="2641600" cy="739942"/>
          </a:xfrm>
          <a:prstGeom prst="rect">
            <a:avLst/>
          </a:prstGeom>
        </p:spPr>
        <p:txBody>
          <a:bodyPr vert="horz" lIns="91440" tIns="45720" rIns="91440" bIns="45720" rtlCol="0">
            <a:normAutofit/>
          </a:bodyPr>
          <a:lstStyle>
            <a:lvl1pPr marL="274320" indent="-228600" algn="l" defTabSz="914400" rtl="0" eaLnBrk="1" latinLnBrk="0" hangingPunct="1">
              <a:spcBef>
                <a:spcPct val="20000"/>
              </a:spcBef>
              <a:buClr>
                <a:schemeClr val="accent1">
                  <a:lumMod val="50000"/>
                </a:schemeClr>
              </a:buClr>
              <a:buFont typeface="Wingdings 2" pitchFamily="18" charset="2"/>
              <a:buChar char=""/>
              <a:defRPr sz="2400" kern="1200" spc="150" baseline="0">
                <a:solidFill>
                  <a:schemeClr val="tx2">
                    <a:lumMod val="75000"/>
                  </a:schemeClr>
                </a:solidFill>
                <a:latin typeface="+mn-lt"/>
                <a:ea typeface="+mn-ea"/>
                <a:cs typeface="+mn-cs"/>
              </a:defRPr>
            </a:lvl1pPr>
            <a:lvl2pPr marL="548640" indent="-182880" algn="l" defTabSz="914400" rtl="0" eaLnBrk="1" latinLnBrk="0" hangingPunct="1">
              <a:spcBef>
                <a:spcPct val="20000"/>
              </a:spcBef>
              <a:buClr>
                <a:schemeClr val="accent2">
                  <a:lumMod val="75000"/>
                </a:schemeClr>
              </a:buClr>
              <a:buFont typeface="Wingdings" pitchFamily="2" charset="2"/>
              <a:buChar char="§"/>
              <a:defRPr sz="2000" kern="1200" spc="100" baseline="0">
                <a:solidFill>
                  <a:schemeClr val="tx2">
                    <a:lumMod val="75000"/>
                  </a:schemeClr>
                </a:solidFill>
                <a:latin typeface="+mn-lt"/>
                <a:ea typeface="+mn-ea"/>
                <a:cs typeface="+mn-cs"/>
              </a:defRPr>
            </a:lvl2pPr>
            <a:lvl3pPr marL="822960" indent="-182880" algn="l" defTabSz="914400" rtl="0" eaLnBrk="1" latinLnBrk="0" hangingPunct="1">
              <a:spcBef>
                <a:spcPct val="20000"/>
              </a:spcBef>
              <a:buClr>
                <a:schemeClr val="accent3">
                  <a:lumMod val="50000"/>
                </a:schemeClr>
              </a:buClr>
              <a:buFont typeface="Wingdings" pitchFamily="2" charset="2"/>
              <a:buChar char="§"/>
              <a:defRPr sz="1600" kern="1200" spc="100" baseline="0">
                <a:solidFill>
                  <a:schemeClr val="tx2">
                    <a:lumMod val="75000"/>
                  </a:schemeClr>
                </a:solidFill>
                <a:latin typeface="+mn-lt"/>
                <a:ea typeface="+mn-ea"/>
                <a:cs typeface="+mn-cs"/>
              </a:defRPr>
            </a:lvl3pPr>
            <a:lvl4pPr marL="1097280" indent="-182880" algn="l" defTabSz="914400" rtl="0" eaLnBrk="1" latinLnBrk="0" hangingPunct="1">
              <a:spcBef>
                <a:spcPct val="20000"/>
              </a:spcBef>
              <a:buClr>
                <a:schemeClr val="accent4">
                  <a:lumMod val="50000"/>
                </a:schemeClr>
              </a:buClr>
              <a:buFont typeface="Wingdings" pitchFamily="2" charset="2"/>
              <a:buChar char="§"/>
              <a:defRPr sz="1400" kern="1200">
                <a:solidFill>
                  <a:schemeClr val="tx2">
                    <a:lumMod val="75000"/>
                  </a:schemeClr>
                </a:solidFill>
                <a:latin typeface="+mn-lt"/>
                <a:ea typeface="+mn-ea"/>
                <a:cs typeface="+mn-cs"/>
              </a:defRPr>
            </a:lvl4pPr>
            <a:lvl5pPr marL="1280160" indent="-182880" algn="l" defTabSz="914400" rtl="0" eaLnBrk="1" latinLnBrk="0" hangingPunct="1">
              <a:spcBef>
                <a:spcPct val="20000"/>
              </a:spcBef>
              <a:buClr>
                <a:schemeClr val="accent6">
                  <a:lumMod val="75000"/>
                </a:schemeClr>
              </a:buClr>
              <a:buFont typeface="Wingdings" pitchFamily="2" charset="2"/>
              <a:buChar char="§"/>
              <a:defRPr sz="1300" kern="1200" spc="100" baseline="0">
                <a:solidFill>
                  <a:schemeClr val="tx2">
                    <a:lumMod val="75000"/>
                  </a:schemeClr>
                </a:solidFill>
                <a:latin typeface="+mn-lt"/>
                <a:ea typeface="+mn-ea"/>
                <a:cs typeface="+mn-cs"/>
              </a:defRPr>
            </a:lvl5pPr>
            <a:lvl6pPr marL="1554480" indent="-182880" algn="l" defTabSz="914400" rtl="0" eaLnBrk="1" latinLnBrk="0" hangingPunct="1">
              <a:spcBef>
                <a:spcPct val="20000"/>
              </a:spcBef>
              <a:buClr>
                <a:schemeClr val="accent1">
                  <a:lumMod val="50000"/>
                </a:schemeClr>
              </a:buClr>
              <a:buFont typeface="Wingdings" pitchFamily="2" charset="2"/>
              <a:buChar char="§"/>
              <a:defRPr sz="1200" kern="1200">
                <a:solidFill>
                  <a:schemeClr val="tx2">
                    <a:lumMod val="75000"/>
                  </a:schemeClr>
                </a:solidFill>
                <a:latin typeface="+mn-lt"/>
                <a:ea typeface="+mn-ea"/>
                <a:cs typeface="+mn-cs"/>
              </a:defRPr>
            </a:lvl6pPr>
            <a:lvl7pPr marL="1828800" indent="-182880" algn="l" defTabSz="914400" rtl="0" eaLnBrk="1" latinLnBrk="0" hangingPunct="1">
              <a:spcBef>
                <a:spcPct val="20000"/>
              </a:spcBef>
              <a:buClr>
                <a:schemeClr val="accent2">
                  <a:lumMod val="75000"/>
                </a:schemeClr>
              </a:buClr>
              <a:buFont typeface="Wingdings" pitchFamily="2" charset="2"/>
              <a:buChar char="§"/>
              <a:defRPr sz="1200" kern="1200">
                <a:solidFill>
                  <a:schemeClr val="tx2">
                    <a:lumMod val="75000"/>
                  </a:schemeClr>
                </a:solidFill>
                <a:latin typeface="+mn-lt"/>
                <a:ea typeface="+mn-ea"/>
                <a:cs typeface="+mn-cs"/>
              </a:defRPr>
            </a:lvl7pPr>
            <a:lvl8pPr marL="2103120" indent="-182880" algn="l" defTabSz="914400" rtl="0" eaLnBrk="1" latinLnBrk="0" hangingPunct="1">
              <a:spcBef>
                <a:spcPct val="20000"/>
              </a:spcBef>
              <a:buClr>
                <a:schemeClr val="accent3">
                  <a:lumMod val="75000"/>
                </a:schemeClr>
              </a:buClr>
              <a:buFont typeface="Wingdings" pitchFamily="2" charset="2"/>
              <a:buChar char="§"/>
              <a:defRPr sz="1200" kern="1200">
                <a:solidFill>
                  <a:schemeClr val="tx2">
                    <a:lumMod val="75000"/>
                  </a:schemeClr>
                </a:solidFill>
                <a:latin typeface="+mn-lt"/>
                <a:ea typeface="+mn-ea"/>
                <a:cs typeface="+mn-cs"/>
              </a:defRPr>
            </a:lvl8pPr>
            <a:lvl9pPr marL="2366010" indent="-171450" algn="l" defTabSz="914400" rtl="0" eaLnBrk="1" latinLnBrk="0" hangingPunct="1">
              <a:spcBef>
                <a:spcPct val="20000"/>
              </a:spcBef>
              <a:buClr>
                <a:schemeClr val="accent5">
                  <a:lumMod val="75000"/>
                </a:schemeClr>
              </a:buClr>
              <a:buFont typeface="Wingdings" panose="05000000000000000000" pitchFamily="2" charset="2"/>
              <a:buChar char="§"/>
              <a:defRPr sz="1200" kern="1200">
                <a:solidFill>
                  <a:schemeClr val="tx2">
                    <a:lumMod val="75000"/>
                  </a:schemeClr>
                </a:solidFill>
                <a:latin typeface="+mn-lt"/>
                <a:ea typeface="+mn-ea"/>
                <a:cs typeface="+mn-cs"/>
              </a:defRPr>
            </a:lvl9pPr>
          </a:lstStyle>
          <a:p>
            <a:pPr marL="45720" indent="0">
              <a:buNone/>
            </a:pPr>
            <a:r>
              <a:rPr lang="en-US" sz="1600" dirty="0" smtClean="0"/>
              <a:t>Horizon 2020 Project</a:t>
            </a:r>
          </a:p>
          <a:p>
            <a:pPr marL="45720" indent="0">
              <a:buNone/>
            </a:pPr>
            <a:r>
              <a:rPr lang="en-US" sz="1400" dirty="0" smtClean="0"/>
              <a:t>Grant Agreement 780057</a:t>
            </a:r>
            <a:endParaRPr lang="en-US" sz="1400" dirty="0"/>
          </a:p>
        </p:txBody>
      </p:sp>
      <p:pic>
        <p:nvPicPr>
          <p:cNvPr id="7" name="Picture 6" descr="Flag of the European Union" title="EU Fla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32576" y="4462670"/>
            <a:ext cx="2401818" cy="1628351"/>
          </a:xfrm>
          <a:prstGeom prst="rect">
            <a:avLst/>
          </a:prstGeom>
        </p:spPr>
      </p:pic>
    </p:spTree>
    <p:extLst>
      <p:ext uri="{BB962C8B-B14F-4D97-AF65-F5344CB8AC3E}">
        <p14:creationId xmlns:p14="http://schemas.microsoft.com/office/powerpoint/2010/main" val="284218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506085" y="1719072"/>
            <a:ext cx="11073413" cy="4407408"/>
          </a:xfrm>
        </p:spPr>
        <p:txBody>
          <a:bodyPr>
            <a:normAutofit/>
          </a:bodyPr>
          <a:lstStyle/>
          <a:p>
            <a:pPr marL="45720" indent="0">
              <a:buNone/>
            </a:pPr>
            <a:endParaRPr lang="en-US" dirty="0" smtClean="0"/>
          </a:p>
          <a:p>
            <a:r>
              <a:rPr lang="en-US" dirty="0" smtClean="0"/>
              <a:t>Reduce differing interpretations of WCAG</a:t>
            </a:r>
          </a:p>
          <a:p>
            <a:r>
              <a:rPr lang="en-US" dirty="0" smtClean="0"/>
              <a:t>Make test procedures interchangeable</a:t>
            </a:r>
          </a:p>
          <a:p>
            <a:r>
              <a:rPr lang="en-US" dirty="0" smtClean="0"/>
              <a:t>Develop a library of commonly accepted </a:t>
            </a:r>
            <a:r>
              <a:rPr lang="en-US" b="1" dirty="0" smtClean="0"/>
              <a:t>rules</a:t>
            </a:r>
          </a:p>
          <a:p>
            <a:r>
              <a:rPr lang="en-US" dirty="0" smtClean="0"/>
              <a:t>Establish a community of contributors</a:t>
            </a:r>
          </a:p>
        </p:txBody>
      </p:sp>
      <p:sp>
        <p:nvSpPr>
          <p:cNvPr id="3" name="Title 2"/>
          <p:cNvSpPr>
            <a:spLocks noGrp="1"/>
          </p:cNvSpPr>
          <p:nvPr>
            <p:ph type="title"/>
          </p:nvPr>
        </p:nvSpPr>
        <p:spPr/>
        <p:txBody>
          <a:bodyPr/>
          <a:lstStyle/>
          <a:p>
            <a:pPr algn="l"/>
            <a:r>
              <a:rPr lang="en-US" dirty="0" smtClean="0"/>
              <a:t>Accessibility Conformance Testing (ACT)</a:t>
            </a:r>
            <a:endParaRPr lang="en-US" dirty="0"/>
          </a:p>
        </p:txBody>
      </p:sp>
    </p:spTree>
    <p:extLst>
      <p:ext uri="{BB962C8B-B14F-4D97-AF65-F5344CB8AC3E}">
        <p14:creationId xmlns:p14="http://schemas.microsoft.com/office/powerpoint/2010/main" val="1972376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506085" y="1719072"/>
            <a:ext cx="11073413" cy="4407408"/>
          </a:xfrm>
        </p:spPr>
        <p:txBody>
          <a:bodyPr>
            <a:normAutofit/>
          </a:bodyPr>
          <a:lstStyle/>
          <a:p>
            <a:pPr marL="45720" indent="0">
              <a:buNone/>
            </a:pPr>
            <a:endParaRPr lang="en-US" dirty="0" smtClean="0"/>
          </a:p>
          <a:p>
            <a:r>
              <a:rPr lang="en-US" dirty="0" smtClean="0"/>
              <a:t>Accessibility failure tests</a:t>
            </a:r>
          </a:p>
          <a:p>
            <a:r>
              <a:rPr lang="en-US" dirty="0" smtClean="0"/>
              <a:t>Technology specific</a:t>
            </a:r>
          </a:p>
          <a:p>
            <a:r>
              <a:rPr lang="en-US" dirty="0" smtClean="0"/>
              <a:t>Implementation independent</a:t>
            </a:r>
            <a:endParaRPr lang="en-US" b="1" dirty="0" smtClean="0"/>
          </a:p>
          <a:p>
            <a:r>
              <a:rPr lang="en-US" dirty="0" smtClean="0"/>
              <a:t>Objectively scoped</a:t>
            </a:r>
          </a:p>
          <a:p>
            <a:r>
              <a:rPr lang="en-US" dirty="0" smtClean="0"/>
              <a:t>Unambiguous</a:t>
            </a:r>
          </a:p>
        </p:txBody>
      </p:sp>
      <p:sp>
        <p:nvSpPr>
          <p:cNvPr id="3" name="Title 2"/>
          <p:cNvSpPr>
            <a:spLocks noGrp="1"/>
          </p:cNvSpPr>
          <p:nvPr>
            <p:ph type="title"/>
          </p:nvPr>
        </p:nvSpPr>
        <p:spPr/>
        <p:txBody>
          <a:bodyPr/>
          <a:lstStyle/>
          <a:p>
            <a:pPr algn="l"/>
            <a:r>
              <a:rPr lang="en-US" dirty="0" smtClean="0"/>
              <a:t>ACT</a:t>
            </a:r>
            <a:r>
              <a:rPr lang="en-US" dirty="0"/>
              <a:t> </a:t>
            </a:r>
            <a:r>
              <a:rPr lang="en-US" dirty="0" smtClean="0"/>
              <a:t>Rules</a:t>
            </a:r>
            <a:endParaRPr lang="en-US" dirty="0"/>
          </a:p>
        </p:txBody>
      </p:sp>
    </p:spTree>
    <p:extLst>
      <p:ext uri="{BB962C8B-B14F-4D97-AF65-F5344CB8AC3E}">
        <p14:creationId xmlns:p14="http://schemas.microsoft.com/office/powerpoint/2010/main" val="681617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en-US" dirty="0" smtClean="0"/>
              <a:t>ACT</a:t>
            </a:r>
            <a:r>
              <a:rPr lang="en-US" dirty="0"/>
              <a:t> </a:t>
            </a:r>
            <a:r>
              <a:rPr lang="en-US" dirty="0" smtClean="0"/>
              <a:t>Overview</a:t>
            </a:r>
            <a:endParaRPr lang="en-US" dirty="0"/>
          </a:p>
        </p:txBody>
      </p:sp>
      <p:grpSp>
        <p:nvGrpSpPr>
          <p:cNvPr id="5" name="Google Shape;128;p16" descr="Shows the hierarchy and organization of the ACT work, as well as who creates or benefits from each aspect of the work. The ACT Rule format 1.0 is the bottom block, a specification that is the basis of the rules that will be developed. This spec is written by the ACT Task Force and provides a common way to express plain language rules. The next level shows how the rules can be developed by various sources to become part of the ACT Rules repository. The ACT-R Community Group is one of the main groups currently developing rules in the ACT Rule Format, and there can be multiple sources or contributors of rules. The ACT Rules will be collected in a rules repository after vetting through using the ACT Review Process to ensure the rules that are contributed are vetted for accuracy and the correct interpretation of the WCAG requirements. There will be multiple implementations by the various test methodology and tool developers with the end result being more consistent test results for evaluators of accessible technology." title="Diagram of ACT work"/>
          <p:cNvGrpSpPr/>
          <p:nvPr/>
        </p:nvGrpSpPr>
        <p:grpSpPr>
          <a:xfrm>
            <a:off x="405000" y="2023690"/>
            <a:ext cx="11324419" cy="3931084"/>
            <a:chOff x="594775" y="2006438"/>
            <a:chExt cx="11324419" cy="3931084"/>
          </a:xfrm>
        </p:grpSpPr>
        <p:sp>
          <p:nvSpPr>
            <p:cNvPr id="6" name="Google Shape;129;p16"/>
            <p:cNvSpPr txBox="1"/>
            <p:nvPr/>
          </p:nvSpPr>
          <p:spPr>
            <a:xfrm>
              <a:off x="1181100" y="5475857"/>
              <a:ext cx="8323261" cy="461665"/>
            </a:xfrm>
            <a:prstGeom prst="rect">
              <a:avLst/>
            </a:prstGeom>
            <a:solidFill>
              <a:srgbClr val="002060"/>
            </a:solid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b="0" i="0" u="none" strike="noStrike" cap="none">
                  <a:solidFill>
                    <a:schemeClr val="lt1"/>
                  </a:solidFill>
                  <a:latin typeface="Calibri"/>
                  <a:ea typeface="Calibri"/>
                  <a:cs typeface="Calibri"/>
                  <a:sym typeface="Calibri"/>
                </a:rPr>
                <a:t>ACT Rule Format 1.0</a:t>
              </a:r>
              <a:endParaRPr/>
            </a:p>
          </p:txBody>
        </p:sp>
        <p:sp>
          <p:nvSpPr>
            <p:cNvPr id="7" name="Google Shape;130;p16"/>
            <p:cNvSpPr txBox="1"/>
            <p:nvPr/>
          </p:nvSpPr>
          <p:spPr>
            <a:xfrm>
              <a:off x="1181100" y="3618100"/>
              <a:ext cx="8323893" cy="659409"/>
            </a:xfrm>
            <a:prstGeom prst="rect">
              <a:avLst/>
            </a:prstGeom>
            <a:solidFill>
              <a:srgbClr val="0070C0"/>
            </a:solidFill>
            <a:ln>
              <a:noFill/>
            </a:ln>
          </p:spPr>
          <p:txBody>
            <a:bodyPr spcFirstLastPara="1" wrap="square" lIns="0" tIns="45700" rIns="0" bIns="45700" anchor="ctr" anchorCtr="0">
              <a:noAutofit/>
            </a:bodyPr>
            <a:lstStyle/>
            <a:p>
              <a:pPr marL="201168" marR="0" lvl="1" indent="0" algn="ctr" rtl="0">
                <a:lnSpc>
                  <a:spcPct val="90000"/>
                </a:lnSpc>
                <a:spcBef>
                  <a:spcPts val="0"/>
                </a:spcBef>
                <a:spcAft>
                  <a:spcPts val="0"/>
                </a:spcAft>
                <a:buClr>
                  <a:schemeClr val="accent1"/>
                </a:buClr>
                <a:buSzPts val="2400"/>
                <a:buFont typeface="Calibri"/>
                <a:buNone/>
              </a:pPr>
              <a:r>
                <a:rPr lang="en-US" sz="2400" b="0" i="0" u="none" strike="noStrike" cap="none">
                  <a:solidFill>
                    <a:schemeClr val="lt1"/>
                  </a:solidFill>
                  <a:latin typeface="Calibri"/>
                  <a:ea typeface="Calibri"/>
                  <a:cs typeface="Calibri"/>
                  <a:sym typeface="Calibri"/>
                </a:rPr>
                <a:t>ACT Rules</a:t>
              </a:r>
              <a:endParaRPr/>
            </a:p>
          </p:txBody>
        </p:sp>
        <p:sp>
          <p:nvSpPr>
            <p:cNvPr id="8" name="Google Shape;131;p16"/>
            <p:cNvSpPr txBox="1"/>
            <p:nvPr/>
          </p:nvSpPr>
          <p:spPr>
            <a:xfrm>
              <a:off x="1181099" y="2932415"/>
              <a:ext cx="2441448" cy="461665"/>
            </a:xfrm>
            <a:prstGeom prst="rect">
              <a:avLst/>
            </a:prstGeom>
            <a:solidFill>
              <a:srgbClr val="00B0F0">
                <a:alpha val="1882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0" i="0" u="none" strike="noStrike" cap="none">
                  <a:solidFill>
                    <a:schemeClr val="dk1"/>
                  </a:solidFill>
                  <a:latin typeface="Calibri"/>
                  <a:ea typeface="Calibri"/>
                  <a:cs typeface="Calibri"/>
                  <a:sym typeface="Calibri"/>
                </a:rPr>
                <a:t>Implementation 1</a:t>
              </a:r>
              <a:endParaRPr/>
            </a:p>
          </p:txBody>
        </p:sp>
        <p:sp>
          <p:nvSpPr>
            <p:cNvPr id="9" name="Google Shape;132;p16"/>
            <p:cNvSpPr txBox="1"/>
            <p:nvPr/>
          </p:nvSpPr>
          <p:spPr>
            <a:xfrm>
              <a:off x="7062913" y="2932415"/>
              <a:ext cx="2442080" cy="461665"/>
            </a:xfrm>
            <a:prstGeom prst="rect">
              <a:avLst/>
            </a:prstGeom>
            <a:solidFill>
              <a:srgbClr val="00B0F0">
                <a:alpha val="1882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0" i="0" u="none" strike="noStrike" cap="none">
                  <a:solidFill>
                    <a:schemeClr val="dk1"/>
                  </a:solidFill>
                  <a:latin typeface="Calibri"/>
                  <a:ea typeface="Calibri"/>
                  <a:cs typeface="Calibri"/>
                  <a:sym typeface="Calibri"/>
                </a:rPr>
                <a:t>Implementation N</a:t>
              </a:r>
              <a:endParaRPr/>
            </a:p>
          </p:txBody>
        </p:sp>
        <p:sp>
          <p:nvSpPr>
            <p:cNvPr id="10" name="Google Shape;133;p16"/>
            <p:cNvSpPr txBox="1"/>
            <p:nvPr/>
          </p:nvSpPr>
          <p:spPr>
            <a:xfrm>
              <a:off x="3733976" y="2932415"/>
              <a:ext cx="2441448" cy="461665"/>
            </a:xfrm>
            <a:prstGeom prst="rect">
              <a:avLst/>
            </a:prstGeom>
            <a:solidFill>
              <a:srgbClr val="00B0F0">
                <a:alpha val="1882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0" i="0" u="none" strike="noStrike" cap="none">
                  <a:solidFill>
                    <a:schemeClr val="dk1"/>
                  </a:solidFill>
                  <a:latin typeface="Calibri"/>
                  <a:ea typeface="Calibri"/>
                  <a:cs typeface="Calibri"/>
                  <a:sym typeface="Calibri"/>
                </a:rPr>
                <a:t>Implementation 2</a:t>
              </a:r>
              <a:endParaRPr/>
            </a:p>
          </p:txBody>
        </p:sp>
        <p:sp>
          <p:nvSpPr>
            <p:cNvPr id="11" name="Google Shape;134;p16"/>
            <p:cNvSpPr txBox="1"/>
            <p:nvPr/>
          </p:nvSpPr>
          <p:spPr>
            <a:xfrm>
              <a:off x="1181100" y="2006438"/>
              <a:ext cx="8323893" cy="461665"/>
            </a:xfrm>
            <a:prstGeom prst="rect">
              <a:avLst/>
            </a:prstGeom>
            <a:solidFill>
              <a:srgbClr val="00B0F0">
                <a:alpha val="1882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0" i="0" u="none" strike="noStrike" cap="none">
                  <a:solidFill>
                    <a:schemeClr val="dk1"/>
                  </a:solidFill>
                  <a:latin typeface="Calibri"/>
                  <a:ea typeface="Calibri"/>
                  <a:cs typeface="Calibri"/>
                  <a:sym typeface="Calibri"/>
                </a:rPr>
                <a:t>Consistent test results</a:t>
              </a:r>
              <a:endParaRPr/>
            </a:p>
          </p:txBody>
        </p:sp>
        <p:sp>
          <p:nvSpPr>
            <p:cNvPr id="12" name="Google Shape;135;p16"/>
            <p:cNvSpPr txBox="1"/>
            <p:nvPr/>
          </p:nvSpPr>
          <p:spPr>
            <a:xfrm>
              <a:off x="1181100" y="4784747"/>
              <a:ext cx="2441448" cy="461665"/>
            </a:xfrm>
            <a:prstGeom prst="rect">
              <a:avLst/>
            </a:prstGeom>
            <a:solidFill>
              <a:srgbClr val="00B0F0">
                <a:alpha val="1882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0" i="0" u="none" strike="noStrike" cap="none">
                  <a:solidFill>
                    <a:schemeClr val="dk1"/>
                  </a:solidFill>
                  <a:latin typeface="Calibri"/>
                  <a:ea typeface="Calibri"/>
                  <a:cs typeface="Calibri"/>
                  <a:sym typeface="Calibri"/>
                </a:rPr>
                <a:t>Source 1</a:t>
              </a:r>
              <a:endParaRPr/>
            </a:p>
          </p:txBody>
        </p:sp>
        <p:sp>
          <p:nvSpPr>
            <p:cNvPr id="13" name="Google Shape;136;p16"/>
            <p:cNvSpPr txBox="1"/>
            <p:nvPr/>
          </p:nvSpPr>
          <p:spPr>
            <a:xfrm>
              <a:off x="7062913" y="4784747"/>
              <a:ext cx="2441448" cy="461665"/>
            </a:xfrm>
            <a:prstGeom prst="rect">
              <a:avLst/>
            </a:prstGeom>
            <a:solidFill>
              <a:srgbClr val="00B0F0">
                <a:alpha val="1882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0" i="0" u="none" strike="noStrike" cap="none">
                  <a:solidFill>
                    <a:schemeClr val="dk1"/>
                  </a:solidFill>
                  <a:latin typeface="Calibri"/>
                  <a:ea typeface="Calibri"/>
                  <a:cs typeface="Calibri"/>
                  <a:sym typeface="Calibri"/>
                </a:rPr>
                <a:t>Source N</a:t>
              </a:r>
              <a:endParaRPr/>
            </a:p>
          </p:txBody>
        </p:sp>
        <p:sp>
          <p:nvSpPr>
            <p:cNvPr id="14" name="Google Shape;137;p16"/>
            <p:cNvSpPr txBox="1"/>
            <p:nvPr/>
          </p:nvSpPr>
          <p:spPr>
            <a:xfrm>
              <a:off x="3733976" y="4784747"/>
              <a:ext cx="2441448" cy="461665"/>
            </a:xfrm>
            <a:prstGeom prst="rect">
              <a:avLst/>
            </a:prstGeom>
            <a:solidFill>
              <a:srgbClr val="00B0F0">
                <a:alpha val="1882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0" i="0" u="none" strike="noStrike" cap="none">
                  <a:solidFill>
                    <a:schemeClr val="dk1"/>
                  </a:solidFill>
                  <a:latin typeface="Calibri"/>
                  <a:ea typeface="Calibri"/>
                  <a:cs typeface="Calibri"/>
                  <a:sym typeface="Calibri"/>
                </a:rPr>
                <a:t>Source 2</a:t>
              </a:r>
              <a:endParaRPr/>
            </a:p>
          </p:txBody>
        </p:sp>
        <p:sp>
          <p:nvSpPr>
            <p:cNvPr id="15" name="Google Shape;138;p16"/>
            <p:cNvSpPr/>
            <p:nvPr/>
          </p:nvSpPr>
          <p:spPr>
            <a:xfrm>
              <a:off x="2121378" y="2582825"/>
              <a:ext cx="560890" cy="229444"/>
            </a:xfrm>
            <a:prstGeom prst="triangle">
              <a:avLst>
                <a:gd name="adj" fmla="val 50000"/>
              </a:avLst>
            </a:prstGeom>
            <a:solidFill>
              <a:schemeClr val="accent1"/>
            </a:solidFill>
            <a:ln w="15875" cap="flat" cmpd="sng">
              <a:solidFill>
                <a:srgbClr val="147EA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6" name="Google Shape;139;p16"/>
            <p:cNvSpPr/>
            <p:nvPr/>
          </p:nvSpPr>
          <p:spPr>
            <a:xfrm>
              <a:off x="4674255" y="2582825"/>
              <a:ext cx="560890" cy="229444"/>
            </a:xfrm>
            <a:prstGeom prst="triangle">
              <a:avLst>
                <a:gd name="adj" fmla="val 50000"/>
              </a:avLst>
            </a:prstGeom>
            <a:solidFill>
              <a:schemeClr val="accent1"/>
            </a:solidFill>
            <a:ln w="15875" cap="flat" cmpd="sng">
              <a:solidFill>
                <a:srgbClr val="147EA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7" name="Google Shape;140;p16"/>
            <p:cNvSpPr/>
            <p:nvPr/>
          </p:nvSpPr>
          <p:spPr>
            <a:xfrm>
              <a:off x="8003508" y="2582825"/>
              <a:ext cx="560890" cy="229444"/>
            </a:xfrm>
            <a:prstGeom prst="triangle">
              <a:avLst>
                <a:gd name="adj" fmla="val 50000"/>
              </a:avLst>
            </a:prstGeom>
            <a:solidFill>
              <a:schemeClr val="accent1"/>
            </a:solidFill>
            <a:ln w="15875" cap="flat" cmpd="sng">
              <a:solidFill>
                <a:srgbClr val="147EA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 name="Google Shape;141;p16"/>
            <p:cNvSpPr/>
            <p:nvPr/>
          </p:nvSpPr>
          <p:spPr>
            <a:xfrm>
              <a:off x="2121378" y="4392232"/>
              <a:ext cx="560890" cy="229444"/>
            </a:xfrm>
            <a:prstGeom prst="triangle">
              <a:avLst>
                <a:gd name="adj" fmla="val 50000"/>
              </a:avLst>
            </a:prstGeom>
            <a:solidFill>
              <a:schemeClr val="accent1"/>
            </a:solidFill>
            <a:ln w="15875" cap="flat" cmpd="sng">
              <a:solidFill>
                <a:srgbClr val="147EA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9" name="Google Shape;142;p16"/>
            <p:cNvSpPr/>
            <p:nvPr/>
          </p:nvSpPr>
          <p:spPr>
            <a:xfrm>
              <a:off x="4672555" y="4416406"/>
              <a:ext cx="560890" cy="229444"/>
            </a:xfrm>
            <a:prstGeom prst="triangle">
              <a:avLst>
                <a:gd name="adj" fmla="val 50000"/>
              </a:avLst>
            </a:prstGeom>
            <a:solidFill>
              <a:schemeClr val="accent1"/>
            </a:solidFill>
            <a:ln w="15875" cap="flat" cmpd="sng">
              <a:solidFill>
                <a:srgbClr val="147EA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0" name="Google Shape;143;p16"/>
            <p:cNvSpPr/>
            <p:nvPr/>
          </p:nvSpPr>
          <p:spPr>
            <a:xfrm>
              <a:off x="8003192" y="4416406"/>
              <a:ext cx="560890" cy="229444"/>
            </a:xfrm>
            <a:prstGeom prst="triangle">
              <a:avLst>
                <a:gd name="adj" fmla="val 50000"/>
              </a:avLst>
            </a:prstGeom>
            <a:solidFill>
              <a:schemeClr val="accent1"/>
            </a:solidFill>
            <a:ln w="15875" cap="flat" cmpd="sng">
              <a:solidFill>
                <a:srgbClr val="147EA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1" name="Google Shape;144;p16"/>
            <p:cNvSpPr txBox="1"/>
            <p:nvPr/>
          </p:nvSpPr>
          <p:spPr>
            <a:xfrm>
              <a:off x="6109209" y="2027439"/>
              <a:ext cx="659757" cy="156966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9600" b="0" i="0" u="none" strike="noStrike" cap="none">
                  <a:solidFill>
                    <a:srgbClr val="0093C9"/>
                  </a:solidFill>
                  <a:latin typeface="Calibri"/>
                  <a:ea typeface="Calibri"/>
                  <a:cs typeface="Calibri"/>
                  <a:sym typeface="Calibri"/>
                </a:rPr>
                <a:t>…</a:t>
              </a:r>
              <a:endParaRPr/>
            </a:p>
          </p:txBody>
        </p:sp>
        <p:sp>
          <p:nvSpPr>
            <p:cNvPr id="22" name="Google Shape;145;p16"/>
            <p:cNvSpPr txBox="1"/>
            <p:nvPr/>
          </p:nvSpPr>
          <p:spPr>
            <a:xfrm>
              <a:off x="6104049" y="3906197"/>
              <a:ext cx="659757" cy="156966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9600">
                  <a:solidFill>
                    <a:srgbClr val="0093C9"/>
                  </a:solidFill>
                  <a:latin typeface="Calibri"/>
                  <a:ea typeface="Calibri"/>
                  <a:cs typeface="Calibri"/>
                  <a:sym typeface="Calibri"/>
                </a:rPr>
                <a:t>…</a:t>
              </a:r>
              <a:endParaRPr/>
            </a:p>
          </p:txBody>
        </p:sp>
        <p:sp>
          <p:nvSpPr>
            <p:cNvPr id="23" name="Google Shape;146;p16"/>
            <p:cNvSpPr txBox="1"/>
            <p:nvPr/>
          </p:nvSpPr>
          <p:spPr>
            <a:xfrm>
              <a:off x="10046826" y="5535233"/>
              <a:ext cx="1655179" cy="36933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solidFill>
                    <a:schemeClr val="dk1"/>
                  </a:solidFill>
                  <a:latin typeface="Calibri"/>
                  <a:ea typeface="Calibri"/>
                  <a:cs typeface="Calibri"/>
                  <a:sym typeface="Calibri"/>
                </a:rPr>
                <a:t>ACT Task Force</a:t>
              </a:r>
              <a:endParaRPr/>
            </a:p>
          </p:txBody>
        </p:sp>
        <p:sp>
          <p:nvSpPr>
            <p:cNvPr id="24" name="Google Shape;147;p16"/>
            <p:cNvSpPr txBox="1"/>
            <p:nvPr/>
          </p:nvSpPr>
          <p:spPr>
            <a:xfrm>
              <a:off x="10046826" y="4275395"/>
              <a:ext cx="1863523" cy="64633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dirty="0">
                  <a:solidFill>
                    <a:schemeClr val="dk1"/>
                  </a:solidFill>
                  <a:latin typeface="Calibri"/>
                  <a:ea typeface="Calibri"/>
                  <a:cs typeface="Calibri"/>
                  <a:sym typeface="Calibri"/>
                </a:rPr>
                <a:t>ACT-R CG (…or other </a:t>
              </a:r>
              <a:r>
                <a:rPr lang="en-US" sz="1800" dirty="0" smtClean="0">
                  <a:solidFill>
                    <a:schemeClr val="dk1"/>
                  </a:solidFill>
                  <a:latin typeface="Calibri"/>
                  <a:ea typeface="Calibri"/>
                  <a:cs typeface="Calibri"/>
                  <a:sym typeface="Calibri"/>
                </a:rPr>
                <a:t>sources)</a:t>
              </a:r>
              <a:endParaRPr dirty="0"/>
            </a:p>
          </p:txBody>
        </p:sp>
        <p:sp>
          <p:nvSpPr>
            <p:cNvPr id="25" name="Google Shape;148;p16"/>
            <p:cNvSpPr txBox="1"/>
            <p:nvPr/>
          </p:nvSpPr>
          <p:spPr>
            <a:xfrm>
              <a:off x="10046826" y="2927577"/>
              <a:ext cx="1863523" cy="64633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solidFill>
                    <a:schemeClr val="dk1"/>
                  </a:solidFill>
                  <a:latin typeface="Calibri"/>
                  <a:ea typeface="Calibri"/>
                  <a:cs typeface="Calibri"/>
                  <a:sym typeface="Calibri"/>
                </a:rPr>
                <a:t>Methodology and tool developers</a:t>
              </a:r>
              <a:endParaRPr/>
            </a:p>
          </p:txBody>
        </p:sp>
        <p:sp>
          <p:nvSpPr>
            <p:cNvPr id="26" name="Google Shape;149;p16"/>
            <p:cNvSpPr/>
            <p:nvPr/>
          </p:nvSpPr>
          <p:spPr>
            <a:xfrm>
              <a:off x="9688010" y="3538969"/>
              <a:ext cx="219456" cy="1828800"/>
            </a:xfrm>
            <a:prstGeom prst="rightBrace">
              <a:avLst>
                <a:gd name="adj1" fmla="val 8333"/>
                <a:gd name="adj2" fmla="val 50000"/>
              </a:avLst>
            </a:prstGeom>
            <a:noFill/>
            <a:ln w="254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002060"/>
                </a:solidFill>
                <a:latin typeface="Calibri"/>
                <a:ea typeface="Calibri"/>
                <a:cs typeface="Calibri"/>
                <a:sym typeface="Calibri"/>
              </a:endParaRPr>
            </a:p>
          </p:txBody>
        </p:sp>
        <p:sp>
          <p:nvSpPr>
            <p:cNvPr id="27" name="Google Shape;150;p16"/>
            <p:cNvSpPr/>
            <p:nvPr/>
          </p:nvSpPr>
          <p:spPr>
            <a:xfrm>
              <a:off x="9688009" y="5475857"/>
              <a:ext cx="219456" cy="461665"/>
            </a:xfrm>
            <a:prstGeom prst="rightBrace">
              <a:avLst>
                <a:gd name="adj1" fmla="val 8333"/>
                <a:gd name="adj2" fmla="val 50000"/>
              </a:avLst>
            </a:prstGeom>
            <a:noFill/>
            <a:ln w="254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002060"/>
                </a:solidFill>
                <a:latin typeface="Calibri"/>
                <a:ea typeface="Calibri"/>
                <a:cs typeface="Calibri"/>
                <a:sym typeface="Calibri"/>
              </a:endParaRPr>
            </a:p>
          </p:txBody>
        </p:sp>
        <p:sp>
          <p:nvSpPr>
            <p:cNvPr id="28" name="Google Shape;151;p16"/>
            <p:cNvSpPr/>
            <p:nvPr/>
          </p:nvSpPr>
          <p:spPr>
            <a:xfrm>
              <a:off x="9688009" y="2792203"/>
              <a:ext cx="219456" cy="640080"/>
            </a:xfrm>
            <a:prstGeom prst="rightBrace">
              <a:avLst>
                <a:gd name="adj1" fmla="val 8333"/>
                <a:gd name="adj2" fmla="val 50000"/>
              </a:avLst>
            </a:prstGeom>
            <a:noFill/>
            <a:ln w="254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002060"/>
                </a:solidFill>
                <a:latin typeface="Calibri"/>
                <a:ea typeface="Calibri"/>
                <a:cs typeface="Calibri"/>
                <a:sym typeface="Calibri"/>
              </a:endParaRPr>
            </a:p>
          </p:txBody>
        </p:sp>
        <p:sp>
          <p:nvSpPr>
            <p:cNvPr id="29" name="Google Shape;152;p16"/>
            <p:cNvSpPr/>
            <p:nvPr/>
          </p:nvSpPr>
          <p:spPr>
            <a:xfrm>
              <a:off x="9687546" y="2006438"/>
              <a:ext cx="219919" cy="640080"/>
            </a:xfrm>
            <a:prstGeom prst="rightBrace">
              <a:avLst>
                <a:gd name="adj1" fmla="val 8333"/>
                <a:gd name="adj2" fmla="val 50000"/>
              </a:avLst>
            </a:prstGeom>
            <a:noFill/>
            <a:ln w="254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002060"/>
                </a:solidFill>
                <a:latin typeface="Calibri"/>
                <a:ea typeface="Calibri"/>
                <a:cs typeface="Calibri"/>
                <a:sym typeface="Calibri"/>
              </a:endParaRPr>
            </a:p>
          </p:txBody>
        </p:sp>
        <p:sp>
          <p:nvSpPr>
            <p:cNvPr id="30" name="Google Shape;153;p16"/>
            <p:cNvSpPr txBox="1"/>
            <p:nvPr/>
          </p:nvSpPr>
          <p:spPr>
            <a:xfrm>
              <a:off x="10055671" y="2141812"/>
              <a:ext cx="1863523" cy="36933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solidFill>
                    <a:schemeClr val="dk1"/>
                  </a:solidFill>
                  <a:latin typeface="Calibri"/>
                  <a:ea typeface="Calibri"/>
                  <a:cs typeface="Calibri"/>
                  <a:sym typeface="Calibri"/>
                </a:rPr>
                <a:t>Evaluators</a:t>
              </a:r>
              <a:endParaRPr/>
            </a:p>
          </p:txBody>
        </p:sp>
        <p:sp>
          <p:nvSpPr>
            <p:cNvPr id="31" name="Google Shape;154;p16"/>
            <p:cNvSpPr txBox="1"/>
            <p:nvPr/>
          </p:nvSpPr>
          <p:spPr>
            <a:xfrm rot="-5400000">
              <a:off x="-292563" y="4516900"/>
              <a:ext cx="2318022" cy="523220"/>
            </a:xfrm>
            <a:prstGeom prst="rect">
              <a:avLst/>
            </a:prstGeom>
            <a:solidFill>
              <a:srgbClr val="0093C9">
                <a:alpha val="43921"/>
              </a:srgbClr>
            </a:solidFill>
            <a:ln>
              <a:noFill/>
            </a:ln>
          </p:spPr>
          <p:txBody>
            <a:bodyPr spcFirstLastPara="1" wrap="square" lIns="91425" tIns="0" rIns="91425" bIns="0" anchor="t" anchorCtr="0">
              <a:noAutofit/>
            </a:bodyPr>
            <a:lstStyle/>
            <a:p>
              <a:pPr marL="0" marR="0" lvl="0" indent="0" algn="ctr" rtl="0">
                <a:spcBef>
                  <a:spcPts val="0"/>
                </a:spcBef>
                <a:spcAft>
                  <a:spcPts val="0"/>
                </a:spcAft>
                <a:buNone/>
              </a:pPr>
              <a:r>
                <a:rPr lang="en-US" sz="2200">
                  <a:solidFill>
                    <a:schemeClr val="dk1"/>
                  </a:solidFill>
                  <a:latin typeface="Calibri"/>
                  <a:ea typeface="Calibri"/>
                  <a:cs typeface="Calibri"/>
                  <a:sym typeface="Calibri"/>
                </a:rPr>
                <a:t>ACT Review Process</a:t>
              </a:r>
              <a:endParaRPr/>
            </a:p>
          </p:txBody>
        </p:sp>
        <p:sp>
          <p:nvSpPr>
            <p:cNvPr id="32" name="Google Shape;155;p16"/>
            <p:cNvSpPr/>
            <p:nvPr/>
          </p:nvSpPr>
          <p:spPr>
            <a:xfrm>
              <a:off x="594775" y="3364548"/>
              <a:ext cx="530610" cy="242060"/>
            </a:xfrm>
            <a:prstGeom prst="triangle">
              <a:avLst>
                <a:gd name="adj" fmla="val 50000"/>
              </a:avLst>
            </a:prstGeom>
            <a:solidFill>
              <a:schemeClr val="accent1"/>
            </a:solidFill>
            <a:ln w="15875" cap="flat" cmpd="sng">
              <a:solidFill>
                <a:srgbClr val="147EA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4121309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en-US" dirty="0" smtClean="0"/>
              <a:t>Anatomy of ACT Rules</a:t>
            </a:r>
            <a:endParaRPr lang="en-US" dirty="0"/>
          </a:p>
        </p:txBody>
      </p:sp>
      <p:pic>
        <p:nvPicPr>
          <p:cNvPr id="33" name="Google Shape;161;p17" title="Drawing of a spine"/>
          <p:cNvPicPr preferRelativeResize="0">
            <a:picLocks/>
          </p:cNvPicPr>
          <p:nvPr/>
        </p:nvPicPr>
        <p:blipFill rotWithShape="1">
          <a:blip r:embed="rId2">
            <a:alphaModFix/>
          </a:blip>
          <a:srcRect/>
          <a:stretch/>
        </p:blipFill>
        <p:spPr>
          <a:xfrm>
            <a:off x="224286" y="1630391"/>
            <a:ext cx="11740551" cy="5089585"/>
          </a:xfrm>
          <a:prstGeom prst="rect">
            <a:avLst/>
          </a:prstGeom>
          <a:solidFill>
            <a:srgbClr val="BECAD4"/>
          </a:solidFill>
          <a:ln>
            <a:noFill/>
          </a:ln>
        </p:spPr>
      </p:pic>
    </p:spTree>
    <p:extLst>
      <p:ext uri="{BB962C8B-B14F-4D97-AF65-F5344CB8AC3E}">
        <p14:creationId xmlns:p14="http://schemas.microsoft.com/office/powerpoint/2010/main" val="3052499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506085" y="1719072"/>
            <a:ext cx="11073413" cy="4407408"/>
          </a:xfrm>
        </p:spPr>
        <p:txBody>
          <a:bodyPr>
            <a:normAutofit/>
          </a:bodyPr>
          <a:lstStyle/>
          <a:p>
            <a:pPr marL="45720" indent="0">
              <a:buNone/>
            </a:pPr>
            <a:endParaRPr lang="en-US" dirty="0" smtClean="0"/>
          </a:p>
          <a:p>
            <a:r>
              <a:rPr lang="en-US" dirty="0" smtClean="0"/>
              <a:t>Rule title</a:t>
            </a:r>
          </a:p>
          <a:p>
            <a:pPr lvl="1"/>
            <a:r>
              <a:rPr lang="en-US" b="1" u="sng" dirty="0" smtClean="0"/>
              <a:t>Example:</a:t>
            </a:r>
            <a:r>
              <a:rPr lang="en-US" dirty="0" smtClean="0"/>
              <a:t> Each link has an accessible name</a:t>
            </a:r>
          </a:p>
          <a:p>
            <a:r>
              <a:rPr lang="en-US" dirty="0" err="1" smtClean="0"/>
              <a:t>Decription</a:t>
            </a:r>
            <a:endParaRPr lang="en-US" dirty="0" smtClean="0"/>
          </a:p>
          <a:p>
            <a:pPr lvl="1"/>
            <a:r>
              <a:rPr lang="en-US" b="1" u="sng" dirty="0" smtClean="0"/>
              <a:t>Example:</a:t>
            </a:r>
            <a:r>
              <a:rPr lang="en-US" dirty="0" smtClean="0"/>
              <a:t> Provide an accessible name for each link in the page that screen readers and other assistive technologies can access.</a:t>
            </a:r>
          </a:p>
          <a:p>
            <a:r>
              <a:rPr lang="en-US" dirty="0" smtClean="0"/>
              <a:t>Rule Input</a:t>
            </a:r>
          </a:p>
          <a:p>
            <a:pPr lvl="1"/>
            <a:r>
              <a:rPr lang="en-US" dirty="0" smtClean="0"/>
              <a:t>DOM Tree, CSS Styling, </a:t>
            </a:r>
            <a:r>
              <a:rPr lang="en-AT" dirty="0" smtClean="0"/>
              <a:t>…</a:t>
            </a:r>
            <a:endParaRPr lang="en-US" dirty="0" smtClean="0"/>
          </a:p>
          <a:p>
            <a:r>
              <a:rPr lang="en-AT" dirty="0" smtClean="0"/>
              <a:t>…</a:t>
            </a:r>
            <a:endParaRPr lang="en-US" dirty="0" smtClean="0"/>
          </a:p>
        </p:txBody>
      </p:sp>
      <p:sp>
        <p:nvSpPr>
          <p:cNvPr id="3" name="Title 2"/>
          <p:cNvSpPr>
            <a:spLocks noGrp="1"/>
          </p:cNvSpPr>
          <p:nvPr>
            <p:ph type="title"/>
          </p:nvPr>
        </p:nvSpPr>
        <p:spPr/>
        <p:txBody>
          <a:bodyPr/>
          <a:lstStyle/>
          <a:p>
            <a:pPr algn="l"/>
            <a:r>
              <a:rPr lang="en-US" dirty="0" smtClean="0"/>
              <a:t>General Information</a:t>
            </a:r>
            <a:endParaRPr lang="en-US" dirty="0"/>
          </a:p>
        </p:txBody>
      </p:sp>
    </p:spTree>
    <p:extLst>
      <p:ext uri="{BB962C8B-B14F-4D97-AF65-F5344CB8AC3E}">
        <p14:creationId xmlns:p14="http://schemas.microsoft.com/office/powerpoint/2010/main" val="3588262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506085" y="1719072"/>
            <a:ext cx="11073413" cy="4407408"/>
          </a:xfrm>
        </p:spPr>
        <p:txBody>
          <a:bodyPr>
            <a:normAutofit/>
          </a:bodyPr>
          <a:lstStyle/>
          <a:p>
            <a:pPr marL="45720" indent="0">
              <a:buNone/>
            </a:pPr>
            <a:endParaRPr lang="en-US" dirty="0" smtClean="0"/>
          </a:p>
          <a:p>
            <a:r>
              <a:rPr lang="en-US" dirty="0" smtClean="0"/>
              <a:t>Which criteria does it test?</a:t>
            </a:r>
          </a:p>
          <a:p>
            <a:pPr lvl="1"/>
            <a:r>
              <a:rPr lang="en-US" b="1" u="sng" dirty="0" smtClean="0"/>
              <a:t>Example:</a:t>
            </a:r>
          </a:p>
          <a:p>
            <a:pPr lvl="2"/>
            <a:r>
              <a:rPr lang="en-US" dirty="0" smtClean="0"/>
              <a:t>Success Criterion </a:t>
            </a:r>
            <a:r>
              <a:rPr lang="en-US" b="1" dirty="0" smtClean="0"/>
              <a:t>2.1.4</a:t>
            </a:r>
            <a:r>
              <a:rPr lang="en-US" dirty="0" smtClean="0"/>
              <a:t>: Link Purpose (In Context)</a:t>
            </a:r>
          </a:p>
          <a:p>
            <a:pPr lvl="2"/>
            <a:r>
              <a:rPr lang="en-US" dirty="0" smtClean="0"/>
              <a:t>Success Criterion </a:t>
            </a:r>
            <a:r>
              <a:rPr lang="en-US" b="1" dirty="0" smtClean="0"/>
              <a:t>4.1.2</a:t>
            </a:r>
            <a:r>
              <a:rPr lang="en-US" dirty="0" smtClean="0"/>
              <a:t>: Name, Role, Value</a:t>
            </a:r>
          </a:p>
          <a:p>
            <a:r>
              <a:rPr lang="en-US" dirty="0" smtClean="0"/>
              <a:t>What does the outcome mean for conformance?</a:t>
            </a:r>
          </a:p>
          <a:p>
            <a:pPr lvl="1"/>
            <a:r>
              <a:rPr lang="en-US" b="1" u="sng" dirty="0" smtClean="0"/>
              <a:t>Example:</a:t>
            </a:r>
          </a:p>
          <a:p>
            <a:pPr lvl="2"/>
            <a:r>
              <a:rPr lang="en-US" b="1" dirty="0" smtClean="0"/>
              <a:t>Failed</a:t>
            </a:r>
            <a:r>
              <a:rPr lang="en-US" dirty="0" smtClean="0"/>
              <a:t>: not satisfied</a:t>
            </a:r>
          </a:p>
          <a:p>
            <a:pPr lvl="2"/>
            <a:r>
              <a:rPr lang="en-US" b="1" dirty="0" smtClean="0"/>
              <a:t>Passed</a:t>
            </a:r>
            <a:r>
              <a:rPr lang="en-US" dirty="0" smtClean="0"/>
              <a:t>: further testing needed</a:t>
            </a:r>
            <a:endParaRPr lang="en-US" dirty="0"/>
          </a:p>
          <a:p>
            <a:pPr lvl="2"/>
            <a:r>
              <a:rPr lang="en-US" b="1" dirty="0" smtClean="0"/>
              <a:t>Inapplicable</a:t>
            </a:r>
            <a:r>
              <a:rPr lang="en-US" dirty="0" smtClean="0"/>
              <a:t>: further testing needed</a:t>
            </a:r>
          </a:p>
        </p:txBody>
      </p:sp>
      <p:sp>
        <p:nvSpPr>
          <p:cNvPr id="3" name="Title 2"/>
          <p:cNvSpPr>
            <a:spLocks noGrp="1"/>
          </p:cNvSpPr>
          <p:nvPr>
            <p:ph type="title"/>
          </p:nvPr>
        </p:nvSpPr>
        <p:spPr/>
        <p:txBody>
          <a:bodyPr/>
          <a:lstStyle/>
          <a:p>
            <a:pPr algn="l"/>
            <a:r>
              <a:rPr lang="en-US" dirty="0" smtClean="0"/>
              <a:t>Accessibility Requirements Mapping</a:t>
            </a:r>
            <a:endParaRPr lang="en-US" dirty="0"/>
          </a:p>
        </p:txBody>
      </p:sp>
    </p:spTree>
    <p:extLst>
      <p:ext uri="{BB962C8B-B14F-4D97-AF65-F5344CB8AC3E}">
        <p14:creationId xmlns:p14="http://schemas.microsoft.com/office/powerpoint/2010/main" val="161365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l"/>
            <a:r>
              <a:rPr lang="en-US" dirty="0" smtClean="0"/>
              <a:t>Applicability</a:t>
            </a:r>
            <a:endParaRPr lang="en-US" dirty="0"/>
          </a:p>
        </p:txBody>
      </p:sp>
      <p:sp>
        <p:nvSpPr>
          <p:cNvPr id="4" name="Content Placeholder 3"/>
          <p:cNvSpPr>
            <a:spLocks noGrp="1"/>
          </p:cNvSpPr>
          <p:nvPr>
            <p:ph idx="1"/>
          </p:nvPr>
        </p:nvSpPr>
        <p:spPr/>
        <p:txBody>
          <a:bodyPr/>
          <a:lstStyle/>
          <a:p>
            <a:pPr marL="45720" indent="0">
              <a:buNone/>
            </a:pPr>
            <a:endParaRPr lang="en-US" dirty="0" smtClean="0"/>
          </a:p>
          <a:p>
            <a:pPr marL="45720" indent="0">
              <a:buNone/>
            </a:pPr>
            <a:r>
              <a:rPr lang="en-US" dirty="0" smtClean="0"/>
              <a:t>Defines the “scope” of the rule</a:t>
            </a:r>
          </a:p>
          <a:p>
            <a:pPr marL="45720" indent="0">
              <a:buNone/>
            </a:pPr>
            <a:endParaRPr lang="en-US" dirty="0" smtClean="0"/>
          </a:p>
          <a:p>
            <a:r>
              <a:rPr lang="en-US" b="1" dirty="0" smtClean="0"/>
              <a:t>Unambiguous:</a:t>
            </a:r>
            <a:r>
              <a:rPr lang="en-US" dirty="0" smtClean="0"/>
              <a:t> not open to more than one interpretation</a:t>
            </a:r>
            <a:endParaRPr lang="en-US" dirty="0"/>
          </a:p>
          <a:p>
            <a:r>
              <a:rPr lang="en-US" b="1" dirty="0" smtClean="0"/>
              <a:t>Objective:</a:t>
            </a:r>
            <a:r>
              <a:rPr lang="en-US" dirty="0" smtClean="0"/>
              <a:t> does not require expert judgement to determine</a:t>
            </a:r>
          </a:p>
          <a:p>
            <a:pPr marL="45720" indent="0">
              <a:buNone/>
            </a:pPr>
            <a:endParaRPr lang="en-US" dirty="0"/>
          </a:p>
          <a:p>
            <a:pPr marL="45720" indent="0">
              <a:buNone/>
            </a:pPr>
            <a:r>
              <a:rPr lang="en-US" b="1" u="sng" dirty="0" smtClean="0"/>
              <a:t>Example:</a:t>
            </a:r>
            <a:r>
              <a:rPr lang="en-US" dirty="0" smtClean="0"/>
              <a:t> The rule applies to any HTML element with the </a:t>
            </a:r>
            <a:r>
              <a:rPr lang="en-US" u="sng" dirty="0" smtClean="0"/>
              <a:t>semantic role</a:t>
            </a:r>
            <a:r>
              <a:rPr lang="en-US" dirty="0" smtClean="0"/>
              <a:t> of link that is </a:t>
            </a:r>
            <a:r>
              <a:rPr lang="en-US" u="sng" dirty="0" smtClean="0"/>
              <a:t>included in the accessibility tree</a:t>
            </a:r>
            <a:r>
              <a:rPr lang="en-US" dirty="0" smtClean="0"/>
              <a:t>.</a:t>
            </a:r>
            <a:endParaRPr lang="en-US" dirty="0"/>
          </a:p>
        </p:txBody>
      </p:sp>
    </p:spTree>
    <p:extLst>
      <p:ext uri="{BB962C8B-B14F-4D97-AF65-F5344CB8AC3E}">
        <p14:creationId xmlns:p14="http://schemas.microsoft.com/office/powerpoint/2010/main" val="2211321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l"/>
            <a:r>
              <a:rPr lang="en-US" dirty="0" smtClean="0"/>
              <a:t>Expectations</a:t>
            </a:r>
            <a:endParaRPr lang="en-US" dirty="0"/>
          </a:p>
        </p:txBody>
      </p:sp>
      <p:sp>
        <p:nvSpPr>
          <p:cNvPr id="4" name="Content Placeholder 3"/>
          <p:cNvSpPr>
            <a:spLocks noGrp="1"/>
          </p:cNvSpPr>
          <p:nvPr>
            <p:ph idx="1"/>
          </p:nvPr>
        </p:nvSpPr>
        <p:spPr/>
        <p:txBody>
          <a:bodyPr/>
          <a:lstStyle/>
          <a:p>
            <a:pPr marL="45720" indent="0">
              <a:buNone/>
            </a:pPr>
            <a:endParaRPr lang="en-US" dirty="0" smtClean="0"/>
          </a:p>
          <a:p>
            <a:pPr marL="45720" indent="0">
              <a:buNone/>
            </a:pPr>
            <a:r>
              <a:rPr lang="en-US" dirty="0" smtClean="0"/>
              <a:t>Defines when something fails the rule</a:t>
            </a:r>
          </a:p>
          <a:p>
            <a:pPr marL="45720" indent="0">
              <a:buNone/>
            </a:pPr>
            <a:endParaRPr lang="en-US" dirty="0" smtClean="0"/>
          </a:p>
          <a:p>
            <a:r>
              <a:rPr lang="en-US" b="1" dirty="0" smtClean="0"/>
              <a:t>Unambiguous:</a:t>
            </a:r>
            <a:r>
              <a:rPr lang="en-US" dirty="0" smtClean="0"/>
              <a:t> not open to more than one interpretation</a:t>
            </a:r>
            <a:endParaRPr lang="en-US" dirty="0"/>
          </a:p>
          <a:p>
            <a:r>
              <a:rPr lang="en-US" b="1" strike="sngStrike" dirty="0" smtClean="0"/>
              <a:t>Objective:</a:t>
            </a:r>
            <a:r>
              <a:rPr lang="en-US" strike="sngStrike" dirty="0" smtClean="0"/>
              <a:t> does not require expert judgement to determine</a:t>
            </a:r>
          </a:p>
          <a:p>
            <a:pPr marL="45720" indent="0">
              <a:buNone/>
            </a:pPr>
            <a:endParaRPr lang="en-US" dirty="0"/>
          </a:p>
          <a:p>
            <a:pPr marL="45720" indent="0">
              <a:buNone/>
            </a:pPr>
            <a:r>
              <a:rPr lang="en-US" b="1" u="sng" dirty="0" smtClean="0"/>
              <a:t>Example:</a:t>
            </a:r>
            <a:r>
              <a:rPr lang="en-US" dirty="0" smtClean="0"/>
              <a:t> Each target element has an </a:t>
            </a:r>
            <a:r>
              <a:rPr lang="en-US" u="sng" dirty="0" smtClean="0"/>
              <a:t>accessible name</a:t>
            </a:r>
            <a:r>
              <a:rPr lang="en-US" dirty="0" smtClean="0"/>
              <a:t> that is not only </a:t>
            </a:r>
            <a:r>
              <a:rPr lang="en-US" u="sng" dirty="0" smtClean="0"/>
              <a:t>whitespace</a:t>
            </a:r>
            <a:r>
              <a:rPr lang="en-US" dirty="0" smtClean="0"/>
              <a:t>.</a:t>
            </a:r>
            <a:endParaRPr lang="en-US" dirty="0"/>
          </a:p>
        </p:txBody>
      </p:sp>
    </p:spTree>
    <p:extLst>
      <p:ext uri="{BB962C8B-B14F-4D97-AF65-F5344CB8AC3E}">
        <p14:creationId xmlns:p14="http://schemas.microsoft.com/office/powerpoint/2010/main" val="481219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usiness sales training presentation">
  <a:themeElements>
    <a:clrScheme name="Custom 3">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548BB7"/>
      </a:hlink>
      <a:folHlink>
        <a:srgbClr val="345D7E"/>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spDef>
      <a:spPr>
        <a:ln>
          <a:noFill/>
        </a:ln>
      </a:spPr>
      <a:bodyPr rtlCol="0" anchor="ctr"/>
      <a:lstStyle>
        <a:defPPr algn="ctr">
          <a:defRPr dirty="0"/>
        </a:defPPr>
      </a:lstStyle>
      <a:style>
        <a:lnRef idx="3">
          <a:schemeClr val="lt1"/>
        </a:lnRef>
        <a:fillRef idx="1">
          <a:schemeClr val="accent3"/>
        </a:fillRef>
        <a:effectRef idx="1">
          <a:schemeClr val="accent3"/>
        </a:effectRef>
        <a:fontRef idx="minor">
          <a:schemeClr val="lt1"/>
        </a:fontRef>
      </a:style>
    </a:spDef>
    <a:lnDef>
      <a:spPr/>
      <a:bodyPr/>
      <a:lstStyle/>
      <a:style>
        <a:lnRef idx="1">
          <a:schemeClr val="accent3"/>
        </a:lnRef>
        <a:fillRef idx="0">
          <a:schemeClr val="accent3"/>
        </a:fillRef>
        <a:effectRef idx="0">
          <a:schemeClr val="accent3"/>
        </a:effectRef>
        <a:fontRef idx="minor">
          <a:schemeClr val="tx1"/>
        </a:fontRef>
      </a:style>
    </a:lnDef>
    <a:txDef>
      <a:spPr>
        <a:noFill/>
        <a:ln>
          <a:solidFill>
            <a:schemeClr val="accent4"/>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Business sales training presentation.potx" id="{43A08E4F-B0EF-4939-AE80-92C3CECADCD8}" vid="{E3DA271C-F552-4722-8084-29919216053E}"/>
    </a:ext>
  </a:extLst>
</a:theme>
</file>

<file path=ppt/theme/theme2.xml><?xml version="1.0" encoding="utf-8"?>
<a:theme xmlns:a="http://schemas.openxmlformats.org/drawingml/2006/main" name="Office Them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Business sales training presentation</Template>
  <TotalTime>366</TotalTime>
  <Words>637</Words>
  <Application>Microsoft Office PowerPoint</Application>
  <PresentationFormat>Widescreen</PresentationFormat>
  <Paragraphs>132</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Wingdings</vt:lpstr>
      <vt:lpstr>Wingdings 2</vt:lpstr>
      <vt:lpstr>Business sales training presentation</vt:lpstr>
      <vt:lpstr>WAI-Tools Project  Make WCAG Testing Consistent with ACT Rules  Wilco Fiers, Deque Systems</vt:lpstr>
      <vt:lpstr>Accessibility Conformance Testing (ACT)</vt:lpstr>
      <vt:lpstr>ACT Rules</vt:lpstr>
      <vt:lpstr>ACT Overview</vt:lpstr>
      <vt:lpstr>Anatomy of ACT Rules</vt:lpstr>
      <vt:lpstr>General Information</vt:lpstr>
      <vt:lpstr>Accessibility Requirements Mapping</vt:lpstr>
      <vt:lpstr>Applicability</vt:lpstr>
      <vt:lpstr>Expectations</vt:lpstr>
      <vt:lpstr>Assumptions</vt:lpstr>
      <vt:lpstr>Test Cases</vt:lpstr>
      <vt:lpstr>Creating a W3C Approved Set of ACT Rules</vt:lpstr>
      <vt:lpstr>Goals</vt:lpstr>
      <vt:lpstr>Quality Gates</vt:lpstr>
      <vt:lpstr>Progress of the “ACT Project”</vt:lpstr>
      <vt:lpstr>ACT Rules Community</vt:lpstr>
      <vt:lpstr>W3C ACT Task Force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WAI-Tools Project  29 November 2017 Brussels, Belgium</dc:title>
  <dc:creator>Shadi Abou-Zahra</dc:creator>
  <cp:lastModifiedBy>Shadi Abou-Zahra</cp:lastModifiedBy>
  <cp:revision>44</cp:revision>
  <dcterms:created xsi:type="dcterms:W3CDTF">2017-11-20T17:35:56Z</dcterms:created>
  <dcterms:modified xsi:type="dcterms:W3CDTF">2019-05-19T20:25:55Z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74066600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