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handoutMasterIdLst>
    <p:handoutMasterId r:id="rId13"/>
  </p:handoutMasterIdLst>
  <p:sldIdLst>
    <p:sldId id="282" r:id="rId2"/>
    <p:sldId id="285" r:id="rId3"/>
    <p:sldId id="259" r:id="rId4"/>
    <p:sldId id="283" r:id="rId5"/>
    <p:sldId id="272" r:id="rId6"/>
    <p:sldId id="289" r:id="rId7"/>
    <p:sldId id="291" r:id="rId8"/>
    <p:sldId id="290" r:id="rId9"/>
    <p:sldId id="308" r:id="rId10"/>
    <p:sldId id="30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E8B1032C-EA38-4F05-BA0D-38AFFFC7BED3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18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32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27325D-7C6B-4659-A656-A772019985A7}" type="datetimeFigureOut">
              <a:rPr lang="en-US" smtClean="0"/>
              <a:t>5/18/2019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B6F1DE-7011-44EB-ACA9-621AFE57E0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9527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5FD80F-0FDC-4A05-9EF1-C028EC4EDC0A}" type="datetimeFigureOut">
              <a:rPr lang="en-US" smtClean="0"/>
              <a:t>5/18/2019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6039D5-9119-4C2A-87C5-029C8B6BFF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52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white">
          <a:xfrm>
            <a:off x="203200" y="153923"/>
            <a:ext cx="89408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7" name="Rectangle 6"/>
          <p:cNvSpPr/>
          <p:nvPr/>
        </p:nvSpPr>
        <p:spPr bwMode="blackWhite">
          <a:xfrm>
            <a:off x="9347200" y="152399"/>
            <a:ext cx="2641600" cy="655624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609600" y="2052960"/>
            <a:ext cx="84328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47200" y="2052960"/>
            <a:ext cx="26416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fld id="{349BF3EA-1A78-4F07-BDC0-C8A1BD461199}" type="datetimeFigureOut">
              <a:rPr lang="en-US" smtClean="0"/>
              <a:pPr/>
              <a:t>5/18/2019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938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5/18/2019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637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03200" y="147319"/>
            <a:ext cx="89408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8" name="Rectangle 7"/>
          <p:cNvSpPr/>
          <p:nvPr/>
        </p:nvSpPr>
        <p:spPr bwMode="blackWhite">
          <a:xfrm>
            <a:off x="9347200" y="147319"/>
            <a:ext cx="2608061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50400" y="274639"/>
            <a:ext cx="2235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5/18/2019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437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5/18/2019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447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blackWhite">
          <a:xfrm>
            <a:off x="203200" y="153923"/>
            <a:ext cx="8940800" cy="65532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7" name="Rectangle 6"/>
          <p:cNvSpPr/>
          <p:nvPr/>
        </p:nvSpPr>
        <p:spPr bwMode="blackWhite">
          <a:xfrm>
            <a:off x="9347200" y="152399"/>
            <a:ext cx="26416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508000" y="2892277"/>
            <a:ext cx="84328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0400" y="2892277"/>
            <a:ext cx="21336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49BF3EA-1A78-4F07-BDC0-C8A1BD461199}" type="datetimeFigureOut">
              <a:rPr lang="en-US" smtClean="0"/>
              <a:t>5/18/2019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24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19072"/>
            <a:ext cx="5384800" cy="44074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072"/>
            <a:ext cx="5384800" cy="44074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5/18/2019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49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22438"/>
            <a:ext cx="5386917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386917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722438"/>
            <a:ext cx="5389033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38400"/>
            <a:ext cx="5389033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5/18/2019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923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5/18/2019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948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3200" y="150919"/>
            <a:ext cx="11775736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5/18/2019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998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8" name="Rectangle 7"/>
          <p:cNvSpPr/>
          <p:nvPr/>
        </p:nvSpPr>
        <p:spPr bwMode="blackWhite">
          <a:xfrm>
            <a:off x="9347200" y="150876"/>
            <a:ext cx="2641600" cy="655624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 useBgFill="1">
        <p:nvSpPr>
          <p:cNvPr id="9" name="Rectangle 8"/>
          <p:cNvSpPr/>
          <p:nvPr/>
        </p:nvSpPr>
        <p:spPr>
          <a:xfrm>
            <a:off x="203200" y="152400"/>
            <a:ext cx="89408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9546336" y="457200"/>
            <a:ext cx="2234213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12800" y="304801"/>
            <a:ext cx="7823200" cy="58531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3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46336" y="2130552"/>
            <a:ext cx="2231136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5/18/2019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0256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 useBgFill="1">
        <p:nvSpPr>
          <p:cNvPr id="9" name="Rectangle 8"/>
          <p:cNvSpPr/>
          <p:nvPr/>
        </p:nvSpPr>
        <p:spPr>
          <a:xfrm>
            <a:off x="9347200" y="150876"/>
            <a:ext cx="26416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550400" y="460248"/>
            <a:ext cx="22352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203200" y="152400"/>
            <a:ext cx="8940800" cy="6553200"/>
          </a:xfrm>
        </p:spPr>
        <p:txBody>
          <a:bodyPr anchor="ctr"/>
          <a:lstStyle>
            <a:lvl1pPr marL="0" indent="0" algn="ctr">
              <a:buNone/>
              <a:defRPr sz="32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50400" y="2133600"/>
            <a:ext cx="22352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25000"/>
                  </a:schemeClr>
                </a:solidFill>
              </a:defRPr>
            </a:lvl1pPr>
          </a:lstStyle>
          <a:p>
            <a:fld id="{349BF3EA-1A78-4F07-BDC0-C8A1BD461199}" type="datetimeFigureOut">
              <a:rPr lang="en-US" smtClean="0"/>
              <a:pPr/>
              <a:t>5/18/2019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2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1926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blackWhite">
          <a:xfrm>
            <a:off x="203199" y="152401"/>
            <a:ext cx="11752063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203200" y="1634971"/>
            <a:ext cx="11775736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355847"/>
            <a:ext cx="11175013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999" y="1719071"/>
            <a:ext cx="11210524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517" y="6356350"/>
            <a:ext cx="2844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349BF3EA-1A78-4F07-BDC0-C8A1BD461199}" type="datetimeFigureOut">
              <a:rPr lang="en-US" smtClean="0"/>
              <a:pPr/>
              <a:t>5/18/2019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64000" y="6356350"/>
            <a:ext cx="4470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79573" y="6355080"/>
            <a:ext cx="777288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961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sz="2400" kern="1200" spc="150" baseline="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>
            <a:lumMod val="75000"/>
          </a:schemeClr>
        </a:buClr>
        <a:buFont typeface="Wingdings" pitchFamily="2" charset="2"/>
        <a:buChar char="§"/>
        <a:defRPr sz="2000" kern="1200" spc="100" baseline="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>
            <a:lumMod val="50000"/>
          </a:schemeClr>
        </a:buClr>
        <a:buFont typeface="Wingdings" pitchFamily="2" charset="2"/>
        <a:buChar char="§"/>
        <a:defRPr sz="1600" kern="1200" spc="100" baseline="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>
            <a:lumMod val="50000"/>
          </a:schemeClr>
        </a:buClr>
        <a:buFont typeface="Wingdings" pitchFamily="2" charset="2"/>
        <a:buChar char="§"/>
        <a:defRPr sz="14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>
            <a:lumMod val="75000"/>
          </a:schemeClr>
        </a:buClr>
        <a:buFont typeface="Wingdings" pitchFamily="2" charset="2"/>
        <a:buChar char="§"/>
        <a:defRPr sz="1300" kern="1200" spc="100" baseline="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" pitchFamily="2" charset="2"/>
        <a:buChar char="§"/>
        <a:defRPr sz="12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>
            <a:lumMod val="75000"/>
          </a:schemeClr>
        </a:buClr>
        <a:buFont typeface="Wingdings" pitchFamily="2" charset="2"/>
        <a:buChar char="§"/>
        <a:defRPr sz="12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>
            <a:lumMod val="75000"/>
          </a:schemeClr>
        </a:buClr>
        <a:buFont typeface="Wingdings" pitchFamily="2" charset="2"/>
        <a:buChar char="§"/>
        <a:defRPr sz="12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8pPr>
      <a:lvl9pPr marL="2366010" indent="-171450" algn="l" defTabSz="914400" rtl="0" eaLnBrk="1" latinLnBrk="0" hangingPunct="1">
        <a:spcBef>
          <a:spcPct val="20000"/>
        </a:spcBef>
        <a:buClr>
          <a:schemeClr val="accent5">
            <a:lumMod val="75000"/>
          </a:schemeClr>
        </a:buClr>
        <a:buFont typeface="Wingdings" panose="05000000000000000000" pitchFamily="2" charset="2"/>
        <a:buChar char="§"/>
        <a:defRPr sz="12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 smtClean="0"/>
              <a:t>WAI-Tools Project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Open Meeting</a:t>
            </a:r>
            <a:br>
              <a:rPr lang="en-US" dirty="0" smtClean="0"/>
            </a:br>
            <a:r>
              <a:rPr lang="en-US" dirty="0" smtClean="0"/>
              <a:t>20 May 2019</a:t>
            </a:r>
            <a:br>
              <a:rPr lang="en-US" dirty="0" smtClean="0"/>
            </a:br>
            <a:r>
              <a:rPr lang="en-US" dirty="0" smtClean="0"/>
              <a:t>Brussels, Belgium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9347200" y="6018669"/>
            <a:ext cx="2641600" cy="739942"/>
          </a:xfrm>
        </p:spPr>
        <p:txBody>
          <a:bodyPr>
            <a:normAutofit/>
          </a:bodyPr>
          <a:lstStyle/>
          <a:p>
            <a:r>
              <a:rPr lang="en-US" sz="1600" dirty="0" smtClean="0"/>
              <a:t>Horizon 2020 Project</a:t>
            </a:r>
          </a:p>
          <a:p>
            <a:r>
              <a:rPr lang="en-US" sz="1400" dirty="0" smtClean="0"/>
              <a:t>Grant Agreement 780057</a:t>
            </a:r>
            <a:endParaRPr lang="en-US" sz="1400" dirty="0"/>
          </a:p>
        </p:txBody>
      </p:sp>
      <p:pic>
        <p:nvPicPr>
          <p:cNvPr id="2" name="Picture 1" descr="Flag of the European Union" title="EU Fla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2576" y="4462670"/>
            <a:ext cx="2401818" cy="1628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7290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07999" y="1719071"/>
            <a:ext cx="11210524" cy="3263746"/>
          </a:xfrm>
        </p:spPr>
        <p:txBody>
          <a:bodyPr anchor="ctr"/>
          <a:lstStyle/>
          <a:p>
            <a:pPr marL="45720" indent="0" algn="ctr">
              <a:buNone/>
            </a:pPr>
            <a:r>
              <a:rPr lang="en-US" sz="9600" dirty="0" smtClean="0"/>
              <a:t>w3.org/WAI/Tools</a:t>
            </a:r>
          </a:p>
        </p:txBody>
      </p:sp>
      <p:sp>
        <p:nvSpPr>
          <p:cNvPr id="5" name="Subtitle 4"/>
          <p:cNvSpPr txBox="1">
            <a:spLocks/>
          </p:cNvSpPr>
          <p:nvPr/>
        </p:nvSpPr>
        <p:spPr>
          <a:xfrm>
            <a:off x="9347200" y="6071677"/>
            <a:ext cx="2641600" cy="7399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"/>
              <a:defRPr sz="2400" kern="1200" spc="150" baseline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  <a:defRPr sz="2000" kern="1200" spc="100" baseline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§"/>
              <a:defRPr sz="1600" kern="1200" spc="100" baseline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buClr>
                <a:schemeClr val="accent4">
                  <a:lumMod val="50000"/>
                </a:schemeClr>
              </a:buClr>
              <a:buFont typeface="Wingdings" pitchFamily="2" charset="2"/>
              <a:buChar char="§"/>
              <a:defRPr sz="14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spcBef>
                <a:spcPct val="20000"/>
              </a:spcBef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  <a:defRPr sz="1300" kern="1200" spc="100" baseline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  <a:defRPr sz="12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  <a:defRPr sz="12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12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366010" indent="-171450" algn="l" defTabSz="914400" rtl="0" eaLnBrk="1" latinLnBrk="0" hangingPunct="1">
              <a:spcBef>
                <a:spcPct val="2000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sz="1600" dirty="0" smtClean="0"/>
              <a:t>Horizon 2020 Project</a:t>
            </a:r>
          </a:p>
          <a:p>
            <a:pPr marL="45720" indent="0">
              <a:buNone/>
            </a:pPr>
            <a:r>
              <a:rPr lang="en-US" sz="1400" dirty="0" smtClean="0"/>
              <a:t>Grant Agreement 780057</a:t>
            </a:r>
            <a:endParaRPr lang="en-US" sz="1400" dirty="0"/>
          </a:p>
        </p:txBody>
      </p:sp>
      <p:pic>
        <p:nvPicPr>
          <p:cNvPr id="7" name="Picture 6" descr="Flag of the European Union" title="EU Fla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2576" y="4462670"/>
            <a:ext cx="2401818" cy="1628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18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" indent="0">
              <a:buNone/>
            </a:pPr>
            <a:endParaRPr lang="en-US" dirty="0" smtClean="0"/>
          </a:p>
          <a:p>
            <a:pPr marL="45720" indent="0">
              <a:buNone/>
            </a:pPr>
            <a:r>
              <a:rPr lang="en-US" dirty="0" smtClean="0"/>
              <a:t>Overview on the Open Meeting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 smtClean="0"/>
              <a:t>10:00 Start</a:t>
            </a:r>
          </a:p>
          <a:p>
            <a:r>
              <a:rPr lang="en-US" dirty="0" smtClean="0"/>
              <a:t>11:00 </a:t>
            </a:r>
            <a:r>
              <a:rPr lang="en-AT" dirty="0" smtClean="0"/>
              <a:t>–</a:t>
            </a:r>
            <a:r>
              <a:rPr lang="en-US" dirty="0" smtClean="0"/>
              <a:t> 11:30 WAI-Tools Project Overview</a:t>
            </a:r>
          </a:p>
          <a:p>
            <a:r>
              <a:rPr lang="en-US" dirty="0" smtClean="0"/>
              <a:t>11:30 </a:t>
            </a:r>
            <a:r>
              <a:rPr lang="en-AT" dirty="0" smtClean="0"/>
              <a:t>–</a:t>
            </a:r>
            <a:r>
              <a:rPr lang="en-US" dirty="0" smtClean="0"/>
              <a:t> 11:45 </a:t>
            </a:r>
            <a:r>
              <a:rPr lang="en-US" dirty="0" err="1" smtClean="0"/>
              <a:t>WADcher</a:t>
            </a:r>
            <a:r>
              <a:rPr lang="en-US" dirty="0" smtClean="0"/>
              <a:t> Project Overview</a:t>
            </a:r>
            <a:endParaRPr lang="en-US" dirty="0"/>
          </a:p>
          <a:p>
            <a:r>
              <a:rPr lang="en-US" dirty="0" smtClean="0"/>
              <a:t>11:45 </a:t>
            </a:r>
            <a:r>
              <a:rPr lang="en-AT" dirty="0" smtClean="0"/>
              <a:t>–</a:t>
            </a:r>
            <a:r>
              <a:rPr lang="en-US" dirty="0" smtClean="0"/>
              <a:t> 12:45 Using Accessibility Conformance Testing (ACT) Rules</a:t>
            </a:r>
          </a:p>
          <a:p>
            <a:r>
              <a:rPr lang="en-US" dirty="0" smtClean="0"/>
              <a:t>12:45 </a:t>
            </a:r>
            <a:r>
              <a:rPr lang="en-AT" dirty="0" smtClean="0"/>
              <a:t>–</a:t>
            </a:r>
            <a:r>
              <a:rPr lang="en-US" dirty="0" smtClean="0"/>
              <a:t> 13:45 Lunch</a:t>
            </a:r>
            <a:endParaRPr lang="en-US" dirty="0"/>
          </a:p>
          <a:p>
            <a:r>
              <a:rPr lang="en-US" dirty="0" smtClean="0"/>
              <a:t>13:45 </a:t>
            </a:r>
            <a:r>
              <a:rPr lang="en-AT" dirty="0" smtClean="0"/>
              <a:t>–</a:t>
            </a:r>
            <a:r>
              <a:rPr lang="en-US" dirty="0" smtClean="0"/>
              <a:t> 15:00 Portuguese and Norwegian National Observatories</a:t>
            </a:r>
          </a:p>
          <a:p>
            <a:r>
              <a:rPr lang="en-US" dirty="0" smtClean="0"/>
              <a:t>15:00 </a:t>
            </a:r>
            <a:r>
              <a:rPr lang="en-AT" dirty="0" smtClean="0"/>
              <a:t>–</a:t>
            </a:r>
            <a:r>
              <a:rPr lang="en-US" dirty="0" smtClean="0"/>
              <a:t> 15:30 Break</a:t>
            </a:r>
          </a:p>
          <a:p>
            <a:r>
              <a:rPr lang="en-US" dirty="0" smtClean="0"/>
              <a:t>15:30 </a:t>
            </a:r>
            <a:r>
              <a:rPr lang="en-AT" dirty="0" smtClean="0"/>
              <a:t>–</a:t>
            </a:r>
            <a:r>
              <a:rPr lang="en-US" dirty="0" smtClean="0"/>
              <a:t> 16:30 Accessibility Statements and Conformance Evaluation</a:t>
            </a:r>
          </a:p>
          <a:p>
            <a:r>
              <a:rPr lang="en-US" dirty="0" smtClean="0"/>
              <a:t>16:30 </a:t>
            </a:r>
            <a:r>
              <a:rPr lang="en-AT" dirty="0" smtClean="0"/>
              <a:t>–</a:t>
            </a:r>
            <a:r>
              <a:rPr lang="en-US" dirty="0" smtClean="0"/>
              <a:t> 17:00 Summary, Discussion, and Wrap-Up</a:t>
            </a:r>
          </a:p>
          <a:p>
            <a:r>
              <a:rPr lang="en-US" dirty="0" smtClean="0"/>
              <a:t>17:00 Adjourn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775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Key Figures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endParaRPr lang="en-US" dirty="0" smtClean="0"/>
          </a:p>
          <a:p>
            <a:pPr marL="45720" indent="0">
              <a:buNone/>
            </a:pPr>
            <a:r>
              <a:rPr lang="en-US" dirty="0" smtClean="0"/>
              <a:t>Web Accessibility Initiative </a:t>
            </a:r>
            <a:r>
              <a:rPr lang="en-AT" dirty="0" smtClean="0"/>
              <a:t>–</a:t>
            </a:r>
            <a:r>
              <a:rPr lang="en-US" dirty="0" smtClean="0"/>
              <a:t> Advanced Decision Support Tools for Scalable Web Accessibility Assessments (WAI-Tools)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 smtClean="0"/>
              <a:t>Horizon 2020 Innovation Action</a:t>
            </a:r>
            <a:endParaRPr lang="en-US" dirty="0"/>
          </a:p>
          <a:p>
            <a:r>
              <a:rPr lang="en-US" dirty="0" smtClean="0"/>
              <a:t>Started on 1</a:t>
            </a:r>
            <a:r>
              <a:rPr lang="en-US" baseline="30000" dirty="0" smtClean="0"/>
              <a:t>st</a:t>
            </a:r>
            <a:r>
              <a:rPr lang="en-US" dirty="0" smtClean="0"/>
              <a:t> November 2017</a:t>
            </a:r>
            <a:endParaRPr lang="en-US" dirty="0"/>
          </a:p>
          <a:p>
            <a:r>
              <a:rPr lang="en-US" dirty="0" smtClean="0"/>
              <a:t>Project duration of 36 months</a:t>
            </a:r>
            <a:endParaRPr lang="en-US" dirty="0"/>
          </a:p>
          <a:p>
            <a:r>
              <a:rPr lang="en-US" dirty="0" smtClean="0"/>
              <a:t>Coordinated by ERCIM/W3C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321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Project Partners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endParaRPr lang="en-US" dirty="0" smtClean="0"/>
          </a:p>
          <a:p>
            <a:r>
              <a:rPr lang="en-US" dirty="0" smtClean="0"/>
              <a:t>European Research Consortium for Informatics and Mathematics (ERCIM), European host for World Wide Web Consortium (W3C)</a:t>
            </a:r>
            <a:endParaRPr lang="en-US" dirty="0"/>
          </a:p>
          <a:p>
            <a:r>
              <a:rPr lang="en-US" dirty="0" err="1" smtClean="0"/>
              <a:t>Siteimprove</a:t>
            </a:r>
            <a:r>
              <a:rPr lang="en-US" dirty="0" smtClean="0"/>
              <a:t>, Denmark</a:t>
            </a:r>
            <a:endParaRPr lang="en-US" dirty="0"/>
          </a:p>
          <a:p>
            <a:r>
              <a:rPr lang="en-US" dirty="0" smtClean="0"/>
              <a:t>Accessibility Foundation, Netherlands</a:t>
            </a:r>
            <a:endParaRPr lang="en-US" dirty="0"/>
          </a:p>
          <a:p>
            <a:r>
              <a:rPr lang="en-US" dirty="0" smtClean="0"/>
              <a:t>Agency for Public Management and </a:t>
            </a:r>
            <a:r>
              <a:rPr lang="en-US" dirty="0" err="1" smtClean="0"/>
              <a:t>eGovernment</a:t>
            </a:r>
            <a:r>
              <a:rPr lang="en-US" dirty="0" smtClean="0"/>
              <a:t> (</a:t>
            </a:r>
            <a:r>
              <a:rPr lang="en-US" dirty="0" err="1" smtClean="0"/>
              <a:t>Difi</a:t>
            </a:r>
            <a:r>
              <a:rPr lang="en-US" dirty="0" smtClean="0"/>
              <a:t>), Norway</a:t>
            </a:r>
          </a:p>
          <a:p>
            <a:r>
              <a:rPr lang="en-US" dirty="0" smtClean="0"/>
              <a:t>Administrative Modernization Agency, </a:t>
            </a:r>
            <a:r>
              <a:rPr lang="en-US" dirty="0" smtClean="0"/>
              <a:t>Portugal</a:t>
            </a:r>
          </a:p>
          <a:p>
            <a:r>
              <a:rPr lang="en-US" dirty="0" smtClean="0"/>
              <a:t>University of Lisbon, Portugal</a:t>
            </a:r>
          </a:p>
          <a:p>
            <a:r>
              <a:rPr lang="en-US" dirty="0" err="1" smtClean="0"/>
              <a:t>Deque</a:t>
            </a:r>
            <a:r>
              <a:rPr lang="en-US" dirty="0" smtClean="0"/>
              <a:t> Research, Netherlands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372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506085" y="1719072"/>
            <a:ext cx="11073413" cy="440740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en-US" dirty="0" smtClean="0"/>
          </a:p>
          <a:p>
            <a:r>
              <a:rPr lang="en-US" dirty="0" smtClean="0"/>
              <a:t>Shadi Abou-Zahra, W3C/ERCIM</a:t>
            </a:r>
          </a:p>
          <a:p>
            <a:r>
              <a:rPr lang="en-US" dirty="0" smtClean="0"/>
              <a:t>Wilco </a:t>
            </a:r>
            <a:r>
              <a:rPr lang="en-US" dirty="0" err="1" smtClean="0"/>
              <a:t>Fiers</a:t>
            </a:r>
            <a:r>
              <a:rPr lang="en-US" dirty="0" smtClean="0"/>
              <a:t>, </a:t>
            </a:r>
            <a:r>
              <a:rPr lang="en-US" dirty="0" err="1" smtClean="0"/>
              <a:t>Deque</a:t>
            </a:r>
            <a:endParaRPr lang="en-US" dirty="0" smtClean="0"/>
          </a:p>
          <a:p>
            <a:r>
              <a:rPr lang="en-US" dirty="0" smtClean="0"/>
              <a:t>Stein Erik </a:t>
            </a:r>
            <a:r>
              <a:rPr lang="en-US" dirty="0" err="1" smtClean="0"/>
              <a:t>Skotkjerra</a:t>
            </a:r>
            <a:r>
              <a:rPr lang="en-US" dirty="0" smtClean="0"/>
              <a:t>, </a:t>
            </a:r>
            <a:r>
              <a:rPr lang="en-US" dirty="0" err="1" smtClean="0"/>
              <a:t>Siteimprove</a:t>
            </a:r>
            <a:endParaRPr lang="en-US" dirty="0" smtClean="0"/>
          </a:p>
          <a:p>
            <a:r>
              <a:rPr lang="en-US" dirty="0"/>
              <a:t>Jorge </a:t>
            </a:r>
            <a:r>
              <a:rPr lang="en-US" dirty="0" err="1"/>
              <a:t>Fernandes</a:t>
            </a:r>
            <a:r>
              <a:rPr lang="en-US" dirty="0"/>
              <a:t>, </a:t>
            </a:r>
            <a:r>
              <a:rPr lang="en-US" dirty="0" smtClean="0"/>
              <a:t>AMA</a:t>
            </a:r>
          </a:p>
          <a:p>
            <a:r>
              <a:rPr lang="en-US" dirty="0" smtClean="0"/>
              <a:t>Claudia Cardoso, AMA</a:t>
            </a:r>
            <a:endParaRPr lang="en-US" dirty="0"/>
          </a:p>
          <a:p>
            <a:r>
              <a:rPr lang="en-US" dirty="0"/>
              <a:t>Carlos Duarte, </a:t>
            </a:r>
            <a:r>
              <a:rPr lang="en-US" dirty="0" smtClean="0"/>
              <a:t>FCID </a:t>
            </a:r>
          </a:p>
          <a:p>
            <a:r>
              <a:rPr lang="en-US" dirty="0" err="1"/>
              <a:t>Dagfinn</a:t>
            </a:r>
            <a:r>
              <a:rPr lang="en-US" dirty="0"/>
              <a:t> </a:t>
            </a:r>
            <a:r>
              <a:rPr lang="en-US" dirty="0" err="1"/>
              <a:t>Romen</a:t>
            </a:r>
            <a:r>
              <a:rPr lang="en-US" dirty="0"/>
              <a:t>, </a:t>
            </a:r>
            <a:r>
              <a:rPr lang="en-US" dirty="0" err="1" smtClean="0"/>
              <a:t>Difi</a:t>
            </a:r>
            <a:endParaRPr lang="en-US" dirty="0" smtClean="0"/>
          </a:p>
          <a:p>
            <a:r>
              <a:rPr lang="en-US" dirty="0" smtClean="0"/>
              <a:t>Eric </a:t>
            </a:r>
            <a:r>
              <a:rPr lang="en-US" dirty="0" err="1" smtClean="0"/>
              <a:t>Velleman</a:t>
            </a:r>
            <a:r>
              <a:rPr lang="en-US" dirty="0" smtClean="0"/>
              <a:t>, Accessibility Foundation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Presenters Today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376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Objective 1</a:t>
            </a:r>
            <a:endParaRPr lang="en-US" b="1" u="sng" dirty="0"/>
          </a:p>
        </p:txBody>
      </p:sp>
      <p:pic>
        <p:nvPicPr>
          <p:cNvPr id="6" name="Picture Placeholder 5" descr="Diagram with four layers and arrows from the bottom layers up the next.&#10;- Layer 1 (bottom-most): Different &quot;sources&quot; of input into the next layer of &quot;ACT Test Rules&quot;.&#10;- Layer 2: &quot;ACT Test Rules (open royalty-free)&quot; depictes as a arge collection of individual boxes.&#10;- Layer 3: Different &quot;methods&quot; that each use a different sub-set of the underlying &quot;ACT Test Rules&quot;&#10;- Layer 4 (top-most): &quot;Compatible Results: Web Content Accessibility Guidelines (WCAG)&quot; is what the different &quot;methods&quot; point to." title="WAI-Tools Framework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919" y="12151"/>
            <a:ext cx="8151879" cy="6840000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Build a common set of Web Accessibility Conformance Test (ACT) Rules from W3C, to provide an interpretation for evaluation tools and methodologies based on the W3C Web Content Accessibility Guidelines (WCAG)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5998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Objective 2</a:t>
            </a:r>
            <a:endParaRPr lang="en-US" b="1" u="sng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Help increase the level of automation in web accessibility evaluation through defining test rules, and bleeding edge technologies which are increasingly available today</a:t>
            </a:r>
            <a:endParaRPr lang="en-US" dirty="0"/>
          </a:p>
        </p:txBody>
      </p:sp>
      <p:pic>
        <p:nvPicPr>
          <p:cNvPr id="5" name="Picture Placeholder 4" descr="Three boxes from left to right with arrows feeding from one into the next:&#10;- Manual (Human): Qualitative, low scalability;&#10;- Semi-Automated: Requires human judgement, medium-scalable;&#10;- Fully-Automated: Quantitative, higly-scalable." title="Increasing automation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15375"/>
            <a:ext cx="9328132" cy="1649998"/>
          </a:xfrm>
        </p:spPr>
      </p:pic>
    </p:spTree>
    <p:extLst>
      <p:ext uri="{BB962C8B-B14F-4D97-AF65-F5344CB8AC3E}">
        <p14:creationId xmlns:p14="http://schemas.microsoft.com/office/powerpoint/2010/main" val="4031591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Project Deliverables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endParaRPr lang="en-US" dirty="0" smtClean="0"/>
          </a:p>
          <a:p>
            <a:pPr marL="45720" indent="0">
              <a:buNone/>
            </a:pPr>
            <a:r>
              <a:rPr lang="en-US" dirty="0" smtClean="0"/>
              <a:t>WAI-Tools consists of five main work packages: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 smtClean="0"/>
              <a:t>Work Package 1: Development of Test Rules</a:t>
            </a:r>
            <a:endParaRPr lang="en-US" dirty="0"/>
          </a:p>
          <a:p>
            <a:r>
              <a:rPr lang="en-US" dirty="0" smtClean="0"/>
              <a:t>Work Package 2: Deployment of Test Rules</a:t>
            </a:r>
            <a:endParaRPr lang="en-US" dirty="0"/>
          </a:p>
          <a:p>
            <a:r>
              <a:rPr lang="en-US" dirty="0" smtClean="0"/>
              <a:t>Work Package 3: Integration of Test Rules</a:t>
            </a:r>
          </a:p>
          <a:p>
            <a:r>
              <a:rPr lang="en-US" dirty="0" smtClean="0"/>
              <a:t>Work Package 4: Engagement and Outreach</a:t>
            </a:r>
          </a:p>
          <a:p>
            <a:r>
              <a:rPr lang="en-US" dirty="0" smtClean="0"/>
              <a:t>Work Package 5: Management and Reporting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10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528596" y="5969096"/>
            <a:ext cx="1212717" cy="57209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Phase 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984870" y="5969096"/>
            <a:ext cx="1212717" cy="57209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Phase 2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8441144" y="5969096"/>
            <a:ext cx="1212717" cy="57209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Phase 3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263581" y="4614562"/>
            <a:ext cx="7600313" cy="2819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D1.3 Validation of Test Rules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63581" y="4972437"/>
            <a:ext cx="7600313" cy="2819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D1.2 Implementation of Test Rules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63581" y="5342713"/>
            <a:ext cx="7600313" cy="2819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D1.1 Definition of Test Rules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 rot="16200000">
            <a:off x="9848543" y="4983015"/>
            <a:ext cx="8002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Iterative</a:t>
            </a:r>
            <a:endParaRPr lang="en-US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1800348" y="4224087"/>
            <a:ext cx="5281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WP1</a:t>
            </a:r>
            <a:endParaRPr lang="en-US" sz="1400" dirty="0"/>
          </a:p>
        </p:txBody>
      </p:sp>
      <p:sp>
        <p:nvSpPr>
          <p:cNvPr id="12" name="Rectangle 11"/>
          <p:cNvSpPr/>
          <p:nvPr/>
        </p:nvSpPr>
        <p:spPr>
          <a:xfrm>
            <a:off x="1800350" y="293906"/>
            <a:ext cx="8632969" cy="3808708"/>
          </a:xfrm>
          <a:prstGeom prst="rect">
            <a:avLst/>
          </a:prstGeom>
          <a:noFill/>
          <a:ln w="3175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 smtClean="0">
                <a:solidFill>
                  <a:schemeClr val="tx1"/>
                </a:solidFill>
              </a:rPr>
              <a:t>WP3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696138" y="1289352"/>
            <a:ext cx="2957308" cy="2601208"/>
          </a:xfrm>
          <a:prstGeom prst="rect">
            <a:avLst/>
          </a:prstGeom>
          <a:noFill/>
          <a:ln w="3175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 smtClean="0">
                <a:solidFill>
                  <a:schemeClr val="tx1"/>
                </a:solidFill>
              </a:rPr>
              <a:t>WP2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246216" y="1449537"/>
            <a:ext cx="1853396" cy="2819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D2.1 Open Format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484626" y="484221"/>
            <a:ext cx="7321983" cy="2819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D3.3 Test Data Analysis Tool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 rot="16200000">
            <a:off x="4364033" y="2674342"/>
            <a:ext cx="1777552" cy="4190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D2.2 Portuguese Observatory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 rot="16200000">
            <a:off x="6208397" y="2663635"/>
            <a:ext cx="1777552" cy="4625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D2.3 Norwegian Observatory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 rot="16200000">
            <a:off x="8424678" y="2401761"/>
            <a:ext cx="2189300" cy="5745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D3.2 Report Tool Automated &amp; Manual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 rot="16200000">
            <a:off x="1687216" y="2391800"/>
            <a:ext cx="2189303" cy="5944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D3.1 Accessibility Statement &amp; Generator</a:t>
            </a:r>
            <a:endParaRPr lang="en-US" sz="1400" dirty="0">
              <a:solidFill>
                <a:schemeClr val="tx1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141420" y="2492029"/>
            <a:ext cx="396742" cy="328083"/>
            <a:chOff x="6429688" y="1906745"/>
            <a:chExt cx="396742" cy="328083"/>
          </a:xfrm>
          <a:solidFill>
            <a:schemeClr val="tx2"/>
          </a:solidFill>
        </p:grpSpPr>
        <p:sp>
          <p:nvSpPr>
            <p:cNvPr id="21" name="Right Triangle 20"/>
            <p:cNvSpPr/>
            <p:nvPr/>
          </p:nvSpPr>
          <p:spPr>
            <a:xfrm rot="2786560">
              <a:off x="6429688" y="1906745"/>
              <a:ext cx="324429" cy="324429"/>
            </a:xfrm>
            <a:prstGeom prst="rtTriangle">
              <a:avLst/>
            </a:prstGeom>
            <a:grpFill/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ight Triangle 21"/>
            <p:cNvSpPr/>
            <p:nvPr/>
          </p:nvSpPr>
          <p:spPr>
            <a:xfrm rot="13523841">
              <a:off x="6502001" y="1910399"/>
              <a:ext cx="324429" cy="324429"/>
            </a:xfrm>
            <a:prstGeom prst="rtTriangle">
              <a:avLst/>
            </a:prstGeom>
            <a:grpFill/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771247" y="2492029"/>
            <a:ext cx="396742" cy="328083"/>
            <a:chOff x="6429688" y="1906745"/>
            <a:chExt cx="396742" cy="328083"/>
          </a:xfrm>
          <a:solidFill>
            <a:schemeClr val="tx2"/>
          </a:solidFill>
        </p:grpSpPr>
        <p:sp>
          <p:nvSpPr>
            <p:cNvPr id="24" name="Right Triangle 23"/>
            <p:cNvSpPr/>
            <p:nvPr/>
          </p:nvSpPr>
          <p:spPr>
            <a:xfrm rot="2786560">
              <a:off x="6429688" y="1906745"/>
              <a:ext cx="324429" cy="324429"/>
            </a:xfrm>
            <a:prstGeom prst="rtTriangle">
              <a:avLst/>
            </a:prstGeom>
            <a:grpFill/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ight Triangle 24"/>
            <p:cNvSpPr/>
            <p:nvPr/>
          </p:nvSpPr>
          <p:spPr>
            <a:xfrm rot="13523841">
              <a:off x="6502001" y="1910399"/>
              <a:ext cx="324429" cy="324429"/>
            </a:xfrm>
            <a:prstGeom prst="rtTriangle">
              <a:avLst/>
            </a:prstGeom>
            <a:grpFill/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Right Triangle 25"/>
          <p:cNvSpPr/>
          <p:nvPr/>
        </p:nvSpPr>
        <p:spPr>
          <a:xfrm rot="8100000">
            <a:off x="7010159" y="1856645"/>
            <a:ext cx="164751" cy="164751"/>
          </a:xfrm>
          <a:prstGeom prst="rtTriangl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ight Triangle 26"/>
          <p:cNvSpPr/>
          <p:nvPr/>
        </p:nvSpPr>
        <p:spPr>
          <a:xfrm rot="8100000">
            <a:off x="5176135" y="1849139"/>
            <a:ext cx="164751" cy="164751"/>
          </a:xfrm>
          <a:prstGeom prst="rtTriangl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ight Triangle 27"/>
          <p:cNvSpPr/>
          <p:nvPr/>
        </p:nvSpPr>
        <p:spPr>
          <a:xfrm rot="8100000">
            <a:off x="7021199" y="4105715"/>
            <a:ext cx="164751" cy="164751"/>
          </a:xfrm>
          <a:prstGeom prst="rtTriangl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ight Triangle 28"/>
          <p:cNvSpPr/>
          <p:nvPr/>
        </p:nvSpPr>
        <p:spPr>
          <a:xfrm rot="8100000">
            <a:off x="5109877" y="4105714"/>
            <a:ext cx="164751" cy="164751"/>
          </a:xfrm>
          <a:prstGeom prst="rtTriangl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 rot="5400000">
            <a:off x="6035369" y="906497"/>
            <a:ext cx="265972" cy="219944"/>
            <a:chOff x="6429688" y="1906745"/>
            <a:chExt cx="396742" cy="328083"/>
          </a:xfrm>
          <a:solidFill>
            <a:schemeClr val="tx2"/>
          </a:solidFill>
        </p:grpSpPr>
        <p:sp>
          <p:nvSpPr>
            <p:cNvPr id="31" name="Right Triangle 30"/>
            <p:cNvSpPr/>
            <p:nvPr/>
          </p:nvSpPr>
          <p:spPr>
            <a:xfrm rot="2786560">
              <a:off x="6429688" y="1906745"/>
              <a:ext cx="324429" cy="324429"/>
            </a:xfrm>
            <a:prstGeom prst="rtTriangle">
              <a:avLst/>
            </a:prstGeom>
            <a:grpFill/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ight Triangle 31"/>
            <p:cNvSpPr/>
            <p:nvPr/>
          </p:nvSpPr>
          <p:spPr>
            <a:xfrm rot="13523841">
              <a:off x="6502001" y="1910399"/>
              <a:ext cx="324429" cy="324429"/>
            </a:xfrm>
            <a:prstGeom prst="rtTriangle">
              <a:avLst/>
            </a:prstGeom>
            <a:grpFill/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" name="Circular Arrow 32"/>
          <p:cNvSpPr/>
          <p:nvPr/>
        </p:nvSpPr>
        <p:spPr>
          <a:xfrm>
            <a:off x="5604287" y="4571970"/>
            <a:ext cx="1102716" cy="1102716"/>
          </a:xfrm>
          <a:prstGeom prst="circularArrow">
            <a:avLst>
              <a:gd name="adj1" fmla="val 12194"/>
              <a:gd name="adj2" fmla="val 1142319"/>
              <a:gd name="adj3" fmla="val 8877258"/>
              <a:gd name="adj4" fmla="val 10800000"/>
              <a:gd name="adj5" fmla="val 11710"/>
            </a:avLst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" name="Circular Arrow 33"/>
          <p:cNvSpPr/>
          <p:nvPr/>
        </p:nvSpPr>
        <p:spPr>
          <a:xfrm>
            <a:off x="7063118" y="4583412"/>
            <a:ext cx="1102716" cy="1102716"/>
          </a:xfrm>
          <a:prstGeom prst="circularArrow">
            <a:avLst>
              <a:gd name="adj1" fmla="val 12194"/>
              <a:gd name="adj2" fmla="val 1142319"/>
              <a:gd name="adj3" fmla="val 8877258"/>
              <a:gd name="adj4" fmla="val 10800000"/>
              <a:gd name="adj5" fmla="val 11710"/>
            </a:avLst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Circular Arrow 34"/>
          <p:cNvSpPr/>
          <p:nvPr/>
        </p:nvSpPr>
        <p:spPr>
          <a:xfrm>
            <a:off x="8521948" y="4580236"/>
            <a:ext cx="1102716" cy="1102716"/>
          </a:xfrm>
          <a:prstGeom prst="circularArrow">
            <a:avLst>
              <a:gd name="adj1" fmla="val 12194"/>
              <a:gd name="adj2" fmla="val 1142319"/>
              <a:gd name="adj3" fmla="val 8877258"/>
              <a:gd name="adj4" fmla="val 10800000"/>
              <a:gd name="adj5" fmla="val 11710"/>
            </a:avLst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745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usiness sales training presentatio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a:style>
    </a:lnDef>
    <a:txDef>
      <a:spPr>
        <a:noFill/>
        <a:ln>
          <a:solidFill>
            <a:schemeClr val="accent4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Business sales training presentation.potx" id="{43A08E4F-B0EF-4939-AE80-92C3CECADCD8}" vid="{E3DA271C-F552-4722-8084-29919216053E}"/>
    </a:ext>
  </a:extLst>
</a:theme>
</file>

<file path=ppt/theme/theme2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sales training presentation</Template>
  <TotalTime>254</TotalTime>
  <Words>369</Words>
  <Application>Microsoft Office PowerPoint</Application>
  <PresentationFormat>Widescreen</PresentationFormat>
  <Paragraphs>79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Wingdings</vt:lpstr>
      <vt:lpstr>Wingdings 2</vt:lpstr>
      <vt:lpstr>Business sales training presentation</vt:lpstr>
      <vt:lpstr>WAI-Tools Project  Open Meeting 20 May 2019 Brussels, Belgium </vt:lpstr>
      <vt:lpstr>Agenda</vt:lpstr>
      <vt:lpstr>Key Figures</vt:lpstr>
      <vt:lpstr>Project Partners</vt:lpstr>
      <vt:lpstr>Presenters Today</vt:lpstr>
      <vt:lpstr>Objective 1</vt:lpstr>
      <vt:lpstr>Objective 2</vt:lpstr>
      <vt:lpstr>Project Deliverables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WAI-Tools Project  29 November 2017 Brussels, Belgium</dc:title>
  <dc:creator>Shadi Abou-Zahra</dc:creator>
  <cp:lastModifiedBy>Shadi Abou-Zahra</cp:lastModifiedBy>
  <cp:revision>31</cp:revision>
  <dcterms:created xsi:type="dcterms:W3CDTF">2017-11-20T17:35:56Z</dcterms:created>
  <dcterms:modified xsi:type="dcterms:W3CDTF">2019-05-18T11:34:39Z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74066600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