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82" r:id="rId2"/>
    <p:sldId id="327" r:id="rId3"/>
    <p:sldId id="285" r:id="rId4"/>
    <p:sldId id="259" r:id="rId5"/>
    <p:sldId id="319" r:id="rId6"/>
    <p:sldId id="320" r:id="rId7"/>
    <p:sldId id="321" r:id="rId8"/>
    <p:sldId id="322" r:id="rId9"/>
    <p:sldId id="283" r:id="rId10"/>
    <p:sldId id="272" r:id="rId11"/>
    <p:sldId id="323" r:id="rId12"/>
    <p:sldId id="324" r:id="rId13"/>
    <p:sldId id="325" r:id="rId14"/>
    <p:sldId id="329" r:id="rId15"/>
    <p:sldId id="330" r:id="rId16"/>
    <p:sldId id="331" r:id="rId17"/>
    <p:sldId id="326" r:id="rId18"/>
    <p:sldId id="332" r:id="rId19"/>
    <p:sldId id="328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200" y="153923"/>
            <a:ext cx="8940800" cy="655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50876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sz="2400" kern="1200" spc="15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20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16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Wingdings" pitchFamily="2" charset="2"/>
        <a:buChar char="§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§"/>
        <a:defRPr sz="13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2366010" indent="-1714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ACT Rules for Manual Web Accessibility Evaluation Methodologies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 Symposium</a:t>
            </a:r>
            <a:br>
              <a:rPr lang="en-US" dirty="0" smtClean="0"/>
            </a:br>
            <a:r>
              <a:rPr lang="en-US" dirty="0" smtClean="0"/>
              <a:t>14 March 2018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47200" y="6018669"/>
            <a:ext cx="2641600" cy="73994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Horizon 2020 Project</a:t>
            </a:r>
          </a:p>
          <a:p>
            <a:r>
              <a:rPr lang="en-US" sz="1400" dirty="0" smtClean="0"/>
              <a:t>Grant Agreement 780057</a:t>
            </a:r>
            <a:endParaRPr lang="en-US" sz="1400" dirty="0"/>
          </a:p>
        </p:txBody>
      </p:sp>
      <p:pic>
        <p:nvPicPr>
          <p:cNvPr id="2" name="Picture 1" descr="Flag of the European Union" title="EU Fl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76" y="4462670"/>
            <a:ext cx="2401818" cy="16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 Rules Format (8 March 2018 Draft)</a:t>
            </a:r>
            <a:endParaRPr lang="en-US" dirty="0"/>
          </a:p>
        </p:txBody>
      </p:sp>
      <p:pic>
        <p:nvPicPr>
          <p:cNvPr id="59" name="Picture 58" descr="Image of the document available at https://www.w3.org/TR/act-rules-format/" title="ACT Rules Format screen grab">
            <a:extLst>
              <a:ext uri="{FF2B5EF4-FFF2-40B4-BE49-F238E27FC236}">
                <a16:creationId xmlns:a16="http://schemas.microsoft.com/office/drawing/2014/main" id="{26A4E045-27A8-2247-90CA-30FEB5C2B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23" y="1754193"/>
            <a:ext cx="9160594" cy="48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 </a:t>
            </a:r>
            <a:r>
              <a:rPr lang="en-US" dirty="0" err="1" smtClean="0"/>
              <a:t>RuLE</a:t>
            </a:r>
            <a:r>
              <a:rPr lang="en-US" dirty="0" smtClean="0"/>
              <a:t>: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719072"/>
            <a:ext cx="11073413" cy="440740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Unique </a:t>
            </a:r>
            <a:r>
              <a:rPr lang="en-US" dirty="0" smtClean="0"/>
              <a:t>identifier</a:t>
            </a:r>
            <a:endParaRPr lang="en-US" dirty="0" smtClean="0"/>
          </a:p>
          <a:p>
            <a:r>
              <a:rPr lang="en-US" dirty="0" smtClean="0"/>
              <a:t> Descriptive title</a:t>
            </a:r>
          </a:p>
          <a:p>
            <a:r>
              <a:rPr lang="en-US" dirty="0" smtClean="0"/>
              <a:t> Rule description</a:t>
            </a:r>
          </a:p>
          <a:p>
            <a:r>
              <a:rPr lang="en-US" dirty="0" smtClean="0"/>
              <a:t> Accessibility Requirements</a:t>
            </a:r>
          </a:p>
          <a:p>
            <a:r>
              <a:rPr lang="en-US" dirty="0"/>
              <a:t> </a:t>
            </a:r>
            <a:r>
              <a:rPr lang="en-US" dirty="0" smtClean="0"/>
              <a:t>Limitations, Assumptions, or Exceptions</a:t>
            </a:r>
          </a:p>
          <a:p>
            <a:r>
              <a:rPr lang="en-US" dirty="0" smtClean="0"/>
              <a:t> Accessibility Support</a:t>
            </a:r>
          </a:p>
          <a:p>
            <a:r>
              <a:rPr lang="en-US" dirty="0" smtClean="0"/>
              <a:t> Aspects Under Test</a:t>
            </a:r>
          </a:p>
          <a:p>
            <a:r>
              <a:rPr lang="en-US" dirty="0"/>
              <a:t> </a:t>
            </a:r>
            <a:r>
              <a:rPr lang="en-US" dirty="0" smtClean="0"/>
              <a:t>Applicability </a:t>
            </a:r>
            <a:r>
              <a:rPr lang="en-US" dirty="0"/>
              <a:t>and Expectation</a:t>
            </a:r>
          </a:p>
          <a:p>
            <a:r>
              <a:rPr lang="en-US" dirty="0" smtClean="0"/>
              <a:t> Rule Group</a:t>
            </a:r>
          </a:p>
          <a:p>
            <a:r>
              <a:rPr lang="en-US" dirty="0"/>
              <a:t> </a:t>
            </a:r>
            <a:r>
              <a:rPr lang="en-US" dirty="0" smtClean="0"/>
              <a:t>Test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9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 Rule: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719072"/>
            <a:ext cx="11073413" cy="4407408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ACT-R2: Proper use of aria-</a:t>
            </a:r>
            <a:r>
              <a:rPr lang="en-US" dirty="0" err="1" smtClean="0"/>
              <a:t>describedby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	https</a:t>
            </a:r>
            <a:r>
              <a:rPr lang="en-US" dirty="0"/>
              <a:t>://</a:t>
            </a:r>
            <a:r>
              <a:rPr lang="en-US" dirty="0" smtClean="0"/>
              <a:t>w3c.github.io/wcag-act-rules/rules/ACT-R2.html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(in development) No Keyboard Trap R1 &amp; R2</a:t>
            </a:r>
          </a:p>
          <a:p>
            <a:pPr marL="45720" indent="0">
              <a:buNone/>
            </a:pPr>
            <a:r>
              <a:rPr lang="en-US" dirty="0"/>
              <a:t>	https://</a:t>
            </a:r>
            <a:r>
              <a:rPr lang="en-US" dirty="0" smtClean="0"/>
              <a:t>github.com/auto-wcag/auto-wcag/issues/67</a:t>
            </a:r>
          </a:p>
          <a:p>
            <a:pPr marL="45720" indent="0">
              <a:buNone/>
            </a:pPr>
            <a:r>
              <a:rPr lang="en-US" dirty="0"/>
              <a:t>	https://github.com/auto-wcag/auto-wcag/issues/68</a:t>
            </a:r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0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 Review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719072"/>
            <a:ext cx="11073413" cy="4407408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Step 1: ACT Rule Creation</a:t>
            </a:r>
          </a:p>
          <a:p>
            <a:r>
              <a:rPr lang="en-US" dirty="0" smtClean="0"/>
              <a:t> Step 2: ACT Rule Validation</a:t>
            </a:r>
          </a:p>
          <a:p>
            <a:r>
              <a:rPr lang="en-US" dirty="0" smtClean="0"/>
              <a:t> Step 3: ACT Rule Verification</a:t>
            </a:r>
          </a:p>
          <a:p>
            <a:r>
              <a:rPr lang="en-US" dirty="0" smtClean="0"/>
              <a:t> Step 4: ACT Rule Implementation</a:t>
            </a:r>
          </a:p>
          <a:p>
            <a:r>
              <a:rPr lang="en-US" dirty="0" smtClean="0"/>
              <a:t> (Step 5: ACT Rule Maintenance)</a:t>
            </a:r>
          </a:p>
          <a:p>
            <a:r>
              <a:rPr lang="en-US" dirty="0" smtClean="0"/>
              <a:t> Step 6: ACT Rule Acceptance</a:t>
            </a:r>
          </a:p>
        </p:txBody>
      </p:sp>
    </p:spTree>
    <p:extLst>
      <p:ext uri="{BB962C8B-B14F-4D97-AF65-F5344CB8AC3E}">
        <p14:creationId xmlns:p14="http://schemas.microsoft.com/office/powerpoint/2010/main" val="16490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 Framework (Recap)</a:t>
            </a:r>
            <a:endParaRPr lang="en-US" dirty="0"/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128DC088-7539-C94F-A6F0-B2EF1D2623EF}"/>
              </a:ext>
            </a:extLst>
          </p:cNvPr>
          <p:cNvSpPr txBox="1"/>
          <p:nvPr/>
        </p:nvSpPr>
        <p:spPr>
          <a:xfrm>
            <a:off x="1020116" y="5568987"/>
            <a:ext cx="832326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ACT </a:t>
            </a:r>
            <a:r>
              <a:rPr lang="en-US" sz="1600" dirty="0" smtClean="0">
                <a:solidFill>
                  <a:schemeClr val="bg1"/>
                </a:solidFill>
              </a:rPr>
              <a:t>Rules </a:t>
            </a:r>
            <a:r>
              <a:rPr lang="en-US" sz="1600" dirty="0">
                <a:solidFill>
                  <a:schemeClr val="bg1"/>
                </a:solidFill>
              </a:rPr>
              <a:t>Format 1.0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F604289-2D31-7442-9A73-57C7278E02CF}"/>
              </a:ext>
            </a:extLst>
          </p:cNvPr>
          <p:cNvSpPr txBox="1">
            <a:spLocks/>
          </p:cNvSpPr>
          <p:nvPr/>
        </p:nvSpPr>
        <p:spPr>
          <a:xfrm>
            <a:off x="1020116" y="3711230"/>
            <a:ext cx="8323893" cy="659409"/>
          </a:xfrm>
          <a:prstGeom prst="rect">
            <a:avLst/>
          </a:prstGeom>
          <a:solidFill>
            <a:srgbClr val="0070C0"/>
          </a:solidFill>
        </p:spPr>
        <p:txBody>
          <a:bodyPr vert="horz" lIns="0" tIns="45720" rIns="0" bIns="45720" numCol="1" rtlCol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algn="ctr" fontAlgn="base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ACT Rules Repository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89E2B4A2-8D8B-F546-8B15-3069D2480195}"/>
              </a:ext>
            </a:extLst>
          </p:cNvPr>
          <p:cNvSpPr txBox="1"/>
          <p:nvPr/>
        </p:nvSpPr>
        <p:spPr>
          <a:xfrm>
            <a:off x="1020115" y="3087100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Implementation 1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2898A44A-C2D0-F44D-B7D9-09D07A0EFE6C}"/>
              </a:ext>
            </a:extLst>
          </p:cNvPr>
          <p:cNvSpPr txBox="1"/>
          <p:nvPr/>
        </p:nvSpPr>
        <p:spPr>
          <a:xfrm>
            <a:off x="6901929" y="3087100"/>
            <a:ext cx="2442080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Implementation N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CA984104-9268-A342-9766-06C4392F3511}"/>
              </a:ext>
            </a:extLst>
          </p:cNvPr>
          <p:cNvSpPr txBox="1"/>
          <p:nvPr/>
        </p:nvSpPr>
        <p:spPr>
          <a:xfrm>
            <a:off x="3572992" y="3087100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Implementation 2</a:t>
            </a: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1F08A6A3-0C50-EC4F-A433-E6A2EB05045D}"/>
              </a:ext>
            </a:extLst>
          </p:cNvPr>
          <p:cNvSpPr txBox="1"/>
          <p:nvPr/>
        </p:nvSpPr>
        <p:spPr>
          <a:xfrm>
            <a:off x="1020116" y="2161123"/>
            <a:ext cx="8323893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Consistent test results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1CBA9938-5C31-7A42-8BD0-806B9206DF85}"/>
              </a:ext>
            </a:extLst>
          </p:cNvPr>
          <p:cNvSpPr txBox="1"/>
          <p:nvPr/>
        </p:nvSpPr>
        <p:spPr>
          <a:xfrm>
            <a:off x="1020116" y="4939432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Source 1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2C273E05-38FD-B048-905B-6EBCBAD75972}"/>
              </a:ext>
            </a:extLst>
          </p:cNvPr>
          <p:cNvSpPr txBox="1"/>
          <p:nvPr/>
        </p:nvSpPr>
        <p:spPr>
          <a:xfrm>
            <a:off x="6901929" y="4939432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Source N</a:t>
            </a:r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id="{251C7B23-DDA2-D046-8D76-28AE6B71DE26}"/>
              </a:ext>
            </a:extLst>
          </p:cNvPr>
          <p:cNvSpPr txBox="1"/>
          <p:nvPr/>
        </p:nvSpPr>
        <p:spPr>
          <a:xfrm>
            <a:off x="3572992" y="4939432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Source 2</a:t>
            </a:r>
          </a:p>
        </p:txBody>
      </p:sp>
      <p:sp>
        <p:nvSpPr>
          <p:cNvPr id="42" name="Triangle 23">
            <a:extLst>
              <a:ext uri="{FF2B5EF4-FFF2-40B4-BE49-F238E27FC236}">
                <a16:creationId xmlns:a16="http://schemas.microsoft.com/office/drawing/2014/main" id="{0415DB5D-B2EC-144D-9C75-04D51B61DB86}"/>
              </a:ext>
            </a:extLst>
          </p:cNvPr>
          <p:cNvSpPr/>
          <p:nvPr/>
        </p:nvSpPr>
        <p:spPr>
          <a:xfrm>
            <a:off x="1960394" y="2675955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3" name="Triangle 24">
            <a:extLst>
              <a:ext uri="{FF2B5EF4-FFF2-40B4-BE49-F238E27FC236}">
                <a16:creationId xmlns:a16="http://schemas.microsoft.com/office/drawing/2014/main" id="{BA04294D-DB65-8843-A13F-567501406129}"/>
              </a:ext>
            </a:extLst>
          </p:cNvPr>
          <p:cNvSpPr/>
          <p:nvPr/>
        </p:nvSpPr>
        <p:spPr>
          <a:xfrm>
            <a:off x="4513271" y="2675955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4" name="Triangle 25">
            <a:extLst>
              <a:ext uri="{FF2B5EF4-FFF2-40B4-BE49-F238E27FC236}">
                <a16:creationId xmlns:a16="http://schemas.microsoft.com/office/drawing/2014/main" id="{0A22BED8-8394-484A-BE23-7050607B7D62}"/>
              </a:ext>
            </a:extLst>
          </p:cNvPr>
          <p:cNvSpPr/>
          <p:nvPr/>
        </p:nvSpPr>
        <p:spPr>
          <a:xfrm>
            <a:off x="7842524" y="2675955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5" name="Triangle 26">
            <a:extLst>
              <a:ext uri="{FF2B5EF4-FFF2-40B4-BE49-F238E27FC236}">
                <a16:creationId xmlns:a16="http://schemas.microsoft.com/office/drawing/2014/main" id="{038F96B4-D14D-544C-BFE7-64FD17621937}"/>
              </a:ext>
            </a:extLst>
          </p:cNvPr>
          <p:cNvSpPr/>
          <p:nvPr/>
        </p:nvSpPr>
        <p:spPr>
          <a:xfrm>
            <a:off x="1960394" y="4485362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6" name="Triangle 27">
            <a:extLst>
              <a:ext uri="{FF2B5EF4-FFF2-40B4-BE49-F238E27FC236}">
                <a16:creationId xmlns:a16="http://schemas.microsoft.com/office/drawing/2014/main" id="{4C55E83A-FF78-3A4B-AE01-E5268C4C4171}"/>
              </a:ext>
            </a:extLst>
          </p:cNvPr>
          <p:cNvSpPr/>
          <p:nvPr/>
        </p:nvSpPr>
        <p:spPr>
          <a:xfrm>
            <a:off x="4511571" y="4509536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7" name="Triangle 28">
            <a:extLst>
              <a:ext uri="{FF2B5EF4-FFF2-40B4-BE49-F238E27FC236}">
                <a16:creationId xmlns:a16="http://schemas.microsoft.com/office/drawing/2014/main" id="{70BB2169-CFBB-1E47-A3F8-20CA69617DC4}"/>
              </a:ext>
            </a:extLst>
          </p:cNvPr>
          <p:cNvSpPr/>
          <p:nvPr/>
        </p:nvSpPr>
        <p:spPr>
          <a:xfrm>
            <a:off x="7842208" y="4509536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8" name="TextBox 29">
            <a:extLst>
              <a:ext uri="{FF2B5EF4-FFF2-40B4-BE49-F238E27FC236}">
                <a16:creationId xmlns:a16="http://schemas.microsoft.com/office/drawing/2014/main" id="{E3E709F7-655C-714C-BA4F-639C38CB17EB}"/>
              </a:ext>
            </a:extLst>
          </p:cNvPr>
          <p:cNvSpPr txBox="1"/>
          <p:nvPr/>
        </p:nvSpPr>
        <p:spPr>
          <a:xfrm>
            <a:off x="6117188" y="3094607"/>
            <a:ext cx="65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3C9"/>
                </a:solidFill>
              </a:rPr>
              <a:t>…</a:t>
            </a: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3BBF03B3-14BA-F948-9607-1271DA9AF882}"/>
              </a:ext>
            </a:extLst>
          </p:cNvPr>
          <p:cNvSpPr txBox="1"/>
          <p:nvPr/>
        </p:nvSpPr>
        <p:spPr>
          <a:xfrm>
            <a:off x="6141845" y="4923667"/>
            <a:ext cx="65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3C9"/>
                </a:solidFill>
              </a:rPr>
              <a:t>…</a:t>
            </a:r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2C695354-4A9C-504B-861E-7EB0D85C6D43}"/>
              </a:ext>
            </a:extLst>
          </p:cNvPr>
          <p:cNvSpPr txBox="1"/>
          <p:nvPr/>
        </p:nvSpPr>
        <p:spPr>
          <a:xfrm>
            <a:off x="9885842" y="5628363"/>
            <a:ext cx="1655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ACT Task Force</a:t>
            </a: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3D5FF7B1-B32B-8C4C-B1BD-42C7D10491FF}"/>
              </a:ext>
            </a:extLst>
          </p:cNvPr>
          <p:cNvSpPr txBox="1"/>
          <p:nvPr/>
        </p:nvSpPr>
        <p:spPr>
          <a:xfrm>
            <a:off x="9885842" y="4269135"/>
            <a:ext cx="186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Auto-WCAG </a:t>
            </a:r>
            <a:r>
              <a:rPr lang="en-US" sz="1600" dirty="0"/>
              <a:t>CG </a:t>
            </a:r>
            <a:r>
              <a:rPr lang="en-US" sz="1600" dirty="0" smtClean="0"/>
              <a:t>(…or other CGs</a:t>
            </a:r>
            <a:r>
              <a:rPr lang="en-US" sz="1600" dirty="0"/>
              <a:t>)</a:t>
            </a:r>
          </a:p>
        </p:txBody>
      </p:sp>
      <p:sp>
        <p:nvSpPr>
          <p:cNvPr id="52" name="TextBox 33">
            <a:extLst>
              <a:ext uri="{FF2B5EF4-FFF2-40B4-BE49-F238E27FC236}">
                <a16:creationId xmlns:a16="http://schemas.microsoft.com/office/drawing/2014/main" id="{FD259075-0E9A-DA46-9F20-906DAC2F7EBA}"/>
              </a:ext>
            </a:extLst>
          </p:cNvPr>
          <p:cNvSpPr txBox="1"/>
          <p:nvPr/>
        </p:nvSpPr>
        <p:spPr>
          <a:xfrm>
            <a:off x="9885842" y="2921317"/>
            <a:ext cx="186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Methodologies and test </a:t>
            </a:r>
            <a:r>
              <a:rPr lang="en-US" sz="1600" dirty="0"/>
              <a:t>tools</a:t>
            </a:r>
            <a:endParaRPr lang="en-US" sz="1600" dirty="0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9CB856F2-FF57-FA4D-92BD-B8ECFA9B6D03}"/>
              </a:ext>
            </a:extLst>
          </p:cNvPr>
          <p:cNvSpPr/>
          <p:nvPr/>
        </p:nvSpPr>
        <p:spPr>
          <a:xfrm>
            <a:off x="9527026" y="3632099"/>
            <a:ext cx="219456" cy="1828800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C61E38BC-E715-FE48-A5F9-87B5930BB63A}"/>
              </a:ext>
            </a:extLst>
          </p:cNvPr>
          <p:cNvSpPr/>
          <p:nvPr/>
        </p:nvSpPr>
        <p:spPr>
          <a:xfrm>
            <a:off x="9527025" y="5568987"/>
            <a:ext cx="219456" cy="461665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2A8C0272-9038-3F4F-809B-85F22539F794}"/>
              </a:ext>
            </a:extLst>
          </p:cNvPr>
          <p:cNvSpPr/>
          <p:nvPr/>
        </p:nvSpPr>
        <p:spPr>
          <a:xfrm>
            <a:off x="9527025" y="2885333"/>
            <a:ext cx="219456" cy="640080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DEDF4FCD-3CC0-1F40-8006-E94C7421F891}"/>
              </a:ext>
            </a:extLst>
          </p:cNvPr>
          <p:cNvSpPr/>
          <p:nvPr/>
        </p:nvSpPr>
        <p:spPr>
          <a:xfrm>
            <a:off x="9526562" y="2099568"/>
            <a:ext cx="219919" cy="640080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AC8D54B4-3569-904E-871F-FD53B23A83EB}"/>
              </a:ext>
            </a:extLst>
          </p:cNvPr>
          <p:cNvSpPr txBox="1"/>
          <p:nvPr/>
        </p:nvSpPr>
        <p:spPr>
          <a:xfrm>
            <a:off x="9894687" y="2234942"/>
            <a:ext cx="1863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Evaluators</a:t>
            </a:r>
            <a:endParaRPr lang="en-US" sz="1600" dirty="0"/>
          </a:p>
        </p:txBody>
      </p:sp>
      <p:sp>
        <p:nvSpPr>
          <p:cNvPr id="58" name="TextBox 2">
            <a:extLst>
              <a:ext uri="{FF2B5EF4-FFF2-40B4-BE49-F238E27FC236}">
                <a16:creationId xmlns:a16="http://schemas.microsoft.com/office/drawing/2014/main" id="{8196F132-19A4-8944-96A2-8AB21F1EDFFF}"/>
              </a:ext>
            </a:extLst>
          </p:cNvPr>
          <p:cNvSpPr txBox="1"/>
          <p:nvPr/>
        </p:nvSpPr>
        <p:spPr>
          <a:xfrm rot="10800000">
            <a:off x="490020" y="3583422"/>
            <a:ext cx="430887" cy="2318022"/>
          </a:xfrm>
          <a:prstGeom prst="rect">
            <a:avLst/>
          </a:prstGeom>
          <a:solidFill>
            <a:srgbClr val="0093C9">
              <a:alpha val="44000"/>
            </a:srgbClr>
          </a:solidFill>
        </p:spPr>
        <p:txBody>
          <a:bodyPr vert="vert" wrap="square" lIns="91440" tIns="0" rIns="9144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ACT Review Process</a:t>
            </a:r>
          </a:p>
        </p:txBody>
      </p:sp>
      <p:sp>
        <p:nvSpPr>
          <p:cNvPr id="59" name="Triangle 3">
            <a:extLst>
              <a:ext uri="{FF2B5EF4-FFF2-40B4-BE49-F238E27FC236}">
                <a16:creationId xmlns:a16="http://schemas.microsoft.com/office/drawing/2014/main" id="{6DFBD9D1-0728-1D4F-9D2A-291FC47F3909}"/>
              </a:ext>
            </a:extLst>
          </p:cNvPr>
          <p:cNvSpPr/>
          <p:nvPr/>
        </p:nvSpPr>
        <p:spPr>
          <a:xfrm>
            <a:off x="433791" y="3338409"/>
            <a:ext cx="530610" cy="2420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2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Auto-WCAG Community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719072"/>
            <a:ext cx="11073413" cy="4407408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Get involved in creating, contributing, and implementing rules:</a:t>
            </a:r>
          </a:p>
          <a:p>
            <a:pPr marL="45720" indent="0">
              <a:buNone/>
            </a:pPr>
            <a:r>
              <a:rPr lang="en-US" dirty="0"/>
              <a:t>	https://auto-wcag.github.io/auto-wcag/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1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Logistics (Recap)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719072"/>
            <a:ext cx="1107341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Your audio is muted by default. Please only unmute when you are asked to speak, and mute again when you are finished.</a:t>
            </a:r>
          </a:p>
          <a:p>
            <a:r>
              <a:rPr lang="en-US" dirty="0"/>
              <a:t> </a:t>
            </a:r>
            <a:r>
              <a:rPr lang="en-US" dirty="0" smtClean="0"/>
              <a:t>Join the chat: irc.w3.org/?channels=#</a:t>
            </a:r>
            <a:r>
              <a:rPr lang="en-US" dirty="0" err="1" smtClean="0"/>
              <a:t>wcag</a:t>
            </a:r>
            <a:r>
              <a:rPr lang="en-US" dirty="0" smtClean="0"/>
              <a:t>-act</a:t>
            </a:r>
          </a:p>
          <a:p>
            <a:r>
              <a:rPr lang="en-US" dirty="0"/>
              <a:t> </a:t>
            </a:r>
            <a:r>
              <a:rPr lang="en-US" dirty="0" smtClean="0"/>
              <a:t>Follow the captions: www.streamtext.net/player?event=CFI-W3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To virtually raise your hand to speak, type “q+” in IRC</a:t>
            </a:r>
          </a:p>
        </p:txBody>
      </p:sp>
    </p:spTree>
    <p:extLst>
      <p:ext uri="{BB962C8B-B14F-4D97-AF65-F5344CB8AC3E}">
        <p14:creationId xmlns:p14="http://schemas.microsoft.com/office/powerpoint/2010/main" val="5470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Some Questions from the Survey</a:t>
            </a:r>
            <a:r>
              <a:rPr lang="en-AT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719072"/>
            <a:ext cx="11073413" cy="4407408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76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Some Questions from the Floor</a:t>
            </a:r>
            <a:r>
              <a:rPr lang="en-AT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719072"/>
            <a:ext cx="11073413" cy="4407408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55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9438862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Get involved by commenting and actively participating: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Comments on ACT Rules Format 1.0 due by </a:t>
            </a:r>
            <a:r>
              <a:rPr lang="en-US" b="1" dirty="0" smtClean="0"/>
              <a:t>5 </a:t>
            </a:r>
            <a:r>
              <a:rPr lang="en-US" b="1" dirty="0"/>
              <a:t>April 2018 </a:t>
            </a:r>
            <a:r>
              <a:rPr lang="en-US" dirty="0"/>
              <a:t>https://www.w3.org/TR/act-rules-format/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Auto-WCAG Community Group is open </a:t>
            </a:r>
            <a:r>
              <a:rPr lang="en-US" dirty="0"/>
              <a:t>to anyone https://auto-wcag.github.io/auto-wcag/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ACT Task Force is open to commenting </a:t>
            </a:r>
            <a:r>
              <a:rPr lang="en-US" dirty="0"/>
              <a:t>by anyone https://w3c.github.io/wcag-act-rules/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719072"/>
            <a:ext cx="1107341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Your audio is muted by default. Please only unmute when you are asked to speak, and mute again when you are finished.</a:t>
            </a:r>
          </a:p>
          <a:p>
            <a:r>
              <a:rPr lang="en-US" dirty="0"/>
              <a:t> </a:t>
            </a:r>
            <a:r>
              <a:rPr lang="en-US" dirty="0" smtClean="0"/>
              <a:t>Join the chat: irc.w3.org/?channels=#</a:t>
            </a:r>
            <a:r>
              <a:rPr lang="en-US" dirty="0" err="1" smtClean="0"/>
              <a:t>wcag</a:t>
            </a:r>
            <a:r>
              <a:rPr lang="en-US" dirty="0" smtClean="0"/>
              <a:t>-act</a:t>
            </a:r>
          </a:p>
          <a:p>
            <a:r>
              <a:rPr lang="en-US" dirty="0"/>
              <a:t> </a:t>
            </a:r>
            <a:r>
              <a:rPr lang="en-US" dirty="0" smtClean="0"/>
              <a:t>Follow the captions: www.streamtext.net/player?event=CFI-W3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To virtually raise your hand to speak, type “q+” in IRC</a:t>
            </a:r>
          </a:p>
        </p:txBody>
      </p:sp>
    </p:spTree>
    <p:extLst>
      <p:ext uri="{BB962C8B-B14F-4D97-AF65-F5344CB8AC3E}">
        <p14:creationId xmlns:p14="http://schemas.microsoft.com/office/powerpoint/2010/main" val="2748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3263746"/>
          </a:xfrm>
        </p:spPr>
        <p:txBody>
          <a:bodyPr anchor="ctr"/>
          <a:lstStyle/>
          <a:p>
            <a:pPr marL="45720" indent="0" algn="ctr">
              <a:buNone/>
            </a:pPr>
            <a:r>
              <a:rPr lang="en-US" sz="9600" dirty="0" smtClean="0"/>
              <a:t>w3.org/WAI/Tools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9347200" y="6071677"/>
            <a:ext cx="2641600" cy="73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sz="2400" kern="1200" spc="15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16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3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366010" indent="-1714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600" dirty="0" smtClean="0"/>
              <a:t>Horizon 2020 Project</a:t>
            </a:r>
          </a:p>
          <a:p>
            <a:pPr marL="45720" indent="0">
              <a:buNone/>
            </a:pPr>
            <a:r>
              <a:rPr lang="en-US" sz="1400" dirty="0" smtClean="0"/>
              <a:t>Grant Agreement 780057</a:t>
            </a:r>
            <a:endParaRPr lang="en-US" sz="1400" dirty="0"/>
          </a:p>
        </p:txBody>
      </p:sp>
      <p:pic>
        <p:nvPicPr>
          <p:cNvPr id="7" name="Picture 6" descr="Flag of the European Union" title="EU Fl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76" y="4462670"/>
            <a:ext cx="2401818" cy="16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14:00 Start</a:t>
            </a:r>
          </a:p>
          <a:p>
            <a:r>
              <a:rPr lang="en-US" dirty="0" smtClean="0"/>
              <a:t> 14:00 </a:t>
            </a:r>
            <a:r>
              <a:rPr lang="en-AT" dirty="0" smtClean="0"/>
              <a:t>–</a:t>
            </a:r>
            <a:r>
              <a:rPr lang="en-US" dirty="0" smtClean="0"/>
              <a:t> 14:15 Welcome and overview</a:t>
            </a:r>
            <a:endParaRPr lang="en-US" dirty="0"/>
          </a:p>
          <a:p>
            <a:r>
              <a:rPr lang="en-US" dirty="0" smtClean="0"/>
              <a:t> 14:15 </a:t>
            </a:r>
            <a:r>
              <a:rPr lang="en-AT" dirty="0" smtClean="0"/>
              <a:t>–</a:t>
            </a:r>
            <a:r>
              <a:rPr lang="en-US" dirty="0" smtClean="0"/>
              <a:t> 15:00 Introduction to ACT Rules</a:t>
            </a:r>
            <a:endParaRPr lang="en-US" dirty="0"/>
          </a:p>
          <a:p>
            <a:r>
              <a:rPr lang="en-US" dirty="0" smtClean="0"/>
              <a:t> 15:00 </a:t>
            </a:r>
            <a:r>
              <a:rPr lang="en-AT" dirty="0" smtClean="0"/>
              <a:t>–</a:t>
            </a:r>
            <a:r>
              <a:rPr lang="en-US" dirty="0" smtClean="0"/>
              <a:t> 15:45 Interactive discussion</a:t>
            </a:r>
          </a:p>
          <a:p>
            <a:r>
              <a:rPr lang="en-US" dirty="0" smtClean="0"/>
              <a:t> 15:45 </a:t>
            </a:r>
            <a:r>
              <a:rPr lang="en-AT" dirty="0" smtClean="0"/>
              <a:t>–</a:t>
            </a:r>
            <a:r>
              <a:rPr lang="en-US" dirty="0" smtClean="0"/>
              <a:t> 16:00 Wrap-up and summary</a:t>
            </a:r>
          </a:p>
          <a:p>
            <a:r>
              <a:rPr lang="en-US" dirty="0" smtClean="0"/>
              <a:t> 16:00 Adjourn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Work on web accessibility testing is as old as WCAG 1.0 (or older)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Work of Len </a:t>
            </a:r>
            <a:r>
              <a:rPr lang="en-US" dirty="0" err="1" smtClean="0"/>
              <a:t>Kadsay</a:t>
            </a:r>
            <a:r>
              <a:rPr lang="en-US" dirty="0" smtClean="0"/>
              <a:t>, Wendy </a:t>
            </a:r>
            <a:r>
              <a:rPr lang="en-US" dirty="0" err="1" smtClean="0"/>
              <a:t>Chishom</a:t>
            </a:r>
            <a:r>
              <a:rPr lang="en-US" dirty="0" smtClean="0"/>
              <a:t>, Chris </a:t>
            </a:r>
            <a:r>
              <a:rPr lang="en-US" dirty="0" err="1" smtClean="0"/>
              <a:t>Ridpath</a:t>
            </a:r>
            <a:r>
              <a:rPr lang="en-US" dirty="0" smtClean="0"/>
              <a:t>, and others “</a:t>
            </a:r>
            <a:r>
              <a:rPr lang="en-US" b="1" dirty="0" smtClean="0"/>
              <a:t>Techniques for Accessibility Evaluation and Repair Tools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 Creation of the W3C Evaluation and Repair Tools Working Group</a:t>
            </a:r>
            <a:endParaRPr lang="en-US" dirty="0"/>
          </a:p>
          <a:p>
            <a:r>
              <a:rPr lang="en-US" dirty="0" smtClean="0"/>
              <a:t> Proliferation of accessibility test tools and manual methodologies</a:t>
            </a:r>
            <a:endParaRPr lang="en-US" dirty="0"/>
          </a:p>
          <a:p>
            <a:r>
              <a:rPr lang="en-US" dirty="0" smtClean="0"/>
              <a:t> “WAB-Cluster” funded by the European Commission to develop a “</a:t>
            </a:r>
            <a:r>
              <a:rPr lang="en-US" b="1" dirty="0" smtClean="0"/>
              <a:t>Unified Web Evaluation Methodology (UWEM)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 Creation of “</a:t>
            </a:r>
            <a:r>
              <a:rPr lang="en-US" b="1" dirty="0" smtClean="0"/>
              <a:t>Test Samples for WCAG 2.0</a:t>
            </a:r>
            <a:r>
              <a:rPr lang="en-US" dirty="0" smtClean="0"/>
              <a:t>” by </a:t>
            </a:r>
            <a:r>
              <a:rPr lang="en-US" dirty="0" err="1" smtClean="0"/>
              <a:t>BenToWeb</a:t>
            </a:r>
            <a:r>
              <a:rPr lang="en-US" dirty="0" smtClean="0"/>
              <a:t>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UWEM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The Unified Web Evaluation Methodology (UWEM) addresses: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Large-scale evaluation for monitoring purposes (EIAO Project)</a:t>
            </a:r>
            <a:endParaRPr lang="en-US" dirty="0"/>
          </a:p>
          <a:p>
            <a:r>
              <a:rPr lang="en-US" dirty="0" smtClean="0"/>
              <a:t> Website evaluation for improvement purposes (</a:t>
            </a:r>
            <a:r>
              <a:rPr lang="en-US" dirty="0" err="1" smtClean="0"/>
              <a:t>BenToWeb</a:t>
            </a:r>
            <a:r>
              <a:rPr lang="en-US" dirty="0" smtClean="0"/>
              <a:t> Project)</a:t>
            </a:r>
            <a:endParaRPr lang="en-US" dirty="0"/>
          </a:p>
          <a:p>
            <a:r>
              <a:rPr lang="en-US" dirty="0" smtClean="0"/>
              <a:t> Website evaluation for certification purposes (</a:t>
            </a:r>
            <a:r>
              <a:rPr lang="en-US" dirty="0" err="1" smtClean="0"/>
              <a:t>SupportEAM</a:t>
            </a:r>
            <a:r>
              <a:rPr lang="en-US" dirty="0" smtClean="0"/>
              <a:t> Project)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Besides the different purposes, UWEM is based on WCAG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Benefits of Harmonization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Lack of common understanding on accessibility causes: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Confusion among developers, suppliers, and third-party evaluators</a:t>
            </a:r>
            <a:endParaRPr lang="en-US" dirty="0"/>
          </a:p>
          <a:p>
            <a:r>
              <a:rPr lang="en-US" dirty="0" smtClean="0"/>
              <a:t> Wasted efforts and resources, and in some cases loss of contracts</a:t>
            </a:r>
            <a:endParaRPr lang="en-US" dirty="0"/>
          </a:p>
          <a:p>
            <a:r>
              <a:rPr lang="en-US" dirty="0" smtClean="0"/>
              <a:t> Reduced credibility, which impacts the entire field of accessibility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 common understanding strengthens and broadens the entire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Meanwhile</a:t>
            </a:r>
            <a:r>
              <a:rPr lang="en-AT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While organizations were coming around on harmonization: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W3C Web Content Accessibility Guidelines (WCAG) 2.0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More testable requirements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Notion of techniques and failures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Convergence internationally</a:t>
            </a:r>
            <a:endParaRPr lang="en-US" dirty="0"/>
          </a:p>
          <a:p>
            <a:r>
              <a:rPr lang="en-US" dirty="0" smtClean="0"/>
              <a:t> W3C Website Accessibility Evaluation Methodology (WCAG-EM)</a:t>
            </a:r>
            <a:endParaRPr lang="en-US" dirty="0"/>
          </a:p>
          <a:p>
            <a:r>
              <a:rPr lang="en-US" dirty="0" smtClean="0"/>
              <a:t> Auto-WCAG Community Group (spin-off from the EIII Project)</a:t>
            </a:r>
          </a:p>
        </p:txBody>
      </p:sp>
    </p:spTree>
    <p:extLst>
      <p:ext uri="{BB962C8B-B14F-4D97-AF65-F5344CB8AC3E}">
        <p14:creationId xmlns:p14="http://schemas.microsoft.com/office/powerpoint/2010/main" val="25945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Accessibility Conformance Testing (ACT)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Task Force of W3C Accessibility Guidelines Working Group (AGWG):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ACT Rules Format 1.0</a:t>
            </a:r>
            <a:endParaRPr lang="en-US" dirty="0"/>
          </a:p>
          <a:p>
            <a:r>
              <a:rPr lang="en-US" dirty="0" smtClean="0"/>
              <a:t> ACT Review Process</a:t>
            </a:r>
            <a:endParaRPr lang="en-US" dirty="0"/>
          </a:p>
          <a:p>
            <a:r>
              <a:rPr lang="en-US" dirty="0" smtClean="0"/>
              <a:t> ACT Rules Repository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All these are currently in development</a:t>
            </a:r>
            <a:r>
              <a:rPr lang="en-AT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 Framework</a:t>
            </a:r>
            <a:endParaRPr lang="en-US" dirty="0"/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128DC088-7539-C94F-A6F0-B2EF1D2623EF}"/>
              </a:ext>
            </a:extLst>
          </p:cNvPr>
          <p:cNvSpPr txBox="1"/>
          <p:nvPr/>
        </p:nvSpPr>
        <p:spPr>
          <a:xfrm>
            <a:off x="1020116" y="5568987"/>
            <a:ext cx="832326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ACT </a:t>
            </a:r>
            <a:r>
              <a:rPr lang="en-US" sz="1600" dirty="0" smtClean="0">
                <a:solidFill>
                  <a:schemeClr val="bg1"/>
                </a:solidFill>
              </a:rPr>
              <a:t>Rules </a:t>
            </a:r>
            <a:r>
              <a:rPr lang="en-US" sz="1600" dirty="0">
                <a:solidFill>
                  <a:schemeClr val="bg1"/>
                </a:solidFill>
              </a:rPr>
              <a:t>Format 1.0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F604289-2D31-7442-9A73-57C7278E02CF}"/>
              </a:ext>
            </a:extLst>
          </p:cNvPr>
          <p:cNvSpPr txBox="1">
            <a:spLocks/>
          </p:cNvSpPr>
          <p:nvPr/>
        </p:nvSpPr>
        <p:spPr>
          <a:xfrm>
            <a:off x="1020116" y="3711230"/>
            <a:ext cx="8323893" cy="659409"/>
          </a:xfrm>
          <a:prstGeom prst="rect">
            <a:avLst/>
          </a:prstGeom>
          <a:solidFill>
            <a:srgbClr val="0070C0"/>
          </a:solidFill>
        </p:spPr>
        <p:txBody>
          <a:bodyPr vert="horz" lIns="0" tIns="45720" rIns="0" bIns="45720" numCol="1" rtlCol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algn="ctr" fontAlgn="base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ACT Rules Repository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89E2B4A2-8D8B-F546-8B15-3069D2480195}"/>
              </a:ext>
            </a:extLst>
          </p:cNvPr>
          <p:cNvSpPr txBox="1"/>
          <p:nvPr/>
        </p:nvSpPr>
        <p:spPr>
          <a:xfrm>
            <a:off x="1020115" y="3087100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Implementation 1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2898A44A-C2D0-F44D-B7D9-09D07A0EFE6C}"/>
              </a:ext>
            </a:extLst>
          </p:cNvPr>
          <p:cNvSpPr txBox="1"/>
          <p:nvPr/>
        </p:nvSpPr>
        <p:spPr>
          <a:xfrm>
            <a:off x="6901929" y="3087100"/>
            <a:ext cx="2442080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Implementation N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CA984104-9268-A342-9766-06C4392F3511}"/>
              </a:ext>
            </a:extLst>
          </p:cNvPr>
          <p:cNvSpPr txBox="1"/>
          <p:nvPr/>
        </p:nvSpPr>
        <p:spPr>
          <a:xfrm>
            <a:off x="3572992" y="3087100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Implementation 2</a:t>
            </a: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1F08A6A3-0C50-EC4F-A433-E6A2EB05045D}"/>
              </a:ext>
            </a:extLst>
          </p:cNvPr>
          <p:cNvSpPr txBox="1"/>
          <p:nvPr/>
        </p:nvSpPr>
        <p:spPr>
          <a:xfrm>
            <a:off x="1020116" y="2161123"/>
            <a:ext cx="8323893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Consistent test results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1CBA9938-5C31-7A42-8BD0-806B9206DF85}"/>
              </a:ext>
            </a:extLst>
          </p:cNvPr>
          <p:cNvSpPr txBox="1"/>
          <p:nvPr/>
        </p:nvSpPr>
        <p:spPr>
          <a:xfrm>
            <a:off x="1020116" y="4939432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Source 1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2C273E05-38FD-B048-905B-6EBCBAD75972}"/>
              </a:ext>
            </a:extLst>
          </p:cNvPr>
          <p:cNvSpPr txBox="1"/>
          <p:nvPr/>
        </p:nvSpPr>
        <p:spPr>
          <a:xfrm>
            <a:off x="6901929" y="4939432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Source N</a:t>
            </a:r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id="{251C7B23-DDA2-D046-8D76-28AE6B71DE26}"/>
              </a:ext>
            </a:extLst>
          </p:cNvPr>
          <p:cNvSpPr txBox="1"/>
          <p:nvPr/>
        </p:nvSpPr>
        <p:spPr>
          <a:xfrm>
            <a:off x="3572992" y="4939432"/>
            <a:ext cx="2441448" cy="33855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Source 2</a:t>
            </a:r>
          </a:p>
        </p:txBody>
      </p:sp>
      <p:sp>
        <p:nvSpPr>
          <p:cNvPr id="42" name="Triangle 23">
            <a:extLst>
              <a:ext uri="{FF2B5EF4-FFF2-40B4-BE49-F238E27FC236}">
                <a16:creationId xmlns:a16="http://schemas.microsoft.com/office/drawing/2014/main" id="{0415DB5D-B2EC-144D-9C75-04D51B61DB86}"/>
              </a:ext>
            </a:extLst>
          </p:cNvPr>
          <p:cNvSpPr/>
          <p:nvPr/>
        </p:nvSpPr>
        <p:spPr>
          <a:xfrm>
            <a:off x="1960394" y="2675955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3" name="Triangle 24">
            <a:extLst>
              <a:ext uri="{FF2B5EF4-FFF2-40B4-BE49-F238E27FC236}">
                <a16:creationId xmlns:a16="http://schemas.microsoft.com/office/drawing/2014/main" id="{BA04294D-DB65-8843-A13F-567501406129}"/>
              </a:ext>
            </a:extLst>
          </p:cNvPr>
          <p:cNvSpPr/>
          <p:nvPr/>
        </p:nvSpPr>
        <p:spPr>
          <a:xfrm>
            <a:off x="4513271" y="2675955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4" name="Triangle 25">
            <a:extLst>
              <a:ext uri="{FF2B5EF4-FFF2-40B4-BE49-F238E27FC236}">
                <a16:creationId xmlns:a16="http://schemas.microsoft.com/office/drawing/2014/main" id="{0A22BED8-8394-484A-BE23-7050607B7D62}"/>
              </a:ext>
            </a:extLst>
          </p:cNvPr>
          <p:cNvSpPr/>
          <p:nvPr/>
        </p:nvSpPr>
        <p:spPr>
          <a:xfrm>
            <a:off x="7842524" y="2675955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5" name="Triangle 26">
            <a:extLst>
              <a:ext uri="{FF2B5EF4-FFF2-40B4-BE49-F238E27FC236}">
                <a16:creationId xmlns:a16="http://schemas.microsoft.com/office/drawing/2014/main" id="{038F96B4-D14D-544C-BFE7-64FD17621937}"/>
              </a:ext>
            </a:extLst>
          </p:cNvPr>
          <p:cNvSpPr/>
          <p:nvPr/>
        </p:nvSpPr>
        <p:spPr>
          <a:xfrm>
            <a:off x="1960394" y="4485362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6" name="Triangle 27">
            <a:extLst>
              <a:ext uri="{FF2B5EF4-FFF2-40B4-BE49-F238E27FC236}">
                <a16:creationId xmlns:a16="http://schemas.microsoft.com/office/drawing/2014/main" id="{4C55E83A-FF78-3A4B-AE01-E5268C4C4171}"/>
              </a:ext>
            </a:extLst>
          </p:cNvPr>
          <p:cNvSpPr/>
          <p:nvPr/>
        </p:nvSpPr>
        <p:spPr>
          <a:xfrm>
            <a:off x="4511571" y="4509536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7" name="Triangle 28">
            <a:extLst>
              <a:ext uri="{FF2B5EF4-FFF2-40B4-BE49-F238E27FC236}">
                <a16:creationId xmlns:a16="http://schemas.microsoft.com/office/drawing/2014/main" id="{70BB2169-CFBB-1E47-A3F8-20CA69617DC4}"/>
              </a:ext>
            </a:extLst>
          </p:cNvPr>
          <p:cNvSpPr/>
          <p:nvPr/>
        </p:nvSpPr>
        <p:spPr>
          <a:xfrm>
            <a:off x="7842208" y="4509536"/>
            <a:ext cx="560890" cy="22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8" name="TextBox 29">
            <a:extLst>
              <a:ext uri="{FF2B5EF4-FFF2-40B4-BE49-F238E27FC236}">
                <a16:creationId xmlns:a16="http://schemas.microsoft.com/office/drawing/2014/main" id="{E3E709F7-655C-714C-BA4F-639C38CB17EB}"/>
              </a:ext>
            </a:extLst>
          </p:cNvPr>
          <p:cNvSpPr txBox="1"/>
          <p:nvPr/>
        </p:nvSpPr>
        <p:spPr>
          <a:xfrm>
            <a:off x="6117188" y="3094607"/>
            <a:ext cx="65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3C9"/>
                </a:solidFill>
              </a:rPr>
              <a:t>…</a:t>
            </a: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3BBF03B3-14BA-F948-9607-1271DA9AF882}"/>
              </a:ext>
            </a:extLst>
          </p:cNvPr>
          <p:cNvSpPr txBox="1"/>
          <p:nvPr/>
        </p:nvSpPr>
        <p:spPr>
          <a:xfrm>
            <a:off x="6141845" y="4923667"/>
            <a:ext cx="65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3C9"/>
                </a:solidFill>
              </a:rPr>
              <a:t>…</a:t>
            </a:r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2C695354-4A9C-504B-861E-7EB0D85C6D43}"/>
              </a:ext>
            </a:extLst>
          </p:cNvPr>
          <p:cNvSpPr txBox="1"/>
          <p:nvPr/>
        </p:nvSpPr>
        <p:spPr>
          <a:xfrm>
            <a:off x="9885842" y="5628363"/>
            <a:ext cx="1655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ACT Task Force</a:t>
            </a: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3D5FF7B1-B32B-8C4C-B1BD-42C7D10491FF}"/>
              </a:ext>
            </a:extLst>
          </p:cNvPr>
          <p:cNvSpPr txBox="1"/>
          <p:nvPr/>
        </p:nvSpPr>
        <p:spPr>
          <a:xfrm>
            <a:off x="9885842" y="4269135"/>
            <a:ext cx="186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Auto-WCAG </a:t>
            </a:r>
            <a:r>
              <a:rPr lang="en-US" sz="1600" dirty="0"/>
              <a:t>CG </a:t>
            </a:r>
            <a:r>
              <a:rPr lang="en-US" sz="1600" dirty="0" smtClean="0"/>
              <a:t>(…or other CGs</a:t>
            </a:r>
            <a:r>
              <a:rPr lang="en-US" sz="1600" dirty="0"/>
              <a:t>)</a:t>
            </a:r>
          </a:p>
        </p:txBody>
      </p:sp>
      <p:sp>
        <p:nvSpPr>
          <p:cNvPr id="52" name="TextBox 33">
            <a:extLst>
              <a:ext uri="{FF2B5EF4-FFF2-40B4-BE49-F238E27FC236}">
                <a16:creationId xmlns:a16="http://schemas.microsoft.com/office/drawing/2014/main" id="{FD259075-0E9A-DA46-9F20-906DAC2F7EBA}"/>
              </a:ext>
            </a:extLst>
          </p:cNvPr>
          <p:cNvSpPr txBox="1"/>
          <p:nvPr/>
        </p:nvSpPr>
        <p:spPr>
          <a:xfrm>
            <a:off x="9885842" y="2921317"/>
            <a:ext cx="186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Methodologies and test </a:t>
            </a:r>
            <a:r>
              <a:rPr lang="en-US" sz="1600" dirty="0"/>
              <a:t>tools</a:t>
            </a:r>
            <a:endParaRPr lang="en-US" sz="1600" dirty="0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9CB856F2-FF57-FA4D-92BD-B8ECFA9B6D03}"/>
              </a:ext>
            </a:extLst>
          </p:cNvPr>
          <p:cNvSpPr/>
          <p:nvPr/>
        </p:nvSpPr>
        <p:spPr>
          <a:xfrm>
            <a:off x="9527026" y="3632099"/>
            <a:ext cx="219456" cy="1828800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C61E38BC-E715-FE48-A5F9-87B5930BB63A}"/>
              </a:ext>
            </a:extLst>
          </p:cNvPr>
          <p:cNvSpPr/>
          <p:nvPr/>
        </p:nvSpPr>
        <p:spPr>
          <a:xfrm>
            <a:off x="9527025" y="5568987"/>
            <a:ext cx="219456" cy="461665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2A8C0272-9038-3F4F-809B-85F22539F794}"/>
              </a:ext>
            </a:extLst>
          </p:cNvPr>
          <p:cNvSpPr/>
          <p:nvPr/>
        </p:nvSpPr>
        <p:spPr>
          <a:xfrm>
            <a:off x="9527025" y="2885333"/>
            <a:ext cx="219456" cy="640080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DEDF4FCD-3CC0-1F40-8006-E94C7421F891}"/>
              </a:ext>
            </a:extLst>
          </p:cNvPr>
          <p:cNvSpPr/>
          <p:nvPr/>
        </p:nvSpPr>
        <p:spPr>
          <a:xfrm>
            <a:off x="9526562" y="2099568"/>
            <a:ext cx="219919" cy="640080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AC8D54B4-3569-904E-871F-FD53B23A83EB}"/>
              </a:ext>
            </a:extLst>
          </p:cNvPr>
          <p:cNvSpPr txBox="1"/>
          <p:nvPr/>
        </p:nvSpPr>
        <p:spPr>
          <a:xfrm>
            <a:off x="9894687" y="2234942"/>
            <a:ext cx="1863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Evaluators</a:t>
            </a:r>
            <a:endParaRPr lang="en-US" sz="1600" dirty="0"/>
          </a:p>
        </p:txBody>
      </p:sp>
      <p:sp>
        <p:nvSpPr>
          <p:cNvPr id="58" name="TextBox 2">
            <a:extLst>
              <a:ext uri="{FF2B5EF4-FFF2-40B4-BE49-F238E27FC236}">
                <a16:creationId xmlns:a16="http://schemas.microsoft.com/office/drawing/2014/main" id="{8196F132-19A4-8944-96A2-8AB21F1EDFFF}"/>
              </a:ext>
            </a:extLst>
          </p:cNvPr>
          <p:cNvSpPr txBox="1"/>
          <p:nvPr/>
        </p:nvSpPr>
        <p:spPr>
          <a:xfrm rot="10800000">
            <a:off x="490020" y="3583422"/>
            <a:ext cx="430887" cy="2318022"/>
          </a:xfrm>
          <a:prstGeom prst="rect">
            <a:avLst/>
          </a:prstGeom>
          <a:solidFill>
            <a:srgbClr val="0093C9">
              <a:alpha val="44000"/>
            </a:srgbClr>
          </a:solidFill>
        </p:spPr>
        <p:txBody>
          <a:bodyPr vert="vert" wrap="square" lIns="91440" tIns="0" rIns="9144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ACT Review Process</a:t>
            </a:r>
          </a:p>
        </p:txBody>
      </p:sp>
      <p:sp>
        <p:nvSpPr>
          <p:cNvPr id="59" name="Triangle 3">
            <a:extLst>
              <a:ext uri="{FF2B5EF4-FFF2-40B4-BE49-F238E27FC236}">
                <a16:creationId xmlns:a16="http://schemas.microsoft.com/office/drawing/2014/main" id="{6DFBD9D1-0728-1D4F-9D2A-291FC47F3909}"/>
              </a:ext>
            </a:extLst>
          </p:cNvPr>
          <p:cNvSpPr/>
          <p:nvPr/>
        </p:nvSpPr>
        <p:spPr>
          <a:xfrm>
            <a:off x="433791" y="3338409"/>
            <a:ext cx="530610" cy="2420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503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sales training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training presentation.potx" id="{43A08E4F-B0EF-4939-AE80-92C3CECADCD8}" vid="{E3DA271C-F552-4722-8084-29919216053E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training presentation</Template>
  <TotalTime>368</TotalTime>
  <Words>729</Words>
  <Application>Microsoft Office PowerPoint</Application>
  <PresentationFormat>Widescreen</PresentationFormat>
  <Paragraphs>156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Wingdings</vt:lpstr>
      <vt:lpstr>Wingdings 2</vt:lpstr>
      <vt:lpstr>Business sales training presentation</vt:lpstr>
      <vt:lpstr> ACT Rules for Manual Web Accessibility Evaluation Methodologies  Online Symposium 14 March 2018</vt:lpstr>
      <vt:lpstr>Logistics</vt:lpstr>
      <vt:lpstr>Agenda</vt:lpstr>
      <vt:lpstr>History</vt:lpstr>
      <vt:lpstr>UWEM</vt:lpstr>
      <vt:lpstr>Benefits of Harmonization</vt:lpstr>
      <vt:lpstr>Meanwhile…</vt:lpstr>
      <vt:lpstr>Accessibility Conformance Testing (ACT)</vt:lpstr>
      <vt:lpstr>ACT Framework</vt:lpstr>
      <vt:lpstr>ACT Rules Format (8 March 2018 Draft)</vt:lpstr>
      <vt:lpstr>ACT RuLE: Outline</vt:lpstr>
      <vt:lpstr>ACT Rule: Example</vt:lpstr>
      <vt:lpstr>ACT Review Process</vt:lpstr>
      <vt:lpstr>ACT Framework (Recap)</vt:lpstr>
      <vt:lpstr>Auto-WCAG Community Group</vt:lpstr>
      <vt:lpstr>Logistics (Recap)</vt:lpstr>
      <vt:lpstr>Some Questions from the Survey…</vt:lpstr>
      <vt:lpstr>Some Questions from the Floor…</vt:lpstr>
      <vt:lpstr>Wrap-Up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WAI-Tools Project  29 November 2017 Brussels, Belgium</dc:title>
  <dc:creator>Shadi Abou-Zahra</dc:creator>
  <cp:lastModifiedBy>Shadi Abou-Zahra</cp:lastModifiedBy>
  <cp:revision>43</cp:revision>
  <dcterms:created xsi:type="dcterms:W3CDTF">2017-11-20T17:35:56Z</dcterms:created>
  <dcterms:modified xsi:type="dcterms:W3CDTF">2018-03-19T18:12:19Z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74066600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