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handoutMasterIdLst>
    <p:handoutMasterId r:id="rId25"/>
  </p:handoutMasterIdLst>
  <p:sldIdLst>
    <p:sldId id="282" r:id="rId2"/>
    <p:sldId id="259" r:id="rId3"/>
    <p:sldId id="283" r:id="rId4"/>
    <p:sldId id="289" r:id="rId5"/>
    <p:sldId id="291" r:id="rId6"/>
    <p:sldId id="290" r:id="rId7"/>
    <p:sldId id="286" r:id="rId8"/>
    <p:sldId id="293" r:id="rId9"/>
    <p:sldId id="311" r:id="rId10"/>
    <p:sldId id="312" r:id="rId11"/>
    <p:sldId id="313" r:id="rId12"/>
    <p:sldId id="287" r:id="rId13"/>
    <p:sldId id="288" r:id="rId14"/>
    <p:sldId id="314" r:id="rId15"/>
    <p:sldId id="315" r:id="rId16"/>
    <p:sldId id="298" r:id="rId17"/>
    <p:sldId id="316" r:id="rId18"/>
    <p:sldId id="300" r:id="rId19"/>
    <p:sldId id="317" r:id="rId20"/>
    <p:sldId id="322" r:id="rId21"/>
    <p:sldId id="323" r:id="rId22"/>
    <p:sldId id="30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E8B1032C-EA38-4F05-BA0D-38AFFFC7BED3}">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showGuides="1">
      <p:cViewPr varScale="1">
        <p:scale>
          <a:sx n="96" d="100"/>
          <a:sy n="96" d="100"/>
        </p:scale>
        <p:origin x="96" y="99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326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27325D-7C6B-4659-A656-A772019985A7}" type="datetimeFigureOut">
              <a:rPr lang="en-US" smtClean="0"/>
              <a:t>1/28/2018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AB6F1DE-7011-44EB-ACA9-621AFE57E05B}" type="slidenum">
              <a:rPr lang="en-US" smtClean="0"/>
              <a:t>‹#›</a:t>
            </a:fld>
            <a:endParaRPr lang="en-US" dirty="0"/>
          </a:p>
        </p:txBody>
      </p:sp>
    </p:spTree>
    <p:extLst>
      <p:ext uri="{BB962C8B-B14F-4D97-AF65-F5344CB8AC3E}">
        <p14:creationId xmlns:p14="http://schemas.microsoft.com/office/powerpoint/2010/main" val="3776952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5FD80F-0FDC-4A05-9EF1-C028EC4EDC0A}" type="datetimeFigureOut">
              <a:rPr lang="en-US" smtClean="0"/>
              <a:t>1/28/2018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6039D5-9119-4C2A-87C5-029C8B6BFFEF}" type="slidenum">
              <a:rPr lang="en-US" smtClean="0"/>
              <a:t>‹#›</a:t>
            </a:fld>
            <a:endParaRPr lang="en-US" dirty="0"/>
          </a:p>
        </p:txBody>
      </p:sp>
    </p:spTree>
    <p:extLst>
      <p:ext uri="{BB962C8B-B14F-4D97-AF65-F5344CB8AC3E}">
        <p14:creationId xmlns:p14="http://schemas.microsoft.com/office/powerpoint/2010/main" val="333752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6039D5-9119-4C2A-87C5-029C8B6BFFEF}"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414040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your self and organization!</a:t>
            </a:r>
          </a:p>
          <a:p>
            <a:endParaRPr lang="en-US" dirty="0"/>
          </a:p>
          <a:p>
            <a:r>
              <a:rPr lang="en-US" dirty="0"/>
              <a:t>Into open source engines!! </a:t>
            </a:r>
          </a:p>
          <a:p>
            <a:r>
              <a:rPr lang="en-US" dirty="0"/>
              <a:t>Two independent implementations </a:t>
            </a:r>
          </a:p>
          <a:p>
            <a:r>
              <a:rPr lang="en-US" dirty="0"/>
              <a:t>Vetting – because </a:t>
            </a:r>
            <a:r>
              <a:rPr lang="en-US" dirty="0">
                <a:sym typeface="Wingdings" panose="05000000000000000000" pitchFamily="2" charset="2"/>
              </a:rPr>
              <a:t> </a:t>
            </a:r>
            <a:r>
              <a:rPr lang="en-US" b="1" u="sng" dirty="0">
                <a:sym typeface="Wingdings" panose="05000000000000000000" pitchFamily="2" charset="2"/>
              </a:rPr>
              <a:t>Not</a:t>
            </a:r>
            <a:r>
              <a:rPr lang="en-US" dirty="0">
                <a:sym typeface="Wingdings" panose="05000000000000000000" pitchFamily="2" charset="2"/>
              </a:rPr>
              <a:t> real life websites!! </a:t>
            </a:r>
            <a:endParaRPr lang="en-US" dirty="0"/>
          </a:p>
          <a:p>
            <a:endParaRPr lang="en-US" dirty="0"/>
          </a:p>
          <a:p>
            <a:endParaRPr lang="en-US" dirty="0"/>
          </a:p>
          <a:p>
            <a:r>
              <a:rPr lang="en-US" dirty="0"/>
              <a:t>Vetting: quality control of rules // if implementable and if accurate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(DQ has intermediate format)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Automatic! Semiautomatic! And Manual testing!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GB" sz="1200" kern="1200" dirty="0">
                <a:solidFill>
                  <a:schemeClr val="tx1"/>
                </a:solidFill>
                <a:effectLst/>
                <a:latin typeface="+mn-lt"/>
                <a:ea typeface="+mn-ea"/>
                <a:cs typeface="+mn-cs"/>
              </a:rPr>
              <a:t>That is, project results will be deployed directly into the existing market of web accessibility evaluation and repair tools, rather than to develop tools from scratch or from an earlier stage of development. This includes the Deque </a:t>
            </a:r>
            <a:r>
              <a:rPr lang="en-GB" sz="1200" kern="1200" dirty="0" err="1">
                <a:solidFill>
                  <a:schemeClr val="tx1"/>
                </a:solidFill>
                <a:effectLst/>
                <a:latin typeface="+mn-lt"/>
                <a:ea typeface="+mn-ea"/>
                <a:cs typeface="+mn-cs"/>
              </a:rPr>
              <a:t>aXe</a:t>
            </a:r>
            <a:r>
              <a:rPr lang="en-GB" sz="1200" kern="1200" dirty="0">
                <a:solidFill>
                  <a:schemeClr val="tx1"/>
                </a:solidFill>
                <a:effectLst/>
                <a:latin typeface="+mn-lt"/>
                <a:ea typeface="+mn-ea"/>
                <a:cs typeface="+mn-cs"/>
              </a:rPr>
              <a:t> core and the Siteimprove testing engine that will be </a:t>
            </a:r>
            <a:r>
              <a:rPr lang="en-GB" sz="1200" strike="sngStrike" kern="1200" dirty="0">
                <a:solidFill>
                  <a:schemeClr val="tx1"/>
                </a:solidFill>
                <a:effectLst/>
                <a:latin typeface="+mn-lt"/>
                <a:ea typeface="+mn-ea"/>
                <a:cs typeface="+mn-cs"/>
              </a:rPr>
              <a:t>provided </a:t>
            </a:r>
            <a:r>
              <a:rPr lang="en-GB" sz="1200" u="sng" kern="1200" dirty="0">
                <a:solidFill>
                  <a:schemeClr val="tx1"/>
                </a:solidFill>
                <a:effectLst/>
                <a:latin typeface="+mn-lt"/>
                <a:ea typeface="+mn-ea"/>
                <a:cs typeface="+mn-cs"/>
              </a:rPr>
              <a:t>open sourced </a:t>
            </a:r>
            <a:r>
              <a:rPr lang="en-GB" sz="1200" kern="1200" dirty="0">
                <a:solidFill>
                  <a:schemeClr val="tx1"/>
                </a:solidFill>
                <a:effectLst/>
                <a:latin typeface="+mn-lt"/>
                <a:ea typeface="+mn-ea"/>
                <a:cs typeface="+mn-cs"/>
              </a:rPr>
              <a:t>during the course of the project work. </a:t>
            </a:r>
            <a:endParaRPr lang="en-US"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https://www.deque.com/products/axe-core/</a:t>
            </a:r>
            <a:endParaRPr lang="en-US"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So we are clearer</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
            </a:r>
          </a:p>
          <a:p>
            <a:r>
              <a:rPr lang="en-GB" sz="1200" kern="1200" dirty="0">
                <a:solidFill>
                  <a:schemeClr val="tx1"/>
                </a:solidFill>
                <a:effectLst/>
                <a:latin typeface="+mn-lt"/>
                <a:ea typeface="+mn-ea"/>
                <a:cs typeface="+mn-cs"/>
              </a:rPr>
              <a:t>Two distinct, </a:t>
            </a:r>
            <a:r>
              <a:rPr lang="en-GB" sz="1200" strike="sngStrike" kern="1200" dirty="0">
                <a:solidFill>
                  <a:schemeClr val="tx1"/>
                </a:solidFill>
                <a:effectLst/>
                <a:latin typeface="+mn-lt"/>
                <a:ea typeface="+mn-ea"/>
                <a:cs typeface="+mn-cs"/>
              </a:rPr>
              <a:t>open source, and</a:t>
            </a:r>
            <a:r>
              <a:rPr lang="en-GB" sz="1200" kern="1200" dirty="0">
                <a:solidFill>
                  <a:schemeClr val="tx1"/>
                </a:solidFill>
                <a:effectLst/>
                <a:latin typeface="+mn-lt"/>
                <a:ea typeface="+mn-ea"/>
                <a:cs typeface="+mn-cs"/>
              </a:rPr>
              <a:t> </a:t>
            </a:r>
            <a:r>
              <a:rPr lang="en-GB" sz="1200" strike="sngStrike"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market -leading web accessibility testing engines that implement the test rules developed by the project to the extent possible. Each implementation will be accompanied by a listing of the test rules that have been incorporated as part of the coded testing library.</a:t>
            </a:r>
            <a:endParaRPr lang="en-US"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n-US" dirty="0"/>
          </a:p>
          <a:p>
            <a:endParaRPr lang="en-US" dirty="0"/>
          </a:p>
          <a:p>
            <a:endParaRPr lang="en-US" dirty="0"/>
          </a:p>
          <a:p>
            <a:r>
              <a:rPr lang="en-GB" sz="1200" b="1" i="1" kern="1200" dirty="0">
                <a:solidFill>
                  <a:schemeClr val="tx1"/>
                </a:solidFill>
                <a:effectLst/>
                <a:latin typeface="+mn-lt"/>
                <a:ea typeface="+mn-ea"/>
                <a:cs typeface="+mn-cs"/>
              </a:rPr>
              <a:t>1.4.2.3 Validating Test Rules (M01-M36)</a:t>
            </a:r>
            <a:endParaRPr lang="en-US" sz="1200" b="1" i="1" kern="1200" dirty="0">
              <a:solidFill>
                <a:schemeClr val="tx1"/>
              </a:solidFill>
              <a:effectLst/>
              <a:latin typeface="+mn-lt"/>
              <a:ea typeface="+mn-ea"/>
              <a:cs typeface="+mn-cs"/>
            </a:endParaRPr>
          </a:p>
          <a:p>
            <a:pPr lvl="0"/>
            <a:r>
              <a:rPr lang="en-GB" sz="1200" b="1" u="sng" kern="1200" dirty="0">
                <a:solidFill>
                  <a:schemeClr val="tx1"/>
                </a:solidFill>
                <a:effectLst/>
                <a:latin typeface="+mn-lt"/>
                <a:ea typeface="+mn-ea"/>
                <a:cs typeface="+mn-cs"/>
              </a:rPr>
              <a:t>Output:</a:t>
            </a:r>
            <a:r>
              <a:rPr lang="en-GB" sz="1200" kern="1200" dirty="0">
                <a:solidFill>
                  <a:schemeClr val="tx1"/>
                </a:solidFill>
                <a:effectLst/>
                <a:latin typeface="+mn-lt"/>
                <a:ea typeface="+mn-ea"/>
                <a:cs typeface="+mn-cs"/>
              </a:rPr>
              <a:t> D1.3 Collection of Validated Conformance Test Rules (TRL 6, robust demonstrator)</a:t>
            </a:r>
            <a:endParaRPr lang="en-US"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Validation of the test rules will be carried out on real-life websites that have been previously certified by the Accessibility Foundation. These websites cannot be disclosed outside the project but the exact validation procedures and (anonymised) results will be made publicly available. This is a supporting measure to ensure the quality of the created test rules and expedite adoption into the W3C repository.</a:t>
            </a:r>
            <a:endParaRPr lang="en-US" sz="1200" kern="1200" dirty="0">
              <a:solidFill>
                <a:schemeClr val="tx1"/>
              </a:solidFill>
              <a:effectLst/>
              <a:latin typeface="+mn-lt"/>
              <a:ea typeface="+mn-ea"/>
              <a:cs typeface="+mn-cs"/>
            </a:endParaRPr>
          </a:p>
          <a:p>
            <a:endParaRPr lang="en-US" dirty="0"/>
          </a:p>
          <a:p>
            <a:r>
              <a:rPr lang="en-US" dirty="0"/>
              <a: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WAI-Tools also expects further implementation of its test rules by commercial, free, and open source tools outside the project. This is further explained in later sections on dissemination and exploitation of project results, but is critical effort complementary to this implementation effort within the project.</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B6039D5-9119-4C2A-87C5-029C8B6BFFEF}" type="slidenum">
              <a:rPr lang="en-US" smtClean="0"/>
              <a:t>10</a:t>
            </a:fld>
            <a:endParaRPr lang="en-US" dirty="0"/>
          </a:p>
        </p:txBody>
      </p:sp>
    </p:spTree>
    <p:extLst>
      <p:ext uri="{BB962C8B-B14F-4D97-AF65-F5344CB8AC3E}">
        <p14:creationId xmlns:p14="http://schemas.microsoft.com/office/powerpoint/2010/main" val="2689673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GB" baseline="0" noProof="0" dirty="0"/>
              <a:t>My name is Dagfinn Rømen and in this project two of my colleagues and I represent the Norwegian Authority for Universal Design of ICT, which is a part of Difi, the Agency for Public Management and eGovernment.</a:t>
            </a:r>
          </a:p>
          <a:p>
            <a:endParaRPr lang="en-GB" baseline="0" noProof="0" dirty="0"/>
          </a:p>
          <a:p>
            <a:r>
              <a:rPr lang="en-GB" baseline="0" noProof="0" dirty="0"/>
              <a:t>As a public sector authority body, our responsibility is to supervise the regulations on universal design of websites in Norway.</a:t>
            </a:r>
          </a:p>
          <a:p>
            <a:endParaRPr lang="en-GB" baseline="0" noProof="0" dirty="0"/>
          </a:p>
          <a:p>
            <a:r>
              <a:rPr lang="en-GB" baseline="0" noProof="0" dirty="0"/>
              <a:t>Through our work on area surveillance monitoring, we uncover digital barriers that allow us to direct our efforts in audits. Audits are targeted at a single website, and if we uncover errors, we have the possibility to issue orders for rectification, and we may even issue fines.</a:t>
            </a:r>
          </a:p>
          <a:p>
            <a:endParaRPr lang="en-GB" baseline="0" noProof="0" dirty="0"/>
          </a:p>
          <a:p>
            <a:r>
              <a:rPr lang="en-GB" baseline="0" noProof="0" dirty="0"/>
              <a:t>For these purposes, we have developed a documented interpretation of WCAG, which forms the basis for our indicators (our equivalent to test rules).</a:t>
            </a:r>
          </a:p>
          <a:p>
            <a:endParaRPr lang="en-GB" baseline="0" noProof="0" dirty="0"/>
          </a:p>
          <a:p>
            <a:r>
              <a:rPr lang="en-GB" sz="1200" b="0" kern="1200" noProof="0" dirty="0">
                <a:solidFill>
                  <a:schemeClr val="tx1"/>
                </a:solidFill>
                <a:effectLst/>
                <a:latin typeface="+mn-lt"/>
                <a:ea typeface="ＭＳ Ｐゴシック" pitchFamily="34" charset="-128"/>
                <a:cs typeface="+mn-cs"/>
              </a:rPr>
              <a:t>The</a:t>
            </a:r>
            <a:r>
              <a:rPr lang="en-GB" sz="1200" b="0" kern="1200" baseline="0" noProof="0" dirty="0">
                <a:solidFill>
                  <a:schemeClr val="tx1"/>
                </a:solidFill>
                <a:effectLst/>
                <a:latin typeface="+mn-lt"/>
                <a:ea typeface="ＭＳ Ｐゴシック" pitchFamily="34" charset="-128"/>
                <a:cs typeface="+mn-cs"/>
              </a:rPr>
              <a:t> development of our indicators b</a:t>
            </a:r>
            <a:r>
              <a:rPr lang="en-GB" sz="1200" b="0" kern="1200" noProof="0" dirty="0">
                <a:solidFill>
                  <a:schemeClr val="tx1"/>
                </a:solidFill>
                <a:effectLst/>
                <a:latin typeface="+mn-lt"/>
                <a:ea typeface="ＭＳ Ｐゴシック" pitchFamily="34" charset="-128"/>
                <a:cs typeface="+mn-cs"/>
              </a:rPr>
              <a:t>uilds fully on WCAG, and to some extent the other relevant documents of WCAG ACT, WCAG EM and EARL, mentioned here today.</a:t>
            </a:r>
            <a:endParaRPr lang="en-GB" baseline="0" noProof="0" dirty="0"/>
          </a:p>
          <a:p>
            <a:endParaRPr lang="en-GB" baseline="0" noProof="0" dirty="0"/>
          </a:p>
          <a:p>
            <a:r>
              <a:rPr lang="en-GB" baseline="0" noProof="0" dirty="0"/>
              <a:t>By joining this project, our aim is to arrive at a harmonised interpretation of WCAG, where we are able to automate as many test rules as possible.</a:t>
            </a:r>
          </a:p>
          <a:p>
            <a:endParaRPr lang="en-GB" baseline="0" noProof="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One of our tasks in this project is to deploy </a:t>
            </a:r>
            <a:r>
              <a:rPr lang="en-GB" baseline="0" dirty="0"/>
              <a:t>the new rule format in </a:t>
            </a:r>
            <a:r>
              <a:rPr lang="en-GB" dirty="0"/>
              <a:t>our existing</a:t>
            </a:r>
            <a:r>
              <a:rPr lang="en-GB" baseline="0" dirty="0"/>
              <a:t> indicators. We will also contribute test rules to the parts of WCAG that may not be tested automatically.</a:t>
            </a:r>
            <a:endParaRPr lang="en-GB" noProof="0" dirty="0"/>
          </a:p>
        </p:txBody>
      </p:sp>
      <p:sp>
        <p:nvSpPr>
          <p:cNvPr id="4" name="Plassholder for lysbildenummer 3"/>
          <p:cNvSpPr>
            <a:spLocks noGrp="1"/>
          </p:cNvSpPr>
          <p:nvPr>
            <p:ph type="sldNum" sz="quarter" idx="10"/>
          </p:nvPr>
        </p:nvSpPr>
        <p:spPr/>
        <p:txBody>
          <a:bodyPr/>
          <a:lstStyle/>
          <a:p>
            <a:fld id="{EB6039D5-9119-4C2A-87C5-029C8B6BFFEF}" type="slidenum">
              <a:rPr lang="en-US" smtClean="0"/>
              <a:t>15</a:t>
            </a:fld>
            <a:endParaRPr lang="en-US" dirty="0"/>
          </a:p>
        </p:txBody>
      </p:sp>
    </p:spTree>
    <p:extLst>
      <p:ext uri="{BB962C8B-B14F-4D97-AF65-F5344CB8AC3E}">
        <p14:creationId xmlns:p14="http://schemas.microsoft.com/office/powerpoint/2010/main" val="1993371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bwMode="white">
          <a:xfrm>
            <a:off x="203200" y="153923"/>
            <a:ext cx="89408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7" name="Rectangle 6"/>
          <p:cNvSpPr/>
          <p:nvPr/>
        </p:nvSpPr>
        <p:spPr bwMode="blackWhite">
          <a:xfrm>
            <a:off x="9347200" y="152399"/>
            <a:ext cx="2641600" cy="655624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Title 12"/>
          <p:cNvSpPr>
            <a:spLocks noGrp="1"/>
          </p:cNvSpPr>
          <p:nvPr>
            <p:ph type="title"/>
          </p:nvPr>
        </p:nvSpPr>
        <p:spPr>
          <a:xfrm>
            <a:off x="609600" y="2052960"/>
            <a:ext cx="8432800" cy="1828800"/>
          </a:xfrm>
        </p:spPr>
        <p:txBody>
          <a:bodyPr/>
          <a:lstStyle>
            <a:lvl1pPr algn="r">
              <a:defRPr sz="42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9347200" y="2052960"/>
            <a:ext cx="26416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accent4">
                    <a:lumMod val="20000"/>
                    <a:lumOff val="80000"/>
                  </a:schemeClr>
                </a:solidFill>
              </a:defRPr>
            </a:lvl1pPr>
          </a:lstStyle>
          <a:p>
            <a:fld id="{349BF3EA-1A78-4F07-BDC0-C8A1BD461199}" type="datetimeFigureOut">
              <a:rPr lang="en-US" smtClean="0"/>
              <a:pPr/>
              <a:t>1/28/2018</a:t>
            </a:fld>
            <a:endParaRPr lang="en-US" dirty="0"/>
          </a:p>
        </p:txBody>
      </p:sp>
      <p:sp>
        <p:nvSpPr>
          <p:cNvPr id="12" name="Footer Placeholder 11"/>
          <p:cNvSpPr>
            <a:spLocks noGrp="1"/>
          </p:cNvSpPr>
          <p:nvPr>
            <p:ph type="ftr" sz="quarter" idx="12"/>
          </p:nvPr>
        </p:nvSpPr>
        <p:spPr/>
        <p:txBody>
          <a:bodyPr/>
          <a:lstStyle>
            <a:lvl1pPr>
              <a:defRPr>
                <a:solidFill>
                  <a:schemeClr val="accent4">
                    <a:lumMod val="20000"/>
                    <a:lumOff val="80000"/>
                  </a:schemeClr>
                </a:solidFill>
              </a:defRPr>
            </a:lvl1pPr>
          </a:lstStyle>
          <a:p>
            <a:r>
              <a:rPr lang="en-US"/>
              <a:t>Add a footer</a:t>
            </a:r>
            <a:endParaRPr lang="en-US" dirty="0"/>
          </a:p>
        </p:txBody>
      </p:sp>
      <p:sp>
        <p:nvSpPr>
          <p:cNvPr id="11" name="Slide Number Placeholder 10"/>
          <p:cNvSpPr>
            <a:spLocks noGrp="1"/>
          </p:cNvSpPr>
          <p:nvPr>
            <p:ph type="sldNum" sz="quarter" idx="11"/>
          </p:nvPr>
        </p:nvSpPr>
        <p:spPr/>
        <p:txBody>
          <a:bodyPr/>
          <a:lstStyle>
            <a:lvl1pPr>
              <a:defRPr>
                <a:solidFill>
                  <a:schemeClr val="bg1"/>
                </a:solidFill>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173938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9BF3EA-1A78-4F07-BDC0-C8A1BD461199}" type="datetimeFigureOut">
              <a:rPr lang="en-US" smtClean="0"/>
              <a:t>1/28/2018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609637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03200" y="147319"/>
            <a:ext cx="89408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bwMode="blackWhite">
          <a:xfrm>
            <a:off x="9347200" y="147319"/>
            <a:ext cx="2608061"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Vertical Title 1"/>
          <p:cNvSpPr>
            <a:spLocks noGrp="1"/>
          </p:cNvSpPr>
          <p:nvPr>
            <p:ph type="title" orient="vert"/>
          </p:nvPr>
        </p:nvSpPr>
        <p:spPr>
          <a:xfrm>
            <a:off x="9550400" y="274639"/>
            <a:ext cx="22352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9BF3EA-1A78-4F07-BDC0-C8A1BD461199}" type="datetimeFigureOut">
              <a:rPr lang="en-US" smtClean="0"/>
              <a:t>1/28/2018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lvl1pPr>
              <a:defRPr>
                <a:solidFill>
                  <a:schemeClr val="accent4">
                    <a:lumMod val="20000"/>
                    <a:lumOff val="80000"/>
                  </a:schemeClr>
                </a:solidFill>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3626437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400"/>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9BF3EA-1A78-4F07-BDC0-C8A1BD461199}" type="datetimeFigureOut">
              <a:rPr lang="en-US" smtClean="0"/>
              <a:t>1/28/2018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872447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bwMode="blackWhite">
          <a:xfrm>
            <a:off x="203200" y="153923"/>
            <a:ext cx="8940800" cy="65532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7" name="Rectangle 6"/>
          <p:cNvSpPr/>
          <p:nvPr/>
        </p:nvSpPr>
        <p:spPr bwMode="blackWhite">
          <a:xfrm>
            <a:off x="9347200" y="152399"/>
            <a:ext cx="26416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Title 11"/>
          <p:cNvSpPr>
            <a:spLocks noGrp="1"/>
          </p:cNvSpPr>
          <p:nvPr>
            <p:ph type="title"/>
          </p:nvPr>
        </p:nvSpPr>
        <p:spPr>
          <a:xfrm>
            <a:off x="508000" y="2892277"/>
            <a:ext cx="8432800" cy="1645920"/>
          </a:xfrm>
        </p:spPr>
        <p:txBody>
          <a:bodyPr/>
          <a:lstStyle>
            <a:lvl1pPr algn="r">
              <a:defRPr sz="4200" spc="15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9550400" y="2892277"/>
            <a:ext cx="2133601" cy="1645920"/>
          </a:xfrm>
        </p:spPr>
        <p:txBody>
          <a:bodyPr anchor="ctr"/>
          <a:lstStyle>
            <a:lvl1pPr marL="0" indent="0">
              <a:buNone/>
              <a:defRPr sz="2000">
                <a:solidFill>
                  <a:schemeClr val="accent4">
                    <a:lumMod val="20000"/>
                    <a:lumOff val="8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349BF3EA-1A78-4F07-BDC0-C8A1BD461199}" type="datetimeFigureOut">
              <a:rPr lang="en-US" smtClean="0"/>
              <a:t>1/28/2018</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r>
              <a:rPr lang="en-US" dirty="0"/>
              <a:t>Add a footer</a:t>
            </a:r>
          </a:p>
        </p:txBody>
      </p:sp>
      <p:sp>
        <p:nvSpPr>
          <p:cNvPr id="10" name="Slide Number Placeholder 9"/>
          <p:cNvSpPr>
            <a:spLocks noGrp="1"/>
          </p:cNvSpPr>
          <p:nvPr>
            <p:ph type="sldNum" sz="quarter" idx="11"/>
          </p:nvPr>
        </p:nvSpPr>
        <p:spPr/>
        <p:txBody>
          <a:bodyPr/>
          <a:lstStyle>
            <a:lvl1pPr>
              <a:defRPr>
                <a:solidFill>
                  <a:schemeClr val="accent4">
                    <a:lumMod val="20000"/>
                    <a:lumOff val="80000"/>
                  </a:schemeClr>
                </a:solidFill>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28124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719072"/>
            <a:ext cx="5384800" cy="4407408"/>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1719072"/>
            <a:ext cx="5384800" cy="4407408"/>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49BF3EA-1A78-4F07-BDC0-C8A1BD461199}" type="datetimeFigureOut">
              <a:rPr lang="en-US" smtClean="0"/>
              <a:t>1/28/2018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882349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a:xfrm>
            <a:off x="609600" y="1722438"/>
            <a:ext cx="5386917" cy="639762"/>
          </a:xfrm>
        </p:spPr>
        <p:txBody>
          <a:bodyPr anchor="b"/>
          <a:lstStyle>
            <a:lvl1pPr marL="0" indent="0" algn="ctr">
              <a:buNone/>
              <a:defRPr sz="2400" b="0">
                <a:solidFill>
                  <a:schemeClr val="tx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438400"/>
            <a:ext cx="5386917"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368" y="1722438"/>
            <a:ext cx="5389033" cy="639762"/>
          </a:xfrm>
        </p:spPr>
        <p:txBody>
          <a:bodyPr anchor="b"/>
          <a:lstStyle>
            <a:lvl1pPr marL="0" indent="0" algn="ctr">
              <a:buNone/>
              <a:defRPr sz="2400" b="0">
                <a:solidFill>
                  <a:schemeClr val="tx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438400"/>
            <a:ext cx="5389033"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49BF3EA-1A78-4F07-BDC0-C8A1BD461199}" type="datetimeFigureOut">
              <a:rPr lang="en-US" smtClean="0"/>
              <a:t>1/28/2018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4379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9BF3EA-1A78-4F07-BDC0-C8A1BD461199}" type="datetimeFigureOut">
              <a:rPr lang="en-US" smtClean="0"/>
              <a:t>1/28/2018</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4084948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5" name="Rectangle 4"/>
          <p:cNvSpPr/>
          <p:nvPr/>
        </p:nvSpPr>
        <p:spPr>
          <a:xfrm>
            <a:off x="203200" y="150919"/>
            <a:ext cx="11775736"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Date Placeholder 1"/>
          <p:cNvSpPr>
            <a:spLocks noGrp="1"/>
          </p:cNvSpPr>
          <p:nvPr>
            <p:ph type="dt" sz="half" idx="10"/>
          </p:nvPr>
        </p:nvSpPr>
        <p:spPr/>
        <p:txBody>
          <a:bodyPr/>
          <a:lstStyle/>
          <a:p>
            <a:fld id="{349BF3EA-1A78-4F07-BDC0-C8A1BD461199}" type="datetimeFigureOut">
              <a:rPr lang="en-US" smtClean="0"/>
              <a:t>1/28/2018</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
        <p:nvSpPr>
          <p:cNvPr id="6" name="Titel 5"/>
          <p:cNvSpPr>
            <a:spLocks noGrp="1"/>
          </p:cNvSpPr>
          <p:nvPr>
            <p:ph type="title"/>
          </p:nvPr>
        </p:nvSpPr>
        <p:spPr/>
        <p:txBody>
          <a:bodyPr/>
          <a:lstStyle/>
          <a:p>
            <a:r>
              <a:rPr lang="nl-NL" smtClean="0"/>
              <a:t>Klik om de stijl te bewerken</a:t>
            </a:r>
            <a:endParaRPr lang="nl-NL"/>
          </a:p>
        </p:txBody>
      </p:sp>
    </p:spTree>
    <p:extLst>
      <p:ext uri="{BB962C8B-B14F-4D97-AF65-F5344CB8AC3E}">
        <p14:creationId xmlns:p14="http://schemas.microsoft.com/office/powerpoint/2010/main" val="2046998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bwMode="blackWhite">
          <a:xfrm>
            <a:off x="9347200" y="150876"/>
            <a:ext cx="2641600" cy="655624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9" name="Rectangle 8"/>
          <p:cNvSpPr/>
          <p:nvPr/>
        </p:nvSpPr>
        <p:spPr>
          <a:xfrm>
            <a:off x="203200" y="152400"/>
            <a:ext cx="89408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Title 10"/>
          <p:cNvSpPr>
            <a:spLocks noGrp="1"/>
          </p:cNvSpPr>
          <p:nvPr>
            <p:ph type="title"/>
          </p:nvPr>
        </p:nvSpPr>
        <p:spPr>
          <a:xfrm>
            <a:off x="9546336" y="457200"/>
            <a:ext cx="2234213" cy="1673352"/>
          </a:xfrm>
        </p:spPr>
        <p:txBody>
          <a:bodyPr anchor="b"/>
          <a:lstStyle>
            <a:lvl1pPr algn="l">
              <a:defRPr sz="2000" spc="150" baseline="0"/>
            </a:lvl1pPr>
          </a:lstStyle>
          <a:p>
            <a:r>
              <a:rPr lang="en-US" smtClean="0"/>
              <a:t>Click to edit Master title style</a:t>
            </a:r>
            <a:endParaRPr lang="en-US" dirty="0"/>
          </a:p>
        </p:txBody>
      </p:sp>
      <p:sp>
        <p:nvSpPr>
          <p:cNvPr id="3" name="Content Placeholder 2"/>
          <p:cNvSpPr>
            <a:spLocks noGrp="1"/>
          </p:cNvSpPr>
          <p:nvPr>
            <p:ph idx="1" hasCustomPrompt="1"/>
          </p:nvPr>
        </p:nvSpPr>
        <p:spPr>
          <a:xfrm>
            <a:off x="812800" y="304801"/>
            <a:ext cx="7823200" cy="5853113"/>
          </a:xfrm>
        </p:spPr>
        <p:txBody>
          <a:bodyPr/>
          <a:lstStyle>
            <a:lvl1pPr>
              <a:defRPr sz="2400"/>
            </a:lvl1pPr>
            <a:lvl2pPr>
              <a:defRPr sz="2000"/>
            </a:lvl2pPr>
            <a:lvl3pPr>
              <a:defRPr sz="1600"/>
            </a:lvl3pPr>
            <a:lvl4pPr>
              <a:defRPr sz="1400"/>
            </a:lvl4pPr>
            <a:lvl5pPr>
              <a:defRPr sz="13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9546336" y="2130552"/>
            <a:ext cx="2231136"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49BF3EA-1A78-4F07-BDC0-C8A1BD461199}" type="datetimeFigureOut">
              <a:rPr lang="en-US" smtClean="0"/>
              <a:t>1/28/2018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a:ln>
            <a:noFill/>
          </a:ln>
        </p:spPr>
        <p:txBody>
          <a:bodyPr/>
          <a:lstStyle>
            <a:lvl1pPr>
              <a:defRPr>
                <a:solidFill>
                  <a:schemeClr val="bg1"/>
                </a:solidFill>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75602564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9" name="Rectangle 8"/>
          <p:cNvSpPr/>
          <p:nvPr/>
        </p:nvSpPr>
        <p:spPr>
          <a:xfrm>
            <a:off x="9347200" y="150876"/>
            <a:ext cx="26416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itle 9"/>
          <p:cNvSpPr>
            <a:spLocks noGrp="1"/>
          </p:cNvSpPr>
          <p:nvPr>
            <p:ph type="title"/>
          </p:nvPr>
        </p:nvSpPr>
        <p:spPr>
          <a:xfrm>
            <a:off x="9550400" y="460248"/>
            <a:ext cx="2235200" cy="1673352"/>
          </a:xfrm>
        </p:spPr>
        <p:txBody>
          <a:bodyPr anchor="b"/>
          <a:lstStyle>
            <a:lvl1pPr algn="l">
              <a:defRPr sz="2000" spc="150" baseline="0">
                <a:solidFill>
                  <a:schemeClr val="accent4">
                    <a:lumMod val="20000"/>
                    <a:lumOff val="80000"/>
                  </a:schemeClr>
                </a:solidFill>
              </a:defRPr>
            </a:lvl1pPr>
          </a:lstStyle>
          <a:p>
            <a:r>
              <a:rPr lang="en-US" smtClean="0"/>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203200" y="152400"/>
            <a:ext cx="8940800" cy="6553200"/>
          </a:xfrm>
        </p:spPr>
        <p:txBody>
          <a:bodyPr anchor="ctr"/>
          <a:lstStyle>
            <a:lvl1pPr marL="0" indent="0" algn="ctr">
              <a:buNone/>
              <a:defRPr sz="3200">
                <a:solidFill>
                  <a:schemeClr val="tx2">
                    <a:lumMod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550400" y="2133600"/>
            <a:ext cx="22352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tx2">
                    <a:lumMod val="25000"/>
                  </a:schemeClr>
                </a:solidFill>
              </a:defRPr>
            </a:lvl1pPr>
          </a:lstStyle>
          <a:p>
            <a:fld id="{349BF3EA-1A78-4F07-BDC0-C8A1BD461199}" type="datetimeFigureOut">
              <a:rPr lang="en-US" smtClean="0"/>
              <a:pPr/>
              <a:t>1/28/2018</a:t>
            </a:fld>
            <a:endParaRPr lang="en-US" dirty="0"/>
          </a:p>
        </p:txBody>
      </p:sp>
      <p:sp>
        <p:nvSpPr>
          <p:cNvPr id="6" name="Footer Placeholder 5"/>
          <p:cNvSpPr>
            <a:spLocks noGrp="1"/>
          </p:cNvSpPr>
          <p:nvPr>
            <p:ph type="ftr" sz="quarter" idx="11"/>
          </p:nvPr>
        </p:nvSpPr>
        <p:spPr/>
        <p:txBody>
          <a:bodyPr/>
          <a:lstStyle>
            <a:lvl1pPr>
              <a:defRPr>
                <a:solidFill>
                  <a:schemeClr val="tx2">
                    <a:lumMod val="25000"/>
                  </a:schemeClr>
                </a:solidFill>
              </a:defRPr>
            </a:lvl1pPr>
          </a:lstStyle>
          <a:p>
            <a:r>
              <a:rPr lang="en-US"/>
              <a:t>Add a footer</a:t>
            </a:r>
            <a:endParaRPr lang="en-US" dirty="0"/>
          </a:p>
        </p:txBody>
      </p:sp>
      <p:sp>
        <p:nvSpPr>
          <p:cNvPr id="7" name="Slide Number Placeholder 6"/>
          <p:cNvSpPr>
            <a:spLocks noGrp="1"/>
          </p:cNvSpPr>
          <p:nvPr>
            <p:ph type="sldNum" sz="quarter" idx="12"/>
          </p:nvPr>
        </p:nvSpPr>
        <p:spPr/>
        <p:txBody>
          <a:bodyPr/>
          <a:lstStyle>
            <a:lvl1pPr>
              <a:defRPr>
                <a:solidFill>
                  <a:schemeClr val="accent4">
                    <a:lumMod val="20000"/>
                    <a:lumOff val="80000"/>
                  </a:schemeClr>
                </a:solidFill>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10919260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8" name="Rectangle 7"/>
          <p:cNvSpPr/>
          <p:nvPr/>
        </p:nvSpPr>
        <p:spPr bwMode="blackWhite">
          <a:xfrm>
            <a:off x="203199" y="152401"/>
            <a:ext cx="11752063"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Rectangle 8"/>
          <p:cNvSpPr/>
          <p:nvPr/>
        </p:nvSpPr>
        <p:spPr>
          <a:xfrm>
            <a:off x="203200" y="1634971"/>
            <a:ext cx="11775736"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508000" y="355847"/>
            <a:ext cx="11175013"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507999" y="1719071"/>
            <a:ext cx="11210524" cy="440740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94517" y="6356350"/>
            <a:ext cx="2844800" cy="274320"/>
          </a:xfrm>
          <a:prstGeom prst="rect">
            <a:avLst/>
          </a:prstGeom>
        </p:spPr>
        <p:txBody>
          <a:bodyPr vert="horz" lIns="91440" tIns="45720" rIns="91440" bIns="45720" rtlCol="0" anchor="ctr"/>
          <a:lstStyle>
            <a:lvl1pPr algn="l">
              <a:defRPr sz="1100">
                <a:solidFill>
                  <a:schemeClr val="tx2">
                    <a:lumMod val="75000"/>
                  </a:schemeClr>
                </a:solidFill>
              </a:defRPr>
            </a:lvl1pPr>
          </a:lstStyle>
          <a:p>
            <a:fld id="{349BF3EA-1A78-4F07-BDC0-C8A1BD461199}" type="datetimeFigureOut">
              <a:rPr lang="en-US" smtClean="0"/>
              <a:pPr/>
              <a:t>1/28/2018</a:t>
            </a:fld>
            <a:endParaRPr lang="en-US" dirty="0"/>
          </a:p>
        </p:txBody>
      </p:sp>
      <p:sp>
        <p:nvSpPr>
          <p:cNvPr id="5" name="Footer Placeholder 4"/>
          <p:cNvSpPr>
            <a:spLocks noGrp="1"/>
          </p:cNvSpPr>
          <p:nvPr>
            <p:ph type="ftr" sz="quarter" idx="3"/>
          </p:nvPr>
        </p:nvSpPr>
        <p:spPr>
          <a:xfrm>
            <a:off x="4064000" y="6356350"/>
            <a:ext cx="4470400" cy="274320"/>
          </a:xfrm>
          <a:prstGeom prst="rect">
            <a:avLst/>
          </a:prstGeom>
        </p:spPr>
        <p:txBody>
          <a:bodyPr vert="horz" lIns="91440" tIns="45720" rIns="91440" bIns="45720" rtlCol="0" anchor="ctr"/>
          <a:lstStyle>
            <a:lvl1pPr algn="ctr">
              <a:defRPr sz="1100">
                <a:solidFill>
                  <a:schemeClr val="tx2">
                    <a:lumMod val="7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10979573" y="6355080"/>
            <a:ext cx="777288" cy="274320"/>
          </a:xfrm>
          <a:prstGeom prst="rect">
            <a:avLst/>
          </a:prstGeom>
          <a:ln w="19050">
            <a:noFill/>
          </a:ln>
        </p:spPr>
        <p:txBody>
          <a:bodyPr vert="horz" lIns="91440" tIns="45720" rIns="91440" bIns="45720" rtlCol="0" anchor="ctr"/>
          <a:lstStyle>
            <a:lvl1pPr algn="ctr">
              <a:defRPr sz="1100">
                <a:solidFill>
                  <a:schemeClr val="tx2">
                    <a:lumMod val="75000"/>
                  </a:schemeClr>
                </a:solidFill>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8569617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lumMod val="50000"/>
          </a:schemeClr>
        </a:buClr>
        <a:buFont typeface="Wingdings 2" pitchFamily="18" charset="2"/>
        <a:buChar char=""/>
        <a:defRPr sz="2400" kern="1200" spc="150" baseline="0">
          <a:solidFill>
            <a:schemeClr val="tx2">
              <a:lumMod val="75000"/>
            </a:schemeClr>
          </a:solidFill>
          <a:latin typeface="+mn-lt"/>
          <a:ea typeface="+mn-ea"/>
          <a:cs typeface="+mn-cs"/>
        </a:defRPr>
      </a:lvl1pPr>
      <a:lvl2pPr marL="548640" indent="-182880" algn="l" defTabSz="914400" rtl="0" eaLnBrk="1" latinLnBrk="0" hangingPunct="1">
        <a:spcBef>
          <a:spcPct val="20000"/>
        </a:spcBef>
        <a:buClr>
          <a:schemeClr val="accent2">
            <a:lumMod val="75000"/>
          </a:schemeClr>
        </a:buClr>
        <a:buFont typeface="Wingdings" pitchFamily="2" charset="2"/>
        <a:buChar char="§"/>
        <a:defRPr sz="2000" kern="1200" spc="100" baseline="0">
          <a:solidFill>
            <a:schemeClr val="tx2">
              <a:lumMod val="75000"/>
            </a:schemeClr>
          </a:solidFill>
          <a:latin typeface="+mn-lt"/>
          <a:ea typeface="+mn-ea"/>
          <a:cs typeface="+mn-cs"/>
        </a:defRPr>
      </a:lvl2pPr>
      <a:lvl3pPr marL="822960" indent="-182880" algn="l" defTabSz="914400" rtl="0" eaLnBrk="1" latinLnBrk="0" hangingPunct="1">
        <a:spcBef>
          <a:spcPct val="20000"/>
        </a:spcBef>
        <a:buClr>
          <a:schemeClr val="accent3">
            <a:lumMod val="50000"/>
          </a:schemeClr>
        </a:buClr>
        <a:buFont typeface="Wingdings" pitchFamily="2" charset="2"/>
        <a:buChar char="§"/>
        <a:defRPr sz="1600" kern="1200" spc="100" baseline="0">
          <a:solidFill>
            <a:schemeClr val="tx2">
              <a:lumMod val="75000"/>
            </a:schemeClr>
          </a:solidFill>
          <a:latin typeface="+mn-lt"/>
          <a:ea typeface="+mn-ea"/>
          <a:cs typeface="+mn-cs"/>
        </a:defRPr>
      </a:lvl3pPr>
      <a:lvl4pPr marL="1097280" indent="-182880" algn="l" defTabSz="914400" rtl="0" eaLnBrk="1" latinLnBrk="0" hangingPunct="1">
        <a:spcBef>
          <a:spcPct val="20000"/>
        </a:spcBef>
        <a:buClr>
          <a:schemeClr val="accent4">
            <a:lumMod val="50000"/>
          </a:schemeClr>
        </a:buClr>
        <a:buFont typeface="Wingdings" pitchFamily="2" charset="2"/>
        <a:buChar char="§"/>
        <a:defRPr sz="1400" kern="1200">
          <a:solidFill>
            <a:schemeClr val="tx2">
              <a:lumMod val="75000"/>
            </a:schemeClr>
          </a:solidFill>
          <a:latin typeface="+mn-lt"/>
          <a:ea typeface="+mn-ea"/>
          <a:cs typeface="+mn-cs"/>
        </a:defRPr>
      </a:lvl4pPr>
      <a:lvl5pPr marL="1280160" indent="-182880" algn="l" defTabSz="914400" rtl="0" eaLnBrk="1" latinLnBrk="0" hangingPunct="1">
        <a:spcBef>
          <a:spcPct val="20000"/>
        </a:spcBef>
        <a:buClr>
          <a:schemeClr val="accent6">
            <a:lumMod val="75000"/>
          </a:schemeClr>
        </a:buClr>
        <a:buFont typeface="Wingdings" pitchFamily="2" charset="2"/>
        <a:buChar char="§"/>
        <a:defRPr sz="1300" kern="1200" spc="100" baseline="0">
          <a:solidFill>
            <a:schemeClr val="tx2">
              <a:lumMod val="75000"/>
            </a:schemeClr>
          </a:solidFill>
          <a:latin typeface="+mn-lt"/>
          <a:ea typeface="+mn-ea"/>
          <a:cs typeface="+mn-cs"/>
        </a:defRPr>
      </a:lvl5pPr>
      <a:lvl6pPr marL="1554480" indent="-182880" algn="l" defTabSz="914400" rtl="0" eaLnBrk="1" latinLnBrk="0" hangingPunct="1">
        <a:spcBef>
          <a:spcPct val="20000"/>
        </a:spcBef>
        <a:buClr>
          <a:schemeClr val="accent1">
            <a:lumMod val="50000"/>
          </a:schemeClr>
        </a:buClr>
        <a:buFont typeface="Wingdings" pitchFamily="2" charset="2"/>
        <a:buChar char="§"/>
        <a:defRPr sz="1200" kern="1200">
          <a:solidFill>
            <a:schemeClr val="tx2">
              <a:lumMod val="75000"/>
            </a:schemeClr>
          </a:solidFill>
          <a:latin typeface="+mn-lt"/>
          <a:ea typeface="+mn-ea"/>
          <a:cs typeface="+mn-cs"/>
        </a:defRPr>
      </a:lvl6pPr>
      <a:lvl7pPr marL="1828800" indent="-182880" algn="l" defTabSz="914400" rtl="0" eaLnBrk="1" latinLnBrk="0" hangingPunct="1">
        <a:spcBef>
          <a:spcPct val="20000"/>
        </a:spcBef>
        <a:buClr>
          <a:schemeClr val="accent2">
            <a:lumMod val="75000"/>
          </a:schemeClr>
        </a:buClr>
        <a:buFont typeface="Wingdings" pitchFamily="2" charset="2"/>
        <a:buChar char="§"/>
        <a:defRPr sz="1200" kern="1200">
          <a:solidFill>
            <a:schemeClr val="tx2">
              <a:lumMod val="75000"/>
            </a:schemeClr>
          </a:solidFill>
          <a:latin typeface="+mn-lt"/>
          <a:ea typeface="+mn-ea"/>
          <a:cs typeface="+mn-cs"/>
        </a:defRPr>
      </a:lvl7pPr>
      <a:lvl8pPr marL="2103120" indent="-182880" algn="l" defTabSz="914400" rtl="0" eaLnBrk="1" latinLnBrk="0" hangingPunct="1">
        <a:spcBef>
          <a:spcPct val="20000"/>
        </a:spcBef>
        <a:buClr>
          <a:schemeClr val="accent3">
            <a:lumMod val="75000"/>
          </a:schemeClr>
        </a:buClr>
        <a:buFont typeface="Wingdings" pitchFamily="2" charset="2"/>
        <a:buChar char="§"/>
        <a:defRPr sz="1200" kern="1200">
          <a:solidFill>
            <a:schemeClr val="tx2">
              <a:lumMod val="75000"/>
            </a:schemeClr>
          </a:solidFill>
          <a:latin typeface="+mn-lt"/>
          <a:ea typeface="+mn-ea"/>
          <a:cs typeface="+mn-cs"/>
        </a:defRPr>
      </a:lvl8pPr>
      <a:lvl9pPr marL="2366010" indent="-171450" algn="l" defTabSz="914400" rtl="0" eaLnBrk="1" latinLnBrk="0" hangingPunct="1">
        <a:spcBef>
          <a:spcPct val="20000"/>
        </a:spcBef>
        <a:buClr>
          <a:schemeClr val="accent5">
            <a:lumMod val="75000"/>
          </a:schemeClr>
        </a:buClr>
        <a:buFont typeface="Wingdings" panose="05000000000000000000" pitchFamily="2" charset="2"/>
        <a:buChar char="§"/>
        <a:defRPr sz="1200" kern="1200">
          <a:solidFill>
            <a:schemeClr val="tx2">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5400" b="1" dirty="0" smtClean="0"/>
              <a:t>WAI-Tools Project</a:t>
            </a:r>
            <a:r>
              <a:rPr lang="en-US" dirty="0" smtClean="0"/>
              <a:t/>
            </a:r>
            <a:br>
              <a:rPr lang="en-US" dirty="0" smtClean="0"/>
            </a:br>
            <a:r>
              <a:rPr lang="en-US" dirty="0" smtClean="0"/>
              <a:t/>
            </a:r>
            <a:br>
              <a:rPr lang="en-US" dirty="0" smtClean="0"/>
            </a:br>
            <a:r>
              <a:rPr lang="en-US" dirty="0" smtClean="0"/>
              <a:t>Overview and Introduction</a:t>
            </a:r>
            <a:br>
              <a:rPr lang="en-US" dirty="0" smtClean="0"/>
            </a:br>
            <a:r>
              <a:rPr lang="en-US" dirty="0" smtClean="0"/>
              <a:t/>
            </a:r>
            <a:br>
              <a:rPr lang="en-US" dirty="0" smtClean="0"/>
            </a:br>
            <a:r>
              <a:rPr lang="en-US" dirty="0"/>
              <a:t>1</a:t>
            </a:r>
            <a:r>
              <a:rPr lang="en-US" dirty="0" smtClean="0"/>
              <a:t> </a:t>
            </a:r>
            <a:r>
              <a:rPr lang="en-US" dirty="0" smtClean="0"/>
              <a:t>November </a:t>
            </a:r>
            <a:r>
              <a:rPr lang="en-US" dirty="0" smtClean="0"/>
              <a:t>2017</a:t>
            </a:r>
            <a:r>
              <a:rPr lang="en-US" dirty="0" smtClean="0"/>
              <a:t/>
            </a:r>
            <a:br>
              <a:rPr lang="en-US" dirty="0" smtClean="0"/>
            </a:br>
            <a:endParaRPr lang="en-US" dirty="0"/>
          </a:p>
        </p:txBody>
      </p:sp>
      <p:sp>
        <p:nvSpPr>
          <p:cNvPr id="5" name="Subtitle 4"/>
          <p:cNvSpPr>
            <a:spLocks noGrp="1"/>
          </p:cNvSpPr>
          <p:nvPr>
            <p:ph type="subTitle" idx="1"/>
          </p:nvPr>
        </p:nvSpPr>
        <p:spPr>
          <a:xfrm>
            <a:off x="9347200" y="6018669"/>
            <a:ext cx="2641600" cy="739942"/>
          </a:xfrm>
        </p:spPr>
        <p:txBody>
          <a:bodyPr>
            <a:normAutofit/>
          </a:bodyPr>
          <a:lstStyle/>
          <a:p>
            <a:r>
              <a:rPr lang="en-US" sz="1600" dirty="0" smtClean="0"/>
              <a:t>Horizon 2020 Project</a:t>
            </a:r>
          </a:p>
          <a:p>
            <a:r>
              <a:rPr lang="en-US" sz="1400" dirty="0" smtClean="0"/>
              <a:t>Grant Agreement 780057</a:t>
            </a:r>
            <a:endParaRPr lang="en-US" sz="1400" dirty="0"/>
          </a:p>
        </p:txBody>
      </p:sp>
      <p:pic>
        <p:nvPicPr>
          <p:cNvPr id="2" name="Picture 1" descr="Flag of the European Union" title="EU Fla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2576" y="4462670"/>
            <a:ext cx="2401818" cy="1628351"/>
          </a:xfrm>
          <a:prstGeom prst="rect">
            <a:avLst/>
          </a:prstGeom>
        </p:spPr>
      </p:pic>
    </p:spTree>
    <p:extLst>
      <p:ext uri="{BB962C8B-B14F-4D97-AF65-F5344CB8AC3E}">
        <p14:creationId xmlns:p14="http://schemas.microsoft.com/office/powerpoint/2010/main" val="1727290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D1.2 Implement </a:t>
            </a:r>
            <a:r>
              <a:rPr lang="en-US" dirty="0"/>
              <a:t>Test Rules</a:t>
            </a:r>
          </a:p>
        </p:txBody>
      </p:sp>
      <p:sp>
        <p:nvSpPr>
          <p:cNvPr id="4" name="Content Placeholder 3"/>
          <p:cNvSpPr>
            <a:spLocks noGrp="1"/>
          </p:cNvSpPr>
          <p:nvPr>
            <p:ph idx="1"/>
          </p:nvPr>
        </p:nvSpPr>
        <p:spPr/>
        <p:txBody>
          <a:bodyPr>
            <a:normAutofit/>
          </a:bodyPr>
          <a:lstStyle/>
          <a:p>
            <a:pPr marL="45720" indent="0">
              <a:buNone/>
            </a:pPr>
            <a:endParaRPr lang="en-US" dirty="0" smtClean="0"/>
          </a:p>
          <a:p>
            <a:pPr marL="45720" indent="0">
              <a:buNone/>
            </a:pPr>
            <a:endParaRPr lang="en-US" dirty="0"/>
          </a:p>
          <a:p>
            <a:r>
              <a:rPr lang="en-US" dirty="0"/>
              <a:t>Test rules will be implemented into existing tools:</a:t>
            </a:r>
          </a:p>
          <a:p>
            <a:pPr lvl="1"/>
            <a:r>
              <a:rPr lang="en-US" sz="2400" dirty="0" err="1"/>
              <a:t>aXe</a:t>
            </a:r>
            <a:r>
              <a:rPr lang="en-US" sz="2400" dirty="0"/>
              <a:t>-core (open source)</a:t>
            </a:r>
          </a:p>
          <a:p>
            <a:pPr lvl="1"/>
            <a:r>
              <a:rPr lang="en-US" sz="2400" dirty="0"/>
              <a:t>Siteimprove (to be open sourced</a:t>
            </a:r>
            <a:r>
              <a:rPr lang="en-US" sz="2400" dirty="0" smtClean="0"/>
              <a:t>)</a:t>
            </a:r>
            <a:endParaRPr lang="en-US" sz="2400" dirty="0"/>
          </a:p>
          <a:p>
            <a:r>
              <a:rPr lang="en-US" dirty="0"/>
              <a:t>Independent implementations to demonstrate </a:t>
            </a:r>
            <a:r>
              <a:rPr lang="en-US" dirty="0" smtClean="0"/>
              <a:t>applicability</a:t>
            </a:r>
            <a:endParaRPr lang="en-US" dirty="0"/>
          </a:p>
          <a:p>
            <a:r>
              <a:rPr lang="en-US" dirty="0"/>
              <a:t>First line vetting of test </a:t>
            </a:r>
            <a:r>
              <a:rPr lang="en-US" dirty="0" smtClean="0"/>
              <a:t>rules</a:t>
            </a:r>
            <a:endParaRPr lang="en-US" dirty="0"/>
          </a:p>
        </p:txBody>
      </p:sp>
    </p:spTree>
    <p:extLst>
      <p:ext uri="{BB962C8B-B14F-4D97-AF65-F5344CB8AC3E}">
        <p14:creationId xmlns:p14="http://schemas.microsoft.com/office/powerpoint/2010/main" val="2590572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D1.3 Validate Test Rules</a:t>
            </a:r>
            <a:endParaRPr lang="en-US" dirty="0"/>
          </a:p>
        </p:txBody>
      </p:sp>
      <p:sp>
        <p:nvSpPr>
          <p:cNvPr id="4" name="Content Placeholder 3"/>
          <p:cNvSpPr>
            <a:spLocks noGrp="1"/>
          </p:cNvSpPr>
          <p:nvPr>
            <p:ph idx="1"/>
          </p:nvPr>
        </p:nvSpPr>
        <p:spPr>
          <a:xfrm>
            <a:off x="507999" y="1719071"/>
            <a:ext cx="11432210" cy="4407408"/>
          </a:xfrm>
        </p:spPr>
        <p:txBody>
          <a:bodyPr>
            <a:noAutofit/>
          </a:bodyPr>
          <a:lstStyle/>
          <a:p>
            <a:pPr marL="45720" indent="0">
              <a:buNone/>
            </a:pPr>
            <a:r>
              <a:rPr lang="en-US" dirty="0" smtClean="0"/>
              <a:t/>
            </a:r>
            <a:br>
              <a:rPr lang="en-US" dirty="0" smtClean="0"/>
            </a:br>
            <a:endParaRPr lang="en-US" dirty="0" smtClean="0"/>
          </a:p>
          <a:p>
            <a:r>
              <a:rPr lang="en-US" dirty="0" smtClean="0"/>
              <a:t>According to ACT TF review process</a:t>
            </a:r>
          </a:p>
          <a:p>
            <a:r>
              <a:rPr lang="en-US" dirty="0" smtClean="0"/>
              <a:t>List of websites for validation purposes</a:t>
            </a:r>
          </a:p>
          <a:p>
            <a:r>
              <a:rPr lang="en-US" dirty="0" smtClean="0"/>
              <a:t>Check list of websites (manually)</a:t>
            </a:r>
            <a:endParaRPr lang="en-US" dirty="0"/>
          </a:p>
          <a:p>
            <a:r>
              <a:rPr lang="en-US" dirty="0" smtClean="0"/>
              <a:t>Validate test rules against websites:</a:t>
            </a:r>
            <a:endParaRPr lang="en-US" dirty="0"/>
          </a:p>
          <a:p>
            <a:r>
              <a:rPr lang="en-US" dirty="0" smtClean="0"/>
              <a:t>Automated, semi-automated, and manual</a:t>
            </a:r>
          </a:p>
          <a:p>
            <a:pPr marL="45720" indent="0">
              <a:buNone/>
            </a:pPr>
            <a:endParaRPr lang="en-US" dirty="0"/>
          </a:p>
          <a:p>
            <a:pPr marL="45720" indent="0">
              <a:buNone/>
            </a:pPr>
            <a:r>
              <a:rPr lang="en-US" sz="2200" dirty="0" smtClean="0"/>
              <a:t>w3.org/WAI/GL/task-forces/conformance-testing/wiki/</a:t>
            </a:r>
            <a:r>
              <a:rPr lang="en-US" sz="2200" dirty="0" err="1" smtClean="0"/>
              <a:t>ACT_Review_Process</a:t>
            </a:r>
            <a:r>
              <a:rPr lang="en-US" sz="2200" dirty="0" smtClean="0"/>
              <a:t> </a:t>
            </a:r>
            <a:endParaRPr lang="en-US" sz="2200" dirty="0"/>
          </a:p>
        </p:txBody>
      </p:sp>
    </p:spTree>
    <p:extLst>
      <p:ext uri="{BB962C8B-B14F-4D97-AF65-F5344CB8AC3E}">
        <p14:creationId xmlns:p14="http://schemas.microsoft.com/office/powerpoint/2010/main" val="154231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WP2 Deployment of Test Rules</a:t>
            </a:r>
            <a:endParaRPr lang="en-US" dirty="0"/>
          </a:p>
        </p:txBody>
      </p:sp>
      <p:sp>
        <p:nvSpPr>
          <p:cNvPr id="4" name="Content Placeholder 3"/>
          <p:cNvSpPr>
            <a:spLocks noGrp="1"/>
          </p:cNvSpPr>
          <p:nvPr>
            <p:ph idx="1"/>
          </p:nvPr>
        </p:nvSpPr>
        <p:spPr/>
        <p:txBody>
          <a:bodyPr/>
          <a:lstStyle/>
          <a:p>
            <a:pPr marL="45720" indent="0">
              <a:buNone/>
            </a:pPr>
            <a:endParaRPr lang="en-US" dirty="0" smtClean="0"/>
          </a:p>
          <a:p>
            <a:pPr marL="45720" indent="0">
              <a:buNone/>
            </a:pPr>
            <a:r>
              <a:rPr lang="en-US" dirty="0"/>
              <a:t>Tasks included in this Work Package:</a:t>
            </a:r>
            <a:endParaRPr lang="en-US" dirty="0" smtClean="0"/>
          </a:p>
          <a:p>
            <a:pPr marL="45720" indent="0">
              <a:buNone/>
            </a:pPr>
            <a:endParaRPr lang="en-US" dirty="0" smtClean="0"/>
          </a:p>
          <a:p>
            <a:r>
              <a:rPr lang="en-US" dirty="0" smtClean="0"/>
              <a:t>D2.1 Define Format for Test Results</a:t>
            </a:r>
            <a:endParaRPr lang="en-US" dirty="0"/>
          </a:p>
          <a:p>
            <a:r>
              <a:rPr lang="en-US" dirty="0" smtClean="0"/>
              <a:t>D2.2 Apply to Portuguese Observatory</a:t>
            </a:r>
            <a:endParaRPr lang="en-US" dirty="0"/>
          </a:p>
          <a:p>
            <a:r>
              <a:rPr lang="en-US" dirty="0" smtClean="0"/>
              <a:t>D2.3 Apply to Norwegian Observatory</a:t>
            </a:r>
            <a:endParaRPr lang="en-US" dirty="0"/>
          </a:p>
        </p:txBody>
      </p:sp>
    </p:spTree>
    <p:extLst>
      <p:ext uri="{BB962C8B-B14F-4D97-AF65-F5344CB8AC3E}">
        <p14:creationId xmlns:p14="http://schemas.microsoft.com/office/powerpoint/2010/main" val="3964028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D2.1 Define Format for Test Results</a:t>
            </a:r>
            <a:endParaRPr lang="en-US" dirty="0"/>
          </a:p>
        </p:txBody>
      </p:sp>
      <p:sp>
        <p:nvSpPr>
          <p:cNvPr id="4" name="Content Placeholder 3"/>
          <p:cNvSpPr>
            <a:spLocks noGrp="1"/>
          </p:cNvSpPr>
          <p:nvPr>
            <p:ph idx="1"/>
          </p:nvPr>
        </p:nvSpPr>
        <p:spPr/>
        <p:txBody>
          <a:bodyPr/>
          <a:lstStyle/>
          <a:p>
            <a:pPr marL="45720" indent="0">
              <a:buNone/>
            </a:pPr>
            <a:endParaRPr lang="en-US" dirty="0" smtClean="0"/>
          </a:p>
          <a:p>
            <a:pPr marL="45720" indent="0">
              <a:buNone/>
            </a:pPr>
            <a:endParaRPr lang="en-US" dirty="0" smtClean="0"/>
          </a:p>
          <a:p>
            <a:r>
              <a:rPr lang="en-US" dirty="0" smtClean="0"/>
              <a:t>Based on the Evaluation and Report Language (EARL)</a:t>
            </a:r>
            <a:endParaRPr lang="en-US" dirty="0"/>
          </a:p>
          <a:p>
            <a:r>
              <a:rPr lang="en-US" dirty="0" smtClean="0"/>
              <a:t>Possibly also the Test Case Description Language (TCDL)</a:t>
            </a:r>
            <a:endParaRPr lang="en-US" dirty="0"/>
          </a:p>
          <a:p>
            <a:r>
              <a:rPr lang="en-US" dirty="0" smtClean="0"/>
              <a:t>Independent implementations by </a:t>
            </a:r>
            <a:r>
              <a:rPr lang="en-US" dirty="0" err="1" smtClean="0"/>
              <a:t>Siteimprove</a:t>
            </a:r>
            <a:r>
              <a:rPr lang="en-US" dirty="0" smtClean="0"/>
              <a:t> and </a:t>
            </a:r>
            <a:r>
              <a:rPr lang="en-US" dirty="0" err="1" smtClean="0"/>
              <a:t>Deque</a:t>
            </a:r>
            <a:endParaRPr lang="en-US" dirty="0" smtClean="0"/>
          </a:p>
          <a:p>
            <a:r>
              <a:rPr lang="en-US" dirty="0" smtClean="0"/>
              <a:t>Proof-of-concept importing into WCAG-EM Report Tool</a:t>
            </a:r>
          </a:p>
          <a:p>
            <a:r>
              <a:rPr lang="en-US" dirty="0" smtClean="0"/>
              <a:t>Possibly also Portuguese and Norwegian observatories</a:t>
            </a:r>
            <a:endParaRPr lang="en-US" dirty="0"/>
          </a:p>
        </p:txBody>
      </p:sp>
    </p:spTree>
    <p:extLst>
      <p:ext uri="{BB962C8B-B14F-4D97-AF65-F5344CB8AC3E}">
        <p14:creationId xmlns:p14="http://schemas.microsoft.com/office/powerpoint/2010/main" val="760992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D2.2 Apply to Portuguese Observatory</a:t>
            </a:r>
            <a:endParaRPr lang="en-US" dirty="0"/>
          </a:p>
        </p:txBody>
      </p:sp>
      <p:sp>
        <p:nvSpPr>
          <p:cNvPr id="4" name="Content Placeholder 3"/>
          <p:cNvSpPr>
            <a:spLocks noGrp="1"/>
          </p:cNvSpPr>
          <p:nvPr>
            <p:ph idx="1"/>
          </p:nvPr>
        </p:nvSpPr>
        <p:spPr/>
        <p:txBody>
          <a:bodyPr>
            <a:normAutofit/>
          </a:bodyPr>
          <a:lstStyle/>
          <a:p>
            <a:pPr marL="45720" indent="0">
              <a:buNone/>
            </a:pPr>
            <a:endParaRPr lang="en-US" dirty="0" smtClean="0"/>
          </a:p>
          <a:p>
            <a:pPr marL="45720" indent="0">
              <a:buNone/>
            </a:pPr>
            <a:endParaRPr lang="en-US" dirty="0" smtClean="0"/>
          </a:p>
          <a:p>
            <a:r>
              <a:rPr lang="en-US" dirty="0" smtClean="0"/>
              <a:t>Introduce </a:t>
            </a:r>
            <a:r>
              <a:rPr lang="en-US" dirty="0"/>
              <a:t>the battery of tests of the </a:t>
            </a:r>
            <a:r>
              <a:rPr lang="en-US" dirty="0" smtClean="0"/>
              <a:t>project</a:t>
            </a:r>
          </a:p>
          <a:p>
            <a:r>
              <a:rPr lang="en-US" dirty="0" smtClean="0"/>
              <a:t>Currently </a:t>
            </a:r>
            <a:r>
              <a:rPr lang="en-US" dirty="0"/>
              <a:t>a</a:t>
            </a:r>
            <a:r>
              <a:rPr lang="en-US" dirty="0" smtClean="0"/>
              <a:t>utomatic </a:t>
            </a:r>
            <a:r>
              <a:rPr lang="en-US" dirty="0"/>
              <a:t>check; Introduce </a:t>
            </a:r>
            <a:r>
              <a:rPr lang="en-US" dirty="0" smtClean="0"/>
              <a:t>semi-automatic checks</a:t>
            </a:r>
          </a:p>
          <a:p>
            <a:r>
              <a:rPr lang="en-US" dirty="0" smtClean="0"/>
              <a:t>Introduce </a:t>
            </a:r>
            <a:r>
              <a:rPr lang="en-US" dirty="0"/>
              <a:t>the Accessibility </a:t>
            </a:r>
            <a:r>
              <a:rPr lang="en-US" dirty="0" smtClean="0"/>
              <a:t>Statement</a:t>
            </a:r>
          </a:p>
          <a:p>
            <a:r>
              <a:rPr lang="en-US" dirty="0" smtClean="0"/>
              <a:t>Repository </a:t>
            </a:r>
            <a:r>
              <a:rPr lang="en-US" dirty="0"/>
              <a:t>- How to build an Observatory (</a:t>
            </a:r>
            <a:r>
              <a:rPr lang="en-US" dirty="0" smtClean="0"/>
              <a:t>Open Source </a:t>
            </a:r>
            <a:r>
              <a:rPr lang="en-US" dirty="0"/>
              <a:t>c</a:t>
            </a:r>
            <a:r>
              <a:rPr lang="en-US" dirty="0" smtClean="0"/>
              <a:t>ode </a:t>
            </a:r>
            <a:r>
              <a:rPr lang="en-US" dirty="0"/>
              <a:t>available</a:t>
            </a:r>
            <a:r>
              <a:rPr lang="en-US" dirty="0" smtClean="0"/>
              <a:t>)</a:t>
            </a:r>
            <a:endParaRPr lang="en-US" dirty="0"/>
          </a:p>
        </p:txBody>
      </p:sp>
    </p:spTree>
    <p:extLst>
      <p:ext uri="{BB962C8B-B14F-4D97-AF65-F5344CB8AC3E}">
        <p14:creationId xmlns:p14="http://schemas.microsoft.com/office/powerpoint/2010/main" val="2282894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D2.3 Apply </a:t>
            </a:r>
            <a:r>
              <a:rPr lang="en-US" dirty="0"/>
              <a:t>to Norwegian Observatory</a:t>
            </a:r>
          </a:p>
        </p:txBody>
      </p:sp>
      <p:sp>
        <p:nvSpPr>
          <p:cNvPr id="4" name="Content Placeholder 3"/>
          <p:cNvSpPr>
            <a:spLocks noGrp="1"/>
          </p:cNvSpPr>
          <p:nvPr>
            <p:ph idx="1"/>
          </p:nvPr>
        </p:nvSpPr>
        <p:spPr/>
        <p:txBody>
          <a:bodyPr>
            <a:noAutofit/>
          </a:bodyPr>
          <a:lstStyle/>
          <a:p>
            <a:pPr marL="45720" indent="0">
              <a:buNone/>
            </a:pPr>
            <a:endParaRPr lang="en-US" dirty="0" smtClean="0"/>
          </a:p>
          <a:p>
            <a:pPr marL="45720" indent="0">
              <a:buNone/>
            </a:pPr>
            <a:endParaRPr lang="en-US" dirty="0"/>
          </a:p>
          <a:p>
            <a:r>
              <a:rPr lang="en-US" dirty="0"/>
              <a:t>Public sector authority </a:t>
            </a:r>
            <a:r>
              <a:rPr lang="en-US" dirty="0" smtClean="0"/>
              <a:t>body</a:t>
            </a:r>
            <a:endParaRPr lang="en-US" dirty="0"/>
          </a:p>
          <a:p>
            <a:r>
              <a:rPr lang="en-US" dirty="0"/>
              <a:t>Monitoring and </a:t>
            </a:r>
            <a:r>
              <a:rPr lang="en-US" dirty="0" smtClean="0"/>
              <a:t>audits</a:t>
            </a:r>
            <a:endParaRPr lang="en-US" dirty="0"/>
          </a:p>
          <a:p>
            <a:r>
              <a:rPr lang="en-US" dirty="0"/>
              <a:t>Indicators, that build on a documented interpretation of </a:t>
            </a:r>
            <a:r>
              <a:rPr lang="en-US" dirty="0" smtClean="0"/>
              <a:t>WCAG</a:t>
            </a:r>
            <a:endParaRPr lang="en-US" dirty="0"/>
          </a:p>
          <a:p>
            <a:r>
              <a:rPr lang="en-US" dirty="0"/>
              <a:t>Deploy new rule format</a:t>
            </a:r>
          </a:p>
        </p:txBody>
      </p:sp>
    </p:spTree>
    <p:extLst>
      <p:ext uri="{BB962C8B-B14F-4D97-AF65-F5344CB8AC3E}">
        <p14:creationId xmlns:p14="http://schemas.microsoft.com/office/powerpoint/2010/main" val="2429265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WP3 Integration of Test Rules</a:t>
            </a:r>
            <a:endParaRPr lang="en-US" dirty="0"/>
          </a:p>
        </p:txBody>
      </p:sp>
      <p:sp>
        <p:nvSpPr>
          <p:cNvPr id="4" name="Content Placeholder 3"/>
          <p:cNvSpPr>
            <a:spLocks noGrp="1"/>
          </p:cNvSpPr>
          <p:nvPr>
            <p:ph idx="1"/>
          </p:nvPr>
        </p:nvSpPr>
        <p:spPr/>
        <p:txBody>
          <a:bodyPr/>
          <a:lstStyle/>
          <a:p>
            <a:pPr marL="45720" indent="0">
              <a:buNone/>
            </a:pPr>
            <a:endParaRPr lang="en-US" dirty="0" smtClean="0"/>
          </a:p>
          <a:p>
            <a:pPr marL="45720" indent="0">
              <a:buNone/>
            </a:pPr>
            <a:r>
              <a:rPr lang="en-US" dirty="0" smtClean="0"/>
              <a:t>Tasks included in the Work Package:</a:t>
            </a:r>
          </a:p>
          <a:p>
            <a:pPr marL="45720" indent="0">
              <a:buNone/>
            </a:pPr>
            <a:endParaRPr lang="en-US" dirty="0" smtClean="0"/>
          </a:p>
          <a:p>
            <a:r>
              <a:rPr lang="en-US" dirty="0" smtClean="0"/>
              <a:t>D3.1 Develop Accessibility Statement Generator</a:t>
            </a:r>
            <a:endParaRPr lang="en-US" dirty="0"/>
          </a:p>
          <a:p>
            <a:r>
              <a:rPr lang="en-US" dirty="0" smtClean="0"/>
              <a:t>D3.2 Extended Web Accessibility Reporting Tool</a:t>
            </a:r>
            <a:endParaRPr lang="en-US" dirty="0"/>
          </a:p>
          <a:p>
            <a:r>
              <a:rPr lang="en-US" dirty="0" smtClean="0"/>
              <a:t>D3.3 Large-Scale Data Browser of Test Results</a:t>
            </a:r>
            <a:endParaRPr lang="en-US" dirty="0"/>
          </a:p>
        </p:txBody>
      </p:sp>
    </p:spTree>
    <p:extLst>
      <p:ext uri="{BB962C8B-B14F-4D97-AF65-F5344CB8AC3E}">
        <p14:creationId xmlns:p14="http://schemas.microsoft.com/office/powerpoint/2010/main" val="1150165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D3.1 Accessibility Statement Generator</a:t>
            </a:r>
            <a:endParaRPr lang="en-US" dirty="0"/>
          </a:p>
        </p:txBody>
      </p:sp>
      <p:sp>
        <p:nvSpPr>
          <p:cNvPr id="4" name="Content Placeholder 3"/>
          <p:cNvSpPr>
            <a:spLocks noGrp="1"/>
          </p:cNvSpPr>
          <p:nvPr>
            <p:ph idx="1"/>
          </p:nvPr>
        </p:nvSpPr>
        <p:spPr/>
        <p:txBody>
          <a:bodyPr/>
          <a:lstStyle/>
          <a:p>
            <a:pPr marL="45720" indent="0">
              <a:buNone/>
            </a:pPr>
            <a:r>
              <a:rPr lang="en-US" dirty="0" smtClean="0"/>
              <a:t/>
            </a:r>
            <a:br>
              <a:rPr lang="en-US" dirty="0" smtClean="0"/>
            </a:br>
            <a:endParaRPr lang="en-US" dirty="0" smtClean="0"/>
          </a:p>
          <a:p>
            <a:r>
              <a:rPr lang="en-US" dirty="0" smtClean="0"/>
              <a:t>Guidance on providing accessibility statements</a:t>
            </a:r>
            <a:endParaRPr lang="en-US" dirty="0"/>
          </a:p>
          <a:p>
            <a:r>
              <a:rPr lang="en-US" dirty="0"/>
              <a:t>Align with </a:t>
            </a:r>
            <a:r>
              <a:rPr lang="en-US" dirty="0" smtClean="0"/>
              <a:t>on-going WADEX </a:t>
            </a:r>
            <a:r>
              <a:rPr lang="en-US" dirty="0"/>
              <a:t>work</a:t>
            </a:r>
          </a:p>
          <a:p>
            <a:r>
              <a:rPr lang="en-US" dirty="0" smtClean="0"/>
              <a:t>Aligned with “WCAG Conformance Claims”</a:t>
            </a:r>
          </a:p>
          <a:p>
            <a:r>
              <a:rPr lang="en-US" dirty="0" smtClean="0"/>
              <a:t>Manual generator, similar to WCAG-EM Report Tool</a:t>
            </a:r>
            <a:endParaRPr lang="en-US" dirty="0"/>
          </a:p>
        </p:txBody>
      </p:sp>
    </p:spTree>
    <p:extLst>
      <p:ext uri="{BB962C8B-B14F-4D97-AF65-F5344CB8AC3E}">
        <p14:creationId xmlns:p14="http://schemas.microsoft.com/office/powerpoint/2010/main" val="2211253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D3.2 Web Accessibility Reporting Tool</a:t>
            </a:r>
            <a:endParaRPr lang="en-US" dirty="0"/>
          </a:p>
        </p:txBody>
      </p:sp>
      <p:sp>
        <p:nvSpPr>
          <p:cNvPr id="4" name="Content Placeholder 3"/>
          <p:cNvSpPr>
            <a:spLocks noGrp="1"/>
          </p:cNvSpPr>
          <p:nvPr>
            <p:ph idx="1"/>
          </p:nvPr>
        </p:nvSpPr>
        <p:spPr/>
        <p:txBody>
          <a:bodyPr/>
          <a:lstStyle/>
          <a:p>
            <a:pPr marL="45720" indent="0">
              <a:buNone/>
            </a:pPr>
            <a:endParaRPr lang="en-US" dirty="0" smtClean="0"/>
          </a:p>
          <a:p>
            <a:pPr marL="45720" indent="0">
              <a:buNone/>
            </a:pPr>
            <a:endParaRPr lang="en-US" dirty="0" smtClean="0"/>
          </a:p>
          <a:p>
            <a:r>
              <a:rPr lang="en-US" dirty="0"/>
              <a:t>Support importing automated results</a:t>
            </a:r>
            <a:r>
              <a:rPr lang="en-US" dirty="0">
                <a:solidFill>
                  <a:schemeClr val="dk1"/>
                </a:solidFill>
              </a:rPr>
              <a:t/>
            </a:r>
            <a:br>
              <a:rPr lang="en-US" dirty="0">
                <a:solidFill>
                  <a:schemeClr val="dk1"/>
                </a:solidFill>
              </a:rPr>
            </a:br>
            <a:r>
              <a:rPr lang="en-US" u="sng" dirty="0">
                <a:solidFill>
                  <a:srgbClr val="0070C0"/>
                </a:solidFill>
              </a:rPr>
              <a:t>https://www.w3.org/WAI/eval/report-tool/</a:t>
            </a:r>
            <a:endParaRPr lang="en-US" dirty="0">
              <a:solidFill>
                <a:srgbClr val="0070C0"/>
              </a:solidFill>
            </a:endParaRPr>
          </a:p>
        </p:txBody>
      </p:sp>
    </p:spTree>
    <p:extLst>
      <p:ext uri="{BB962C8B-B14F-4D97-AF65-F5344CB8AC3E}">
        <p14:creationId xmlns:p14="http://schemas.microsoft.com/office/powerpoint/2010/main" val="1006670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D3.3 Data Browser of Test Results</a:t>
            </a:r>
            <a:endParaRPr lang="en-US" dirty="0"/>
          </a:p>
        </p:txBody>
      </p:sp>
      <p:sp>
        <p:nvSpPr>
          <p:cNvPr id="4" name="Content Placeholder 3"/>
          <p:cNvSpPr>
            <a:spLocks noGrp="1"/>
          </p:cNvSpPr>
          <p:nvPr>
            <p:ph idx="1"/>
          </p:nvPr>
        </p:nvSpPr>
        <p:spPr/>
        <p:txBody>
          <a:bodyPr>
            <a:normAutofit fontScale="92500" lnSpcReduction="20000"/>
          </a:bodyPr>
          <a:lstStyle/>
          <a:p>
            <a:pPr marL="45720" indent="0">
              <a:buNone/>
            </a:pPr>
            <a:endParaRPr lang="en-US" dirty="0" smtClean="0"/>
          </a:p>
          <a:p>
            <a:pPr marL="45720" indent="0">
              <a:buNone/>
            </a:pPr>
            <a:r>
              <a:rPr lang="en-US" sz="2600" dirty="0" smtClean="0"/>
              <a:t>Proof-of-concept of a tool for browsing evaluation results, comparing data from different sources and benchmarking accessibility ranks.</a:t>
            </a:r>
          </a:p>
          <a:p>
            <a:pPr marL="45720" indent="0">
              <a:buNone/>
            </a:pPr>
            <a:endParaRPr lang="en-US" sz="2600" dirty="0" smtClean="0"/>
          </a:p>
          <a:p>
            <a:r>
              <a:rPr lang="en-US" sz="2600" dirty="0" smtClean="0"/>
              <a:t>Processes large amounts of results stored in open data format</a:t>
            </a:r>
            <a:endParaRPr lang="en-US" sz="2600" dirty="0"/>
          </a:p>
          <a:p>
            <a:r>
              <a:rPr lang="en-US" sz="2600" dirty="0" smtClean="0"/>
              <a:t>Data analysis based on use cases developed in the community</a:t>
            </a:r>
            <a:endParaRPr lang="en-US" sz="2600" dirty="0"/>
          </a:p>
          <a:p>
            <a:r>
              <a:rPr lang="en-US" sz="2600" dirty="0" smtClean="0"/>
              <a:t>Explores basic visualizations and analytics, including high-level aggregations as well as drilling down to specific website results</a:t>
            </a:r>
          </a:p>
          <a:p>
            <a:pPr marL="45720" indent="0">
              <a:buNone/>
            </a:pPr>
            <a:endParaRPr lang="en-US" sz="2600" dirty="0"/>
          </a:p>
          <a:p>
            <a:pPr marL="45720" indent="0">
              <a:buNone/>
            </a:pPr>
            <a:r>
              <a:rPr lang="en-US" sz="2600" dirty="0" smtClean="0"/>
              <a:t>Will showcase how different stakeholders (monitoring agencies, regulators, public bodies) can benefit from standardized accessibility statements.</a:t>
            </a:r>
          </a:p>
        </p:txBody>
      </p:sp>
    </p:spTree>
    <p:extLst>
      <p:ext uri="{BB962C8B-B14F-4D97-AF65-F5344CB8AC3E}">
        <p14:creationId xmlns:p14="http://schemas.microsoft.com/office/powerpoint/2010/main" val="1676602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Key Figures</a:t>
            </a:r>
            <a:endParaRPr lang="en-US" dirty="0"/>
          </a:p>
        </p:txBody>
      </p:sp>
      <p:sp>
        <p:nvSpPr>
          <p:cNvPr id="4" name="Content Placeholder 3"/>
          <p:cNvSpPr>
            <a:spLocks noGrp="1"/>
          </p:cNvSpPr>
          <p:nvPr>
            <p:ph idx="1"/>
          </p:nvPr>
        </p:nvSpPr>
        <p:spPr/>
        <p:txBody>
          <a:bodyPr/>
          <a:lstStyle/>
          <a:p>
            <a:pPr marL="45720" indent="0">
              <a:buNone/>
            </a:pPr>
            <a:endParaRPr lang="en-US" dirty="0" smtClean="0"/>
          </a:p>
          <a:p>
            <a:pPr marL="45720" indent="0">
              <a:buNone/>
            </a:pPr>
            <a:r>
              <a:rPr lang="en-US" dirty="0" smtClean="0"/>
              <a:t>Web Accessibility Initiative </a:t>
            </a:r>
            <a:r>
              <a:rPr lang="x-none" dirty="0" smtClean="0"/>
              <a:t>–</a:t>
            </a:r>
            <a:r>
              <a:rPr lang="en-US" dirty="0" smtClean="0"/>
              <a:t> Advanced Decision Support Tools for Scalable Web Accessibility Assessments (WAI-Tools)</a:t>
            </a:r>
          </a:p>
          <a:p>
            <a:pPr marL="45720" indent="0">
              <a:buNone/>
            </a:pPr>
            <a:endParaRPr lang="en-US" dirty="0" smtClean="0"/>
          </a:p>
          <a:p>
            <a:r>
              <a:rPr lang="en-US" dirty="0" smtClean="0"/>
              <a:t>Horizon 2020 Innovation Action</a:t>
            </a:r>
            <a:endParaRPr lang="en-US" dirty="0"/>
          </a:p>
          <a:p>
            <a:r>
              <a:rPr lang="en-US" dirty="0" smtClean="0"/>
              <a:t>Started on 1</a:t>
            </a:r>
            <a:r>
              <a:rPr lang="en-US" baseline="30000" dirty="0" smtClean="0"/>
              <a:t>st</a:t>
            </a:r>
            <a:r>
              <a:rPr lang="en-US" dirty="0" smtClean="0"/>
              <a:t> November 2017</a:t>
            </a:r>
            <a:endParaRPr lang="en-US" dirty="0"/>
          </a:p>
          <a:p>
            <a:r>
              <a:rPr lang="en-US" dirty="0" smtClean="0"/>
              <a:t>Project duration of 36 months</a:t>
            </a:r>
            <a:endParaRPr lang="en-US" dirty="0"/>
          </a:p>
          <a:p>
            <a:r>
              <a:rPr lang="en-US" dirty="0" smtClean="0"/>
              <a:t>Coordinated by ERCIM/W3C</a:t>
            </a:r>
            <a:endParaRPr lang="en-US" dirty="0"/>
          </a:p>
        </p:txBody>
      </p:sp>
    </p:spTree>
    <p:extLst>
      <p:ext uri="{BB962C8B-B14F-4D97-AF65-F5344CB8AC3E}">
        <p14:creationId xmlns:p14="http://schemas.microsoft.com/office/powerpoint/2010/main" val="2211321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Deliverables relationships"/>
          <p:cNvGrpSpPr/>
          <p:nvPr/>
        </p:nvGrpSpPr>
        <p:grpSpPr>
          <a:xfrm>
            <a:off x="1800348" y="293906"/>
            <a:ext cx="8632971" cy="6247286"/>
            <a:chOff x="1800348" y="293906"/>
            <a:chExt cx="8632971" cy="6247286"/>
          </a:xfrm>
        </p:grpSpPr>
        <p:sp>
          <p:nvSpPr>
            <p:cNvPr id="11" name="WP1"/>
            <p:cNvSpPr txBox="1"/>
            <p:nvPr/>
          </p:nvSpPr>
          <p:spPr>
            <a:xfrm>
              <a:off x="1800348" y="4224087"/>
              <a:ext cx="528134" cy="307777"/>
            </a:xfrm>
            <a:prstGeom prst="rect">
              <a:avLst/>
            </a:prstGeom>
            <a:noFill/>
          </p:spPr>
          <p:txBody>
            <a:bodyPr wrap="none" rtlCol="0">
              <a:spAutoFit/>
            </a:bodyPr>
            <a:lstStyle/>
            <a:p>
              <a:r>
                <a:rPr lang="en-US" sz="1400" dirty="0" smtClean="0"/>
                <a:t>WP1</a:t>
              </a:r>
              <a:endParaRPr lang="en-US" sz="1400" dirty="0"/>
            </a:p>
          </p:txBody>
        </p:sp>
        <p:sp>
          <p:nvSpPr>
            <p:cNvPr id="10" name="Iterative"/>
            <p:cNvSpPr txBox="1"/>
            <p:nvPr/>
          </p:nvSpPr>
          <p:spPr>
            <a:xfrm rot="16200000">
              <a:off x="9848543" y="4983015"/>
              <a:ext cx="800219" cy="307777"/>
            </a:xfrm>
            <a:prstGeom prst="rect">
              <a:avLst/>
            </a:prstGeom>
            <a:noFill/>
          </p:spPr>
          <p:txBody>
            <a:bodyPr wrap="none" rtlCol="0">
              <a:spAutoFit/>
            </a:bodyPr>
            <a:lstStyle/>
            <a:p>
              <a:r>
                <a:rPr lang="en-US" sz="1400" dirty="0" smtClean="0"/>
                <a:t>Iterative</a:t>
              </a:r>
              <a:endParaRPr lang="en-US" sz="1400" dirty="0"/>
            </a:p>
          </p:txBody>
        </p:sp>
        <p:sp>
          <p:nvSpPr>
            <p:cNvPr id="9" name="1.1 Definition"/>
            <p:cNvSpPr/>
            <p:nvPr/>
          </p:nvSpPr>
          <p:spPr>
            <a:xfrm>
              <a:off x="2263581" y="5342713"/>
              <a:ext cx="7600313" cy="28191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sz="1400" dirty="0" smtClean="0">
                  <a:solidFill>
                    <a:schemeClr val="tx1"/>
                  </a:solidFill>
                </a:rPr>
                <a:t>1.1 Definition of the Test Rules</a:t>
              </a:r>
              <a:endParaRPr lang="en-US" sz="1400" dirty="0">
                <a:solidFill>
                  <a:schemeClr val="tx1"/>
                </a:solidFill>
              </a:endParaRPr>
            </a:p>
          </p:txBody>
        </p:sp>
        <p:sp>
          <p:nvSpPr>
            <p:cNvPr id="8" name="1.2 Implementation"/>
            <p:cNvSpPr/>
            <p:nvPr/>
          </p:nvSpPr>
          <p:spPr>
            <a:xfrm>
              <a:off x="2263581" y="4972437"/>
              <a:ext cx="7600313" cy="28191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sz="1400" dirty="0" smtClean="0">
                  <a:solidFill>
                    <a:schemeClr val="tx1"/>
                  </a:solidFill>
                </a:rPr>
                <a:t>1.2 Implementation of the Test Rules</a:t>
              </a:r>
              <a:endParaRPr lang="en-US" sz="1400" dirty="0">
                <a:solidFill>
                  <a:schemeClr val="tx1"/>
                </a:solidFill>
              </a:endParaRPr>
            </a:p>
          </p:txBody>
        </p:sp>
        <p:sp>
          <p:nvSpPr>
            <p:cNvPr id="7" name="1.3 Validation"/>
            <p:cNvSpPr/>
            <p:nvPr/>
          </p:nvSpPr>
          <p:spPr>
            <a:xfrm>
              <a:off x="2263581" y="4614562"/>
              <a:ext cx="7600313" cy="28191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sz="1400" dirty="0" smtClean="0">
                  <a:solidFill>
                    <a:schemeClr val="tx1"/>
                  </a:solidFill>
                </a:rPr>
                <a:t>1.3 Validation of the Test Rules</a:t>
              </a:r>
              <a:endParaRPr lang="en-US" sz="1400" dirty="0">
                <a:solidFill>
                  <a:schemeClr val="tx1"/>
                </a:solidFill>
              </a:endParaRPr>
            </a:p>
          </p:txBody>
        </p:sp>
        <p:sp>
          <p:nvSpPr>
            <p:cNvPr id="4" name="Phase 1"/>
            <p:cNvSpPr/>
            <p:nvPr/>
          </p:nvSpPr>
          <p:spPr>
            <a:xfrm>
              <a:off x="5528596" y="5969096"/>
              <a:ext cx="1212717" cy="572096"/>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Phase 1</a:t>
              </a:r>
              <a:endParaRPr lang="en-US" dirty="0"/>
            </a:p>
          </p:txBody>
        </p:sp>
        <p:sp>
          <p:nvSpPr>
            <p:cNvPr id="33" name="Work package 1 phase 1 iteration" descr="In work package 1, the test rules will be iterativly defined, implemented and then validated. This is the first iteration which will happen in phase 1" title="Phase 1 iteration"/>
            <p:cNvSpPr/>
            <p:nvPr/>
          </p:nvSpPr>
          <p:spPr>
            <a:xfrm>
              <a:off x="5604287" y="4571970"/>
              <a:ext cx="1102716" cy="1102716"/>
            </a:xfrm>
            <a:prstGeom prst="circularArrow">
              <a:avLst>
                <a:gd name="adj1" fmla="val 12194"/>
                <a:gd name="adj2" fmla="val 1142319"/>
                <a:gd name="adj3" fmla="val 8877258"/>
                <a:gd name="adj4" fmla="val 10800000"/>
                <a:gd name="adj5" fmla="val 11710"/>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5" name="Phase 2"/>
            <p:cNvSpPr/>
            <p:nvPr/>
          </p:nvSpPr>
          <p:spPr>
            <a:xfrm>
              <a:off x="6984870" y="5969096"/>
              <a:ext cx="1212717" cy="572096"/>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Phase 2</a:t>
              </a:r>
              <a:endParaRPr lang="en-US" dirty="0"/>
            </a:p>
          </p:txBody>
        </p:sp>
        <p:sp>
          <p:nvSpPr>
            <p:cNvPr id="34" name="Work package 1 phase 2 iteration" descr="Second iteration which will happen in phase 2" title="Phase 2 iteration"/>
            <p:cNvSpPr/>
            <p:nvPr/>
          </p:nvSpPr>
          <p:spPr>
            <a:xfrm>
              <a:off x="7063118" y="4583412"/>
              <a:ext cx="1102716" cy="1102716"/>
            </a:xfrm>
            <a:prstGeom prst="circularArrow">
              <a:avLst>
                <a:gd name="adj1" fmla="val 12194"/>
                <a:gd name="adj2" fmla="val 1142319"/>
                <a:gd name="adj3" fmla="val 8877258"/>
                <a:gd name="adj4" fmla="val 10800000"/>
                <a:gd name="adj5" fmla="val 11710"/>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6" name="Phase 3"/>
            <p:cNvSpPr/>
            <p:nvPr/>
          </p:nvSpPr>
          <p:spPr>
            <a:xfrm>
              <a:off x="8441144" y="5969096"/>
              <a:ext cx="1212717" cy="572096"/>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Phase 3</a:t>
              </a:r>
              <a:endParaRPr lang="en-US" dirty="0"/>
            </a:p>
          </p:txBody>
        </p:sp>
        <p:sp>
          <p:nvSpPr>
            <p:cNvPr id="35" name="Work package 1 phase 3 iteration" descr="Third iteration which will happen in phase 2" title="Phase 3 iteration"/>
            <p:cNvSpPr/>
            <p:nvPr/>
          </p:nvSpPr>
          <p:spPr>
            <a:xfrm>
              <a:off x="8521948" y="4590746"/>
              <a:ext cx="1102716" cy="1102716"/>
            </a:xfrm>
            <a:prstGeom prst="circularArrow">
              <a:avLst>
                <a:gd name="adj1" fmla="val 12194"/>
                <a:gd name="adj2" fmla="val 1142319"/>
                <a:gd name="adj3" fmla="val 8877258"/>
                <a:gd name="adj4" fmla="val 10800000"/>
                <a:gd name="adj5" fmla="val 11710"/>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3" name="Work package 2 rectangle" descr="Work package 2"/>
            <p:cNvSpPr/>
            <p:nvPr/>
          </p:nvSpPr>
          <p:spPr>
            <a:xfrm>
              <a:off x="4696138" y="1289352"/>
              <a:ext cx="2957308" cy="2601208"/>
            </a:xfrm>
            <a:prstGeom prst="rect">
              <a:avLst/>
            </a:prstGeom>
            <a:noFill/>
            <a:ln w="317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t"/>
            <a:lstStyle/>
            <a:p>
              <a:r>
                <a:rPr lang="en-US" sz="1400" dirty="0" smtClean="0">
                  <a:solidFill>
                    <a:schemeClr val="tx1"/>
                  </a:solidFill>
                </a:rPr>
                <a:t>WP2</a:t>
              </a:r>
              <a:endParaRPr lang="en-US" sz="1400" dirty="0">
                <a:solidFill>
                  <a:schemeClr val="tx1"/>
                </a:solidFill>
              </a:endParaRPr>
            </a:p>
          </p:txBody>
        </p:sp>
        <p:sp>
          <p:nvSpPr>
            <p:cNvPr id="14" name="2.1 open"/>
            <p:cNvSpPr/>
            <p:nvPr/>
          </p:nvSpPr>
          <p:spPr>
            <a:xfrm>
              <a:off x="5246216" y="1449537"/>
              <a:ext cx="1853396" cy="28191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2.1 Open Format</a:t>
              </a:r>
              <a:endParaRPr lang="en-US" sz="1400" dirty="0">
                <a:solidFill>
                  <a:schemeClr val="tx1"/>
                </a:solidFill>
              </a:endParaRPr>
            </a:p>
          </p:txBody>
        </p:sp>
        <p:sp>
          <p:nvSpPr>
            <p:cNvPr id="16" name="2.2 Apply Portugal" descr="Test 3"/>
            <p:cNvSpPr/>
            <p:nvPr/>
          </p:nvSpPr>
          <p:spPr>
            <a:xfrm rot="16200000">
              <a:off x="4361720" y="2742914"/>
              <a:ext cx="1777552" cy="28191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sz="1400" dirty="0" smtClean="0">
                  <a:solidFill>
                    <a:schemeClr val="tx1"/>
                  </a:solidFill>
                </a:rPr>
                <a:t>2.2 Apply Portugal</a:t>
              </a:r>
              <a:endParaRPr lang="en-US" sz="1400" dirty="0">
                <a:solidFill>
                  <a:schemeClr val="tx1"/>
                </a:solidFill>
              </a:endParaRPr>
            </a:p>
          </p:txBody>
        </p:sp>
        <p:sp>
          <p:nvSpPr>
            <p:cNvPr id="29" name="WP1 feeding into 2.2" descr="The work from Work Package 1 will feed into deliverable 2.2"/>
            <p:cNvSpPr/>
            <p:nvPr/>
          </p:nvSpPr>
          <p:spPr>
            <a:xfrm rot="8100000">
              <a:off x="5109877" y="4105714"/>
              <a:ext cx="164751" cy="164751"/>
            </a:xfrm>
            <a:prstGeom prst="rtTriangle">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2.2 feeding into 2.1 open" descr="The work from deliverable 2.2 will feed into deliverable 2.1"/>
            <p:cNvSpPr/>
            <p:nvPr/>
          </p:nvSpPr>
          <p:spPr>
            <a:xfrm rot="8100000">
              <a:off x="5176135" y="1849139"/>
              <a:ext cx="164751" cy="164751"/>
            </a:xfrm>
            <a:prstGeom prst="rtTriangle">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2.3 Apply Norway"/>
            <p:cNvSpPr/>
            <p:nvPr/>
          </p:nvSpPr>
          <p:spPr>
            <a:xfrm rot="16200000">
              <a:off x="6210837" y="2753957"/>
              <a:ext cx="1777552" cy="28191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sz="1400" dirty="0" smtClean="0">
                  <a:solidFill>
                    <a:schemeClr val="tx1"/>
                  </a:solidFill>
                </a:rPr>
                <a:t>2.3 Apply Norway</a:t>
              </a:r>
              <a:endParaRPr lang="en-US" sz="1400" dirty="0">
                <a:solidFill>
                  <a:schemeClr val="tx1"/>
                </a:solidFill>
              </a:endParaRPr>
            </a:p>
          </p:txBody>
        </p:sp>
        <p:sp>
          <p:nvSpPr>
            <p:cNvPr id="28" name="WP1 feeding into 2.3" descr="The work from Work Package 1 will feed into deliverable 2.3"/>
            <p:cNvSpPr/>
            <p:nvPr/>
          </p:nvSpPr>
          <p:spPr>
            <a:xfrm rot="8100000">
              <a:off x="7021199" y="4105715"/>
              <a:ext cx="164751" cy="164751"/>
            </a:xfrm>
            <a:prstGeom prst="rtTriangle">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2.3 feeding into 2.1 open" descr="The work from deliverable 2.3 will feed into deliverable 2.1"/>
            <p:cNvSpPr/>
            <p:nvPr/>
          </p:nvSpPr>
          <p:spPr>
            <a:xfrm rot="8100000">
              <a:off x="7010159" y="1856645"/>
              <a:ext cx="164751" cy="164751"/>
            </a:xfrm>
            <a:prstGeom prst="rtTriangle">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Work package 3 rectangle" descr="Work package 3"/>
            <p:cNvSpPr/>
            <p:nvPr/>
          </p:nvSpPr>
          <p:spPr>
            <a:xfrm>
              <a:off x="1800350" y="293906"/>
              <a:ext cx="8632969" cy="3808708"/>
            </a:xfrm>
            <a:prstGeom prst="rect">
              <a:avLst/>
            </a:prstGeom>
            <a:noFill/>
            <a:ln w="317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t"/>
            <a:lstStyle/>
            <a:p>
              <a:r>
                <a:rPr lang="en-US" sz="1400" dirty="0" smtClean="0">
                  <a:solidFill>
                    <a:schemeClr val="tx1"/>
                  </a:solidFill>
                </a:rPr>
                <a:t>WP3</a:t>
              </a:r>
              <a:endParaRPr lang="en-US" sz="1400" dirty="0">
                <a:solidFill>
                  <a:schemeClr val="tx1"/>
                </a:solidFill>
              </a:endParaRPr>
            </a:p>
          </p:txBody>
        </p:sp>
        <p:sp>
          <p:nvSpPr>
            <p:cNvPr id="19" name="3.1 Accessibility statement"/>
            <p:cNvSpPr/>
            <p:nvPr/>
          </p:nvSpPr>
          <p:spPr>
            <a:xfrm rot="16200000">
              <a:off x="1687216" y="2391800"/>
              <a:ext cx="2189303" cy="59448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sz="1400" dirty="0" smtClean="0">
                  <a:solidFill>
                    <a:schemeClr val="tx1"/>
                  </a:solidFill>
                </a:rPr>
                <a:t>3.1 Accessibility Statement Generator</a:t>
              </a:r>
              <a:endParaRPr lang="en-US" sz="1400" dirty="0">
                <a:solidFill>
                  <a:schemeClr val="tx1"/>
                </a:solidFill>
              </a:endParaRPr>
            </a:p>
          </p:txBody>
        </p:sp>
        <p:sp>
          <p:nvSpPr>
            <p:cNvPr id="25" name="3.1 giving input"/>
            <p:cNvSpPr/>
            <p:nvPr/>
          </p:nvSpPr>
          <p:spPr>
            <a:xfrm rot="13523841">
              <a:off x="3843560" y="2495683"/>
              <a:ext cx="324429" cy="324429"/>
            </a:xfrm>
            <a:prstGeom prst="rtTriangle">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3.1 receiving input" descr="The work from work package 2 will feed into deliverable 3.1 and vice versa"/>
            <p:cNvSpPr/>
            <p:nvPr/>
          </p:nvSpPr>
          <p:spPr>
            <a:xfrm rot="2786560">
              <a:off x="3771247" y="2492029"/>
              <a:ext cx="324429" cy="324429"/>
            </a:xfrm>
            <a:prstGeom prst="rtTriangle">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3.2 Report Tool"/>
            <p:cNvSpPr/>
            <p:nvPr/>
          </p:nvSpPr>
          <p:spPr>
            <a:xfrm rot="16200000">
              <a:off x="8424678" y="2401761"/>
              <a:ext cx="2189300" cy="574561"/>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sz="1400" dirty="0" smtClean="0">
                  <a:solidFill>
                    <a:schemeClr val="tx1"/>
                  </a:solidFill>
                </a:rPr>
                <a:t>3.2 Report Tool Automated &amp; Manual</a:t>
              </a:r>
              <a:endParaRPr lang="en-US" sz="1400" dirty="0">
                <a:solidFill>
                  <a:schemeClr val="tx1"/>
                </a:solidFill>
              </a:endParaRPr>
            </a:p>
          </p:txBody>
        </p:sp>
        <p:sp>
          <p:nvSpPr>
            <p:cNvPr id="21" name="3.2 giving input"/>
            <p:cNvSpPr/>
            <p:nvPr/>
          </p:nvSpPr>
          <p:spPr>
            <a:xfrm rot="2786560">
              <a:off x="8141420" y="2492029"/>
              <a:ext cx="324429" cy="324429"/>
            </a:xfrm>
            <a:prstGeom prst="rtTriangle">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3.2 receiving input" descr="The work from work package 2 will feed into deliverable 3.2 and vice versa"/>
            <p:cNvSpPr/>
            <p:nvPr/>
          </p:nvSpPr>
          <p:spPr>
            <a:xfrm rot="13523841">
              <a:off x="8213733" y="2495683"/>
              <a:ext cx="324429" cy="324429"/>
            </a:xfrm>
            <a:prstGeom prst="rtTriangle">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3.3 Test"/>
            <p:cNvSpPr/>
            <p:nvPr/>
          </p:nvSpPr>
          <p:spPr>
            <a:xfrm>
              <a:off x="2484626" y="484221"/>
              <a:ext cx="7321983" cy="28191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3.3 Test Data Analysis Tool</a:t>
              </a:r>
              <a:endParaRPr lang="en-US" sz="1400" dirty="0">
                <a:solidFill>
                  <a:schemeClr val="tx1"/>
                </a:solidFill>
              </a:endParaRPr>
            </a:p>
          </p:txBody>
        </p:sp>
        <p:sp>
          <p:nvSpPr>
            <p:cNvPr id="32" name="3.3 giving input"/>
            <p:cNvSpPr/>
            <p:nvPr/>
          </p:nvSpPr>
          <p:spPr>
            <a:xfrm rot="18923841">
              <a:off x="6058383" y="963494"/>
              <a:ext cx="217494" cy="217495"/>
            </a:xfrm>
            <a:prstGeom prst="rtTriangle">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3.3 receiving input" descr="The work from work package 2 will feed into deliverable 3.3 and vice versa"/>
            <p:cNvSpPr/>
            <p:nvPr/>
          </p:nvSpPr>
          <p:spPr>
            <a:xfrm rot="8186560">
              <a:off x="6060833" y="883487"/>
              <a:ext cx="217494" cy="217494"/>
            </a:xfrm>
            <a:prstGeom prst="rtTriangle">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3" name="Titel 22" hidden="1"/>
          <p:cNvSpPr>
            <a:spLocks noGrp="1"/>
          </p:cNvSpPr>
          <p:nvPr>
            <p:ph type="title"/>
          </p:nvPr>
        </p:nvSpPr>
        <p:spPr/>
        <p:txBody>
          <a:bodyPr/>
          <a:lstStyle/>
          <a:p>
            <a:r>
              <a:rPr lang="en-GB" dirty="0" smtClean="0"/>
              <a:t>Deliverable relationships</a:t>
            </a:r>
            <a:endParaRPr lang="nl-NL" dirty="0"/>
          </a:p>
        </p:txBody>
      </p:sp>
    </p:spTree>
    <p:extLst>
      <p:ext uri="{BB962C8B-B14F-4D97-AF65-F5344CB8AC3E}">
        <p14:creationId xmlns:p14="http://schemas.microsoft.com/office/powerpoint/2010/main" val="3175409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Project Schedule</a:t>
            </a:r>
            <a:endParaRPr lang="en-US" dirty="0"/>
          </a:p>
        </p:txBody>
      </p:sp>
      <p:sp>
        <p:nvSpPr>
          <p:cNvPr id="4" name="Content Placeholder 3"/>
          <p:cNvSpPr>
            <a:spLocks noGrp="1"/>
          </p:cNvSpPr>
          <p:nvPr>
            <p:ph idx="1"/>
          </p:nvPr>
        </p:nvSpPr>
        <p:spPr>
          <a:xfrm>
            <a:off x="507999" y="1648326"/>
            <a:ext cx="11210524" cy="5089358"/>
          </a:xfrm>
        </p:spPr>
        <p:txBody>
          <a:bodyPr>
            <a:normAutofit/>
          </a:bodyPr>
          <a:lstStyle/>
          <a:p>
            <a:pPr marL="45720" indent="0">
              <a:buNone/>
            </a:pPr>
            <a:endParaRPr lang="en-US" dirty="0" smtClean="0"/>
          </a:p>
          <a:p>
            <a:r>
              <a:rPr lang="en-US" dirty="0" smtClean="0"/>
              <a:t>Year 1: November 2017 </a:t>
            </a:r>
            <a:r>
              <a:rPr lang="en-AT" dirty="0" smtClean="0"/>
              <a:t>–</a:t>
            </a:r>
            <a:r>
              <a:rPr lang="en-US" dirty="0" smtClean="0"/>
              <a:t> October 2018</a:t>
            </a:r>
          </a:p>
          <a:p>
            <a:pPr lvl="1"/>
            <a:r>
              <a:rPr lang="en-US" dirty="0" smtClean="0"/>
              <a:t>Definition, implementation, and validation of test rules</a:t>
            </a:r>
          </a:p>
          <a:p>
            <a:pPr lvl="1"/>
            <a:r>
              <a:rPr lang="en-US" dirty="0" smtClean="0"/>
              <a:t>Definition of open Format for test results (D2.1)</a:t>
            </a:r>
          </a:p>
          <a:p>
            <a:pPr lvl="1"/>
            <a:r>
              <a:rPr lang="en-US" dirty="0" smtClean="0"/>
              <a:t>W3C Accessibility Statement with generator (D3.1)</a:t>
            </a:r>
            <a:endParaRPr lang="en-US" dirty="0"/>
          </a:p>
          <a:p>
            <a:r>
              <a:rPr lang="en-US" dirty="0" smtClean="0"/>
              <a:t>Year 2: November 2018 </a:t>
            </a:r>
            <a:r>
              <a:rPr lang="en-AT" dirty="0" smtClean="0"/>
              <a:t>–</a:t>
            </a:r>
            <a:r>
              <a:rPr lang="en-US" dirty="0" smtClean="0"/>
              <a:t> October 2019</a:t>
            </a:r>
          </a:p>
          <a:p>
            <a:pPr lvl="1"/>
            <a:r>
              <a:rPr lang="en-US" dirty="0"/>
              <a:t>Definition, implementation, and validation of test </a:t>
            </a:r>
            <a:r>
              <a:rPr lang="en-US" dirty="0" smtClean="0"/>
              <a:t>rules</a:t>
            </a:r>
          </a:p>
          <a:p>
            <a:pPr lvl="1"/>
            <a:r>
              <a:rPr lang="en-US" dirty="0" smtClean="0"/>
              <a:t>Apply test rules in Portuguese observatory (D2.2)</a:t>
            </a:r>
          </a:p>
          <a:p>
            <a:pPr lvl="1"/>
            <a:r>
              <a:rPr lang="en-US" dirty="0" smtClean="0"/>
              <a:t>“Import” functionality in WCAG-EM Report Tool (D3.2)</a:t>
            </a:r>
          </a:p>
          <a:p>
            <a:r>
              <a:rPr lang="en-US" dirty="0" smtClean="0"/>
              <a:t>Year 3: November 2019 </a:t>
            </a:r>
            <a:r>
              <a:rPr lang="en-AT" dirty="0" smtClean="0"/>
              <a:t>–</a:t>
            </a:r>
            <a:r>
              <a:rPr lang="en-US" dirty="0" smtClean="0"/>
              <a:t> October 2020</a:t>
            </a:r>
          </a:p>
          <a:p>
            <a:pPr lvl="1"/>
            <a:r>
              <a:rPr lang="en-US" dirty="0"/>
              <a:t>Definition, implementation, and validation of test </a:t>
            </a:r>
            <a:r>
              <a:rPr lang="en-US" dirty="0" smtClean="0"/>
              <a:t>rules</a:t>
            </a:r>
          </a:p>
          <a:p>
            <a:pPr lvl="1"/>
            <a:r>
              <a:rPr lang="en-US" dirty="0" smtClean="0"/>
              <a:t>Apply test rules in Norwegian observatory (D2.3)</a:t>
            </a:r>
          </a:p>
          <a:p>
            <a:pPr lvl="1"/>
            <a:r>
              <a:rPr lang="en-US" dirty="0" smtClean="0"/>
              <a:t>Prototype large-scale open data browser (D3.3)</a:t>
            </a:r>
            <a:endParaRPr lang="en-US" dirty="0"/>
          </a:p>
        </p:txBody>
      </p:sp>
    </p:spTree>
    <p:extLst>
      <p:ext uri="{BB962C8B-B14F-4D97-AF65-F5344CB8AC3E}">
        <p14:creationId xmlns:p14="http://schemas.microsoft.com/office/powerpoint/2010/main" val="2973779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Further Information and Resources</a:t>
            </a:r>
            <a:endParaRPr lang="en-US" dirty="0"/>
          </a:p>
        </p:txBody>
      </p:sp>
      <p:sp>
        <p:nvSpPr>
          <p:cNvPr id="4" name="Content Placeholder 3"/>
          <p:cNvSpPr>
            <a:spLocks noGrp="1"/>
          </p:cNvSpPr>
          <p:nvPr>
            <p:ph idx="1"/>
          </p:nvPr>
        </p:nvSpPr>
        <p:spPr>
          <a:xfrm>
            <a:off x="507999" y="1719071"/>
            <a:ext cx="11210524" cy="3263746"/>
          </a:xfrm>
        </p:spPr>
        <p:txBody>
          <a:bodyPr anchor="ctr"/>
          <a:lstStyle/>
          <a:p>
            <a:pPr marL="45720" indent="0" algn="ctr">
              <a:buNone/>
            </a:pPr>
            <a:r>
              <a:rPr lang="en-US" sz="9600" dirty="0" smtClean="0"/>
              <a:t>w3.org/WAI/Tools</a:t>
            </a:r>
          </a:p>
        </p:txBody>
      </p:sp>
      <p:sp>
        <p:nvSpPr>
          <p:cNvPr id="5" name="Subtitle 4"/>
          <p:cNvSpPr txBox="1">
            <a:spLocks/>
          </p:cNvSpPr>
          <p:nvPr/>
        </p:nvSpPr>
        <p:spPr>
          <a:xfrm>
            <a:off x="9347200" y="6071677"/>
            <a:ext cx="2641600" cy="739942"/>
          </a:xfrm>
          <a:prstGeom prst="rect">
            <a:avLst/>
          </a:prstGeom>
        </p:spPr>
        <p:txBody>
          <a:bodyPr vert="horz" lIns="91440" tIns="45720" rIns="91440" bIns="45720" rtlCol="0">
            <a:normAutofit/>
          </a:bodyPr>
          <a:lstStyle>
            <a:lvl1pPr marL="274320" indent="-228600" algn="l" defTabSz="914400" rtl="0" eaLnBrk="1" latinLnBrk="0" hangingPunct="1">
              <a:spcBef>
                <a:spcPct val="20000"/>
              </a:spcBef>
              <a:buClr>
                <a:schemeClr val="accent1">
                  <a:lumMod val="50000"/>
                </a:schemeClr>
              </a:buClr>
              <a:buFont typeface="Wingdings 2" pitchFamily="18" charset="2"/>
              <a:buChar char=""/>
              <a:defRPr sz="2400" kern="1200" spc="150" baseline="0">
                <a:solidFill>
                  <a:schemeClr val="tx2">
                    <a:lumMod val="75000"/>
                  </a:schemeClr>
                </a:solidFill>
                <a:latin typeface="+mn-lt"/>
                <a:ea typeface="+mn-ea"/>
                <a:cs typeface="+mn-cs"/>
              </a:defRPr>
            </a:lvl1pPr>
            <a:lvl2pPr marL="548640" indent="-182880" algn="l" defTabSz="914400" rtl="0" eaLnBrk="1" latinLnBrk="0" hangingPunct="1">
              <a:spcBef>
                <a:spcPct val="20000"/>
              </a:spcBef>
              <a:buClr>
                <a:schemeClr val="accent2">
                  <a:lumMod val="75000"/>
                </a:schemeClr>
              </a:buClr>
              <a:buFont typeface="Wingdings" pitchFamily="2" charset="2"/>
              <a:buChar char="§"/>
              <a:defRPr sz="2000" kern="1200" spc="100" baseline="0">
                <a:solidFill>
                  <a:schemeClr val="tx2">
                    <a:lumMod val="75000"/>
                  </a:schemeClr>
                </a:solidFill>
                <a:latin typeface="+mn-lt"/>
                <a:ea typeface="+mn-ea"/>
                <a:cs typeface="+mn-cs"/>
              </a:defRPr>
            </a:lvl2pPr>
            <a:lvl3pPr marL="822960" indent="-182880" algn="l" defTabSz="914400" rtl="0" eaLnBrk="1" latinLnBrk="0" hangingPunct="1">
              <a:spcBef>
                <a:spcPct val="20000"/>
              </a:spcBef>
              <a:buClr>
                <a:schemeClr val="accent3">
                  <a:lumMod val="50000"/>
                </a:schemeClr>
              </a:buClr>
              <a:buFont typeface="Wingdings" pitchFamily="2" charset="2"/>
              <a:buChar char="§"/>
              <a:defRPr sz="1600" kern="1200" spc="100" baseline="0">
                <a:solidFill>
                  <a:schemeClr val="tx2">
                    <a:lumMod val="75000"/>
                  </a:schemeClr>
                </a:solidFill>
                <a:latin typeface="+mn-lt"/>
                <a:ea typeface="+mn-ea"/>
                <a:cs typeface="+mn-cs"/>
              </a:defRPr>
            </a:lvl3pPr>
            <a:lvl4pPr marL="1097280" indent="-182880" algn="l" defTabSz="914400" rtl="0" eaLnBrk="1" latinLnBrk="0" hangingPunct="1">
              <a:spcBef>
                <a:spcPct val="20000"/>
              </a:spcBef>
              <a:buClr>
                <a:schemeClr val="accent4">
                  <a:lumMod val="50000"/>
                </a:schemeClr>
              </a:buClr>
              <a:buFont typeface="Wingdings" pitchFamily="2" charset="2"/>
              <a:buChar char="§"/>
              <a:defRPr sz="1400" kern="1200">
                <a:solidFill>
                  <a:schemeClr val="tx2">
                    <a:lumMod val="75000"/>
                  </a:schemeClr>
                </a:solidFill>
                <a:latin typeface="+mn-lt"/>
                <a:ea typeface="+mn-ea"/>
                <a:cs typeface="+mn-cs"/>
              </a:defRPr>
            </a:lvl4pPr>
            <a:lvl5pPr marL="1280160" indent="-182880" algn="l" defTabSz="914400" rtl="0" eaLnBrk="1" latinLnBrk="0" hangingPunct="1">
              <a:spcBef>
                <a:spcPct val="20000"/>
              </a:spcBef>
              <a:buClr>
                <a:schemeClr val="accent6">
                  <a:lumMod val="75000"/>
                </a:schemeClr>
              </a:buClr>
              <a:buFont typeface="Wingdings" pitchFamily="2" charset="2"/>
              <a:buChar char="§"/>
              <a:defRPr sz="1300" kern="1200" spc="100" baseline="0">
                <a:solidFill>
                  <a:schemeClr val="tx2">
                    <a:lumMod val="75000"/>
                  </a:schemeClr>
                </a:solidFill>
                <a:latin typeface="+mn-lt"/>
                <a:ea typeface="+mn-ea"/>
                <a:cs typeface="+mn-cs"/>
              </a:defRPr>
            </a:lvl5pPr>
            <a:lvl6pPr marL="1554480" indent="-182880" algn="l" defTabSz="914400" rtl="0" eaLnBrk="1" latinLnBrk="0" hangingPunct="1">
              <a:spcBef>
                <a:spcPct val="20000"/>
              </a:spcBef>
              <a:buClr>
                <a:schemeClr val="accent1">
                  <a:lumMod val="50000"/>
                </a:schemeClr>
              </a:buClr>
              <a:buFont typeface="Wingdings" pitchFamily="2" charset="2"/>
              <a:buChar char="§"/>
              <a:defRPr sz="1200" kern="1200">
                <a:solidFill>
                  <a:schemeClr val="tx2">
                    <a:lumMod val="75000"/>
                  </a:schemeClr>
                </a:solidFill>
                <a:latin typeface="+mn-lt"/>
                <a:ea typeface="+mn-ea"/>
                <a:cs typeface="+mn-cs"/>
              </a:defRPr>
            </a:lvl6pPr>
            <a:lvl7pPr marL="1828800" indent="-182880" algn="l" defTabSz="914400" rtl="0" eaLnBrk="1" latinLnBrk="0" hangingPunct="1">
              <a:spcBef>
                <a:spcPct val="20000"/>
              </a:spcBef>
              <a:buClr>
                <a:schemeClr val="accent2">
                  <a:lumMod val="75000"/>
                </a:schemeClr>
              </a:buClr>
              <a:buFont typeface="Wingdings" pitchFamily="2" charset="2"/>
              <a:buChar char="§"/>
              <a:defRPr sz="1200" kern="1200">
                <a:solidFill>
                  <a:schemeClr val="tx2">
                    <a:lumMod val="75000"/>
                  </a:schemeClr>
                </a:solidFill>
                <a:latin typeface="+mn-lt"/>
                <a:ea typeface="+mn-ea"/>
                <a:cs typeface="+mn-cs"/>
              </a:defRPr>
            </a:lvl7pPr>
            <a:lvl8pPr marL="2103120" indent="-182880" algn="l" defTabSz="914400" rtl="0" eaLnBrk="1" latinLnBrk="0" hangingPunct="1">
              <a:spcBef>
                <a:spcPct val="20000"/>
              </a:spcBef>
              <a:buClr>
                <a:schemeClr val="accent3">
                  <a:lumMod val="75000"/>
                </a:schemeClr>
              </a:buClr>
              <a:buFont typeface="Wingdings" pitchFamily="2" charset="2"/>
              <a:buChar char="§"/>
              <a:defRPr sz="1200" kern="1200">
                <a:solidFill>
                  <a:schemeClr val="tx2">
                    <a:lumMod val="75000"/>
                  </a:schemeClr>
                </a:solidFill>
                <a:latin typeface="+mn-lt"/>
                <a:ea typeface="+mn-ea"/>
                <a:cs typeface="+mn-cs"/>
              </a:defRPr>
            </a:lvl8pPr>
            <a:lvl9pPr marL="2366010" indent="-171450" algn="l" defTabSz="914400" rtl="0" eaLnBrk="1" latinLnBrk="0" hangingPunct="1">
              <a:spcBef>
                <a:spcPct val="20000"/>
              </a:spcBef>
              <a:buClr>
                <a:schemeClr val="accent5">
                  <a:lumMod val="75000"/>
                </a:schemeClr>
              </a:buClr>
              <a:buFont typeface="Wingdings" panose="05000000000000000000" pitchFamily="2" charset="2"/>
              <a:buChar char="§"/>
              <a:defRPr sz="1200" kern="1200">
                <a:solidFill>
                  <a:schemeClr val="tx2">
                    <a:lumMod val="75000"/>
                  </a:schemeClr>
                </a:solidFill>
                <a:latin typeface="+mn-lt"/>
                <a:ea typeface="+mn-ea"/>
                <a:cs typeface="+mn-cs"/>
              </a:defRPr>
            </a:lvl9pPr>
          </a:lstStyle>
          <a:p>
            <a:pPr marL="45720" indent="0">
              <a:buNone/>
            </a:pPr>
            <a:r>
              <a:rPr lang="en-US" sz="1600" dirty="0" smtClean="0"/>
              <a:t>Horizon 2020 Project</a:t>
            </a:r>
          </a:p>
          <a:p>
            <a:pPr marL="45720" indent="0">
              <a:buNone/>
            </a:pPr>
            <a:r>
              <a:rPr lang="en-US" sz="1400" dirty="0" smtClean="0"/>
              <a:t>Grant Agreement 780057</a:t>
            </a:r>
            <a:endParaRPr lang="en-US" sz="1400" dirty="0"/>
          </a:p>
        </p:txBody>
      </p:sp>
      <p:pic>
        <p:nvPicPr>
          <p:cNvPr id="7" name="Picture 6" descr="Flag of the European Union" title="EU Fla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2576" y="4462670"/>
            <a:ext cx="2401818" cy="1628351"/>
          </a:xfrm>
          <a:prstGeom prst="rect">
            <a:avLst/>
          </a:prstGeom>
        </p:spPr>
      </p:pic>
    </p:spTree>
    <p:extLst>
      <p:ext uri="{BB962C8B-B14F-4D97-AF65-F5344CB8AC3E}">
        <p14:creationId xmlns:p14="http://schemas.microsoft.com/office/powerpoint/2010/main" val="284218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Project Partners</a:t>
            </a:r>
            <a:endParaRPr lang="en-US" dirty="0"/>
          </a:p>
        </p:txBody>
      </p:sp>
      <p:sp>
        <p:nvSpPr>
          <p:cNvPr id="4" name="Content Placeholder 3"/>
          <p:cNvSpPr>
            <a:spLocks noGrp="1"/>
          </p:cNvSpPr>
          <p:nvPr>
            <p:ph idx="1"/>
          </p:nvPr>
        </p:nvSpPr>
        <p:spPr/>
        <p:txBody>
          <a:bodyPr/>
          <a:lstStyle/>
          <a:p>
            <a:pPr marL="45720" indent="0">
              <a:buNone/>
            </a:pPr>
            <a:endParaRPr lang="en-US" dirty="0" smtClean="0"/>
          </a:p>
          <a:p>
            <a:r>
              <a:rPr lang="en-US" dirty="0" smtClean="0"/>
              <a:t>European Research Consortium for Informatics and Mathematics (ERCIM), European host for World Wide Web Consortium (W3C)</a:t>
            </a:r>
            <a:endParaRPr lang="en-US" dirty="0"/>
          </a:p>
          <a:p>
            <a:r>
              <a:rPr lang="en-US" dirty="0" err="1" smtClean="0"/>
              <a:t>Siteimprove</a:t>
            </a:r>
            <a:r>
              <a:rPr lang="en-US" dirty="0" smtClean="0"/>
              <a:t>, Denmark</a:t>
            </a:r>
            <a:endParaRPr lang="en-US" dirty="0"/>
          </a:p>
          <a:p>
            <a:r>
              <a:rPr lang="en-US" dirty="0" smtClean="0"/>
              <a:t>Accessibility Foundation, Netherlands</a:t>
            </a:r>
            <a:endParaRPr lang="en-US" dirty="0"/>
          </a:p>
          <a:p>
            <a:r>
              <a:rPr lang="en-US" dirty="0" smtClean="0"/>
              <a:t>Agency for Public Management and </a:t>
            </a:r>
            <a:r>
              <a:rPr lang="en-US" dirty="0" err="1" smtClean="0"/>
              <a:t>eGovernment</a:t>
            </a:r>
            <a:r>
              <a:rPr lang="en-US" dirty="0" smtClean="0"/>
              <a:t> (</a:t>
            </a:r>
            <a:r>
              <a:rPr lang="en-US" dirty="0" err="1" smtClean="0"/>
              <a:t>Difi</a:t>
            </a:r>
            <a:r>
              <a:rPr lang="en-US" dirty="0" smtClean="0"/>
              <a:t>), Norway</a:t>
            </a:r>
          </a:p>
          <a:p>
            <a:r>
              <a:rPr lang="en-US" dirty="0" smtClean="0"/>
              <a:t>Foundation for Science and Technology, Portugal</a:t>
            </a:r>
          </a:p>
          <a:p>
            <a:r>
              <a:rPr lang="en-US" dirty="0" smtClean="0"/>
              <a:t>University of Lisbon, Portugal</a:t>
            </a:r>
          </a:p>
          <a:p>
            <a:r>
              <a:rPr lang="en-US" dirty="0" err="1" smtClean="0"/>
              <a:t>Deque</a:t>
            </a:r>
            <a:r>
              <a:rPr lang="en-US" dirty="0" smtClean="0"/>
              <a:t> Research, Netherlands</a:t>
            </a:r>
            <a:endParaRPr lang="en-US" dirty="0"/>
          </a:p>
        </p:txBody>
      </p:sp>
    </p:spTree>
    <p:extLst>
      <p:ext uri="{BB962C8B-B14F-4D97-AF65-F5344CB8AC3E}">
        <p14:creationId xmlns:p14="http://schemas.microsoft.com/office/powerpoint/2010/main" val="2950372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Objective 1</a:t>
            </a:r>
            <a:endParaRPr lang="en-US" b="1" u="sng" dirty="0"/>
          </a:p>
        </p:txBody>
      </p:sp>
      <p:pic>
        <p:nvPicPr>
          <p:cNvPr id="6" name="Picture Placeholder 5" descr="Diagram with four layers and arrows from the bottom layers up the next.&#10;- Layer 1 (bottom-most): Different &quot;sources&quot; of input into the next layer of &quot;ACT Test Rules&quot;.&#10;- Layer 2: &quot;ACT Test Rules (open royalty-free)&quot; depictes as a arge collection of individual boxes.&#10;- Layer 3: Different &quot;methods&quot; that each use a different sub-set of the underlying &quot;ACT Test Rules&quot;&#10;- Layer 4 (top-most): &quot;Compatible Results: Web Content Accessibility Guidelines (WCAG)&quot; is what the different &quot;methods&quot; point to." title="WAI-Tools Framework"/>
          <p:cNvPicPr>
            <a:picLocks noGrp="1" noChangeAspect="1"/>
          </p:cNvPicPr>
          <p:nvPr>
            <p:ph type="pic" idx="1"/>
          </p:nvPr>
        </p:nvPicPr>
        <p:blipFill>
          <a:blip r:embed="rId2" cstate="print">
            <a:extLst>
              <a:ext uri="{28A0092B-C50C-407E-A947-70E740481C1C}">
                <a14:useLocalDpi xmlns:a14="http://schemas.microsoft.com/office/drawing/2010/main" val="0"/>
              </a:ext>
            </a:extLst>
          </a:blip>
          <a:stretch>
            <a:fillRect/>
          </a:stretch>
        </p:blipFill>
        <p:spPr>
          <a:xfrm>
            <a:off x="573919" y="12151"/>
            <a:ext cx="8151879" cy="6840000"/>
          </a:xfrm>
        </p:spPr>
      </p:pic>
      <p:sp>
        <p:nvSpPr>
          <p:cNvPr id="4" name="Text Placeholder 3"/>
          <p:cNvSpPr>
            <a:spLocks noGrp="1"/>
          </p:cNvSpPr>
          <p:nvPr>
            <p:ph type="body" sz="half" idx="2"/>
          </p:nvPr>
        </p:nvSpPr>
        <p:spPr/>
        <p:txBody>
          <a:bodyPr/>
          <a:lstStyle/>
          <a:p>
            <a:endParaRPr lang="en-US" dirty="0" smtClean="0"/>
          </a:p>
          <a:p>
            <a:r>
              <a:rPr lang="en-US" dirty="0" smtClean="0"/>
              <a:t>Build a common set of Web Accessibility Conformance Test (ACT) Rules from W3C, to provide an interpretation for evaluation tools and methodologies based on the W3C Web Content Accessibility Guidelines (WCAG)</a:t>
            </a:r>
            <a:endParaRPr lang="en-US" dirty="0"/>
          </a:p>
        </p:txBody>
      </p:sp>
    </p:spTree>
    <p:extLst>
      <p:ext uri="{BB962C8B-B14F-4D97-AF65-F5344CB8AC3E}">
        <p14:creationId xmlns:p14="http://schemas.microsoft.com/office/powerpoint/2010/main" val="3355998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Objective 2</a:t>
            </a:r>
            <a:endParaRPr lang="en-US" b="1" u="sng" dirty="0"/>
          </a:p>
        </p:txBody>
      </p:sp>
      <p:sp>
        <p:nvSpPr>
          <p:cNvPr id="4" name="Text Placeholder 3"/>
          <p:cNvSpPr>
            <a:spLocks noGrp="1"/>
          </p:cNvSpPr>
          <p:nvPr>
            <p:ph type="body" sz="half" idx="2"/>
          </p:nvPr>
        </p:nvSpPr>
        <p:spPr/>
        <p:txBody>
          <a:bodyPr/>
          <a:lstStyle/>
          <a:p>
            <a:endParaRPr lang="en-US" dirty="0" smtClean="0"/>
          </a:p>
          <a:p>
            <a:r>
              <a:rPr lang="en-US" dirty="0" smtClean="0"/>
              <a:t>Help increase the level of automation in web accessibility evaluation through defining test rules, and bleeding edge technologies which are increasingly available today</a:t>
            </a:r>
            <a:endParaRPr lang="en-US" dirty="0"/>
          </a:p>
        </p:txBody>
      </p:sp>
      <p:pic>
        <p:nvPicPr>
          <p:cNvPr id="5" name="Picture Placeholder 4" descr="Three boxes from left to right with arrows feeding from one into the next:&#10;- Manual (Human): Qualitative, low scalability;&#10;- Semi-Automated: Requires human judgement, medium-scalable;&#10;- Fully-Automated: Quantitative, higly-scalable." title="Increasing automation"/>
          <p:cNvPicPr>
            <a:picLocks noGrp="1" noChangeAspect="1"/>
          </p:cNvPicPr>
          <p:nvPr>
            <p:ph type="pic" idx="1"/>
          </p:nvPr>
        </p:nvPicPr>
        <p:blipFill>
          <a:blip r:embed="rId2" cstate="print">
            <a:extLst>
              <a:ext uri="{28A0092B-C50C-407E-A947-70E740481C1C}">
                <a14:useLocalDpi xmlns:a14="http://schemas.microsoft.com/office/drawing/2010/main" val="0"/>
              </a:ext>
            </a:extLst>
          </a:blip>
          <a:stretch>
            <a:fillRect/>
          </a:stretch>
        </p:blipFill>
        <p:spPr>
          <a:xfrm>
            <a:off x="0" y="2415375"/>
            <a:ext cx="9328132" cy="1649998"/>
          </a:xfrm>
        </p:spPr>
      </p:pic>
    </p:spTree>
    <p:extLst>
      <p:ext uri="{BB962C8B-B14F-4D97-AF65-F5344CB8AC3E}">
        <p14:creationId xmlns:p14="http://schemas.microsoft.com/office/powerpoint/2010/main" val="4031591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Project Deliverables</a:t>
            </a:r>
            <a:endParaRPr lang="en-US" dirty="0"/>
          </a:p>
        </p:txBody>
      </p:sp>
      <p:sp>
        <p:nvSpPr>
          <p:cNvPr id="4" name="Content Placeholder 3"/>
          <p:cNvSpPr>
            <a:spLocks noGrp="1"/>
          </p:cNvSpPr>
          <p:nvPr>
            <p:ph idx="1"/>
          </p:nvPr>
        </p:nvSpPr>
        <p:spPr/>
        <p:txBody>
          <a:bodyPr/>
          <a:lstStyle/>
          <a:p>
            <a:pPr marL="45720" indent="0">
              <a:buNone/>
            </a:pPr>
            <a:endParaRPr lang="en-US" dirty="0" smtClean="0"/>
          </a:p>
          <a:p>
            <a:pPr marL="45720" indent="0">
              <a:buNone/>
            </a:pPr>
            <a:r>
              <a:rPr lang="en-US" dirty="0" smtClean="0"/>
              <a:t>WAI-Tools consists of five main work areas:</a:t>
            </a:r>
          </a:p>
          <a:p>
            <a:pPr marL="45720" indent="0">
              <a:buNone/>
            </a:pPr>
            <a:endParaRPr lang="en-US" dirty="0" smtClean="0"/>
          </a:p>
          <a:p>
            <a:r>
              <a:rPr lang="en-US" dirty="0" smtClean="0"/>
              <a:t>Work Package 1: Development of Test Rules</a:t>
            </a:r>
            <a:endParaRPr lang="en-US" dirty="0"/>
          </a:p>
          <a:p>
            <a:r>
              <a:rPr lang="en-US" dirty="0" smtClean="0"/>
              <a:t>Work Package 2: Deployment of Test Rules</a:t>
            </a:r>
            <a:endParaRPr lang="en-US" dirty="0"/>
          </a:p>
          <a:p>
            <a:r>
              <a:rPr lang="en-US" dirty="0" smtClean="0"/>
              <a:t>Work Package 3: Integration of Test Rules</a:t>
            </a:r>
          </a:p>
          <a:p>
            <a:r>
              <a:rPr lang="en-US" dirty="0" smtClean="0"/>
              <a:t>Work Package 4: Engagement and Outreach</a:t>
            </a:r>
          </a:p>
          <a:p>
            <a:r>
              <a:rPr lang="en-US" dirty="0" smtClean="0"/>
              <a:t>Work Package 5: Management and Reporting</a:t>
            </a:r>
            <a:endParaRPr lang="en-US" dirty="0"/>
          </a:p>
        </p:txBody>
      </p:sp>
    </p:spTree>
    <p:extLst>
      <p:ext uri="{BB962C8B-B14F-4D97-AF65-F5344CB8AC3E}">
        <p14:creationId xmlns:p14="http://schemas.microsoft.com/office/powerpoint/2010/main" val="428310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WP1 Development of Test Rules</a:t>
            </a:r>
            <a:endParaRPr lang="en-US" dirty="0"/>
          </a:p>
        </p:txBody>
      </p:sp>
      <p:sp>
        <p:nvSpPr>
          <p:cNvPr id="4" name="Content Placeholder 3"/>
          <p:cNvSpPr>
            <a:spLocks noGrp="1"/>
          </p:cNvSpPr>
          <p:nvPr>
            <p:ph idx="1"/>
          </p:nvPr>
        </p:nvSpPr>
        <p:spPr/>
        <p:txBody>
          <a:bodyPr/>
          <a:lstStyle/>
          <a:p>
            <a:pPr marL="45720" indent="0">
              <a:buNone/>
            </a:pPr>
            <a:endParaRPr lang="en-US" dirty="0" smtClean="0"/>
          </a:p>
          <a:p>
            <a:pPr marL="45720" indent="0">
              <a:buNone/>
            </a:pPr>
            <a:r>
              <a:rPr lang="en-US" dirty="0" smtClean="0"/>
              <a:t>Tasks included in this Work Package:</a:t>
            </a:r>
          </a:p>
          <a:p>
            <a:pPr marL="45720" indent="0">
              <a:buNone/>
            </a:pPr>
            <a:endParaRPr lang="en-US" dirty="0" smtClean="0"/>
          </a:p>
          <a:p>
            <a:r>
              <a:rPr lang="en-US" dirty="0" smtClean="0"/>
              <a:t>D1.1 Create Test Rules</a:t>
            </a:r>
            <a:endParaRPr lang="en-US" dirty="0"/>
          </a:p>
          <a:p>
            <a:r>
              <a:rPr lang="en-US" dirty="0" smtClean="0"/>
              <a:t>D1.2 Implement Test Rules</a:t>
            </a:r>
            <a:endParaRPr lang="en-US" dirty="0"/>
          </a:p>
          <a:p>
            <a:r>
              <a:rPr lang="en-US" dirty="0" smtClean="0"/>
              <a:t>D1.3 Validate Test Rules</a:t>
            </a:r>
          </a:p>
          <a:p>
            <a:pPr marL="45720" indent="0">
              <a:buNone/>
            </a:pPr>
            <a:endParaRPr lang="en-US" dirty="0"/>
          </a:p>
          <a:p>
            <a:pPr marL="45720" indent="0">
              <a:buNone/>
            </a:pPr>
            <a:r>
              <a:rPr lang="en-US" dirty="0" smtClean="0"/>
              <a:t>These tasks are carried out concurrently throughout the duration of the project, using the W3C ACT Rules Format 1.0 specification and review process. The intended outcome is a vetted set of W3C ACT Rules.</a:t>
            </a:r>
            <a:endParaRPr lang="en-US" dirty="0"/>
          </a:p>
        </p:txBody>
      </p:sp>
    </p:spTree>
    <p:extLst>
      <p:ext uri="{BB962C8B-B14F-4D97-AF65-F5344CB8AC3E}">
        <p14:creationId xmlns:p14="http://schemas.microsoft.com/office/powerpoint/2010/main" val="2533196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Accessibility Conformance Testing (ACT)</a:t>
            </a:r>
            <a:endParaRPr lang="en-US" dirty="0"/>
          </a:p>
        </p:txBody>
      </p:sp>
      <p:sp>
        <p:nvSpPr>
          <p:cNvPr id="4" name="Content Placeholder 3"/>
          <p:cNvSpPr>
            <a:spLocks noGrp="1"/>
          </p:cNvSpPr>
          <p:nvPr>
            <p:ph idx="1"/>
          </p:nvPr>
        </p:nvSpPr>
        <p:spPr>
          <a:xfrm>
            <a:off x="507998" y="1719071"/>
            <a:ext cx="11280347" cy="4407408"/>
          </a:xfrm>
        </p:spPr>
        <p:txBody>
          <a:bodyPr/>
          <a:lstStyle/>
          <a:p>
            <a:pPr marL="45720" indent="0">
              <a:buNone/>
            </a:pPr>
            <a:endParaRPr lang="en-US" dirty="0" smtClean="0"/>
          </a:p>
          <a:p>
            <a:pPr marL="45720" indent="0">
              <a:buNone/>
            </a:pPr>
            <a:r>
              <a:rPr lang="en-US" dirty="0" smtClean="0"/>
              <a:t>Task Force of W3C Accessibility Guidelines Working Group (AGWG), to develop a common set of automated, semi-automated, and manual test rules that are aligned with WCAG 2:</a:t>
            </a:r>
          </a:p>
          <a:p>
            <a:pPr marL="45720" indent="0">
              <a:buNone/>
            </a:pPr>
            <a:endParaRPr lang="en-US" dirty="0" smtClean="0"/>
          </a:p>
          <a:p>
            <a:r>
              <a:rPr lang="en-US" b="1" dirty="0" smtClean="0"/>
              <a:t>ACT Rules Format</a:t>
            </a:r>
            <a:r>
              <a:rPr lang="en-US" dirty="0" smtClean="0"/>
              <a:t> defines the structure of ACT Rules</a:t>
            </a:r>
            <a:endParaRPr lang="en-US" dirty="0"/>
          </a:p>
          <a:p>
            <a:r>
              <a:rPr lang="en-US" b="1" dirty="0" smtClean="0"/>
              <a:t>ACT Review </a:t>
            </a:r>
            <a:r>
              <a:rPr lang="en-US" b="1" dirty="0"/>
              <a:t>P</a:t>
            </a:r>
            <a:r>
              <a:rPr lang="en-US" b="1" dirty="0" smtClean="0"/>
              <a:t>rocess</a:t>
            </a:r>
            <a:r>
              <a:rPr lang="en-US" dirty="0" smtClean="0"/>
              <a:t> for vetting contributed test rules</a:t>
            </a:r>
            <a:endParaRPr lang="en-US" dirty="0"/>
          </a:p>
          <a:p>
            <a:r>
              <a:rPr lang="en-US" b="1" dirty="0" smtClean="0"/>
              <a:t>ACT Rules Repository</a:t>
            </a:r>
            <a:r>
              <a:rPr lang="en-US" dirty="0" smtClean="0"/>
              <a:t> of the authoritative ACT Rules</a:t>
            </a:r>
          </a:p>
          <a:p>
            <a:pPr marL="45720" indent="0">
              <a:buNone/>
            </a:pPr>
            <a:endParaRPr lang="en-US" dirty="0"/>
          </a:p>
          <a:p>
            <a:pPr marL="45720" indent="0">
              <a:buNone/>
            </a:pPr>
            <a:r>
              <a:rPr lang="en-US" dirty="0" smtClean="0"/>
              <a:t>These are current work-in-progress within the W3C ACT Task Force.</a:t>
            </a:r>
            <a:endParaRPr lang="en-US" dirty="0"/>
          </a:p>
        </p:txBody>
      </p:sp>
    </p:spTree>
    <p:extLst>
      <p:ext uri="{BB962C8B-B14F-4D97-AF65-F5344CB8AC3E}">
        <p14:creationId xmlns:p14="http://schemas.microsoft.com/office/powerpoint/2010/main" val="1692710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l"/>
            <a:r>
              <a:rPr lang="en-US" dirty="0" smtClean="0"/>
              <a:t>D1.1 Create </a:t>
            </a:r>
            <a:r>
              <a:rPr lang="en-US" dirty="0"/>
              <a:t>Test Rules</a:t>
            </a:r>
          </a:p>
        </p:txBody>
      </p:sp>
      <p:sp>
        <p:nvSpPr>
          <p:cNvPr id="4" name="Content Placeholder 3"/>
          <p:cNvSpPr>
            <a:spLocks noGrp="1"/>
          </p:cNvSpPr>
          <p:nvPr>
            <p:ph idx="1"/>
          </p:nvPr>
        </p:nvSpPr>
        <p:spPr>
          <a:xfrm>
            <a:off x="472489" y="1684236"/>
            <a:ext cx="11210524" cy="4403056"/>
          </a:xfrm>
        </p:spPr>
        <p:txBody>
          <a:bodyPr>
            <a:normAutofit/>
          </a:bodyPr>
          <a:lstStyle/>
          <a:p>
            <a:pPr marL="45720" indent="0">
              <a:buNone/>
            </a:pPr>
            <a:endParaRPr lang="en-US" dirty="0"/>
          </a:p>
          <a:p>
            <a:pPr marL="45720" indent="0">
              <a:buNone/>
            </a:pPr>
            <a:endParaRPr lang="en-US" dirty="0"/>
          </a:p>
          <a:p>
            <a:r>
              <a:rPr lang="en-US" dirty="0"/>
              <a:t>Following the ACT Rules Format 1.0</a:t>
            </a:r>
          </a:p>
          <a:p>
            <a:r>
              <a:rPr lang="en-US" dirty="0"/>
              <a:t>Prioritize on WCAG 2.1 for 2018</a:t>
            </a:r>
          </a:p>
          <a:p>
            <a:r>
              <a:rPr lang="en-US" dirty="0"/>
              <a:t>Focus on broad collaboration</a:t>
            </a:r>
          </a:p>
          <a:p>
            <a:r>
              <a:rPr lang="en-US" dirty="0"/>
              <a:t>Automatic and semi-automatic rules in Auto-WCAG</a:t>
            </a:r>
          </a:p>
          <a:p>
            <a:r>
              <a:rPr lang="en-US" dirty="0"/>
              <a:t>Manual rules, </a:t>
            </a:r>
            <a:r>
              <a:rPr lang="en-US" dirty="0" err="1"/>
              <a:t>tbd</a:t>
            </a:r>
            <a:endParaRPr lang="en-US" dirty="0"/>
          </a:p>
          <a:p>
            <a:endParaRPr lang="en-US" dirty="0"/>
          </a:p>
        </p:txBody>
      </p:sp>
    </p:spTree>
    <p:extLst>
      <p:ext uri="{BB962C8B-B14F-4D97-AF65-F5344CB8AC3E}">
        <p14:creationId xmlns:p14="http://schemas.microsoft.com/office/powerpoint/2010/main" val="1901177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usiness sales training presentatio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Arial">
      <a:majorFont>
        <a:latin typeface="Aria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spDef>
      <a:spPr>
        <a:ln>
          <a:noFill/>
        </a:ln>
      </a:spPr>
      <a:bodyPr rtlCol="0" anchor="ctr"/>
      <a:lstStyle>
        <a:defPPr algn="ctr">
          <a:defRPr dirty="0"/>
        </a:defPPr>
      </a:lstStyle>
      <a:style>
        <a:lnRef idx="3">
          <a:schemeClr val="lt1"/>
        </a:lnRef>
        <a:fillRef idx="1">
          <a:schemeClr val="accent3"/>
        </a:fillRef>
        <a:effectRef idx="1">
          <a:schemeClr val="accent3"/>
        </a:effectRef>
        <a:fontRef idx="minor">
          <a:schemeClr val="lt1"/>
        </a:fontRef>
      </a:style>
    </a:spDef>
    <a:lnDef>
      <a:spPr/>
      <a:bodyPr/>
      <a:lstStyle/>
      <a:style>
        <a:lnRef idx="1">
          <a:schemeClr val="accent3"/>
        </a:lnRef>
        <a:fillRef idx="0">
          <a:schemeClr val="accent3"/>
        </a:fillRef>
        <a:effectRef idx="0">
          <a:schemeClr val="accent3"/>
        </a:effectRef>
        <a:fontRef idx="minor">
          <a:schemeClr val="tx1"/>
        </a:fontRef>
      </a:style>
    </a:lnDef>
    <a:txDef>
      <a:spPr>
        <a:noFill/>
        <a:ln>
          <a:solidFill>
            <a:schemeClr val="accent4"/>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Business sales training presentation.potx" id="{43A08E4F-B0EF-4939-AE80-92C3CECADCD8}" vid="{E3DA271C-F552-4722-8084-29919216053E}"/>
    </a:ext>
  </a:extLst>
</a:theme>
</file>

<file path=ppt/theme/theme2.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Arial">
      <a:majorFont>
        <a:latin typeface="Aria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Arial">
      <a:majorFont>
        <a:latin typeface="Aria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 sales training presentation</Template>
  <TotalTime>290</TotalTime>
  <Words>1204</Words>
  <Application>Microsoft Office PowerPoint</Application>
  <PresentationFormat>Widescreen</PresentationFormat>
  <Paragraphs>211</Paragraphs>
  <Slides>22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ＭＳ Ｐゴシック</vt:lpstr>
      <vt:lpstr>Arial</vt:lpstr>
      <vt:lpstr>Wingdings</vt:lpstr>
      <vt:lpstr>Wingdings 2</vt:lpstr>
      <vt:lpstr>Business sales training presentation</vt:lpstr>
      <vt:lpstr>WAI-Tools Project  Overview and Introduction  1 November 2017 </vt:lpstr>
      <vt:lpstr>Key Figures</vt:lpstr>
      <vt:lpstr>Project Partners</vt:lpstr>
      <vt:lpstr>Objective 1</vt:lpstr>
      <vt:lpstr>Objective 2</vt:lpstr>
      <vt:lpstr>Project Deliverables</vt:lpstr>
      <vt:lpstr>WP1 Development of Test Rules</vt:lpstr>
      <vt:lpstr>Accessibility Conformance Testing (ACT)</vt:lpstr>
      <vt:lpstr>D1.1 Create Test Rules</vt:lpstr>
      <vt:lpstr>D1.2 Implement Test Rules</vt:lpstr>
      <vt:lpstr>D1.3 Validate Test Rules</vt:lpstr>
      <vt:lpstr>WP2 Deployment of Test Rules</vt:lpstr>
      <vt:lpstr>D2.1 Define Format for Test Results</vt:lpstr>
      <vt:lpstr>D2.2 Apply to Portuguese Observatory</vt:lpstr>
      <vt:lpstr>D2.3 Apply to Norwegian Observatory</vt:lpstr>
      <vt:lpstr>WP3 Integration of Test Rules</vt:lpstr>
      <vt:lpstr>D3.1 Accessibility Statement Generator</vt:lpstr>
      <vt:lpstr>D3.2 Web Accessibility Reporting Tool</vt:lpstr>
      <vt:lpstr>D3.3 Data Browser of Test Results</vt:lpstr>
      <vt:lpstr>Deliverable relationships</vt:lpstr>
      <vt:lpstr>Project Schedule</vt:lpstr>
      <vt:lpstr>Further Information and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WAI-Tools Project  29 November 2017 Brussels, Belgium  </dc:title>
  <dc:creator>Shadi Abou-Zahra</dc:creator>
  <cp:lastModifiedBy>Shadi Abou-Zahra</cp:lastModifiedBy>
  <cp:revision>39</cp:revision>
  <dcterms:created xsi:type="dcterms:W3CDTF">2017-11-20T17:35:56Z</dcterms:created>
  <dcterms:modified xsi:type="dcterms:W3CDTF">2018-01-28T15:27:01Z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74066600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