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1"/>
  </p:sldMasterIdLst>
  <p:notesMasterIdLst>
    <p:notesMasterId r:id="rId113"/>
  </p:notesMasterIdLst>
  <p:sldIdLst>
    <p:sldId id="492" r:id="rId2"/>
    <p:sldId id="383" r:id="rId3"/>
    <p:sldId id="426" r:id="rId4"/>
    <p:sldId id="428" r:id="rId5"/>
    <p:sldId id="493" r:id="rId6"/>
    <p:sldId id="385" r:id="rId7"/>
    <p:sldId id="485" r:id="rId8"/>
    <p:sldId id="456" r:id="rId9"/>
    <p:sldId id="457" r:id="rId10"/>
    <p:sldId id="458" r:id="rId11"/>
    <p:sldId id="537" r:id="rId12"/>
    <p:sldId id="538" r:id="rId13"/>
    <p:sldId id="535" r:id="rId14"/>
    <p:sldId id="429" r:id="rId15"/>
    <p:sldId id="494" r:id="rId16"/>
    <p:sldId id="430" r:id="rId17"/>
    <p:sldId id="433" r:id="rId18"/>
    <p:sldId id="432" r:id="rId19"/>
    <p:sldId id="434" r:id="rId20"/>
    <p:sldId id="435" r:id="rId21"/>
    <p:sldId id="436" r:id="rId22"/>
    <p:sldId id="437" r:id="rId23"/>
    <p:sldId id="431" r:id="rId24"/>
    <p:sldId id="526" r:id="rId25"/>
    <p:sldId id="487" r:id="rId26"/>
    <p:sldId id="486" r:id="rId27"/>
    <p:sldId id="439" r:id="rId28"/>
    <p:sldId id="380" r:id="rId29"/>
    <p:sldId id="381" r:id="rId30"/>
    <p:sldId id="382" r:id="rId31"/>
    <p:sldId id="462" r:id="rId32"/>
    <p:sldId id="539" r:id="rId33"/>
    <p:sldId id="517" r:id="rId34"/>
    <p:sldId id="518" r:id="rId35"/>
    <p:sldId id="522" r:id="rId36"/>
    <p:sldId id="519" r:id="rId37"/>
    <p:sldId id="520" r:id="rId38"/>
    <p:sldId id="521" r:id="rId39"/>
    <p:sldId id="412" r:id="rId40"/>
    <p:sldId id="473" r:id="rId41"/>
    <p:sldId id="388" r:id="rId42"/>
    <p:sldId id="389" r:id="rId43"/>
    <p:sldId id="390" r:id="rId44"/>
    <p:sldId id="392" r:id="rId45"/>
    <p:sldId id="464" r:id="rId46"/>
    <p:sldId id="393" r:id="rId47"/>
    <p:sldId id="394" r:id="rId48"/>
    <p:sldId id="510" r:id="rId49"/>
    <p:sldId id="395" r:id="rId50"/>
    <p:sldId id="396" r:id="rId51"/>
    <p:sldId id="397" r:id="rId52"/>
    <p:sldId id="478" r:id="rId53"/>
    <p:sldId id="509" r:id="rId54"/>
    <p:sldId id="467" r:id="rId55"/>
    <p:sldId id="401" r:id="rId56"/>
    <p:sldId id="468" r:id="rId57"/>
    <p:sldId id="402" r:id="rId58"/>
    <p:sldId id="427" r:id="rId59"/>
    <p:sldId id="463" r:id="rId60"/>
    <p:sldId id="465" r:id="rId61"/>
    <p:sldId id="406" r:id="rId62"/>
    <p:sldId id="407" r:id="rId63"/>
    <p:sldId id="534" r:id="rId64"/>
    <p:sldId id="540" r:id="rId65"/>
    <p:sldId id="536" r:id="rId66"/>
    <p:sldId id="542" r:id="rId67"/>
    <p:sldId id="543" r:id="rId68"/>
    <p:sldId id="544" r:id="rId69"/>
    <p:sldId id="545" r:id="rId70"/>
    <p:sldId id="408" r:id="rId71"/>
    <p:sldId id="409" r:id="rId72"/>
    <p:sldId id="506" r:id="rId73"/>
    <p:sldId id="562" r:id="rId74"/>
    <p:sldId id="466" r:id="rId75"/>
    <p:sldId id="415" r:id="rId76"/>
    <p:sldId id="416" r:id="rId77"/>
    <p:sldId id="481" r:id="rId78"/>
    <p:sldId id="417" r:id="rId79"/>
    <p:sldId id="443" r:id="rId80"/>
    <p:sldId id="482" r:id="rId81"/>
    <p:sldId id="455" r:id="rId82"/>
    <p:sldId id="413" r:id="rId83"/>
    <p:sldId id="414" r:id="rId84"/>
    <p:sldId id="561" r:id="rId85"/>
    <p:sldId id="505" r:id="rId86"/>
    <p:sldId id="418" r:id="rId87"/>
    <p:sldId id="547" r:id="rId88"/>
    <p:sldId id="548" r:id="rId89"/>
    <p:sldId id="549" r:id="rId90"/>
    <p:sldId id="550" r:id="rId91"/>
    <p:sldId id="551" r:id="rId92"/>
    <p:sldId id="552" r:id="rId93"/>
    <p:sldId id="553" r:id="rId94"/>
    <p:sldId id="554" r:id="rId95"/>
    <p:sldId id="555" r:id="rId96"/>
    <p:sldId id="556" r:id="rId97"/>
    <p:sldId id="528" r:id="rId98"/>
    <p:sldId id="529" r:id="rId99"/>
    <p:sldId id="557" r:id="rId100"/>
    <p:sldId id="558" r:id="rId101"/>
    <p:sldId id="559" r:id="rId102"/>
    <p:sldId id="483" r:id="rId103"/>
    <p:sldId id="501" r:id="rId104"/>
    <p:sldId id="502" r:id="rId105"/>
    <p:sldId id="497" r:id="rId106"/>
    <p:sldId id="503" r:id="rId107"/>
    <p:sldId id="504" r:id="rId108"/>
    <p:sldId id="523" r:id="rId109"/>
    <p:sldId id="488" r:id="rId110"/>
    <p:sldId id="513" r:id="rId111"/>
    <p:sldId id="442" r:id="rId112"/>
  </p:sldIdLst>
  <p:sldSz cx="9144000" cy="6858000" type="screen4x3"/>
  <p:notesSz cx="6858000" cy="9144000"/>
  <p:defaultTextStyle>
    <a:defPPr>
      <a:defRPr lang="en-US"/>
    </a:defPPr>
    <a:lvl1pPr marL="0" algn="l" defTabSz="4560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062" algn="l" defTabSz="4560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127" algn="l" defTabSz="4560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8193" algn="l" defTabSz="4560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4255" algn="l" defTabSz="4560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0321" algn="l" defTabSz="4560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6382" algn="l" defTabSz="4560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2440" algn="l" defTabSz="4560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48509" algn="l" defTabSz="4560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1" d="100"/>
          <a:sy n="71" d="100"/>
        </p:scale>
        <p:origin x="-139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4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slide" Target="slides/slide109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notesMaster" Target="notesMasters/notesMaster1.xml"/><Relationship Id="rId114" Type="http://schemas.openxmlformats.org/officeDocument/2006/relationships/printerSettings" Target="printerSettings/printerSettings1.bin"/><Relationship Id="rId115" Type="http://schemas.openxmlformats.org/officeDocument/2006/relationships/presProps" Target="presProps.xml"/><Relationship Id="rId116" Type="http://schemas.openxmlformats.org/officeDocument/2006/relationships/viewProps" Target="viewProps.xml"/><Relationship Id="rId117" Type="http://schemas.openxmlformats.org/officeDocument/2006/relationships/theme" Target="theme/theme1.xml"/><Relationship Id="rId11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0CEAE-F087-F540-A5F2-4DC8B030B4C0}" type="datetimeFigureOut">
              <a:rPr lang="en-US" smtClean="0"/>
              <a:pPr/>
              <a:t>2012-5-30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887C4D-13D0-E845-9A72-5C002C1069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054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60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062" algn="l" defTabSz="4560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127" algn="l" defTabSz="4560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8193" algn="l" defTabSz="4560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4255" algn="l" defTabSz="4560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0321" algn="l" defTabSz="4560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6382" algn="l" defTabSz="4560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2440" algn="l" defTabSz="4560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8509" algn="l" defTabSz="4560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the second bullet: in some cases graph based databases simply work better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87C4D-13D0-E845-9A72-5C002C106939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737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94E255A-BE4D-6A4E-B5A9-DF38131AA3F0}" type="slidenum">
              <a:rPr lang="en-US"/>
              <a:pPr/>
              <a:t>65</a:t>
            </a:fld>
            <a:endParaRPr lang="en-US"/>
          </a:p>
        </p:txBody>
      </p:sp>
      <p:sp>
        <p:nvSpPr>
          <p:cNvPr id="24064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4064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94E255A-BE4D-6A4E-B5A9-DF38131AA3F0}" type="slidenum">
              <a:rPr lang="en-US"/>
              <a:pPr/>
              <a:t>69</a:t>
            </a:fld>
            <a:endParaRPr lang="en-US"/>
          </a:p>
        </p:txBody>
      </p:sp>
      <p:sp>
        <p:nvSpPr>
          <p:cNvPr id="24064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003786" y="695134"/>
            <a:ext cx="4848989" cy="3428152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4064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295 datasets, cca. 31.6B triples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87C4D-13D0-E845-9A72-5C002C106939}" type="slidenum">
              <a:rPr lang="en-US" smtClean="0"/>
              <a:pPr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7724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Integrated datasets: </a:t>
            </a:r>
            <a:r>
              <a:rPr lang="en-US" dirty="0" err="1" smtClean="0"/>
              <a:t>dbpedia</a:t>
            </a:r>
            <a:r>
              <a:rPr lang="en-US" dirty="0" smtClean="0"/>
              <a:t>, open street maps, INSEE geographical</a:t>
            </a:r>
            <a:r>
              <a:rPr lang="en-US" baseline="0" dirty="0" smtClean="0"/>
              <a:t> information, official </a:t>
            </a:r>
            <a:r>
              <a:rPr lang="en-US" baseline="0" dirty="0" err="1" smtClean="0"/>
              <a:t>french</a:t>
            </a:r>
            <a:r>
              <a:rPr lang="en-US" baseline="0" dirty="0" smtClean="0"/>
              <a:t> list of historical monuments; not all made available in RDF, but integrated in RDF with the available conversion tools; results are merged in an RDF database (over 4.5 million triples) and a company tools is created for the user interface. Done in a few days using available tools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87C4D-13D0-E845-9A72-5C002C106939}" type="slidenum">
              <a:rPr lang="en-US" smtClean="0"/>
              <a:pPr/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6090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i="0" baseline="0" dirty="0" smtClean="0"/>
          </a:p>
          <a:p>
            <a:r>
              <a:rPr lang="en-US" i="0" baseline="0" dirty="0" smtClean="0"/>
              <a:t>as an aside: the graph is now big enough to do statistics on it.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018E8-7F17-40A4-9D0B-06C77012EAFE}" type="slidenum">
              <a:rPr lang="en-US" smtClean="0"/>
              <a:pPr/>
              <a:t>104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B3E04EF-E9FF-574E-9F96-64CF9BCC8234}" type="slidenum">
              <a:rPr lang="en-US"/>
              <a:pPr/>
              <a:t>111</a:t>
            </a:fld>
            <a:endParaRPr lang="en-US" dirty="0"/>
          </a:p>
        </p:txBody>
      </p:sp>
      <p:sp>
        <p:nvSpPr>
          <p:cNvPr id="60313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0314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the knowledge about the wooden structures</a:t>
            </a:r>
            <a:r>
              <a:rPr lang="en-US" baseline="0" dirty="0" smtClean="0"/>
              <a:t> is encoded in OWL plus also SWRL rules, which then drives an external program to generate animation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87C4D-13D0-E845-9A72-5C002C106939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873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8654C26-8764-744E-B2FB-03766799F96B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148483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48484" name="Text Box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tIns="10825"/>
          <a:lstStyle/>
          <a:p>
            <a:pPr>
              <a:lnSpc>
                <a:spcPct val="93000"/>
              </a:lnSpc>
              <a:spcBef>
                <a:spcPct val="0"/>
              </a:spcBef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  <a:tab pos="5077145" algn="l"/>
              </a:tabLst>
            </a:pPr>
            <a:r>
              <a:rPr lang="en-US" dirty="0">
                <a:latin typeface="Arial" charset="0"/>
                <a:ea typeface="DejaVu Sans" charset="0"/>
                <a:cs typeface="DejaVu Sans" charset="0"/>
              </a:rPr>
              <a:t>Tool to find the best drug usage adapted to an individual patient. The navigator tool combines various databases, ontologies to provide a better tool.</a:t>
            </a:r>
          </a:p>
          <a:p>
            <a:pPr>
              <a:lnSpc>
                <a:spcPct val="93000"/>
              </a:lnSpc>
              <a:spcBef>
                <a:spcPct val="0"/>
              </a:spcBef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  <a:tab pos="5077145" algn="l"/>
              </a:tabLst>
            </a:pPr>
            <a:r>
              <a:rPr lang="en-US" dirty="0">
                <a:latin typeface="Arial" charset="0"/>
                <a:ea typeface="DejaVu Sans" charset="0"/>
                <a:cs typeface="DejaVu Sans" charset="0"/>
              </a:rPr>
              <a:t>The flexibility of the interface is important: the structure of the underlying data </a:t>
            </a:r>
            <a:r>
              <a:rPr lang="en-US" dirty="0" smtClean="0">
                <a:latin typeface="Arial" charset="0"/>
                <a:ea typeface="DejaVu Sans" charset="0"/>
                <a:cs typeface="DejaVu Sans" charset="0"/>
              </a:rPr>
              <a:t>(e.g., </a:t>
            </a:r>
            <a:r>
              <a:rPr lang="en-US" dirty="0">
                <a:latin typeface="Arial" charset="0"/>
                <a:ea typeface="DejaVu Sans" charset="0"/>
                <a:cs typeface="DejaVu Sans" charset="0"/>
              </a:rPr>
              <a:t>databases, regulation) change often, but by localizing the change on the database-to-RDF mapping, the rest of the system is protected against change; one of the main reasons why this approach was chosen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DC632B-CE84-B14D-A16E-25F2860868C0}" type="slidenum">
              <a:rPr lang="en-US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2291" name="Text Box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2" name="Text Box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99293A-1968-ED4B-B10E-EED51619E271}" type="slidenum">
              <a:rPr lang="en-US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4339" name="Text Box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Text Box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90734EC-AF63-1641-8B5F-57E220FCD307}" type="slidenum">
              <a:rPr lang="en-US"/>
              <a:pPr/>
              <a:t>20</a:t>
            </a:fld>
            <a:endParaRPr lang="en-US" dirty="0"/>
          </a:p>
        </p:txBody>
      </p:sp>
      <p:sp>
        <p:nvSpPr>
          <p:cNvPr id="3174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174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A2585D6-769F-1C4C-BD28-A5797E8D268B}" type="slidenum">
              <a:rPr lang="en-US"/>
              <a:pPr/>
              <a:t>43</a:t>
            </a:fld>
            <a:endParaRPr lang="en-US" dirty="0"/>
          </a:p>
        </p:txBody>
      </p:sp>
      <p:sp>
        <p:nvSpPr>
          <p:cNvPr id="30617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0618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A2585D6-769F-1C4C-BD28-A5797E8D268B}" type="slidenum">
              <a:rPr lang="en-US"/>
              <a:pPr/>
              <a:t>44</a:t>
            </a:fld>
            <a:endParaRPr lang="en-US" dirty="0"/>
          </a:p>
        </p:txBody>
      </p:sp>
      <p:sp>
        <p:nvSpPr>
          <p:cNvPr id="30617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0618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94665B7-9BBA-4543-934F-0A1A2AD39EA8}" type="slidenum">
              <a:rPr lang="en-US"/>
              <a:pPr/>
              <a:t>49</a:t>
            </a:fld>
            <a:endParaRPr lang="en-US" dirty="0"/>
          </a:p>
        </p:txBody>
      </p:sp>
      <p:sp>
        <p:nvSpPr>
          <p:cNvPr id="8909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909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23" tIns="45614" rIns="91223" bIns="45614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565843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ctr">
              <a:defRPr sz="4800" b="0" i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Helvetica Neue"/>
                <a:cs typeface="Helvetica Neue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761031"/>
            <a:ext cx="7772400" cy="1199704"/>
          </a:xfrm>
        </p:spPr>
        <p:txBody>
          <a:bodyPr lIns="45614" rIns="45614"/>
          <a:lstStyle>
            <a:lvl1pPr marL="0" marR="63861" indent="0" algn="ctr">
              <a:buNone/>
              <a:defRPr b="0" i="0">
                <a:solidFill>
                  <a:schemeClr val="tx2"/>
                </a:solidFill>
                <a:latin typeface="Helvetica Neue"/>
                <a:cs typeface="Helvetica Neue"/>
              </a:defRPr>
            </a:lvl1pPr>
            <a:lvl2pPr marL="456156" indent="0" algn="ctr">
              <a:buNone/>
            </a:lvl2pPr>
            <a:lvl3pPr marL="912317" indent="0" algn="ctr">
              <a:buNone/>
            </a:lvl3pPr>
            <a:lvl4pPr marL="1368476" indent="0" algn="ctr">
              <a:buNone/>
            </a:lvl4pPr>
            <a:lvl5pPr marL="1824633" indent="0" algn="ctr">
              <a:buNone/>
            </a:lvl5pPr>
            <a:lvl6pPr marL="2280794" indent="0" algn="ctr">
              <a:buNone/>
            </a:lvl6pPr>
            <a:lvl7pPr marL="2736950" indent="0" algn="ctr">
              <a:buNone/>
            </a:lvl7pPr>
            <a:lvl8pPr marL="3193102" indent="0" algn="ctr">
              <a:buNone/>
            </a:lvl8pPr>
            <a:lvl9pPr marL="3649266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lete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1021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560" y="0"/>
            <a:ext cx="864000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456480" y="1604349"/>
            <a:ext cx="4043520" cy="4524955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8241" y="1604349"/>
            <a:ext cx="4044960" cy="452495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560" y="0"/>
            <a:ext cx="864000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0" y="1604349"/>
            <a:ext cx="4043520" cy="452495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8241" y="1604349"/>
            <a:ext cx="4044960" cy="452495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560" y="0"/>
            <a:ext cx="864000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6480" y="1604349"/>
            <a:ext cx="4043520" cy="452495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38241" y="1604349"/>
            <a:ext cx="4044960" cy="4524955"/>
          </a:xfrm>
        </p:spPr>
        <p:txBody>
          <a:bodyPr/>
          <a:lstStyle/>
          <a:p>
            <a:r>
              <a:rPr lang="en-US" dirty="0" smtClean="0"/>
              <a:t>Click icon to add clip art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964788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38878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461" y="1479702"/>
            <a:ext cx="8639999" cy="4700654"/>
          </a:xfrm>
        </p:spPr>
        <p:txBody>
          <a:bodyPr/>
          <a:lstStyle>
            <a:lvl1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1pPr>
            <a:lvl2pPr>
              <a:buClr>
                <a:schemeClr val="bg1">
                  <a:lumMod val="50000"/>
                </a:schemeClr>
              </a:buClr>
              <a:buFont typeface="Wingdings" charset="2"/>
              <a:buChar char="§"/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2pPr>
            <a:lvl3pPr>
              <a:buClr>
                <a:schemeClr val="bg1">
                  <a:lumMod val="50000"/>
                </a:schemeClr>
              </a:buClr>
              <a:buFont typeface="Arial"/>
              <a:buChar char="•"/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3pPr>
            <a:lvl4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4pPr>
            <a:lvl5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="0" i="0">
                <a:solidFill>
                  <a:schemeClr val="tx1"/>
                </a:solidFill>
                <a:latin typeface="Helvetica Neue Light"/>
                <a:cs typeface="Helvetica Neue Light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48341" y="1243114"/>
            <a:ext cx="8847359" cy="1588"/>
          </a:xfrm>
          <a:prstGeom prst="line">
            <a:avLst/>
          </a:prstGeom>
          <a:ln w="12700" cap="flat" cmpd="thickThin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8501" y="1355182"/>
            <a:ext cx="4008959" cy="4838908"/>
          </a:xfrm>
        </p:spPr>
        <p:txBody>
          <a:bodyPr/>
          <a:lstStyle>
            <a:lvl1pPr>
              <a:buClr>
                <a:schemeClr val="bg1">
                  <a:lumMod val="50000"/>
                </a:schemeClr>
              </a:buClr>
              <a:defRPr b="0" i="0">
                <a:solidFill>
                  <a:srgbClr val="7F7F7F"/>
                </a:solidFill>
                <a:latin typeface="Helvetica Neue"/>
                <a:cs typeface="Helvetica Neue"/>
              </a:defRPr>
            </a:lvl1pPr>
            <a:lvl2pPr>
              <a:buClr>
                <a:schemeClr val="bg1">
                  <a:lumMod val="50000"/>
                </a:schemeClr>
              </a:buClr>
              <a:buFont typeface="Wingdings" charset="2"/>
              <a:buChar char="§"/>
              <a:defRPr b="0" i="0">
                <a:solidFill>
                  <a:srgbClr val="7F7F7F"/>
                </a:solidFill>
                <a:latin typeface="Helvetica Neue"/>
                <a:cs typeface="Helvetica Neue"/>
              </a:defRPr>
            </a:lvl2pPr>
            <a:lvl3pPr>
              <a:buClr>
                <a:schemeClr val="bg1">
                  <a:lumMod val="50000"/>
                </a:schemeClr>
              </a:buClr>
              <a:defRPr b="0" i="0">
                <a:solidFill>
                  <a:srgbClr val="7F7F7F"/>
                </a:solidFill>
                <a:latin typeface="Helvetica Neue"/>
                <a:cs typeface="Helvetica Neue"/>
              </a:defRPr>
            </a:lvl3pPr>
            <a:lvl4pPr>
              <a:buClr>
                <a:schemeClr val="bg1">
                  <a:lumMod val="50000"/>
                </a:schemeClr>
              </a:buClr>
              <a:defRPr b="0" i="0">
                <a:solidFill>
                  <a:srgbClr val="7F7F7F"/>
                </a:solidFill>
                <a:latin typeface="Helvetica Neue"/>
                <a:cs typeface="Helvetica Neue"/>
              </a:defRPr>
            </a:lvl4pPr>
            <a:lvl5pPr>
              <a:buClr>
                <a:schemeClr val="bg1">
                  <a:lumMod val="50000"/>
                </a:schemeClr>
              </a:buClr>
              <a:defRPr b="0" i="0">
                <a:solidFill>
                  <a:srgbClr val="7F7F7F"/>
                </a:solidFill>
                <a:latin typeface="Helvetica Neue"/>
                <a:cs typeface="Helvetica Neue"/>
              </a:defRPr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="0" i="0">
                <a:solidFill>
                  <a:schemeClr val="tx1"/>
                </a:solidFill>
                <a:latin typeface="Helvetica Neue Light"/>
                <a:cs typeface="Helvetica Neue Light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355680" y="1355182"/>
            <a:ext cx="4216320" cy="4838908"/>
          </a:xfrm>
        </p:spPr>
        <p:txBody>
          <a:bodyPr/>
          <a:lstStyle>
            <a:lvl1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1pPr>
            <a:lvl2pPr>
              <a:buClr>
                <a:schemeClr val="bg1">
                  <a:lumMod val="50000"/>
                </a:schemeClr>
              </a:buClr>
              <a:buFont typeface="Wingdings" charset="2"/>
              <a:buChar char="§"/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2pPr>
            <a:lvl3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3pPr>
            <a:lvl4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4pPr>
            <a:lvl5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41" y="1243114"/>
            <a:ext cx="8847359" cy="1588"/>
          </a:xfrm>
          <a:prstGeom prst="line">
            <a:avLst/>
          </a:prstGeom>
          <a:ln w="12700" cap="flat" cmpd="thickThin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="0" i="0">
                <a:solidFill>
                  <a:schemeClr val="tx1"/>
                </a:solidFill>
                <a:latin typeface="Helvetica Neue Light"/>
                <a:cs typeface="Helvetica Neue Light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148341" y="1243114"/>
            <a:ext cx="8847359" cy="1588"/>
          </a:xfrm>
          <a:prstGeom prst="line">
            <a:avLst/>
          </a:prstGeom>
          <a:ln w="12700" cap="flat" cmpd="thickThin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 b="0" i="0">
                <a:solidFill>
                  <a:schemeClr val="tx1"/>
                </a:solidFill>
                <a:latin typeface="Helvetica Neue Light"/>
                <a:cs typeface="Helvetica Neue Light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57222" y="2605614"/>
            <a:ext cx="8232775" cy="1983930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88900" dir="2700000" algn="tl" rotWithShape="0">
              <a:srgbClr val="000000">
                <a:alpha val="43000"/>
              </a:srgbClr>
            </a:outerShdw>
          </a:effectLst>
        </p:spPr>
        <p:txBody>
          <a:bodyPr wrap="none" lIns="91213" anchor="t" anchorCtr="0">
            <a:normAutofit/>
          </a:bodyPr>
          <a:lstStyle>
            <a:lvl1pPr marL="0" indent="0">
              <a:buNone/>
              <a:defRPr sz="1600" b="1" kern="900">
                <a:solidFill>
                  <a:schemeClr val="tx1"/>
                </a:solidFill>
                <a:latin typeface="Courier New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22" y="1323342"/>
            <a:ext cx="8232775" cy="1121763"/>
          </a:xfrm>
        </p:spPr>
        <p:txBody>
          <a:bodyPr/>
          <a:lstStyle>
            <a:lvl1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1pPr>
            <a:lvl2pPr>
              <a:buClr>
                <a:schemeClr val="bg1">
                  <a:lumMod val="50000"/>
                </a:schemeClr>
              </a:buClr>
              <a:buFont typeface="Wingdings" charset="2"/>
              <a:buChar char="§"/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2pPr>
            <a:lvl3pPr indent="0">
              <a:spcBef>
                <a:spcPts val="0"/>
              </a:spcBef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3pPr>
            <a:lvl4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4pPr>
            <a:lvl5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57200" y="4737330"/>
            <a:ext cx="8229600" cy="1434874"/>
          </a:xfrm>
        </p:spPr>
        <p:txBody>
          <a:bodyPr/>
          <a:lstStyle>
            <a:lvl1pPr>
              <a:buClr>
                <a:schemeClr val="bg1">
                  <a:lumMod val="50000"/>
                </a:schemeClr>
              </a:buClr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>
              <a:buClr>
                <a:schemeClr val="bg1">
                  <a:lumMod val="50000"/>
                </a:schemeClr>
              </a:buClr>
              <a:buFont typeface="Wingdings" charset="2"/>
              <a:buChar char="§"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buClr>
                <a:schemeClr val="bg1">
                  <a:lumMod val="50000"/>
                </a:schemeClr>
              </a:buCl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buClr>
                <a:schemeClr val="bg1">
                  <a:lumMod val="50000"/>
                </a:schemeClr>
              </a:buCl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buClr>
                <a:schemeClr val="bg1">
                  <a:lumMod val="50000"/>
                </a:schemeClr>
              </a:buClr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48341" y="1243114"/>
            <a:ext cx="8847359" cy="1588"/>
          </a:xfrm>
          <a:prstGeom prst="line">
            <a:avLst/>
          </a:prstGeom>
          <a:ln w="12700" cap="flat" cmpd="thickThin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54047" y="1353521"/>
            <a:ext cx="8232775" cy="1789246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88900" dir="2700000" algn="tl" rotWithShape="0">
              <a:srgbClr val="000000">
                <a:alpha val="43000"/>
              </a:srgbClr>
            </a:outerShdw>
          </a:effectLst>
        </p:spPr>
        <p:txBody>
          <a:bodyPr wrap="none" lIns="91213" anchor="t" anchorCtr="0">
            <a:normAutofit/>
          </a:bodyPr>
          <a:lstStyle>
            <a:lvl1pPr marL="0" indent="0">
              <a:buNone/>
              <a:defRPr sz="1600" b="1" kern="900">
                <a:solidFill>
                  <a:schemeClr val="tx1"/>
                </a:solidFill>
                <a:latin typeface="Courier New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22" y="3309634"/>
            <a:ext cx="8232775" cy="1121763"/>
          </a:xfrm>
        </p:spPr>
        <p:txBody>
          <a:bodyPr/>
          <a:lstStyle>
            <a:lvl1pPr>
              <a:buClr>
                <a:schemeClr val="bg1">
                  <a:lumMod val="50000"/>
                </a:schemeClr>
              </a:buClr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>
              <a:buClr>
                <a:schemeClr val="bg1">
                  <a:lumMod val="50000"/>
                </a:schemeClr>
              </a:buClr>
              <a:buFont typeface="Wingdings" charset="2"/>
              <a:buChar char="§"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indent="0">
              <a:spcBef>
                <a:spcPts val="0"/>
              </a:spcBef>
              <a:buClr>
                <a:schemeClr val="bg1">
                  <a:lumMod val="50000"/>
                </a:schemeClr>
              </a:buCl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buClr>
                <a:schemeClr val="bg1">
                  <a:lumMod val="50000"/>
                </a:schemeClr>
              </a:buCl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buClr>
                <a:schemeClr val="bg1">
                  <a:lumMod val="50000"/>
                </a:schemeClr>
              </a:buClr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0"/>
          </p:nvPr>
        </p:nvSpPr>
        <p:spPr>
          <a:xfrm>
            <a:off x="454047" y="4598275"/>
            <a:ext cx="8232775" cy="1826320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88900" dir="2700000" algn="tl" rotWithShape="0">
              <a:srgbClr val="000000">
                <a:alpha val="43000"/>
              </a:srgbClr>
            </a:outerShdw>
          </a:effectLst>
        </p:spPr>
        <p:txBody>
          <a:bodyPr wrap="none" lIns="91213" anchor="t" anchorCtr="0">
            <a:normAutofit/>
          </a:bodyPr>
          <a:lstStyle>
            <a:lvl1pPr marL="0" indent="0">
              <a:buNone/>
              <a:defRPr sz="1600" b="1" kern="900">
                <a:solidFill>
                  <a:schemeClr val="tx1"/>
                </a:solidFill>
                <a:latin typeface="Courier New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8341" y="1243114"/>
            <a:ext cx="8847359" cy="1588"/>
          </a:xfrm>
          <a:prstGeom prst="line">
            <a:avLst/>
          </a:prstGeom>
          <a:ln w="12700" cap="flat" cmpd="thickThin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54047" y="1761435"/>
            <a:ext cx="8232775" cy="3902966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88900" dir="2700000" algn="tl" rotWithShape="0">
              <a:srgbClr val="000000">
                <a:alpha val="43000"/>
              </a:srgbClr>
            </a:outerShdw>
          </a:effectLst>
        </p:spPr>
        <p:txBody>
          <a:bodyPr wrap="none" lIns="91213" anchor="t" anchorCtr="0">
            <a:normAutofit/>
          </a:bodyPr>
          <a:lstStyle>
            <a:lvl1pPr marL="0" indent="0">
              <a:buNone/>
              <a:defRPr sz="1600" b="1" kern="900">
                <a:solidFill>
                  <a:schemeClr val="tx1"/>
                </a:solidFill>
                <a:latin typeface="Courier New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48341" y="1243114"/>
            <a:ext cx="8847359" cy="1588"/>
          </a:xfrm>
          <a:prstGeom prst="line">
            <a:avLst/>
          </a:prstGeom>
          <a:ln w="12700" cap="flat" cmpd="thickThin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143000"/>
          </a:xfrm>
        </p:spPr>
        <p:txBody>
          <a:bodyPr rtlCol="0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355680" y="41764"/>
            <a:ext cx="8501760" cy="1143000"/>
          </a:xfrm>
          <a:prstGeom prst="rect">
            <a:avLst/>
          </a:prstGeom>
        </p:spPr>
        <p:txBody>
          <a:bodyPr vert="horz" lIns="91223" tIns="45614" rIns="91223" bIns="45614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148341" y="1392538"/>
            <a:ext cx="8847359" cy="4982942"/>
          </a:xfrm>
          <a:prstGeom prst="rect">
            <a:avLst/>
          </a:prstGeom>
        </p:spPr>
        <p:txBody>
          <a:bodyPr vert="horz" lIns="91223" tIns="45614" rIns="91223" bIns="45614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59021" y="6683181"/>
            <a:ext cx="371183" cy="209390"/>
          </a:xfrm>
          <a:prstGeom prst="rect">
            <a:avLst/>
          </a:prstGeom>
          <a:noFill/>
        </p:spPr>
        <p:txBody>
          <a:bodyPr wrap="none" lIns="82762" tIns="41382" rIns="82762" bIns="41382" rtlCol="0">
            <a:spAutoFit/>
          </a:bodyPr>
          <a:lstStyle/>
          <a:p>
            <a:pPr algn="l"/>
            <a:r>
              <a:rPr lang="en-US" sz="800" dirty="0" smtClean="0"/>
              <a:t>(</a:t>
            </a:r>
            <a:fld id="{1F7FDA8B-F13B-1D43-9711-3B08EFAB2B53}" type="slidenum">
              <a:rPr lang="en-US" sz="800" smtClean="0"/>
              <a:pPr algn="l"/>
              <a:t>‹#›</a:t>
            </a:fld>
            <a:r>
              <a:rPr lang="en-US" sz="800" dirty="0" smtClean="0"/>
              <a:t>)</a:t>
            </a:r>
            <a:endParaRPr lang="en-US" sz="800" dirty="0"/>
          </a:p>
        </p:txBody>
      </p:sp>
      <p:pic>
        <p:nvPicPr>
          <p:cNvPr id="2" name="Picture 1" descr="sw-horz-w3c-v-2.pn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241" y="6682533"/>
            <a:ext cx="788394" cy="1570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701" r:id="rId10"/>
    <p:sldLayoutId id="2147483695" r:id="rId11"/>
    <p:sldLayoutId id="2147483696" r:id="rId12"/>
    <p:sldLayoutId id="2147483697" r:id="rId13"/>
    <p:sldLayoutId id="2147483699" r:id="rId14"/>
    <p:sldLayoutId id="2147483700" r:id="rId15"/>
  </p:sldLayoutIdLst>
  <p:txStyles>
    <p:titleStyle>
      <a:lvl1pPr algn="l" rtl="0" eaLnBrk="1" latinLnBrk="0" hangingPunct="1">
        <a:spcBef>
          <a:spcPct val="0"/>
        </a:spcBef>
        <a:buNone/>
        <a:defRPr kumimoji="0" sz="4100" b="0" i="0" kern="1200">
          <a:solidFill>
            <a:srgbClr val="000000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Helvetica Neue Light"/>
          <a:ea typeface="+mj-ea"/>
          <a:cs typeface="Helvetica Neue Light"/>
        </a:defRPr>
      </a:lvl1pPr>
    </p:titleStyle>
    <p:bodyStyle>
      <a:lvl1pPr marL="364925" indent="-255447" algn="l" rtl="0" eaLnBrk="1" latinLnBrk="0" hangingPunct="1">
        <a:spcBef>
          <a:spcPts val="600"/>
        </a:spcBef>
        <a:spcAft>
          <a:spcPts val="0"/>
        </a:spcAft>
        <a:buClr>
          <a:schemeClr val="bg1">
            <a:lumMod val="50000"/>
          </a:schemeClr>
        </a:buClr>
        <a:buSzPct val="68000"/>
        <a:buFont typeface="Wingdings 3"/>
        <a:buChar char=""/>
        <a:defRPr kumimoji="0" sz="2700" b="0" i="0" kern="1200">
          <a:solidFill>
            <a:schemeClr val="bg1">
              <a:lumMod val="50000"/>
            </a:schemeClr>
          </a:solidFill>
          <a:latin typeface="Helvetica Neue"/>
          <a:ea typeface="+mn-ea"/>
          <a:cs typeface="Helvetica Neue"/>
        </a:defRPr>
      </a:lvl1pPr>
      <a:lvl2pPr marL="620376" indent="-228079" algn="l" rtl="0" eaLnBrk="1" latinLnBrk="0" hangingPunct="1">
        <a:spcBef>
          <a:spcPts val="400"/>
        </a:spcBef>
        <a:buClr>
          <a:schemeClr val="bg1">
            <a:lumMod val="50000"/>
          </a:schemeClr>
        </a:buClr>
        <a:buFont typeface="Wingdings" charset="2"/>
        <a:buChar char="§"/>
        <a:defRPr kumimoji="0" sz="2300" b="0" i="0" kern="1200">
          <a:solidFill>
            <a:schemeClr val="bg1">
              <a:lumMod val="50000"/>
            </a:schemeClr>
          </a:solidFill>
          <a:latin typeface="Helvetica Neue"/>
          <a:ea typeface="+mn-ea"/>
          <a:cs typeface="Helvetica Neue"/>
        </a:defRPr>
      </a:lvl2pPr>
      <a:lvl3pPr marL="857578" indent="-228079" algn="l" rtl="0" eaLnBrk="1" latinLnBrk="0" hangingPunct="1">
        <a:spcBef>
          <a:spcPts val="350"/>
        </a:spcBef>
        <a:buClr>
          <a:schemeClr val="bg1">
            <a:lumMod val="50000"/>
          </a:schemeClr>
        </a:buClr>
        <a:buSzPct val="100000"/>
        <a:buFont typeface="Wingdings 2"/>
        <a:buChar char=""/>
        <a:defRPr kumimoji="0" sz="2100" b="0" i="0" kern="1200">
          <a:solidFill>
            <a:schemeClr val="bg1">
              <a:lumMod val="50000"/>
            </a:schemeClr>
          </a:solidFill>
          <a:latin typeface="Helvetica Neue"/>
          <a:ea typeface="+mn-ea"/>
          <a:cs typeface="Helvetica Neue"/>
        </a:defRPr>
      </a:lvl3pPr>
      <a:lvl4pPr marL="1140399" indent="-228079" algn="l" rtl="0" eaLnBrk="1" latinLnBrk="0" hangingPunct="1">
        <a:spcBef>
          <a:spcPts val="350"/>
        </a:spcBef>
        <a:buClr>
          <a:schemeClr val="bg1">
            <a:lumMod val="50000"/>
          </a:schemeClr>
        </a:buClr>
        <a:buFont typeface="Wingdings 2"/>
        <a:buChar char=""/>
        <a:defRPr kumimoji="0" sz="1900" b="0" i="0" kern="1200">
          <a:solidFill>
            <a:schemeClr val="bg1">
              <a:lumMod val="50000"/>
            </a:schemeClr>
          </a:solidFill>
          <a:latin typeface="Helvetica Neue"/>
          <a:ea typeface="+mn-ea"/>
          <a:cs typeface="Helvetica Neue"/>
        </a:defRPr>
      </a:lvl4pPr>
      <a:lvl5pPr marL="1368476" indent="-228079" algn="l" rtl="0" eaLnBrk="1" latinLnBrk="0" hangingPunct="1">
        <a:spcBef>
          <a:spcPts val="350"/>
        </a:spcBef>
        <a:buClr>
          <a:schemeClr val="bg1">
            <a:lumMod val="50000"/>
          </a:schemeClr>
        </a:buClr>
        <a:buFont typeface="Wingdings 2"/>
        <a:buChar char=""/>
        <a:defRPr kumimoji="0" sz="1800" b="0" i="0" kern="1200">
          <a:solidFill>
            <a:schemeClr val="bg1">
              <a:lumMod val="50000"/>
            </a:schemeClr>
          </a:solidFill>
          <a:latin typeface="Helvetica Neue"/>
          <a:ea typeface="+mn-ea"/>
          <a:cs typeface="Helvetica Neue"/>
        </a:defRPr>
      </a:lvl5pPr>
      <a:lvl6pPr marL="1596550" indent="-228079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4633" indent="-228079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2713" indent="-228079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0794" indent="-228079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15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231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6847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463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079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369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310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492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.uk/music/artists/618b6900-0618-4f1e-b835-bccb17f84294" TargetMode="External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1.jp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jpeg"/><Relationship Id="rId5" Type="http://schemas.openxmlformats.org/officeDocument/2006/relationships/hyperlink" Target="http://www.w3.org/2001/sw/sweo/public/UseCases/Pfizer/" TargetMode="External"/><Relationship Id="rId6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png"/><Relationship Id="rId3" Type="http://schemas.openxmlformats.org/officeDocument/2006/relationships/hyperlink" Target="http://www.w3.org/2001/sw/sweo/public/UseCases/Pfizer/" TargetMode="Externa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6.jp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3.org/2012/Talks/@@@-IH/" TargetMode="External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3.png"/><Relationship Id="rId3" Type="http://schemas.openxmlformats.org/officeDocument/2006/relationships/hyperlink" Target="http://www.w3.org/2001/sw/sweo/public/UseCases/Pfizer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7.png"/><Relationship Id="rId3" Type="http://schemas.openxmlformats.org/officeDocument/2006/relationships/hyperlink" Target="http://www.w3.org/2001/sw/sweo/public/UseCases/Pfizer/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hyperlink" Target="http://www.w3.org/2001/sw/sweo/public/UseCases/Pfizer/" TargetMode="External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3.org/TR/mediaont-10/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3.org/TR/media-frags/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2.jpg"/><Relationship Id="rId3" Type="http://schemas.openxmlformats.org/officeDocument/2006/relationships/hyperlink" Target="http://www.w3.org/2001/sw/sweo/public/UseCases/Pfizer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4" Type="http://schemas.openxmlformats.org/officeDocument/2006/relationships/image" Target="../media/image24.w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4" Type="http://schemas.openxmlformats.org/officeDocument/2006/relationships/image" Target="../media/image24.w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5.jpg"/><Relationship Id="rId3" Type="http://schemas.openxmlformats.org/officeDocument/2006/relationships/hyperlink" Target="http://www.w3.org/2001/sw/sweo/public/UseCases/Pfizer/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8.jpg"/><Relationship Id="rId3" Type="http://schemas.openxmlformats.org/officeDocument/2006/relationships/hyperlink" Target="http://www.w3.org/2001/sw/sweo/public/UseCases/Pfizer/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2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3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hyperlink" Target="http://www.w3.org/2001/sw/sweo/public/UseCases/PharmaSurveyor/" TargetMode="External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3.org/TR/html-data-guide/" TargetMode="Externa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lists.w3.org/Archives/Public/public-lod/2012Apr/0105.html" TargetMode="External"/><Relationship Id="rId3" Type="http://schemas.openxmlformats.org/officeDocument/2006/relationships/hyperlink" Target="http://events.linkeddata.org/ldow2012/papers/ldow2012-inv-paper-2.pdf" TargetMode="Externa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3.org/TR/microdata-rdf/" TargetMode="Externa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4.jpg"/><Relationship Id="rId3" Type="http://schemas.openxmlformats.org/officeDocument/2006/relationships/hyperlink" Target="http://www.w3.org/2001/sw/sweo/public/UseCases/Pfizer/" TargetMode="Externa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3.org/2001/sw/sweo/public/UseCases/PharmaSurveyor/" TargetMode="External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5.jp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4" Type="http://schemas.openxmlformats.org/officeDocument/2006/relationships/image" Target="../media/image26.png"/><Relationship Id="rId5" Type="http://schemas.openxmlformats.org/officeDocument/2006/relationships/hyperlink" Target="http://www.w3.org/2001/sw/sweo/public/UseCases/Pfizer/" TargetMode="External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6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hyperlink" Target="http://www.w3.org/2001/sw/sweo/public/UseCases/Pfizer/" TargetMode="External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.uk/music/artists/618b6900-0618-4f1e-b835-bccb17f84294" TargetMode="External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0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www.w3.org/2001/sw/sweo/public/UseCases/Pfizer/" TargetMode="Externa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2" y="381961"/>
            <a:ext cx="9125721" cy="1829761"/>
          </a:xfrm>
        </p:spPr>
        <p:txBody>
          <a:bodyPr>
            <a:noAutofit/>
          </a:bodyPr>
          <a:lstStyle/>
          <a:p>
            <a:r>
              <a:rPr lang="en-US" sz="4400" dirty="0"/>
              <a:t>Semantic Web </a:t>
            </a:r>
            <a:r>
              <a:rPr lang="en-US" sz="4400" dirty="0" smtClean="0"/>
              <a:t>Activities @ </a:t>
            </a:r>
            <a:r>
              <a:rPr lang="en-US" sz="4400" dirty="0"/>
              <a:t>W3C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2293" y="2809126"/>
            <a:ext cx="8197699" cy="2383634"/>
          </a:xfrm>
        </p:spPr>
        <p:txBody>
          <a:bodyPr>
            <a:normAutofit/>
          </a:bodyPr>
          <a:lstStyle/>
          <a:p>
            <a:r>
              <a:rPr lang="en-US" dirty="0" smtClean="0"/>
              <a:t>Ivan Herman</a:t>
            </a:r>
          </a:p>
          <a:p>
            <a:r>
              <a:rPr lang="en-US" sz="2000" dirty="0"/>
              <a:t>2012-</a:t>
            </a:r>
            <a:r>
              <a:rPr lang="en-US" sz="2000" dirty="0" smtClean="0"/>
              <a:t>05</a:t>
            </a:r>
            <a:r>
              <a:rPr lang="en-US" sz="2000" dirty="0" smtClean="0"/>
              <a:t>-</a:t>
            </a:r>
            <a:r>
              <a:rPr lang="en-US" sz="2000" dirty="0" smtClean="0"/>
              <a:t>30</a:t>
            </a:r>
            <a:endParaRPr lang="en-US" sz="2000" dirty="0"/>
          </a:p>
          <a:p>
            <a:r>
              <a:rPr lang="en-US" sz="2000" dirty="0"/>
              <a:t>(Changing slide set, re-used and a copy frozen for a specific presentation)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12286" y="4095180"/>
            <a:ext cx="184666" cy="369332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sw-horz-w3c-v-lar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968" y="5649350"/>
            <a:ext cx="3652348" cy="73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40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ec1.png">
            <a:hlinkClick r:id="rId3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nector 5"/>
          <p:cNvSpPr/>
          <p:nvPr/>
        </p:nvSpPr>
        <p:spPr bwMode="auto">
          <a:xfrm>
            <a:off x="108552" y="3108047"/>
            <a:ext cx="2258166" cy="344297"/>
          </a:xfrm>
          <a:prstGeom prst="flowChartConnector">
            <a:avLst/>
          </a:prstGeom>
          <a:noFill/>
          <a:ln w="50800" cap="flat" cmpd="sng" algn="ctr">
            <a:solidFill>
              <a:srgbClr val="800000">
                <a:alpha val="58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70875" tIns="35438" rIns="70875" bIns="35438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nector 6"/>
          <p:cNvSpPr/>
          <p:nvPr/>
        </p:nvSpPr>
        <p:spPr bwMode="auto">
          <a:xfrm>
            <a:off x="108552" y="4099206"/>
            <a:ext cx="2258166" cy="344297"/>
          </a:xfrm>
          <a:prstGeom prst="flowChartConnector">
            <a:avLst/>
          </a:prstGeom>
          <a:noFill/>
          <a:ln w="50800" cap="flat" cmpd="sng" algn="ctr">
            <a:solidFill>
              <a:srgbClr val="800000">
                <a:alpha val="58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70875" tIns="35438" rIns="70875" bIns="35438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nector 7"/>
          <p:cNvSpPr/>
          <p:nvPr/>
        </p:nvSpPr>
        <p:spPr bwMode="auto">
          <a:xfrm>
            <a:off x="6921" y="4397584"/>
            <a:ext cx="6090206" cy="619735"/>
          </a:xfrm>
          <a:prstGeom prst="flowChartConnector">
            <a:avLst/>
          </a:prstGeom>
          <a:noFill/>
          <a:ln w="50800" cap="flat" cmpd="sng" algn="ctr">
            <a:solidFill>
              <a:srgbClr val="800000">
                <a:alpha val="58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70875" tIns="35438" rIns="70875" bIns="35438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onnector 8"/>
          <p:cNvSpPr/>
          <p:nvPr/>
        </p:nvSpPr>
        <p:spPr bwMode="auto">
          <a:xfrm>
            <a:off x="6921" y="5417976"/>
            <a:ext cx="2258166" cy="344297"/>
          </a:xfrm>
          <a:prstGeom prst="flowChartConnector">
            <a:avLst/>
          </a:prstGeom>
          <a:noFill/>
          <a:ln w="50800" cap="flat" cmpd="sng" algn="ctr">
            <a:solidFill>
              <a:srgbClr val="800000">
                <a:alpha val="58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70875" tIns="35438" rIns="70875" bIns="35438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658902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Main Work items:</a:t>
            </a:r>
          </a:p>
          <a:p>
            <a:pPr lvl="1"/>
            <a:r>
              <a:rPr lang="en-US" dirty="0" smtClean="0"/>
              <a:t>define a </a:t>
            </a:r>
            <a:r>
              <a:rPr lang="en-US" dirty="0" err="1" smtClean="0"/>
              <a:t>RESTful</a:t>
            </a:r>
            <a:r>
              <a:rPr lang="en-US" dirty="0" smtClean="0"/>
              <a:t> way to access/update RDF data via HTTP</a:t>
            </a:r>
          </a:p>
          <a:p>
            <a:pPr lvl="2"/>
            <a:r>
              <a:rPr lang="en-US" dirty="0" smtClean="0"/>
              <a:t>what does HTTP GET/PUT/DELETE/POST/… mean for Linked Data?</a:t>
            </a:r>
          </a:p>
          <a:p>
            <a:pPr lvl="1"/>
            <a:r>
              <a:rPr lang="en-US" dirty="0" smtClean="0"/>
              <a:t>define a “profile” of minimal requirements for applications:</a:t>
            </a:r>
          </a:p>
          <a:p>
            <a:pPr lvl="2"/>
            <a:r>
              <a:rPr lang="en-US" dirty="0" smtClean="0"/>
              <a:t>what RDF datatypes are used</a:t>
            </a:r>
          </a:p>
          <a:p>
            <a:pPr lvl="2"/>
            <a:r>
              <a:rPr lang="en-US" dirty="0" smtClean="0"/>
              <a:t>what serialization syntax(</a:t>
            </a:r>
            <a:r>
              <a:rPr lang="en-US" dirty="0" err="1" smtClean="0"/>
              <a:t>es</a:t>
            </a:r>
            <a:r>
              <a:rPr lang="en-US" dirty="0" smtClean="0"/>
              <a:t>) must be supported</a:t>
            </a:r>
          </a:p>
          <a:p>
            <a:pPr lvl="2"/>
            <a:r>
              <a:rPr lang="en-US" dirty="0" smtClean="0"/>
              <a:t>how to access reasonable chunks of information (paging)</a:t>
            </a:r>
          </a:p>
          <a:p>
            <a:pPr lvl="2"/>
            <a:r>
              <a:rPr lang="en-US" dirty="0" smtClean="0"/>
              <a:t>how to manage collections of RDF data</a:t>
            </a:r>
          </a:p>
          <a:p>
            <a:pPr lvl="2"/>
            <a:r>
              <a:rPr lang="en-US" dirty="0" smtClean="0"/>
              <a:t>what vocabulary items to use for metadata</a:t>
            </a:r>
          </a:p>
          <a:p>
            <a:pPr lvl="2"/>
            <a:r>
              <a:rPr lang="en-US" dirty="0" smtClean="0"/>
              <a:t>etc.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Linked Data Platform WG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052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Just starting, almost as we speak!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199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0" y="3427404"/>
            <a:ext cx="8324856" cy="1143000"/>
          </a:xfrm>
          <a:prstGeom prst="rect">
            <a:avLst/>
          </a:prstGeom>
          <a:noFill/>
        </p:spPr>
        <p:txBody>
          <a:bodyPr vert="horz" lIns="91223" tIns="45614" rIns="91223" bIns="45614" anchor="ctr">
            <a:normAutofit fontScale="775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0" i="0" kern="1200">
                <a:solidFill>
                  <a:srgbClr val="0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Helvetica Neue Light"/>
                <a:ea typeface="+mj-ea"/>
                <a:cs typeface="Helvetica Neue Light"/>
              </a:defRPr>
            </a:lvl1pPr>
          </a:lstStyle>
          <a:p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What else may be on the horizon?</a:t>
            </a:r>
          </a:p>
        </p:txBody>
      </p:sp>
    </p:spTree>
    <p:extLst>
      <p:ext uri="{BB962C8B-B14F-4D97-AF65-F5344CB8AC3E}">
        <p14:creationId xmlns:p14="http://schemas.microsoft.com/office/powerpoint/2010/main" val="1226048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Knowledge </a:t>
            </a:r>
            <a:r>
              <a:rPr lang="en-US" dirty="0" smtClean="0"/>
              <a:t>vs</a:t>
            </a:r>
            <a:r>
              <a:rPr lang="en-US" dirty="0"/>
              <a:t>. data </a:t>
            </a:r>
            <a:r>
              <a:rPr lang="en-US" dirty="0" smtClean="0"/>
              <a:t>ratio is different</a:t>
            </a:r>
            <a:r>
              <a:rPr lang="en-US" dirty="0"/>
              <a:t>: very shallow, simple vocabularies for huge sets of data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he role of reasoning is different (vocabularies, OWL DL, etc., may not be feasible)</a:t>
            </a:r>
          </a:p>
          <a:p>
            <a:r>
              <a:rPr lang="en-US" dirty="0" smtClean="0"/>
              <a:t>Not enough links among datasets</a:t>
            </a:r>
          </a:p>
          <a:p>
            <a:pPr lvl="1"/>
            <a:r>
              <a:rPr lang="en-US" dirty="0" smtClean="0"/>
              <a:t>lots of work on “creating” further links</a:t>
            </a:r>
          </a:p>
          <a:p>
            <a:pPr marL="109479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Further challenges raised by Linked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466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258156" y="2129145"/>
            <a:ext cx="72008" cy="7259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:\FRANKH\SemWeb\ISWC2011\drawings\3b-Network-circle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43811" y="1519976"/>
            <a:ext cx="4955295" cy="4955295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example: data vs. vocabularies</a:t>
            </a:r>
            <a:endParaRPr lang="en-US" dirty="0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28889" y="6624440"/>
            <a:ext cx="8193088" cy="290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9973" tIns="67911" rIns="89973" bIns="44987">
            <a:prstTxWarp prst="textNoShape">
              <a:avLst/>
            </a:prstTxWarp>
          </a:bodyPr>
          <a:lstStyle/>
          <a:p>
            <a:pPr>
              <a:tabLst>
                <a:tab pos="0" algn="l"/>
                <a:tab pos="717327" algn="l"/>
                <a:tab pos="1436241" algn="l"/>
                <a:tab pos="2155154" algn="l"/>
                <a:tab pos="2874069" algn="l"/>
                <a:tab pos="3592981" algn="l"/>
                <a:tab pos="4311897" algn="l"/>
                <a:tab pos="5030810" algn="l"/>
                <a:tab pos="5749725" algn="l"/>
                <a:tab pos="6468637" algn="l"/>
                <a:tab pos="7187552" algn="l"/>
                <a:tab pos="7906465" algn="l"/>
                <a:tab pos="8625380" algn="l"/>
                <a:tab pos="9344293" algn="l"/>
                <a:tab pos="10063208" algn="l"/>
                <a:tab pos="10782121" algn="l"/>
              </a:tabLst>
            </a:pPr>
            <a:r>
              <a:rPr lang="en-US" sz="1000" i="1" dirty="0">
                <a:solidFill>
                  <a:srgbClr val="000000"/>
                </a:solidFill>
                <a:ea typeface="msmincho" charset="0"/>
                <a:cs typeface="msmincho" charset="0"/>
              </a:rPr>
              <a:t>Courtesy of Frank van Harmelen, ISWC2011 keynote address</a:t>
            </a:r>
            <a:endParaRPr lang="en-US" sz="1000" i="1" dirty="0">
              <a:solidFill>
                <a:srgbClr val="000000"/>
              </a:solidFill>
              <a:ea typeface="msmincho" charset="0"/>
              <a:cs typeface="msmincho" charset="0"/>
              <a:hlinkClick r:id="rId5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266997" y="2137987"/>
            <a:ext cx="72008" cy="7259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D:\FRANKH\SemWeb\ISWC2011\drawings\3a-Hierarchy-circle small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9673" y="1519975"/>
            <a:ext cx="1350448" cy="1350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1746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Missing links</a:t>
            </a:r>
            <a:endParaRPr lang="en-US" dirty="0"/>
          </a:p>
        </p:txBody>
      </p:sp>
      <p:pic>
        <p:nvPicPr>
          <p:cNvPr id="6" name="Picture 2" descr="D:\FRANKH\SemWeb\ISWC2011\LOD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5396" y="1333716"/>
            <a:ext cx="6316180" cy="5311908"/>
          </a:xfrm>
          <a:prstGeom prst="rect">
            <a:avLst/>
          </a:prstGeom>
          <a:noFill/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28889" y="6624440"/>
            <a:ext cx="8193088" cy="290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9973" tIns="67911" rIns="89973" bIns="44987">
            <a:prstTxWarp prst="textNoShape">
              <a:avLst/>
            </a:prstTxWarp>
          </a:bodyPr>
          <a:lstStyle/>
          <a:p>
            <a:pPr>
              <a:tabLst>
                <a:tab pos="0" algn="l"/>
                <a:tab pos="717327" algn="l"/>
                <a:tab pos="1436241" algn="l"/>
                <a:tab pos="2155154" algn="l"/>
                <a:tab pos="2874069" algn="l"/>
                <a:tab pos="3592981" algn="l"/>
                <a:tab pos="4311897" algn="l"/>
                <a:tab pos="5030810" algn="l"/>
                <a:tab pos="5749725" algn="l"/>
                <a:tab pos="6468637" algn="l"/>
                <a:tab pos="7187552" algn="l"/>
                <a:tab pos="7906465" algn="l"/>
                <a:tab pos="8625380" algn="l"/>
                <a:tab pos="9344293" algn="l"/>
                <a:tab pos="10063208" algn="l"/>
                <a:tab pos="10782121" algn="l"/>
              </a:tabLst>
            </a:pPr>
            <a:r>
              <a:rPr lang="en-US" sz="1000" i="1" dirty="0">
                <a:solidFill>
                  <a:srgbClr val="000000"/>
                </a:solidFill>
                <a:ea typeface="msmincho" charset="0"/>
                <a:cs typeface="msmincho" charset="0"/>
              </a:rPr>
              <a:t>Courtesy of Frank van Harmelen, ISWC2011 keynote address</a:t>
            </a:r>
            <a:endParaRPr lang="en-US" sz="1000" i="1" dirty="0">
              <a:solidFill>
                <a:srgbClr val="000000"/>
              </a:solidFill>
              <a:ea typeface="msmincho" charset="0"/>
              <a:cs typeface="msmincho" charset="0"/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51646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7461" y="1479702"/>
            <a:ext cx="8639999" cy="5143836"/>
          </a:xfrm>
        </p:spPr>
        <p:txBody>
          <a:bodyPr>
            <a:normAutofit/>
          </a:bodyPr>
          <a:lstStyle/>
          <a:p>
            <a:r>
              <a:rPr lang="en-US" dirty="0" smtClean="0"/>
              <a:t>Profiles for the publication of Linked Data, e.g.,</a:t>
            </a:r>
          </a:p>
          <a:p>
            <a:pPr lvl="1"/>
            <a:r>
              <a:rPr lang="en-US" dirty="0" smtClean="0"/>
              <a:t>further profiles of OWL (beyond what is already in OWL 2) </a:t>
            </a:r>
          </a:p>
          <a:p>
            <a:pPr lvl="1"/>
            <a:r>
              <a:rPr lang="en-US" dirty="0" smtClean="0"/>
              <a:t>URI patterns</a:t>
            </a:r>
          </a:p>
          <a:p>
            <a:pPr lvl="1"/>
            <a:r>
              <a:rPr lang="en-US" dirty="0" smtClean="0"/>
              <a:t>datatypes to be used (or not)</a:t>
            </a:r>
          </a:p>
          <a:p>
            <a:pPr lvl="1"/>
            <a:r>
              <a:rPr lang="en-US" dirty="0" smtClean="0"/>
              <a:t>usage of Blank Nodes</a:t>
            </a:r>
          </a:p>
          <a:p>
            <a:pPr lvl="1"/>
            <a:r>
              <a:rPr lang="en-US" dirty="0" smtClean="0"/>
              <a:t>etc.</a:t>
            </a:r>
          </a:p>
          <a:p>
            <a:r>
              <a:rPr lang="en-US" dirty="0"/>
              <a:t>Standardized approaches for Access Control to </a:t>
            </a:r>
            <a:r>
              <a:rPr lang="en-US" dirty="0" smtClean="0"/>
              <a:t>data</a:t>
            </a:r>
          </a:p>
          <a:p>
            <a:r>
              <a:rPr lang="en-US" dirty="0"/>
              <a:t>Reconsider rule languages for (e.g., for Linked Data applications</a:t>
            </a:r>
            <a:r>
              <a:rPr lang="en-US" dirty="0" smtClean="0"/>
              <a:t>)</a:t>
            </a:r>
          </a:p>
          <a:p>
            <a:r>
              <a:rPr lang="en-US" dirty="0" smtClean="0"/>
              <a:t>Relationship to JSON</a:t>
            </a:r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pPr marL="109479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Other, possible future works in the activity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536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7461" y="1479702"/>
            <a:ext cx="8639999" cy="5143836"/>
          </a:xfrm>
        </p:spPr>
        <p:txBody>
          <a:bodyPr>
            <a:normAutofit/>
          </a:bodyPr>
          <a:lstStyle/>
          <a:p>
            <a:r>
              <a:rPr lang="en-US" dirty="0" smtClean="0"/>
              <a:t>Constraint checking of Data</a:t>
            </a:r>
          </a:p>
          <a:p>
            <a:r>
              <a:rPr lang="en-US" dirty="0" smtClean="0"/>
              <a:t>API-s for client-side Web Application Developers</a:t>
            </a:r>
          </a:p>
          <a:p>
            <a:r>
              <a:rPr lang="en-US" dirty="0" smtClean="0"/>
              <a:t>Issues around internationalization of Semantic Web technologies</a:t>
            </a:r>
            <a:endParaRPr lang="en-US" dirty="0"/>
          </a:p>
          <a:p>
            <a:r>
              <a:rPr lang="en-US" dirty="0" smtClean="0"/>
              <a:t>Relationship between Semantic Web technologies and Big Data, Cloud Storage and Computing,…</a:t>
            </a:r>
          </a:p>
          <a:p>
            <a:r>
              <a:rPr lang="en-US" dirty="0" smtClean="0"/>
              <a:t>Specific standard vocabularies (e.g., data annotation, governmental vocabularies)</a:t>
            </a:r>
          </a:p>
          <a:p>
            <a:pPr lvl="1"/>
            <a:r>
              <a:rPr lang="en-US" dirty="0" smtClean="0"/>
              <a:t>some of these may be defined at W3C, some elsewhere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Other, possible future </a:t>
            </a:r>
            <a:r>
              <a:rPr lang="en-US"/>
              <a:t>works </a:t>
            </a:r>
            <a:r>
              <a:rPr lang="en-US" smtClean="0"/>
              <a:t>in the </a:t>
            </a:r>
            <a:r>
              <a:rPr lang="en-US" dirty="0"/>
              <a:t>activity</a:t>
            </a:r>
          </a:p>
        </p:txBody>
      </p:sp>
    </p:spTree>
    <p:extLst>
      <p:ext uri="{BB962C8B-B14F-4D97-AF65-F5344CB8AC3E}">
        <p14:creationId xmlns:p14="http://schemas.microsoft.com/office/powerpoint/2010/main" val="2109580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" y="28956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To summarize…</a:t>
            </a:r>
          </a:p>
        </p:txBody>
      </p:sp>
    </p:spTree>
    <p:extLst>
      <p:ext uri="{BB962C8B-B14F-4D97-AF65-F5344CB8AC3E}">
        <p14:creationId xmlns:p14="http://schemas.microsoft.com/office/powerpoint/2010/main" val="293887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Data</a:t>
            </a:r>
            <a:r>
              <a:rPr lang="en-US" dirty="0" smtClean="0"/>
              <a:t> on the Web is a major challenge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echnologies are needed to use them, to interact with them, to integrate them</a:t>
            </a:r>
          </a:p>
          <a:p>
            <a:r>
              <a:rPr lang="en-US" dirty="0" smtClean="0"/>
              <a:t>Semantic Web technologies, Linked Data principles and practices, etc., should play a major role in publishing and using Data on the Web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remember…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436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data-hom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947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Lot remain to be done…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5556251" y="1963739"/>
            <a:ext cx="3587750" cy="3400425"/>
          </a:xfrm>
        </p:spPr>
        <p:txBody>
          <a:bodyPr>
            <a:normAutofit/>
          </a:bodyPr>
          <a:lstStyle/>
          <a:p>
            <a:r>
              <a:rPr lang="en-US" dirty="0" smtClean="0"/>
              <a:t>Lots of issues to be solved</a:t>
            </a:r>
          </a:p>
          <a:p>
            <a:r>
              <a:rPr lang="en-US" dirty="0" smtClean="0"/>
              <a:t>But… W3C needs experts! 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onsider joining W3C, as well as the work done there!</a:t>
            </a:r>
            <a:endParaRPr lang="en-US" dirty="0"/>
          </a:p>
        </p:txBody>
      </p:sp>
      <p:pic>
        <p:nvPicPr>
          <p:cNvPr id="9" name="Picture 8" descr="w3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2" y="1599102"/>
            <a:ext cx="5475618" cy="432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76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6" name="Text Box 2"/>
          <p:cNvSpPr txBox="1">
            <a:spLocks noChangeArrowheads="1"/>
          </p:cNvSpPr>
          <p:nvPr/>
        </p:nvSpPr>
        <p:spPr bwMode="auto">
          <a:xfrm>
            <a:off x="228960" y="4506235"/>
            <a:ext cx="8327520" cy="11474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23" tIns="76463" rIns="81623" bIns="4081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650754" algn="l"/>
                <a:tab pos="1302950" algn="l"/>
                <a:tab pos="1955144" algn="l"/>
                <a:tab pos="2607338" algn="l"/>
                <a:tab pos="3259532" algn="l"/>
                <a:tab pos="3911727" algn="l"/>
                <a:tab pos="4563921" algn="l"/>
                <a:tab pos="5216115" algn="l"/>
                <a:tab pos="5868310" algn="l"/>
                <a:tab pos="6520505" algn="l"/>
                <a:tab pos="7172698" algn="l"/>
                <a:tab pos="7824894" algn="l"/>
                <a:tab pos="8477087" algn="l"/>
                <a:tab pos="9129281" algn="l"/>
                <a:tab pos="9781475" algn="l"/>
              </a:tabLst>
            </a:pPr>
            <a:r>
              <a:rPr lang="en-US" sz="2200" dirty="0">
                <a:solidFill>
                  <a:srgbClr val="7F7F7F"/>
                </a:solidFill>
                <a:latin typeface="Helvetica Neue"/>
                <a:ea typeface="msmincho" charset="0"/>
                <a:cs typeface="Helvetica Neue"/>
              </a:rPr>
              <a:t>These slides are also available on the Web:</a:t>
            </a:r>
          </a:p>
          <a:p>
            <a:pPr>
              <a:tabLst>
                <a:tab pos="0" algn="l"/>
                <a:tab pos="650754" algn="l"/>
                <a:tab pos="1302950" algn="l"/>
                <a:tab pos="1955144" algn="l"/>
                <a:tab pos="2607338" algn="l"/>
                <a:tab pos="3259532" algn="l"/>
                <a:tab pos="3911727" algn="l"/>
                <a:tab pos="4563921" algn="l"/>
                <a:tab pos="5216115" algn="l"/>
                <a:tab pos="5868310" algn="l"/>
                <a:tab pos="6520505" algn="l"/>
                <a:tab pos="7172698" algn="l"/>
                <a:tab pos="7824894" algn="l"/>
                <a:tab pos="8477087" algn="l"/>
                <a:tab pos="9129281" algn="l"/>
                <a:tab pos="9781475" algn="l"/>
              </a:tabLst>
            </a:pPr>
            <a:endParaRPr lang="en-US" sz="2200" dirty="0">
              <a:solidFill>
                <a:srgbClr val="7F7F7F"/>
              </a:solidFill>
              <a:latin typeface="Helvetica Neue"/>
              <a:ea typeface="msmincho" charset="0"/>
              <a:cs typeface="Helvetica Neue"/>
            </a:endParaRPr>
          </a:p>
          <a:p>
            <a:pPr>
              <a:tabLst>
                <a:tab pos="0" algn="l"/>
                <a:tab pos="650754" algn="l"/>
                <a:tab pos="1302950" algn="l"/>
                <a:tab pos="1955144" algn="l"/>
                <a:tab pos="2607338" algn="l"/>
                <a:tab pos="3259532" algn="l"/>
                <a:tab pos="3911727" algn="l"/>
                <a:tab pos="4563921" algn="l"/>
                <a:tab pos="5216115" algn="l"/>
                <a:tab pos="5868310" algn="l"/>
                <a:tab pos="6520505" algn="l"/>
                <a:tab pos="7172698" algn="l"/>
                <a:tab pos="7824894" algn="l"/>
                <a:tab pos="8477087" algn="l"/>
                <a:tab pos="9129281" algn="l"/>
                <a:tab pos="9781475" algn="l"/>
              </a:tabLst>
            </a:pPr>
            <a:r>
              <a:rPr lang="en-US" sz="2200" dirty="0">
                <a:solidFill>
                  <a:srgbClr val="7F7F7F"/>
                </a:solidFill>
                <a:latin typeface="Helvetica Neue"/>
                <a:ea typeface="msmincho" charset="0"/>
                <a:cs typeface="Helvetica Neue"/>
              </a:rPr>
              <a:t>    </a:t>
            </a:r>
            <a:r>
              <a:rPr lang="en-US" sz="2200" dirty="0">
                <a:solidFill>
                  <a:srgbClr val="7F7F7F"/>
                </a:solidFill>
                <a:latin typeface="Helvetica Neue"/>
                <a:ea typeface="msmincho" charset="0"/>
                <a:cs typeface="Helvetica Neue"/>
                <a:hlinkClick r:id="rId3"/>
              </a:rPr>
              <a:t>http://www.w3.org/2012/Talks/@@@-IH/</a:t>
            </a:r>
            <a:endParaRPr lang="en-US" sz="2200" dirty="0">
              <a:solidFill>
                <a:srgbClr val="7F7F7F"/>
              </a:solidFill>
              <a:latin typeface="Helvetica Neue"/>
              <a:ea typeface="msmincho" charset="0"/>
              <a:cs typeface="Helvetica Neue"/>
            </a:endParaRPr>
          </a:p>
        </p:txBody>
      </p:sp>
      <p:pic>
        <p:nvPicPr>
          <p:cNvPr id="60211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53120" y="4532158"/>
            <a:ext cx="864000" cy="3024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324100"/>
            <a:ext cx="8229600" cy="1143000"/>
          </a:xfrm>
        </p:spPr>
        <p:txBody>
          <a:bodyPr/>
          <a:lstStyle/>
          <a:p>
            <a:r>
              <a:rPr lang="en-US" dirty="0" smtClean="0"/>
              <a:t>Thank you for your attention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20564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data-homepage-noanno-cur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332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0347" y="-1"/>
            <a:ext cx="9132329" cy="6858001"/>
            <a:chOff x="30347" y="-1"/>
            <a:chExt cx="9132329" cy="6858001"/>
          </a:xfrm>
        </p:grpSpPr>
        <p:pic>
          <p:nvPicPr>
            <p:cNvPr id="4" name="Picture 3" descr="artist-googl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47" y="-1"/>
              <a:ext cx="9132329" cy="6858001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1291331" y="5811593"/>
              <a:ext cx="2345993" cy="614603"/>
            </a:xfrm>
            <a:prstGeom prst="ellipse">
              <a:avLst/>
            </a:prstGeom>
            <a:noFill/>
            <a:ln w="28575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56138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6085" y="2588985"/>
            <a:ext cx="6679770" cy="1015663"/>
          </a:xfrm>
          <a:prstGeom prst="rect">
            <a:avLst/>
          </a:prstGeom>
          <a:solidFill>
            <a:schemeClr val="bg1">
              <a:alpha val="13000"/>
            </a:schemeClr>
          </a:solidFill>
        </p:spPr>
        <p:txBody>
          <a:bodyPr wrap="square" lIns="91390" tIns="45697" rIns="91390" bIns="45697" rtlCol="0">
            <a:spAutoFit/>
          </a:bodyPr>
          <a:lstStyle/>
          <a:p>
            <a:r>
              <a:rPr lang="en-US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Helvetica Neue Light"/>
                <a:cs typeface="Helvetica Neue Light"/>
              </a:rPr>
              <a:t>And that is all right!</a:t>
            </a:r>
          </a:p>
        </p:txBody>
      </p:sp>
    </p:spTree>
    <p:extLst>
      <p:ext uri="{BB962C8B-B14F-4D97-AF65-F5344CB8AC3E}">
        <p14:creationId xmlns:p14="http://schemas.microsoft.com/office/powerpoint/2010/main" val="3206342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576" y="2760340"/>
            <a:ext cx="8778643" cy="1015626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lIns="91390" tIns="45697" rIns="91390" bIns="45697" rtlCol="0">
            <a:spAutoFit/>
          </a:bodyPr>
          <a:lstStyle/>
          <a:p>
            <a:r>
              <a:rPr lang="en-US" sz="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Helvetica Neue Light"/>
                <a:cs typeface="Helvetica Neue Light"/>
              </a:rPr>
              <a:t>And that is all right!</a:t>
            </a:r>
          </a:p>
        </p:txBody>
      </p:sp>
    </p:spTree>
    <p:extLst>
      <p:ext uri="{BB962C8B-B14F-4D97-AF65-F5344CB8AC3E}">
        <p14:creationId xmlns:p14="http://schemas.microsoft.com/office/powerpoint/2010/main" val="485580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85617" y="1479550"/>
            <a:ext cx="8640763" cy="4700588"/>
          </a:xfrm>
        </p:spPr>
        <p:txBody>
          <a:bodyPr/>
          <a:lstStyle/>
          <a:p>
            <a:r>
              <a:rPr lang="en-US" dirty="0" smtClean="0"/>
              <a:t>We have to acknowledge that the field has grown and has become multi-faceted</a:t>
            </a:r>
          </a:p>
          <a:p>
            <a:r>
              <a:rPr lang="en-US" dirty="0" smtClean="0"/>
              <a:t>All different “views” have their success stories</a:t>
            </a:r>
          </a:p>
          <a:p>
            <a:r>
              <a:rPr lang="en-US" dirty="0" smtClean="0"/>
              <a:t>There are also no clear and water-proof boundaries between the different views</a:t>
            </a:r>
          </a:p>
          <a:p>
            <a:r>
              <a:rPr lang="en-US" dirty="0" smtClean="0"/>
              <a:t>The question is: where is the </a:t>
            </a:r>
            <a:r>
              <a:rPr lang="en-US" i="1" u="sng" dirty="0" smtClean="0"/>
              <a:t>emphasis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105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more and more data on the Web</a:t>
            </a:r>
          </a:p>
          <a:p>
            <a:pPr lvl="1"/>
            <a:r>
              <a:rPr lang="en-US" dirty="0" smtClean="0"/>
              <a:t>government data, health related data, general knowledge, company information, flight information, restaurants,…</a:t>
            </a:r>
          </a:p>
          <a:p>
            <a:r>
              <a:rPr lang="en-US" dirty="0" smtClean="0"/>
              <a:t>More and more applications rely on the availability of that data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obvious trend: Data on the Web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401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4117" y="2588990"/>
            <a:ext cx="8939887" cy="984885"/>
          </a:xfrm>
          <a:prstGeom prst="rect">
            <a:avLst/>
          </a:prstGeom>
          <a:noFill/>
        </p:spPr>
        <p:txBody>
          <a:bodyPr wrap="square" lIns="91390" tIns="45697" rIns="91390" bIns="45697" rtlCol="0">
            <a:spAutoFit/>
          </a:bodyPr>
          <a:lstStyle/>
          <a:p>
            <a:pPr algn="ctr"/>
            <a:r>
              <a:rPr lang="en-US" sz="5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elvetica Neue Light"/>
                <a:cs typeface="Helvetica Neue Light"/>
              </a:rPr>
              <a:t>But: we do not want that!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-34956" y="6593504"/>
            <a:ext cx="8193088" cy="290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9953" tIns="67897" rIns="89953" bIns="44978">
            <a:prstTxWarp prst="textNoShape">
              <a:avLst/>
            </a:prstTxWarp>
          </a:bodyPr>
          <a:lstStyle/>
          <a:p>
            <a:pPr>
              <a:tabLst>
                <a:tab pos="0" algn="l"/>
                <a:tab pos="717179" algn="l"/>
                <a:tab pos="1435943" algn="l"/>
                <a:tab pos="2154706" algn="l"/>
                <a:tab pos="2873473" algn="l"/>
                <a:tab pos="3592237" algn="l"/>
                <a:tab pos="4311003" algn="l"/>
                <a:tab pos="5029768" algn="l"/>
                <a:tab pos="5748533" algn="l"/>
                <a:tab pos="6467296" algn="l"/>
                <a:tab pos="7186062" algn="l"/>
                <a:tab pos="7904825" algn="l"/>
                <a:tab pos="8623591" algn="l"/>
                <a:tab pos="9342355" algn="l"/>
                <a:tab pos="10061121" algn="l"/>
                <a:tab pos="10779886" algn="l"/>
              </a:tabLst>
            </a:pPr>
            <a:r>
              <a:rPr lang="en-US" sz="1000" i="1" dirty="0">
                <a:solidFill>
                  <a:srgbClr val="FFFFFF"/>
                </a:solidFill>
                <a:ea typeface="msmincho" charset="0"/>
                <a:cs typeface="msmincho" charset="0"/>
              </a:rPr>
              <a:t>Photo credit “nepatterson”, Flickr</a:t>
            </a:r>
            <a:endParaRPr lang="en-US" sz="1000" i="1" dirty="0">
              <a:solidFill>
                <a:srgbClr val="FFFFFF"/>
              </a:solidFill>
              <a:ea typeface="msmincho" charset="0"/>
              <a:cs typeface="msmincho" charset="0"/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4259461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“Web” where</a:t>
            </a:r>
          </a:p>
          <a:p>
            <a:pPr lvl="1"/>
            <a:r>
              <a:rPr lang="en-US" dirty="0" smtClean="0"/>
              <a:t>documents are available for download on the Internet</a:t>
            </a:r>
          </a:p>
          <a:p>
            <a:pPr lvl="1"/>
            <a:r>
              <a:rPr lang="en-US" dirty="0" smtClean="0"/>
              <a:t>but there would be no hyperlinks among them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141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Before going into details…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07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7507" y="605676"/>
            <a:ext cx="8775241" cy="5695322"/>
            <a:chOff x="45" y="757"/>
            <a:chExt cx="6116" cy="3969"/>
          </a:xfrm>
        </p:grpSpPr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" y="874"/>
              <a:ext cx="3917" cy="29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>
              <a:outerShdw blurRad="63500" dist="101823" dir="2700000" algn="ctr" rotWithShape="0">
                <a:srgbClr val="C0C0C0"/>
              </a:outerShdw>
            </a:effectLst>
          </p:spPr>
        </p:pic>
        <p:pic>
          <p:nvPicPr>
            <p:cNvPr id="11268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080" y="757"/>
              <a:ext cx="4082" cy="304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>
              <a:outerShdw blurRad="63500" dist="101823" dir="2700000" algn="ctr" rotWithShape="0">
                <a:srgbClr val="C0C0C0"/>
              </a:outerShdw>
            </a:effectLst>
          </p:spPr>
        </p:pic>
        <p:pic>
          <p:nvPicPr>
            <p:cNvPr id="11269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293" y="1860"/>
              <a:ext cx="3855" cy="28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>
              <a:outerShdw blurRad="63500" dist="101823" dir="2700000" algn="ctr" rotWithShape="0">
                <a:srgbClr val="C0C0C0"/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38234004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443" y="1310541"/>
            <a:ext cx="8668799" cy="5056371"/>
          </a:xfrm>
        </p:spPr>
        <p:txBody>
          <a:bodyPr/>
          <a:lstStyle/>
          <a:p>
            <a:r>
              <a:rPr lang="en-US" dirty="0" smtClean="0"/>
              <a:t>We need a proper infrastructure for a real </a:t>
            </a:r>
            <a:r>
              <a:rPr lang="en-US" i="1" u="sng" dirty="0" smtClean="0"/>
              <a:t>Web of Data</a:t>
            </a:r>
          </a:p>
          <a:p>
            <a:pPr lvl="1"/>
            <a:r>
              <a:rPr lang="en-US" dirty="0" smtClean="0"/>
              <a:t>data is available on the Web</a:t>
            </a:r>
          </a:p>
          <a:p>
            <a:pPr lvl="2"/>
            <a:r>
              <a:rPr lang="en-US" dirty="0" smtClean="0"/>
              <a:t>accessible via standard Web technologies</a:t>
            </a:r>
          </a:p>
          <a:p>
            <a:pPr lvl="1"/>
            <a:r>
              <a:rPr lang="en-US" dirty="0" smtClean="0"/>
              <a:t>data are </a:t>
            </a:r>
            <a:r>
              <a:rPr lang="en-US" i="1" dirty="0" smtClean="0"/>
              <a:t>interlinked</a:t>
            </a:r>
            <a:r>
              <a:rPr lang="en-US" dirty="0" smtClean="0"/>
              <a:t> </a:t>
            </a:r>
            <a:r>
              <a:rPr lang="en-US" i="1" dirty="0" smtClean="0"/>
              <a:t>over the W</a:t>
            </a:r>
            <a:r>
              <a:rPr lang="en-US" dirty="0" smtClean="0"/>
              <a:t>eb</a:t>
            </a:r>
          </a:p>
          <a:p>
            <a:pPr lvl="2"/>
            <a:r>
              <a:rPr lang="en-US" dirty="0" smtClean="0"/>
              <a:t>the terms used for linkage are well defined</a:t>
            </a:r>
          </a:p>
          <a:p>
            <a:r>
              <a:rPr lang="en-US" dirty="0" smtClean="0"/>
              <a:t>I.e.: data can be </a:t>
            </a:r>
            <a:r>
              <a:rPr lang="en-US" i="1" u="sng" dirty="0" smtClean="0"/>
              <a:t>integrated </a:t>
            </a:r>
            <a:r>
              <a:rPr lang="en-US" dirty="0" smtClean="0"/>
              <a:t>over the Web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on the Web is not enough…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35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4117" y="2588990"/>
            <a:ext cx="8939887" cy="984885"/>
          </a:xfrm>
          <a:prstGeom prst="rect">
            <a:avLst/>
          </a:prstGeom>
          <a:noFill/>
        </p:spPr>
        <p:txBody>
          <a:bodyPr wrap="square" lIns="91390" tIns="45697" rIns="91390" bIns="45697" rtlCol="0">
            <a:spAutoFit/>
          </a:bodyPr>
          <a:lstStyle/>
          <a:p>
            <a:pPr algn="ctr"/>
            <a:r>
              <a:rPr lang="en-US" sz="5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elvetica Neue Light"/>
                <a:cs typeface="Helvetica Neue Light"/>
              </a:rPr>
              <a:t>This is what we want!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" y="6567488"/>
            <a:ext cx="8193088" cy="290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9973" tIns="67911" rIns="89973" bIns="44987">
            <a:prstTxWarp prst="textNoShape">
              <a:avLst/>
            </a:prstTxWarp>
          </a:bodyPr>
          <a:lstStyle/>
          <a:p>
            <a:pPr>
              <a:tabLst>
                <a:tab pos="0" algn="l"/>
                <a:tab pos="717327" algn="l"/>
                <a:tab pos="1436241" algn="l"/>
                <a:tab pos="2155154" algn="l"/>
                <a:tab pos="2874069" algn="l"/>
                <a:tab pos="3592981" algn="l"/>
                <a:tab pos="4311897" algn="l"/>
                <a:tab pos="5030810" algn="l"/>
                <a:tab pos="5749725" algn="l"/>
                <a:tab pos="6468637" algn="l"/>
                <a:tab pos="7187552" algn="l"/>
                <a:tab pos="7906465" algn="l"/>
                <a:tab pos="8625380" algn="l"/>
                <a:tab pos="9344293" algn="l"/>
                <a:tab pos="10063208" algn="l"/>
                <a:tab pos="10782121" algn="l"/>
              </a:tabLst>
            </a:pPr>
            <a:r>
              <a:rPr lang="en-US" sz="1000" i="1" dirty="0">
                <a:solidFill>
                  <a:srgbClr val="000000"/>
                </a:solidFill>
                <a:ea typeface="msmincho" charset="0"/>
                <a:cs typeface="msmincho" charset="0"/>
              </a:rPr>
              <a:t>Photo credit “kxlly”, Flickr</a:t>
            </a:r>
            <a:endParaRPr lang="en-US" sz="1000" i="1" dirty="0">
              <a:solidFill>
                <a:srgbClr val="000000"/>
              </a:solidFill>
              <a:ea typeface="msmincho" charset="0"/>
              <a:cs typeface="msmincho" charset="0"/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981321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Semantic Web technologies should be at the service of such a Web of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224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14120" y="2735935"/>
            <a:ext cx="1172116" cy="307777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pPr algn="r"/>
            <a:r>
              <a:rPr lang="en-US" sz="1400" b="1" noProof="1">
                <a:solidFill>
                  <a:schemeClr val="accent5"/>
                </a:solidFill>
              </a:rPr>
              <a:t>Inferencing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15677" y="1503973"/>
            <a:ext cx="710451" cy="307777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1400" b="1" dirty="0">
                <a:solidFill>
                  <a:schemeClr val="accent5"/>
                </a:solidFill>
              </a:rPr>
              <a:t>Query</a:t>
            </a:r>
          </a:p>
        </p:txBody>
      </p:sp>
      <p:sp>
        <p:nvSpPr>
          <p:cNvPr id="8" name="Curved Right Arrow 7"/>
          <p:cNvSpPr/>
          <p:nvPr/>
        </p:nvSpPr>
        <p:spPr>
          <a:xfrm>
            <a:off x="2486236" y="2660123"/>
            <a:ext cx="747781" cy="611003"/>
          </a:xfrm>
          <a:prstGeom prst="curvedRightArrow">
            <a:avLst>
              <a:gd name="adj1" fmla="val 11197"/>
              <a:gd name="adj2" fmla="val 50000"/>
              <a:gd name="adj3" fmla="val 2129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0" name="Group 36"/>
          <p:cNvGrpSpPr/>
          <p:nvPr/>
        </p:nvGrpSpPr>
        <p:grpSpPr>
          <a:xfrm>
            <a:off x="3396972" y="342043"/>
            <a:ext cx="2322600" cy="979562"/>
            <a:chOff x="5727454" y="2176923"/>
            <a:chExt cx="2406281" cy="1071588"/>
          </a:xfrm>
        </p:grpSpPr>
        <p:sp>
          <p:nvSpPr>
            <p:cNvPr id="54" name="Process 53"/>
            <p:cNvSpPr/>
            <p:nvPr/>
          </p:nvSpPr>
          <p:spPr>
            <a:xfrm>
              <a:off x="5727454" y="2176923"/>
              <a:ext cx="2406281" cy="1071588"/>
            </a:xfrm>
            <a:prstGeom prst="flowChartProcess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233710" y="2226405"/>
              <a:ext cx="1393763" cy="505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Web of Data Applications</a:t>
              </a:r>
            </a:p>
          </p:txBody>
        </p:sp>
        <p:grpSp>
          <p:nvGrpSpPr>
            <p:cNvPr id="56" name="Group 34"/>
            <p:cNvGrpSpPr/>
            <p:nvPr/>
          </p:nvGrpSpPr>
          <p:grpSpPr>
            <a:xfrm>
              <a:off x="5756332" y="2788057"/>
              <a:ext cx="2348524" cy="404029"/>
              <a:chOff x="5760470" y="2788057"/>
              <a:chExt cx="2348524" cy="404029"/>
            </a:xfrm>
          </p:grpSpPr>
          <p:sp>
            <p:nvSpPr>
              <p:cNvPr id="57" name="TextBox 56"/>
              <p:cNvSpPr txBox="1"/>
              <p:nvPr/>
            </p:nvSpPr>
            <p:spPr>
              <a:xfrm>
                <a:off x="7077809" y="2788057"/>
                <a:ext cx="1031185" cy="404029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b="1" dirty="0">
                    <a:solidFill>
                      <a:schemeClr val="tx1"/>
                    </a:solidFill>
                  </a:rPr>
                  <a:t>Browser Applications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5760470" y="2788057"/>
                <a:ext cx="1031185" cy="404029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b="1" dirty="0">
                    <a:solidFill>
                      <a:schemeClr val="tx1"/>
                    </a:solidFill>
                  </a:rPr>
                  <a:t>Stand Alone Applications</a:t>
                </a:r>
              </a:p>
            </p:txBody>
          </p:sp>
        </p:grpSp>
      </p:grpSp>
      <p:grpSp>
        <p:nvGrpSpPr>
          <p:cNvPr id="11" name="Group 53"/>
          <p:cNvGrpSpPr/>
          <p:nvPr/>
        </p:nvGrpSpPr>
        <p:grpSpPr>
          <a:xfrm>
            <a:off x="3234017" y="1867688"/>
            <a:ext cx="2648509" cy="1989681"/>
            <a:chOff x="2949604" y="1673827"/>
            <a:chExt cx="2743932" cy="2176604"/>
          </a:xfrm>
        </p:grpSpPr>
        <p:pic>
          <p:nvPicPr>
            <p:cNvPr id="52" name="Picture 51" descr="cloud07b.png"/>
            <p:cNvPicPr>
              <a:picLocks noChangeAspect="1"/>
            </p:cNvPicPr>
            <p:nvPr/>
          </p:nvPicPr>
          <p:blipFill>
            <a:blip r:embed="rId2">
              <a:alphaModFix amt="82000"/>
            </a:blip>
            <a:stretch>
              <a:fillRect/>
            </a:stretch>
          </p:blipFill>
          <p:spPr>
            <a:xfrm>
              <a:off x="2949604" y="1673827"/>
              <a:ext cx="2743932" cy="2176604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3076486" y="2300130"/>
              <a:ext cx="2503536" cy="1010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Common </a:t>
              </a:r>
              <a:r>
                <a:rPr lang="en-US" b="1" dirty="0" smtClean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Format </a:t>
              </a:r>
              <a:r>
                <a:rPr lang="en-US" b="1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&amp;</a:t>
              </a:r>
            </a:p>
            <a:p>
              <a:pPr algn="ctr"/>
              <a:r>
                <a:rPr lang="en-US" b="1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Common Vocabularies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715676" y="3992199"/>
            <a:ext cx="966931" cy="307777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1400" b="1" dirty="0">
                <a:solidFill>
                  <a:srgbClr val="0F3661"/>
                </a:solidFill>
              </a:rPr>
              <a:t>“</a:t>
            </a:r>
            <a:r>
              <a:rPr lang="en-US" sz="1400" b="1" dirty="0">
                <a:solidFill>
                  <a:schemeClr val="accent5"/>
                </a:solidFill>
              </a:rPr>
              <a:t>Bridges</a:t>
            </a:r>
            <a:r>
              <a:rPr lang="en-US" sz="1400" b="1" dirty="0">
                <a:solidFill>
                  <a:srgbClr val="0F3661"/>
                </a:solidFill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35554" y="6214315"/>
            <a:ext cx="2360271" cy="36933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Data on the Web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872142" y="4415978"/>
            <a:ext cx="2361875" cy="1774349"/>
            <a:chOff x="502633" y="4521383"/>
            <a:chExt cx="2446971" cy="1941042"/>
          </a:xfrm>
        </p:grpSpPr>
        <p:grpSp>
          <p:nvGrpSpPr>
            <p:cNvPr id="46" name="Group 52"/>
            <p:cNvGrpSpPr/>
            <p:nvPr/>
          </p:nvGrpSpPr>
          <p:grpSpPr>
            <a:xfrm>
              <a:off x="502633" y="4521383"/>
              <a:ext cx="2446971" cy="1941042"/>
              <a:chOff x="2949604" y="4248478"/>
              <a:chExt cx="2743932" cy="2176604"/>
            </a:xfrm>
          </p:grpSpPr>
          <p:pic>
            <p:nvPicPr>
              <p:cNvPr id="49" name="Picture 48" descr="cloud07b.png"/>
              <p:cNvPicPr>
                <a:picLocks noChangeAspect="1"/>
              </p:cNvPicPr>
              <p:nvPr/>
            </p:nvPicPr>
            <p:blipFill>
              <a:blip r:embed="rId2">
                <a:alphaModFix amt="82000"/>
              </a:blip>
              <a:stretch>
                <a:fillRect/>
              </a:stretch>
            </p:blipFill>
            <p:spPr>
              <a:xfrm>
                <a:off x="2949604" y="4248478"/>
                <a:ext cx="2743932" cy="2176604"/>
              </a:xfrm>
              <a:prstGeom prst="rect">
                <a:avLst/>
              </a:prstGeom>
            </p:spPr>
          </p:pic>
          <p:sp>
            <p:nvSpPr>
              <p:cNvPr id="50" name="Vertical Scroll 49"/>
              <p:cNvSpPr/>
              <p:nvPr/>
            </p:nvSpPr>
            <p:spPr>
              <a:xfrm>
                <a:off x="4703311" y="4922629"/>
                <a:ext cx="441158" cy="372143"/>
              </a:xfrm>
              <a:prstGeom prst="verticalScroll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Document 50"/>
              <p:cNvSpPr/>
              <p:nvPr/>
            </p:nvSpPr>
            <p:spPr>
              <a:xfrm>
                <a:off x="3907526" y="5370530"/>
                <a:ext cx="508000" cy="372142"/>
              </a:xfrm>
              <a:prstGeom prst="flowChartDocumen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7" name="Magnetic Disk 46"/>
            <p:cNvSpPr/>
            <p:nvPr/>
          </p:nvSpPr>
          <p:spPr>
            <a:xfrm>
              <a:off x="2148961" y="5670735"/>
              <a:ext cx="315390" cy="497586"/>
            </a:xfrm>
            <a:prstGeom prst="flowChartMagneticDisk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Multidocument 47"/>
            <p:cNvSpPr/>
            <p:nvPr/>
          </p:nvSpPr>
          <p:spPr>
            <a:xfrm>
              <a:off x="897008" y="4935845"/>
              <a:ext cx="563552" cy="403023"/>
            </a:xfrm>
            <a:prstGeom prst="flowChartMultidocumen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519469" y="4415978"/>
            <a:ext cx="2361875" cy="1774349"/>
            <a:chOff x="3245340" y="4521383"/>
            <a:chExt cx="2446971" cy="1941042"/>
          </a:xfrm>
        </p:grpSpPr>
        <p:grpSp>
          <p:nvGrpSpPr>
            <p:cNvPr id="40" name="Group 52"/>
            <p:cNvGrpSpPr/>
            <p:nvPr/>
          </p:nvGrpSpPr>
          <p:grpSpPr>
            <a:xfrm>
              <a:off x="3245340" y="4521383"/>
              <a:ext cx="2446971" cy="1941042"/>
              <a:chOff x="2949604" y="4248478"/>
              <a:chExt cx="2743932" cy="2176604"/>
            </a:xfrm>
          </p:grpSpPr>
          <p:pic>
            <p:nvPicPr>
              <p:cNvPr id="43" name="Picture 42" descr="cloud07b.png"/>
              <p:cNvPicPr>
                <a:picLocks noChangeAspect="1"/>
              </p:cNvPicPr>
              <p:nvPr/>
            </p:nvPicPr>
            <p:blipFill>
              <a:blip r:embed="rId2">
                <a:alphaModFix amt="82000"/>
              </a:blip>
              <a:stretch>
                <a:fillRect/>
              </a:stretch>
            </p:blipFill>
            <p:spPr>
              <a:xfrm>
                <a:off x="2949604" y="4248478"/>
                <a:ext cx="2743932" cy="2176604"/>
              </a:xfrm>
              <a:prstGeom prst="rect">
                <a:avLst/>
              </a:prstGeom>
            </p:spPr>
          </p:pic>
          <p:sp>
            <p:nvSpPr>
              <p:cNvPr id="44" name="Magnetic Disk 43"/>
              <p:cNvSpPr/>
              <p:nvPr/>
            </p:nvSpPr>
            <p:spPr>
              <a:xfrm>
                <a:off x="3302319" y="4701999"/>
                <a:ext cx="481263" cy="372142"/>
              </a:xfrm>
              <a:prstGeom prst="flowChartMagneticDisk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Document 44"/>
              <p:cNvSpPr/>
              <p:nvPr/>
            </p:nvSpPr>
            <p:spPr>
              <a:xfrm>
                <a:off x="3783582" y="5351242"/>
                <a:ext cx="508000" cy="372142"/>
              </a:xfrm>
              <a:prstGeom prst="flowChartDocumen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1" name="Direct Access Storage 40"/>
            <p:cNvSpPr/>
            <p:nvPr/>
          </p:nvSpPr>
          <p:spPr>
            <a:xfrm>
              <a:off x="4612387" y="5853868"/>
              <a:ext cx="406064" cy="297467"/>
            </a:xfrm>
            <a:prstGeom prst="flowChartMagneticDrum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Internal Storage 41"/>
            <p:cNvSpPr/>
            <p:nvPr/>
          </p:nvSpPr>
          <p:spPr>
            <a:xfrm>
              <a:off x="4849977" y="5185108"/>
              <a:ext cx="336947" cy="336893"/>
            </a:xfrm>
            <a:prstGeom prst="flowChartInternalStorag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166795" y="4415978"/>
            <a:ext cx="2361875" cy="1774349"/>
            <a:chOff x="5988046" y="4521383"/>
            <a:chExt cx="2446971" cy="1941042"/>
          </a:xfrm>
        </p:grpSpPr>
        <p:grpSp>
          <p:nvGrpSpPr>
            <p:cNvPr id="20" name="Group 19"/>
            <p:cNvGrpSpPr/>
            <p:nvPr/>
          </p:nvGrpSpPr>
          <p:grpSpPr>
            <a:xfrm>
              <a:off x="5988046" y="4521383"/>
              <a:ext cx="2446971" cy="1941042"/>
              <a:chOff x="5988046" y="4521383"/>
              <a:chExt cx="2446971" cy="1941042"/>
            </a:xfrm>
          </p:grpSpPr>
          <p:grpSp>
            <p:nvGrpSpPr>
              <p:cNvPr id="35" name="Group 52"/>
              <p:cNvGrpSpPr/>
              <p:nvPr/>
            </p:nvGrpSpPr>
            <p:grpSpPr>
              <a:xfrm>
                <a:off x="5988046" y="4521383"/>
                <a:ext cx="2446971" cy="1941042"/>
                <a:chOff x="2949604" y="4248478"/>
                <a:chExt cx="2743932" cy="2176604"/>
              </a:xfrm>
            </p:grpSpPr>
            <p:pic>
              <p:nvPicPr>
                <p:cNvPr id="37" name="Picture 36" descr="cloud07b.png"/>
                <p:cNvPicPr>
                  <a:picLocks noChangeAspect="1"/>
                </p:cNvPicPr>
                <p:nvPr/>
              </p:nvPicPr>
              <p:blipFill>
                <a:blip r:embed="rId2">
                  <a:alphaModFix amt="82000"/>
                </a:blip>
                <a:stretch>
                  <a:fillRect/>
                </a:stretch>
              </p:blipFill>
              <p:spPr>
                <a:xfrm>
                  <a:off x="2949604" y="4248478"/>
                  <a:ext cx="2743932" cy="2176604"/>
                </a:xfrm>
                <a:prstGeom prst="rect">
                  <a:avLst/>
                </a:prstGeom>
              </p:spPr>
            </p:pic>
            <p:sp>
              <p:nvSpPr>
                <p:cNvPr id="38" name="Vertical Scroll 37"/>
                <p:cNvSpPr/>
                <p:nvPr/>
              </p:nvSpPr>
              <p:spPr>
                <a:xfrm>
                  <a:off x="4703311" y="4922629"/>
                  <a:ext cx="441158" cy="372143"/>
                </a:xfrm>
                <a:prstGeom prst="verticalScroll">
                  <a:avLst/>
                </a:prstGeom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" name="Document 38"/>
                <p:cNvSpPr/>
                <p:nvPr/>
              </p:nvSpPr>
              <p:spPr>
                <a:xfrm>
                  <a:off x="4359005" y="5537314"/>
                  <a:ext cx="508000" cy="372142"/>
                </a:xfrm>
                <a:prstGeom prst="flowChartDocument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36" name="Multidocument 35"/>
              <p:cNvSpPr/>
              <p:nvPr/>
            </p:nvSpPr>
            <p:spPr>
              <a:xfrm>
                <a:off x="6602391" y="5056177"/>
                <a:ext cx="563552" cy="403023"/>
              </a:xfrm>
              <a:prstGeom prst="flowChartMultidocumen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6602391" y="5687934"/>
              <a:ext cx="393414" cy="331868"/>
              <a:chOff x="825870" y="3910294"/>
              <a:chExt cx="393414" cy="331868"/>
            </a:xfrm>
          </p:grpSpPr>
          <p:sp>
            <p:nvSpPr>
              <p:cNvPr id="22" name="Vertical Scroll 21"/>
              <p:cNvSpPr/>
              <p:nvPr/>
            </p:nvSpPr>
            <p:spPr>
              <a:xfrm>
                <a:off x="825870" y="3910294"/>
                <a:ext cx="393414" cy="331868"/>
              </a:xfrm>
              <a:prstGeom prst="verticalScroll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3" name="Group 33"/>
              <p:cNvGrpSpPr/>
              <p:nvPr/>
            </p:nvGrpSpPr>
            <p:grpSpPr>
              <a:xfrm>
                <a:off x="905352" y="3996929"/>
                <a:ext cx="231375" cy="200525"/>
                <a:chOff x="4659312" y="2789237"/>
                <a:chExt cx="1143000" cy="990600"/>
              </a:xfrm>
            </p:grpSpPr>
            <p:sp>
              <p:nvSpPr>
                <p:cNvPr id="24" name="Oval 23"/>
                <p:cNvSpPr/>
                <p:nvPr/>
              </p:nvSpPr>
              <p:spPr bwMode="auto">
                <a:xfrm>
                  <a:off x="4887912" y="2789237"/>
                  <a:ext cx="152400" cy="152400"/>
                </a:xfrm>
                <a:prstGeom prst="ellipse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49031" fontAlgn="base" hangingPunct="0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</a:pPr>
                  <a:endParaRPr lang="en-US" sz="2800" b="1" dirty="0">
                    <a:solidFill>
                      <a:schemeClr val="bg1"/>
                    </a:solidFill>
                    <a:latin typeface="Arial" charset="0"/>
                  </a:endParaRPr>
                </a:p>
              </p:txBody>
            </p:sp>
            <p:sp>
              <p:nvSpPr>
                <p:cNvPr id="25" name="Oval 24"/>
                <p:cNvSpPr/>
                <p:nvPr/>
              </p:nvSpPr>
              <p:spPr bwMode="auto">
                <a:xfrm>
                  <a:off x="5116512" y="3170237"/>
                  <a:ext cx="152400" cy="152400"/>
                </a:xfrm>
                <a:prstGeom prst="ellipse">
                  <a:avLst/>
                </a:prstGeom>
                <a:solidFill>
                  <a:srgbClr val="00009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49031" fontAlgn="base" hangingPunct="0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</a:pPr>
                  <a:endParaRPr lang="en-US" sz="2800" b="1" dirty="0">
                    <a:solidFill>
                      <a:schemeClr val="bg1"/>
                    </a:solidFill>
                    <a:latin typeface="Arial" charset="0"/>
                  </a:endParaRPr>
                </a:p>
              </p:txBody>
            </p:sp>
            <p:sp>
              <p:nvSpPr>
                <p:cNvPr id="26" name="Oval 25"/>
                <p:cNvSpPr/>
                <p:nvPr/>
              </p:nvSpPr>
              <p:spPr bwMode="auto">
                <a:xfrm>
                  <a:off x="5573712" y="2789237"/>
                  <a:ext cx="152400" cy="152400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49031" fontAlgn="base" hangingPunct="0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</a:pPr>
                  <a:endParaRPr lang="en-US" sz="2800" b="1" dirty="0">
                    <a:solidFill>
                      <a:schemeClr val="bg1"/>
                    </a:solidFill>
                    <a:latin typeface="Arial" charset="0"/>
                  </a:endParaRPr>
                </a:p>
              </p:txBody>
            </p:sp>
            <p:sp>
              <p:nvSpPr>
                <p:cNvPr id="27" name="Oval 26"/>
                <p:cNvSpPr/>
                <p:nvPr/>
              </p:nvSpPr>
              <p:spPr bwMode="auto">
                <a:xfrm>
                  <a:off x="5649912" y="3246437"/>
                  <a:ext cx="152400" cy="152400"/>
                </a:xfrm>
                <a:prstGeom prst="ellipse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49031" fontAlgn="base" hangingPunct="0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</a:pPr>
                  <a:endParaRPr lang="en-US" sz="2800" b="1" dirty="0">
                    <a:solidFill>
                      <a:schemeClr val="bg1"/>
                    </a:solidFill>
                    <a:latin typeface="Arial" charset="0"/>
                  </a:endParaRPr>
                </a:p>
              </p:txBody>
            </p:sp>
            <p:sp>
              <p:nvSpPr>
                <p:cNvPr id="28" name="Oval 27"/>
                <p:cNvSpPr/>
                <p:nvPr/>
              </p:nvSpPr>
              <p:spPr bwMode="auto">
                <a:xfrm>
                  <a:off x="4659312" y="3398837"/>
                  <a:ext cx="152400" cy="152400"/>
                </a:xfrm>
                <a:prstGeom prst="ellipse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49031" fontAlgn="base" hangingPunct="0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</a:pPr>
                  <a:endParaRPr lang="en-US" sz="2800" b="1" dirty="0">
                    <a:solidFill>
                      <a:schemeClr val="bg1"/>
                    </a:solidFill>
                    <a:latin typeface="Arial" charset="0"/>
                  </a:endParaRPr>
                </a:p>
              </p:txBody>
            </p:sp>
            <p:sp>
              <p:nvSpPr>
                <p:cNvPr id="29" name="Oval 28"/>
                <p:cNvSpPr/>
                <p:nvPr/>
              </p:nvSpPr>
              <p:spPr bwMode="auto">
                <a:xfrm>
                  <a:off x="5345112" y="3627437"/>
                  <a:ext cx="152400" cy="15240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49031" fontAlgn="base" hangingPunct="0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</a:pPr>
                  <a:endParaRPr lang="en-US" sz="2800" b="1" dirty="0">
                    <a:solidFill>
                      <a:schemeClr val="bg1"/>
                    </a:solidFill>
                    <a:latin typeface="Arial" charset="0"/>
                  </a:endParaRPr>
                </a:p>
              </p:txBody>
            </p:sp>
            <p:cxnSp>
              <p:nvCxnSpPr>
                <p:cNvPr id="30" name="Straight Arrow Connector 29"/>
                <p:cNvCxnSpPr>
                  <a:stCxn id="24" idx="6"/>
                  <a:endCxn id="26" idx="2"/>
                </p:cNvCxnSpPr>
                <p:nvPr/>
              </p:nvCxnSpPr>
              <p:spPr bwMode="auto">
                <a:xfrm>
                  <a:off x="5040312" y="2865437"/>
                  <a:ext cx="533400" cy="1588"/>
                </a:xfrm>
                <a:prstGeom prst="straightConnector1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sm"/>
                </a:ln>
                <a:effectLst/>
              </p:spPr>
            </p:cxnSp>
            <p:cxnSp>
              <p:nvCxnSpPr>
                <p:cNvPr id="31" name="Straight Arrow Connector 30"/>
                <p:cNvCxnSpPr>
                  <a:stCxn id="24" idx="5"/>
                  <a:endCxn id="27" idx="1"/>
                </p:cNvCxnSpPr>
                <p:nvPr/>
              </p:nvCxnSpPr>
              <p:spPr bwMode="auto">
                <a:xfrm rot="16200000" flipH="1">
                  <a:off x="5170394" y="2766919"/>
                  <a:ext cx="349436" cy="654236"/>
                </a:xfrm>
                <a:prstGeom prst="straightConnector1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sm"/>
                </a:ln>
                <a:effectLst/>
              </p:spPr>
            </p:cxnSp>
            <p:cxnSp>
              <p:nvCxnSpPr>
                <p:cNvPr id="32" name="Straight Arrow Connector 31"/>
                <p:cNvCxnSpPr>
                  <a:stCxn id="28" idx="7"/>
                  <a:endCxn id="25" idx="2"/>
                </p:cNvCxnSpPr>
                <p:nvPr/>
              </p:nvCxnSpPr>
              <p:spPr bwMode="auto">
                <a:xfrm rot="5400000" flipH="1" flipV="1">
                  <a:off x="4865594" y="3170237"/>
                  <a:ext cx="174718" cy="327118"/>
                </a:xfrm>
                <a:prstGeom prst="straightConnector1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sm"/>
                </a:ln>
                <a:effectLst/>
              </p:spPr>
            </p:cxnSp>
            <p:cxnSp>
              <p:nvCxnSpPr>
                <p:cNvPr id="33" name="Straight Arrow Connector 32"/>
                <p:cNvCxnSpPr>
                  <a:stCxn id="25" idx="5"/>
                  <a:endCxn id="29" idx="0"/>
                </p:cNvCxnSpPr>
                <p:nvPr/>
              </p:nvCxnSpPr>
              <p:spPr bwMode="auto">
                <a:xfrm rot="16200000" flipH="1">
                  <a:off x="5170394" y="3376519"/>
                  <a:ext cx="327118" cy="174718"/>
                </a:xfrm>
                <a:prstGeom prst="straightConnector1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sm"/>
                </a:ln>
                <a:effectLst/>
              </p:spPr>
            </p:cxnSp>
            <p:cxnSp>
              <p:nvCxnSpPr>
                <p:cNvPr id="34" name="Straight Arrow Connector 29"/>
                <p:cNvCxnSpPr>
                  <a:stCxn id="29" idx="7"/>
                  <a:endCxn id="26" idx="4"/>
                </p:cNvCxnSpPr>
                <p:nvPr/>
              </p:nvCxnSpPr>
              <p:spPr bwMode="auto">
                <a:xfrm rot="5400000" flipH="1" flipV="1">
                  <a:off x="5208494" y="3208337"/>
                  <a:ext cx="708118" cy="174718"/>
                </a:xfrm>
                <a:prstGeom prst="straightConnector1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sm"/>
                </a:ln>
                <a:effectLst/>
              </p:spPr>
            </p:cxnSp>
          </p:grpSp>
        </p:grpSp>
      </p:grpSp>
      <p:sp>
        <p:nvSpPr>
          <p:cNvPr id="4" name="Right Arrow 3"/>
          <p:cNvSpPr/>
          <p:nvPr/>
        </p:nvSpPr>
        <p:spPr>
          <a:xfrm rot="20919560">
            <a:off x="5471459" y="5682584"/>
            <a:ext cx="1184975" cy="45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dirty="0"/>
          </a:p>
        </p:txBody>
      </p:sp>
      <p:sp>
        <p:nvSpPr>
          <p:cNvPr id="60" name="Right Arrow 59"/>
          <p:cNvSpPr/>
          <p:nvPr/>
        </p:nvSpPr>
        <p:spPr>
          <a:xfrm rot="911971">
            <a:off x="1913637" y="5022239"/>
            <a:ext cx="372591" cy="5947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dirty="0"/>
          </a:p>
        </p:txBody>
      </p:sp>
      <p:sp>
        <p:nvSpPr>
          <p:cNvPr id="61" name="Right Arrow 60"/>
          <p:cNvSpPr/>
          <p:nvPr/>
        </p:nvSpPr>
        <p:spPr>
          <a:xfrm rot="2210855">
            <a:off x="7193658" y="5285201"/>
            <a:ext cx="372591" cy="5947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dirty="0"/>
          </a:p>
        </p:txBody>
      </p:sp>
      <p:sp>
        <p:nvSpPr>
          <p:cNvPr id="62" name="Right Arrow 61"/>
          <p:cNvSpPr/>
          <p:nvPr/>
        </p:nvSpPr>
        <p:spPr>
          <a:xfrm rot="742743">
            <a:off x="2007796" y="5719087"/>
            <a:ext cx="372591" cy="5947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dirty="0"/>
          </a:p>
        </p:txBody>
      </p:sp>
      <p:sp>
        <p:nvSpPr>
          <p:cNvPr id="63" name="Right Arrow 62"/>
          <p:cNvSpPr/>
          <p:nvPr/>
        </p:nvSpPr>
        <p:spPr>
          <a:xfrm rot="9232991">
            <a:off x="2066038" y="5174640"/>
            <a:ext cx="372591" cy="5947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dirty="0"/>
          </a:p>
        </p:txBody>
      </p:sp>
      <p:sp>
        <p:nvSpPr>
          <p:cNvPr id="64" name="Right Arrow 63"/>
          <p:cNvSpPr/>
          <p:nvPr/>
        </p:nvSpPr>
        <p:spPr>
          <a:xfrm rot="911971">
            <a:off x="4009304" y="5177324"/>
            <a:ext cx="372591" cy="5947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dirty="0"/>
          </a:p>
        </p:txBody>
      </p:sp>
      <p:sp>
        <p:nvSpPr>
          <p:cNvPr id="65" name="Right Arrow 64"/>
          <p:cNvSpPr/>
          <p:nvPr/>
        </p:nvSpPr>
        <p:spPr>
          <a:xfrm rot="911971">
            <a:off x="4716957" y="5482464"/>
            <a:ext cx="372591" cy="5947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dirty="0"/>
          </a:p>
        </p:txBody>
      </p:sp>
      <p:sp>
        <p:nvSpPr>
          <p:cNvPr id="66" name="Right Arrow 65"/>
          <p:cNvSpPr/>
          <p:nvPr/>
        </p:nvSpPr>
        <p:spPr>
          <a:xfrm rot="18924164">
            <a:off x="4692129" y="5217906"/>
            <a:ext cx="372591" cy="5947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dirty="0"/>
          </a:p>
        </p:txBody>
      </p:sp>
      <p:sp>
        <p:nvSpPr>
          <p:cNvPr id="67" name="Right Arrow 66"/>
          <p:cNvSpPr/>
          <p:nvPr/>
        </p:nvSpPr>
        <p:spPr>
          <a:xfrm rot="20932715">
            <a:off x="2861424" y="4998846"/>
            <a:ext cx="890998" cy="5947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dirty="0"/>
          </a:p>
        </p:txBody>
      </p:sp>
      <p:sp>
        <p:nvSpPr>
          <p:cNvPr id="69" name="Down Arrow 68"/>
          <p:cNvSpPr/>
          <p:nvPr/>
        </p:nvSpPr>
        <p:spPr>
          <a:xfrm rot="13800000">
            <a:off x="3049128" y="3359248"/>
            <a:ext cx="235543" cy="1394554"/>
          </a:xfrm>
          <a:prstGeom prst="downArrow">
            <a:avLst>
              <a:gd name="adj1" fmla="val 18740"/>
              <a:gd name="adj2" fmla="val 56247"/>
            </a:avLst>
          </a:prstGeom>
          <a:scene3d>
            <a:camera prst="orthographicFront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70" name="Down Arrow 69"/>
          <p:cNvSpPr/>
          <p:nvPr/>
        </p:nvSpPr>
        <p:spPr>
          <a:xfrm rot="7500000">
            <a:off x="6273490" y="3366686"/>
            <a:ext cx="208973" cy="1210528"/>
          </a:xfrm>
          <a:prstGeom prst="downArrow">
            <a:avLst>
              <a:gd name="adj1" fmla="val 18740"/>
              <a:gd name="adj2" fmla="val 56247"/>
            </a:avLst>
          </a:prstGeom>
          <a:scene3d>
            <a:camera prst="orthographicFront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71" name="Down Arrow 70"/>
          <p:cNvSpPr/>
          <p:nvPr/>
        </p:nvSpPr>
        <p:spPr>
          <a:xfrm rot="10800000">
            <a:off x="4467801" y="3825880"/>
            <a:ext cx="225605" cy="647844"/>
          </a:xfrm>
          <a:prstGeom prst="downArrow">
            <a:avLst>
              <a:gd name="adj1" fmla="val 18740"/>
              <a:gd name="adj2" fmla="val 5624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72" name="Down Arrow 71"/>
          <p:cNvSpPr/>
          <p:nvPr/>
        </p:nvSpPr>
        <p:spPr>
          <a:xfrm rot="10800000">
            <a:off x="4383176" y="1329503"/>
            <a:ext cx="225605" cy="647844"/>
          </a:xfrm>
          <a:prstGeom prst="downArrow">
            <a:avLst>
              <a:gd name="adj1" fmla="val 18740"/>
              <a:gd name="adj2" fmla="val 5624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583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a longer term…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 should be easily manipulated from an application</a:t>
            </a:r>
          </a:p>
          <a:p>
            <a:pPr lvl="1"/>
            <a:r>
              <a:rPr lang="en-US" dirty="0" smtClean="0"/>
              <a:t>i.e., read </a:t>
            </a:r>
            <a:r>
              <a:rPr lang="en-US" i="1" dirty="0" smtClean="0"/>
              <a:t>and</a:t>
            </a:r>
            <a:r>
              <a:rPr lang="en-US" dirty="0" smtClean="0"/>
              <a:t> write</a:t>
            </a:r>
          </a:p>
          <a:p>
            <a:r>
              <a:rPr lang="en-US" dirty="0" smtClean="0"/>
              <a:t>But this is still further down the road…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563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/>
          <p:cNvGrpSpPr/>
          <p:nvPr/>
        </p:nvGrpSpPr>
        <p:grpSpPr>
          <a:xfrm>
            <a:off x="872141" y="342044"/>
            <a:ext cx="7656528" cy="6241604"/>
            <a:chOff x="872141" y="342041"/>
            <a:chExt cx="7656528" cy="6241604"/>
          </a:xfrm>
        </p:grpSpPr>
        <p:sp>
          <p:nvSpPr>
            <p:cNvPr id="6" name="TextBox 5"/>
            <p:cNvSpPr txBox="1"/>
            <p:nvPr/>
          </p:nvSpPr>
          <p:spPr>
            <a:xfrm>
              <a:off x="1314120" y="2735932"/>
              <a:ext cx="11721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b="1" noProof="1">
                  <a:solidFill>
                    <a:schemeClr val="accent5"/>
                  </a:solidFill>
                </a:rPr>
                <a:t>Inferencing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715676" y="1503970"/>
              <a:ext cx="17620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accent5"/>
                  </a:solidFill>
                </a:rPr>
                <a:t>Query and Update</a:t>
              </a:r>
            </a:p>
          </p:txBody>
        </p:sp>
        <p:sp>
          <p:nvSpPr>
            <p:cNvPr id="8" name="Curved Right Arrow 7"/>
            <p:cNvSpPr/>
            <p:nvPr/>
          </p:nvSpPr>
          <p:spPr>
            <a:xfrm>
              <a:off x="2486235" y="2660121"/>
              <a:ext cx="747781" cy="611003"/>
            </a:xfrm>
            <a:prstGeom prst="curvedRightArrow">
              <a:avLst>
                <a:gd name="adj1" fmla="val 11197"/>
                <a:gd name="adj2" fmla="val 50000"/>
                <a:gd name="adj3" fmla="val 21298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Up-Down Arrow 8"/>
            <p:cNvSpPr/>
            <p:nvPr/>
          </p:nvSpPr>
          <p:spPr>
            <a:xfrm>
              <a:off x="4425378" y="3833672"/>
              <a:ext cx="265786" cy="658850"/>
            </a:xfrm>
            <a:prstGeom prst="upDownArrow">
              <a:avLst>
                <a:gd name="adj1" fmla="val 15454"/>
                <a:gd name="adj2" fmla="val 47532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Group 36"/>
            <p:cNvGrpSpPr/>
            <p:nvPr/>
          </p:nvGrpSpPr>
          <p:grpSpPr>
            <a:xfrm>
              <a:off x="3396971" y="342041"/>
              <a:ext cx="2322600" cy="979562"/>
              <a:chOff x="5727454" y="2176923"/>
              <a:chExt cx="2406281" cy="1071588"/>
            </a:xfrm>
          </p:grpSpPr>
          <p:sp>
            <p:nvSpPr>
              <p:cNvPr id="54" name="Process 53"/>
              <p:cNvSpPr/>
              <p:nvPr/>
            </p:nvSpPr>
            <p:spPr>
              <a:xfrm>
                <a:off x="5727454" y="2176923"/>
                <a:ext cx="2406281" cy="1071588"/>
              </a:xfrm>
              <a:prstGeom prst="flowChartProcess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6233710" y="2226405"/>
                <a:ext cx="1393763" cy="505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2">
                        <a:lumMod val="90000"/>
                        <a:lumOff val="10000"/>
                      </a:schemeClr>
                    </a:solidFill>
                  </a:rPr>
                  <a:t>Web of Data Applications</a:t>
                </a:r>
              </a:p>
            </p:txBody>
          </p:sp>
          <p:grpSp>
            <p:nvGrpSpPr>
              <p:cNvPr id="56" name="Group 34"/>
              <p:cNvGrpSpPr/>
              <p:nvPr/>
            </p:nvGrpSpPr>
            <p:grpSpPr>
              <a:xfrm>
                <a:off x="5756332" y="2788057"/>
                <a:ext cx="2348524" cy="404029"/>
                <a:chOff x="5760470" y="2788057"/>
                <a:chExt cx="2348524" cy="404029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>
                  <a:off x="7077809" y="2788057"/>
                  <a:ext cx="1031185" cy="404029"/>
                </a:xfrm>
                <a:prstGeom prst="rect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b="1" dirty="0">
                      <a:solidFill>
                        <a:schemeClr val="tx1"/>
                      </a:solidFill>
                    </a:rPr>
                    <a:t>Browser Applications</a:t>
                  </a: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>
                  <a:off x="5760470" y="2788057"/>
                  <a:ext cx="1031185" cy="404029"/>
                </a:xfrm>
                <a:prstGeom prst="rect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b="1" dirty="0">
                      <a:solidFill>
                        <a:schemeClr val="tx1"/>
                      </a:solidFill>
                    </a:rPr>
                    <a:t>Stand Alone Applications</a:t>
                  </a:r>
                </a:p>
              </p:txBody>
            </p:sp>
          </p:grpSp>
        </p:grpSp>
        <p:grpSp>
          <p:nvGrpSpPr>
            <p:cNvPr id="11" name="Group 53"/>
            <p:cNvGrpSpPr/>
            <p:nvPr/>
          </p:nvGrpSpPr>
          <p:grpSpPr>
            <a:xfrm>
              <a:off x="3234016" y="1867685"/>
              <a:ext cx="2648509" cy="1989681"/>
              <a:chOff x="2949604" y="1673827"/>
              <a:chExt cx="2743932" cy="2176604"/>
            </a:xfrm>
          </p:grpSpPr>
          <p:pic>
            <p:nvPicPr>
              <p:cNvPr id="52" name="Picture 51" descr="cloud07b.png"/>
              <p:cNvPicPr>
                <a:picLocks noChangeAspect="1"/>
              </p:cNvPicPr>
              <p:nvPr/>
            </p:nvPicPr>
            <p:blipFill>
              <a:blip r:embed="rId2">
                <a:alphaModFix amt="82000"/>
              </a:blip>
              <a:stretch>
                <a:fillRect/>
              </a:stretch>
            </p:blipFill>
            <p:spPr>
              <a:xfrm>
                <a:off x="2949604" y="1673827"/>
                <a:ext cx="2743932" cy="2176604"/>
              </a:xfrm>
              <a:prstGeom prst="rect">
                <a:avLst/>
              </a:prstGeom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3076486" y="2300130"/>
                <a:ext cx="2503536" cy="1010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tx2">
                        <a:lumMod val="90000"/>
                        <a:lumOff val="10000"/>
                      </a:schemeClr>
                    </a:solidFill>
                  </a:rPr>
                  <a:t>Common </a:t>
                </a:r>
                <a:r>
                  <a:rPr lang="en-US" b="1" dirty="0" smtClean="0">
                    <a:solidFill>
                      <a:schemeClr val="tx2">
                        <a:lumMod val="90000"/>
                        <a:lumOff val="10000"/>
                      </a:schemeClr>
                    </a:solidFill>
                  </a:rPr>
                  <a:t>Format </a:t>
                </a:r>
                <a:r>
                  <a:rPr lang="en-US" b="1" dirty="0">
                    <a:solidFill>
                      <a:schemeClr val="tx2">
                        <a:lumMod val="90000"/>
                        <a:lumOff val="10000"/>
                      </a:schemeClr>
                    </a:solidFill>
                  </a:rPr>
                  <a:t>&amp;</a:t>
                </a:r>
              </a:p>
              <a:p>
                <a:pPr algn="ctr"/>
                <a:r>
                  <a:rPr lang="en-US" b="1" dirty="0">
                    <a:solidFill>
                      <a:schemeClr val="tx2">
                        <a:lumMod val="90000"/>
                        <a:lumOff val="10000"/>
                      </a:schemeClr>
                    </a:solidFill>
                  </a:rPr>
                  <a:t>Common Vocabularies</a:t>
                </a: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4715676" y="3992196"/>
              <a:ext cx="9669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F3661"/>
                  </a:solidFill>
                </a:rPr>
                <a:t>“</a:t>
              </a:r>
              <a:r>
                <a:rPr lang="en-US" sz="1400" b="1" dirty="0">
                  <a:solidFill>
                    <a:schemeClr val="accent5"/>
                  </a:solidFill>
                </a:rPr>
                <a:t>Bridges</a:t>
              </a:r>
              <a:r>
                <a:rPr lang="en-US" sz="1400" b="1" dirty="0">
                  <a:solidFill>
                    <a:srgbClr val="0F3661"/>
                  </a:solidFill>
                </a:rPr>
                <a:t>”</a:t>
              </a:r>
            </a:p>
          </p:txBody>
        </p:sp>
        <p:sp>
          <p:nvSpPr>
            <p:cNvPr id="13" name="Up-Down Arrow 12"/>
            <p:cNvSpPr/>
            <p:nvPr/>
          </p:nvSpPr>
          <p:spPr>
            <a:xfrm>
              <a:off x="4383173" y="1329501"/>
              <a:ext cx="265786" cy="647844"/>
            </a:xfrm>
            <a:prstGeom prst="upDownArrow">
              <a:avLst>
                <a:gd name="adj1" fmla="val 15454"/>
                <a:gd name="adj2" fmla="val 47532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635553" y="6214313"/>
              <a:ext cx="23602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Data on the Web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872141" y="4415975"/>
              <a:ext cx="2361875" cy="1774349"/>
              <a:chOff x="502633" y="4521383"/>
              <a:chExt cx="2446971" cy="1941042"/>
            </a:xfrm>
          </p:grpSpPr>
          <p:grpSp>
            <p:nvGrpSpPr>
              <p:cNvPr id="46" name="Group 52"/>
              <p:cNvGrpSpPr/>
              <p:nvPr/>
            </p:nvGrpSpPr>
            <p:grpSpPr>
              <a:xfrm>
                <a:off x="502633" y="4521383"/>
                <a:ext cx="2446971" cy="1941042"/>
                <a:chOff x="2949604" y="4248478"/>
                <a:chExt cx="2743932" cy="2176604"/>
              </a:xfrm>
            </p:grpSpPr>
            <p:pic>
              <p:nvPicPr>
                <p:cNvPr id="49" name="Picture 48" descr="cloud07b.png"/>
                <p:cNvPicPr>
                  <a:picLocks noChangeAspect="1"/>
                </p:cNvPicPr>
                <p:nvPr/>
              </p:nvPicPr>
              <p:blipFill>
                <a:blip r:embed="rId2">
                  <a:alphaModFix amt="82000"/>
                </a:blip>
                <a:stretch>
                  <a:fillRect/>
                </a:stretch>
              </p:blipFill>
              <p:spPr>
                <a:xfrm>
                  <a:off x="2949604" y="4248478"/>
                  <a:ext cx="2743932" cy="2176604"/>
                </a:xfrm>
                <a:prstGeom prst="rect">
                  <a:avLst/>
                </a:prstGeom>
              </p:spPr>
            </p:pic>
            <p:sp>
              <p:nvSpPr>
                <p:cNvPr id="50" name="Vertical Scroll 49"/>
                <p:cNvSpPr/>
                <p:nvPr/>
              </p:nvSpPr>
              <p:spPr>
                <a:xfrm>
                  <a:off x="4703311" y="4922629"/>
                  <a:ext cx="441158" cy="372143"/>
                </a:xfrm>
                <a:prstGeom prst="verticalScroll">
                  <a:avLst/>
                </a:prstGeom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1" name="Document 50"/>
                <p:cNvSpPr/>
                <p:nvPr/>
              </p:nvSpPr>
              <p:spPr>
                <a:xfrm>
                  <a:off x="3907526" y="5370530"/>
                  <a:ext cx="508000" cy="372142"/>
                </a:xfrm>
                <a:prstGeom prst="flowChartDocument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47" name="Magnetic Disk 46"/>
              <p:cNvSpPr/>
              <p:nvPr/>
            </p:nvSpPr>
            <p:spPr>
              <a:xfrm>
                <a:off x="2148961" y="5670735"/>
                <a:ext cx="315390" cy="497586"/>
              </a:xfrm>
              <a:prstGeom prst="flowChartMagneticDisk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Multidocument 47"/>
              <p:cNvSpPr/>
              <p:nvPr/>
            </p:nvSpPr>
            <p:spPr>
              <a:xfrm>
                <a:off x="897008" y="4935845"/>
                <a:ext cx="563552" cy="403023"/>
              </a:xfrm>
              <a:prstGeom prst="flowChartMultidocumen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3519468" y="4415975"/>
              <a:ext cx="2361875" cy="1774349"/>
              <a:chOff x="3245340" y="4521383"/>
              <a:chExt cx="2446971" cy="1941042"/>
            </a:xfrm>
          </p:grpSpPr>
          <p:grpSp>
            <p:nvGrpSpPr>
              <p:cNvPr id="40" name="Group 52"/>
              <p:cNvGrpSpPr/>
              <p:nvPr/>
            </p:nvGrpSpPr>
            <p:grpSpPr>
              <a:xfrm>
                <a:off x="3245340" y="4521383"/>
                <a:ext cx="2446971" cy="1941042"/>
                <a:chOff x="2949604" y="4248478"/>
                <a:chExt cx="2743932" cy="2176604"/>
              </a:xfrm>
            </p:grpSpPr>
            <p:pic>
              <p:nvPicPr>
                <p:cNvPr id="43" name="Picture 42" descr="cloud07b.png"/>
                <p:cNvPicPr>
                  <a:picLocks noChangeAspect="1"/>
                </p:cNvPicPr>
                <p:nvPr/>
              </p:nvPicPr>
              <p:blipFill>
                <a:blip r:embed="rId2">
                  <a:alphaModFix amt="82000"/>
                </a:blip>
                <a:stretch>
                  <a:fillRect/>
                </a:stretch>
              </p:blipFill>
              <p:spPr>
                <a:xfrm>
                  <a:off x="2949604" y="4248478"/>
                  <a:ext cx="2743932" cy="2176604"/>
                </a:xfrm>
                <a:prstGeom prst="rect">
                  <a:avLst/>
                </a:prstGeom>
              </p:spPr>
            </p:pic>
            <p:sp>
              <p:nvSpPr>
                <p:cNvPr id="44" name="Magnetic Disk 43"/>
                <p:cNvSpPr/>
                <p:nvPr/>
              </p:nvSpPr>
              <p:spPr>
                <a:xfrm>
                  <a:off x="3302319" y="4701999"/>
                  <a:ext cx="481263" cy="372142"/>
                </a:xfrm>
                <a:prstGeom prst="flowChartMagneticDisk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5" name="Document 44"/>
                <p:cNvSpPr/>
                <p:nvPr/>
              </p:nvSpPr>
              <p:spPr>
                <a:xfrm>
                  <a:off x="3783582" y="5351242"/>
                  <a:ext cx="508000" cy="372142"/>
                </a:xfrm>
                <a:prstGeom prst="flowChartDocument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41" name="Direct Access Storage 40"/>
              <p:cNvSpPr/>
              <p:nvPr/>
            </p:nvSpPr>
            <p:spPr>
              <a:xfrm>
                <a:off x="4612387" y="5853868"/>
                <a:ext cx="406064" cy="297467"/>
              </a:xfrm>
              <a:prstGeom prst="flowChartMagneticDrum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Internal Storage 41"/>
              <p:cNvSpPr/>
              <p:nvPr/>
            </p:nvSpPr>
            <p:spPr>
              <a:xfrm>
                <a:off x="4849977" y="5185108"/>
                <a:ext cx="336947" cy="336893"/>
              </a:xfrm>
              <a:prstGeom prst="flowChartInternalStorage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7" name="Up-Down Arrow 16"/>
            <p:cNvSpPr/>
            <p:nvPr/>
          </p:nvSpPr>
          <p:spPr>
            <a:xfrm rot="2972012">
              <a:off x="3017353" y="3347235"/>
              <a:ext cx="251714" cy="1386804"/>
            </a:xfrm>
            <a:prstGeom prst="upDownArrow">
              <a:avLst>
                <a:gd name="adj1" fmla="val 15454"/>
                <a:gd name="adj2" fmla="val 47532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Up-Down Arrow 17"/>
            <p:cNvSpPr/>
            <p:nvPr/>
          </p:nvSpPr>
          <p:spPr>
            <a:xfrm rot="18303808">
              <a:off x="6283305" y="3298794"/>
              <a:ext cx="251714" cy="1386804"/>
            </a:xfrm>
            <a:prstGeom prst="upDownArrow">
              <a:avLst>
                <a:gd name="adj1" fmla="val 15454"/>
                <a:gd name="adj2" fmla="val 47532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6166794" y="4415975"/>
              <a:ext cx="2361875" cy="1774349"/>
              <a:chOff x="5988046" y="4521383"/>
              <a:chExt cx="2446971" cy="1941042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5988046" y="4521383"/>
                <a:ext cx="2446971" cy="1941042"/>
                <a:chOff x="5988046" y="4521383"/>
                <a:chExt cx="2446971" cy="1941042"/>
              </a:xfrm>
            </p:grpSpPr>
            <p:grpSp>
              <p:nvGrpSpPr>
                <p:cNvPr id="35" name="Group 52"/>
                <p:cNvGrpSpPr/>
                <p:nvPr/>
              </p:nvGrpSpPr>
              <p:grpSpPr>
                <a:xfrm>
                  <a:off x="5988046" y="4521383"/>
                  <a:ext cx="2446971" cy="1941042"/>
                  <a:chOff x="2949604" y="4248478"/>
                  <a:chExt cx="2743932" cy="2176604"/>
                </a:xfrm>
              </p:grpSpPr>
              <p:pic>
                <p:nvPicPr>
                  <p:cNvPr id="37" name="Picture 36" descr="cloud07b.png"/>
                  <p:cNvPicPr>
                    <a:picLocks noChangeAspect="1"/>
                  </p:cNvPicPr>
                  <p:nvPr/>
                </p:nvPicPr>
                <p:blipFill>
                  <a:blip r:embed="rId2">
                    <a:alphaModFix amt="82000"/>
                  </a:blip>
                  <a:stretch>
                    <a:fillRect/>
                  </a:stretch>
                </p:blipFill>
                <p:spPr>
                  <a:xfrm>
                    <a:off x="2949604" y="4248478"/>
                    <a:ext cx="2743932" cy="2176604"/>
                  </a:xfrm>
                  <a:prstGeom prst="rect">
                    <a:avLst/>
                  </a:prstGeom>
                </p:spPr>
              </p:pic>
              <p:sp>
                <p:nvSpPr>
                  <p:cNvPr id="38" name="Vertical Scroll 37"/>
                  <p:cNvSpPr/>
                  <p:nvPr/>
                </p:nvSpPr>
                <p:spPr>
                  <a:xfrm>
                    <a:off x="4703311" y="4922629"/>
                    <a:ext cx="441158" cy="372143"/>
                  </a:xfrm>
                  <a:prstGeom prst="verticalScroll">
                    <a:avLst/>
                  </a:prstGeom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" name="Document 38"/>
                  <p:cNvSpPr/>
                  <p:nvPr/>
                </p:nvSpPr>
                <p:spPr>
                  <a:xfrm>
                    <a:off x="4359005" y="5537314"/>
                    <a:ext cx="508000" cy="372142"/>
                  </a:xfrm>
                  <a:prstGeom prst="flowChartDocument">
                    <a:avLst/>
                  </a:prstGeom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36" name="Multidocument 35"/>
                <p:cNvSpPr/>
                <p:nvPr/>
              </p:nvSpPr>
              <p:spPr>
                <a:xfrm>
                  <a:off x="6602391" y="5056177"/>
                  <a:ext cx="563552" cy="403023"/>
                </a:xfrm>
                <a:prstGeom prst="flowChartMultidocument">
                  <a:avLst/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1" name="Group 20"/>
              <p:cNvGrpSpPr/>
              <p:nvPr/>
            </p:nvGrpSpPr>
            <p:grpSpPr>
              <a:xfrm>
                <a:off x="6602391" y="5687934"/>
                <a:ext cx="393414" cy="331868"/>
                <a:chOff x="825870" y="3910294"/>
                <a:chExt cx="393414" cy="331868"/>
              </a:xfrm>
            </p:grpSpPr>
            <p:sp>
              <p:nvSpPr>
                <p:cNvPr id="22" name="Vertical Scroll 21"/>
                <p:cNvSpPr/>
                <p:nvPr/>
              </p:nvSpPr>
              <p:spPr>
                <a:xfrm>
                  <a:off x="825870" y="3910294"/>
                  <a:ext cx="393414" cy="331868"/>
                </a:xfrm>
                <a:prstGeom prst="verticalScroll">
                  <a:avLst/>
                </a:prstGeom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23" name="Group 33"/>
                <p:cNvGrpSpPr/>
                <p:nvPr/>
              </p:nvGrpSpPr>
              <p:grpSpPr>
                <a:xfrm>
                  <a:off x="905352" y="3996929"/>
                  <a:ext cx="231375" cy="200525"/>
                  <a:chOff x="4659312" y="2789237"/>
                  <a:chExt cx="1143000" cy="990600"/>
                </a:xfrm>
              </p:grpSpPr>
              <p:sp>
                <p:nvSpPr>
                  <p:cNvPr id="24" name="Oval 23"/>
                  <p:cNvSpPr/>
                  <p:nvPr/>
                </p:nvSpPr>
                <p:spPr bwMode="auto">
                  <a:xfrm>
                    <a:off x="4887912" y="2789237"/>
                    <a:ext cx="152400" cy="152400"/>
                  </a:xfrm>
                  <a:prstGeom prst="ellipse">
                    <a:avLst/>
                  </a:prstGeom>
                  <a:solidFill>
                    <a:srgbClr val="00B8FF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49031" fontAlgn="base" hangingPunct="0">
                      <a:lnSpc>
                        <a:spcPct val="87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</a:pPr>
                    <a:endParaRPr lang="en-US" sz="2800" b="1" dirty="0">
                      <a:solidFill>
                        <a:schemeClr val="bg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25" name="Oval 24"/>
                  <p:cNvSpPr/>
                  <p:nvPr/>
                </p:nvSpPr>
                <p:spPr bwMode="auto">
                  <a:xfrm>
                    <a:off x="5116512" y="3170237"/>
                    <a:ext cx="152400" cy="152400"/>
                  </a:xfrm>
                  <a:prstGeom prst="ellipse">
                    <a:avLst/>
                  </a:prstGeom>
                  <a:solidFill>
                    <a:srgbClr val="000090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49031" fontAlgn="base" hangingPunct="0">
                      <a:lnSpc>
                        <a:spcPct val="87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</a:pPr>
                    <a:endParaRPr lang="en-US" sz="2800" b="1" dirty="0">
                      <a:solidFill>
                        <a:schemeClr val="bg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26" name="Oval 25"/>
                  <p:cNvSpPr/>
                  <p:nvPr/>
                </p:nvSpPr>
                <p:spPr bwMode="auto">
                  <a:xfrm>
                    <a:off x="5573712" y="2789237"/>
                    <a:ext cx="152400" cy="152400"/>
                  </a:xfrm>
                  <a:prstGeom prst="ellips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49031" fontAlgn="base" hangingPunct="0">
                      <a:lnSpc>
                        <a:spcPct val="87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</a:pPr>
                    <a:endParaRPr lang="en-US" sz="2800" b="1" dirty="0">
                      <a:solidFill>
                        <a:schemeClr val="bg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27" name="Oval 26"/>
                  <p:cNvSpPr/>
                  <p:nvPr/>
                </p:nvSpPr>
                <p:spPr bwMode="auto">
                  <a:xfrm>
                    <a:off x="5649912" y="3246437"/>
                    <a:ext cx="152400" cy="152400"/>
                  </a:xfrm>
                  <a:prstGeom prst="ellipse">
                    <a:avLst/>
                  </a:prstGeom>
                  <a:solidFill>
                    <a:srgbClr val="00B8FF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49031" fontAlgn="base" hangingPunct="0">
                      <a:lnSpc>
                        <a:spcPct val="87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</a:pPr>
                    <a:endParaRPr lang="en-US" sz="2800" b="1" dirty="0">
                      <a:solidFill>
                        <a:schemeClr val="bg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28" name="Oval 27"/>
                  <p:cNvSpPr/>
                  <p:nvPr/>
                </p:nvSpPr>
                <p:spPr bwMode="auto">
                  <a:xfrm>
                    <a:off x="4659312" y="3398837"/>
                    <a:ext cx="152400" cy="152400"/>
                  </a:xfrm>
                  <a:prstGeom prst="ellipse">
                    <a:avLst/>
                  </a:prstGeom>
                  <a:solidFill>
                    <a:srgbClr val="00B8FF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49031" fontAlgn="base" hangingPunct="0">
                      <a:lnSpc>
                        <a:spcPct val="87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</a:pPr>
                    <a:endParaRPr lang="en-US" sz="2800" b="1" dirty="0">
                      <a:solidFill>
                        <a:schemeClr val="bg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29" name="Oval 28"/>
                  <p:cNvSpPr/>
                  <p:nvPr/>
                </p:nvSpPr>
                <p:spPr bwMode="auto">
                  <a:xfrm>
                    <a:off x="5345112" y="3627437"/>
                    <a:ext cx="152400" cy="15240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49031" fontAlgn="base" hangingPunct="0">
                      <a:lnSpc>
                        <a:spcPct val="87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</a:pPr>
                    <a:endParaRPr lang="en-US" sz="2800" b="1" dirty="0">
                      <a:solidFill>
                        <a:schemeClr val="bg1"/>
                      </a:solidFill>
                      <a:latin typeface="Arial" charset="0"/>
                    </a:endParaRPr>
                  </a:p>
                </p:txBody>
              </p:sp>
              <p:cxnSp>
                <p:nvCxnSpPr>
                  <p:cNvPr id="30" name="Straight Arrow Connector 29"/>
                  <p:cNvCxnSpPr>
                    <a:stCxn id="24" idx="6"/>
                    <a:endCxn id="26" idx="2"/>
                  </p:cNvCxnSpPr>
                  <p:nvPr/>
                </p:nvCxnSpPr>
                <p:spPr bwMode="auto">
                  <a:xfrm>
                    <a:off x="5040312" y="2865437"/>
                    <a:ext cx="533400" cy="1588"/>
                  </a:xfrm>
                  <a:prstGeom prst="straightConnector1">
                    <a:avLst/>
                  </a:prstGeom>
                  <a:solidFill>
                    <a:srgbClr val="00B8FF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 w="sm" len="sm"/>
                  </a:ln>
                  <a:effectLst/>
                </p:spPr>
              </p:cxnSp>
              <p:cxnSp>
                <p:nvCxnSpPr>
                  <p:cNvPr id="31" name="Straight Arrow Connector 30"/>
                  <p:cNvCxnSpPr>
                    <a:stCxn id="24" idx="5"/>
                    <a:endCxn id="27" idx="1"/>
                  </p:cNvCxnSpPr>
                  <p:nvPr/>
                </p:nvCxnSpPr>
                <p:spPr bwMode="auto">
                  <a:xfrm rot="16200000" flipH="1">
                    <a:off x="5170394" y="2766919"/>
                    <a:ext cx="349436" cy="654236"/>
                  </a:xfrm>
                  <a:prstGeom prst="straightConnector1">
                    <a:avLst/>
                  </a:prstGeom>
                  <a:solidFill>
                    <a:srgbClr val="00B8FF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 w="sm" len="sm"/>
                  </a:ln>
                  <a:effectLst/>
                </p:spPr>
              </p:cxnSp>
              <p:cxnSp>
                <p:nvCxnSpPr>
                  <p:cNvPr id="32" name="Straight Arrow Connector 31"/>
                  <p:cNvCxnSpPr>
                    <a:stCxn id="28" idx="7"/>
                    <a:endCxn id="25" idx="2"/>
                  </p:cNvCxnSpPr>
                  <p:nvPr/>
                </p:nvCxnSpPr>
                <p:spPr bwMode="auto">
                  <a:xfrm rot="5400000" flipH="1" flipV="1">
                    <a:off x="4865594" y="3170237"/>
                    <a:ext cx="174718" cy="327118"/>
                  </a:xfrm>
                  <a:prstGeom prst="straightConnector1">
                    <a:avLst/>
                  </a:prstGeom>
                  <a:solidFill>
                    <a:srgbClr val="00B8FF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 w="sm" len="sm"/>
                  </a:ln>
                  <a:effectLst/>
                </p:spPr>
              </p:cxnSp>
              <p:cxnSp>
                <p:nvCxnSpPr>
                  <p:cNvPr id="33" name="Straight Arrow Connector 32"/>
                  <p:cNvCxnSpPr>
                    <a:stCxn id="25" idx="5"/>
                    <a:endCxn id="29" idx="0"/>
                  </p:cNvCxnSpPr>
                  <p:nvPr/>
                </p:nvCxnSpPr>
                <p:spPr bwMode="auto">
                  <a:xfrm rot="16200000" flipH="1">
                    <a:off x="5170394" y="3376519"/>
                    <a:ext cx="327118" cy="174718"/>
                  </a:xfrm>
                  <a:prstGeom prst="straightConnector1">
                    <a:avLst/>
                  </a:prstGeom>
                  <a:solidFill>
                    <a:srgbClr val="00B8FF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 w="sm" len="sm"/>
                  </a:ln>
                  <a:effectLst/>
                </p:spPr>
              </p:cxnSp>
              <p:cxnSp>
                <p:nvCxnSpPr>
                  <p:cNvPr id="34" name="Straight Arrow Connector 29"/>
                  <p:cNvCxnSpPr>
                    <a:stCxn id="29" idx="7"/>
                    <a:endCxn id="26" idx="4"/>
                  </p:cNvCxnSpPr>
                  <p:nvPr/>
                </p:nvCxnSpPr>
                <p:spPr bwMode="auto">
                  <a:xfrm rot="5400000" flipH="1" flipV="1">
                    <a:off x="5208494" y="3208337"/>
                    <a:ext cx="708118" cy="174718"/>
                  </a:xfrm>
                  <a:prstGeom prst="straightConnector1">
                    <a:avLst/>
                  </a:prstGeom>
                  <a:solidFill>
                    <a:srgbClr val="00B8FF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 w="sm" len="sm"/>
                  </a:ln>
                  <a:effectLst/>
                </p:spPr>
              </p:cxnSp>
            </p:grpSp>
          </p:grpSp>
        </p:grpSp>
        <p:sp>
          <p:nvSpPr>
            <p:cNvPr id="4" name="Right Arrow 3"/>
            <p:cNvSpPr/>
            <p:nvPr/>
          </p:nvSpPr>
          <p:spPr>
            <a:xfrm rot="20919560">
              <a:off x="5471458" y="5682581"/>
              <a:ext cx="1184975" cy="45719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Right Arrow 59"/>
            <p:cNvSpPr/>
            <p:nvPr/>
          </p:nvSpPr>
          <p:spPr>
            <a:xfrm rot="911971">
              <a:off x="1913637" y="5022237"/>
              <a:ext cx="372591" cy="5947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Right Arrow 60"/>
            <p:cNvSpPr/>
            <p:nvPr/>
          </p:nvSpPr>
          <p:spPr>
            <a:xfrm rot="2210855">
              <a:off x="7193657" y="5285199"/>
              <a:ext cx="372591" cy="5947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ight Arrow 61"/>
            <p:cNvSpPr/>
            <p:nvPr/>
          </p:nvSpPr>
          <p:spPr>
            <a:xfrm rot="742743">
              <a:off x="2007795" y="5719084"/>
              <a:ext cx="372591" cy="5947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Right Arrow 62"/>
            <p:cNvSpPr/>
            <p:nvPr/>
          </p:nvSpPr>
          <p:spPr>
            <a:xfrm rot="9232991">
              <a:off x="2066037" y="5174637"/>
              <a:ext cx="372591" cy="5947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Right Arrow 63"/>
            <p:cNvSpPr/>
            <p:nvPr/>
          </p:nvSpPr>
          <p:spPr>
            <a:xfrm rot="911971">
              <a:off x="4009303" y="5177321"/>
              <a:ext cx="372591" cy="5947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Right Arrow 64"/>
            <p:cNvSpPr/>
            <p:nvPr/>
          </p:nvSpPr>
          <p:spPr>
            <a:xfrm rot="911971">
              <a:off x="4716956" y="5482461"/>
              <a:ext cx="372591" cy="5947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Right Arrow 65"/>
            <p:cNvSpPr/>
            <p:nvPr/>
          </p:nvSpPr>
          <p:spPr>
            <a:xfrm rot="18924164">
              <a:off x="4692128" y="5217903"/>
              <a:ext cx="372591" cy="5947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Right Arrow 66"/>
            <p:cNvSpPr/>
            <p:nvPr/>
          </p:nvSpPr>
          <p:spPr>
            <a:xfrm rot="20932715">
              <a:off x="2861424" y="4998843"/>
              <a:ext cx="890998" cy="5947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9934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5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152400" y="2596660"/>
            <a:ext cx="8222822" cy="1143000"/>
          </a:xfrm>
          <a:prstGeom prst="rect">
            <a:avLst/>
          </a:prstGeom>
          <a:solidFill>
            <a:schemeClr val="bg1">
              <a:lumMod val="85000"/>
              <a:alpha val="28000"/>
            </a:schemeClr>
          </a:solidFill>
        </p:spPr>
        <p:txBody>
          <a:bodyPr vert="horz" lIns="91223" tIns="45614" rIns="91223" bIns="45614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0" i="0" kern="1200">
                <a:solidFill>
                  <a:srgbClr val="0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Helvetica Neue Light"/>
                <a:ea typeface="+mj-ea"/>
                <a:cs typeface="Helvetica Neue Light"/>
              </a:defRPr>
            </a:lvl1pPr>
          </a:lstStyle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So… what is happening at W3C?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1095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technologies </a:t>
            </a:r>
            <a:r>
              <a:rPr lang="en-US" dirty="0" smtClean="0"/>
              <a:t>are, essentially, done:</a:t>
            </a:r>
            <a:endParaRPr lang="en-US" dirty="0"/>
          </a:p>
          <a:p>
            <a:pPr lvl="1"/>
            <a:r>
              <a:rPr lang="en-US" dirty="0"/>
              <a:t>Ontology for Media Resources</a:t>
            </a:r>
          </a:p>
          <a:p>
            <a:pPr lvl="1"/>
            <a:r>
              <a:rPr lang="en-US" dirty="0"/>
              <a:t>Media Fragments URI </a:t>
            </a:r>
          </a:p>
          <a:p>
            <a:pPr lvl="1"/>
            <a:r>
              <a:rPr lang="en-US" dirty="0" smtClean="0"/>
              <a:t>SPARQL 1.1 (</a:t>
            </a:r>
            <a:r>
              <a:rPr lang="en-US" dirty="0"/>
              <a:t>SPARQL Protocol and RDF Query Language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RDB2RDF (Relational Databases to RDF)</a:t>
            </a:r>
          </a:p>
          <a:p>
            <a:pPr lvl="1"/>
            <a:r>
              <a:rPr lang="en-US" dirty="0" smtClean="0"/>
              <a:t>RDFa 1.1 (RDF in attributes)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(almost) past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107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areas are subject of intensive work</a:t>
            </a:r>
          </a:p>
          <a:p>
            <a:pPr lvl="1"/>
            <a:r>
              <a:rPr lang="en-US" dirty="0" smtClean="0"/>
              <a:t>RDF update</a:t>
            </a:r>
          </a:p>
          <a:p>
            <a:pPr lvl="1"/>
            <a:r>
              <a:rPr lang="en-US" dirty="0" smtClean="0"/>
              <a:t>Provenance</a:t>
            </a:r>
          </a:p>
          <a:p>
            <a:pPr lvl="1"/>
            <a:r>
              <a:rPr lang="en-US" dirty="0" smtClean="0"/>
              <a:t>Linked Data Platform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present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903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3998" y="2895600"/>
            <a:ext cx="849964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does the term “Semantic Web” mean to people?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33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Just starting</a:t>
            </a:r>
          </a:p>
          <a:p>
            <a:pPr lvl="1"/>
            <a:r>
              <a:rPr lang="en-US" dirty="0" smtClean="0"/>
              <a:t>Linked Data Platform</a:t>
            </a:r>
          </a:p>
          <a:p>
            <a:r>
              <a:rPr lang="en-US" dirty="0" smtClean="0"/>
              <a:t>We are discussing new works, new areas, e.g.,</a:t>
            </a:r>
          </a:p>
          <a:p>
            <a:pPr lvl="1"/>
            <a:r>
              <a:rPr lang="en-US" dirty="0" smtClean="0"/>
              <a:t>Access Control issues</a:t>
            </a:r>
          </a:p>
          <a:p>
            <a:pPr lvl="1"/>
            <a:r>
              <a:rPr lang="en-US" dirty="0" smtClean="0"/>
              <a:t>Constraint checking on Semantic Web data</a:t>
            </a:r>
          </a:p>
          <a:p>
            <a:pPr lvl="1"/>
            <a:r>
              <a:rPr lang="en-US" dirty="0"/>
              <a:t>…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63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Various communities have different emphasis on which part of the Semantic Web they want to use</a:t>
            </a:r>
          </a:p>
          <a:p>
            <a:r>
              <a:rPr lang="en-US" dirty="0" smtClean="0"/>
              <a:t>W3C has contacts with some of those</a:t>
            </a:r>
          </a:p>
          <a:p>
            <a:pPr lvl="1"/>
            <a:r>
              <a:rPr lang="en-US" dirty="0"/>
              <a:t>h</a:t>
            </a:r>
            <a:r>
              <a:rPr lang="en-US" dirty="0" smtClean="0"/>
              <a:t>ealth </a:t>
            </a:r>
            <a:r>
              <a:rPr lang="en-US" dirty="0"/>
              <a:t>c</a:t>
            </a:r>
            <a:r>
              <a:rPr lang="en-US" dirty="0" smtClean="0"/>
              <a:t>are and life </a:t>
            </a:r>
            <a:r>
              <a:rPr lang="en-US" dirty="0"/>
              <a:t>s</a:t>
            </a:r>
            <a:r>
              <a:rPr lang="en-US" dirty="0" smtClean="0"/>
              <a:t>ciences (a separate IG is up and running)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ibraries, publishing</a:t>
            </a:r>
          </a:p>
          <a:p>
            <a:pPr lvl="1"/>
            <a:r>
              <a:rPr lang="en-US" dirty="0" smtClean="0"/>
              <a:t>financials</a:t>
            </a:r>
          </a:p>
          <a:p>
            <a:pPr lvl="1"/>
            <a:r>
              <a:rPr lang="en-US" dirty="0" smtClean="0"/>
              <a:t>the oil, gas, and chemicals community</a:t>
            </a:r>
          </a:p>
          <a:p>
            <a:pPr lvl="1"/>
            <a:r>
              <a:rPr lang="en-US" dirty="0" smtClean="0"/>
              <a:t>governments</a:t>
            </a:r>
          </a:p>
          <a:p>
            <a:r>
              <a:rPr lang="en-US" dirty="0" smtClean="0"/>
              <a:t>… but there are many more!</a:t>
            </a:r>
          </a:p>
          <a:p>
            <a:pPr marL="392296" lvl="1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 to specialized communities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021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communities often contribute technologies that can be used in general</a:t>
            </a:r>
          </a:p>
          <a:p>
            <a:r>
              <a:rPr lang="en-US" dirty="0" smtClean="0"/>
              <a:t>For example:</a:t>
            </a:r>
          </a:p>
          <a:p>
            <a:pPr lvl="1"/>
            <a:r>
              <a:rPr lang="en-US" dirty="0" smtClean="0"/>
              <a:t>New vocabularies may come to the fore: SKOS or FRBR (from libraries), annotations (originally form the HCLS work), Person vocabularies (from the </a:t>
            </a:r>
            <a:r>
              <a:rPr lang="en-US" dirty="0" err="1" smtClean="0"/>
              <a:t>eGov</a:t>
            </a:r>
            <a:r>
              <a:rPr lang="en-US" dirty="0" smtClean="0"/>
              <a:t> work)</a:t>
            </a:r>
          </a:p>
          <a:p>
            <a:pPr lvl="1"/>
            <a:r>
              <a:rPr lang="en-US" dirty="0" smtClean="0"/>
              <a:t>Health Care had a major influence on the Provenance work</a:t>
            </a:r>
          </a:p>
          <a:p>
            <a:pPr lvl="1"/>
            <a:r>
              <a:rPr lang="en-US" dirty="0" smtClean="0"/>
              <a:t>etc.</a:t>
            </a:r>
          </a:p>
          <a:p>
            <a:pPr marL="392296" lvl="1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These links are not a one-way street!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648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eth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2" b="8662"/>
          <a:stretch>
            <a:fillRect/>
          </a:stretch>
        </p:blipFill>
        <p:spPr>
          <a:xfrm>
            <a:off x="87581" y="109490"/>
            <a:ext cx="5799138" cy="3155950"/>
          </a:xfrm>
        </p:spPr>
      </p:pic>
      <p:pic>
        <p:nvPicPr>
          <p:cNvPr id="5" name="Picture 4" descr="timbl_movi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96" y="4722561"/>
            <a:ext cx="5714405" cy="152384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22710" y="3579560"/>
            <a:ext cx="6987182" cy="1143000"/>
          </a:xfrm>
        </p:spPr>
        <p:txBody>
          <a:bodyPr/>
          <a:lstStyle/>
          <a:p>
            <a:r>
              <a:rPr lang="en-US" dirty="0" smtClean="0"/>
              <a:t>Audio, Video, and Semantics</a:t>
            </a:r>
            <a:endParaRPr lang="en-US" dirty="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9696" y="6552189"/>
            <a:ext cx="8193088" cy="290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9973" tIns="67911" rIns="89973" bIns="44987">
            <a:prstTxWarp prst="textNoShape">
              <a:avLst/>
            </a:prstTxWarp>
          </a:bodyPr>
          <a:lstStyle/>
          <a:p>
            <a:pPr>
              <a:tabLst>
                <a:tab pos="0" algn="l"/>
                <a:tab pos="717327" algn="l"/>
                <a:tab pos="1436241" algn="l"/>
                <a:tab pos="2155154" algn="l"/>
                <a:tab pos="2874069" algn="l"/>
                <a:tab pos="3592981" algn="l"/>
                <a:tab pos="4311897" algn="l"/>
                <a:tab pos="5030810" algn="l"/>
                <a:tab pos="5749725" algn="l"/>
                <a:tab pos="6468637" algn="l"/>
                <a:tab pos="7187552" algn="l"/>
                <a:tab pos="7906465" algn="l"/>
                <a:tab pos="8625380" algn="l"/>
                <a:tab pos="9344293" algn="l"/>
                <a:tab pos="10063208" algn="l"/>
                <a:tab pos="10782121" algn="l"/>
              </a:tabLst>
            </a:pPr>
            <a:r>
              <a:rPr lang="en-US" sz="1000" i="1" dirty="0">
                <a:solidFill>
                  <a:srgbClr val="000000"/>
                </a:solidFill>
                <a:ea typeface="msmincho" charset="0"/>
                <a:cs typeface="msmincho" charset="0"/>
              </a:rPr>
              <a:t>Photo credit  Robert Freund</a:t>
            </a:r>
            <a:endParaRPr lang="en-US" sz="1000" i="1" dirty="0">
              <a:solidFill>
                <a:srgbClr val="000000"/>
              </a:solidFill>
              <a:ea typeface="msmincho" charset="0"/>
              <a:cs typeface="msmincho" charset="0"/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708509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627691"/>
            <a:ext cx="8229600" cy="1410909"/>
          </a:xfrm>
        </p:spPr>
        <p:txBody>
          <a:bodyPr>
            <a:normAutofit/>
          </a:bodyPr>
          <a:lstStyle/>
          <a:p>
            <a:r>
              <a:rPr lang="en-US" dirty="0" smtClean="0"/>
              <a:t>Audio and Video are now first class entities on the Web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076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2986" y="15598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But… video and audio on the Web is not only what you see and hear</a:t>
            </a:r>
            <a:endParaRPr lang="en-US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1474463" y="3555899"/>
            <a:ext cx="7393110" cy="1143000"/>
          </a:xfrm>
          <a:prstGeom prst="rect">
            <a:avLst/>
          </a:prstGeom>
        </p:spPr>
        <p:txBody>
          <a:bodyPr vert="horz" lIns="91223" tIns="45614" rIns="91223" bIns="45614" rtlCol="0" anchor="ctr">
            <a:normAutofit fontScale="90000"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0" i="0" kern="1200">
                <a:solidFill>
                  <a:srgbClr val="0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Helvetica Neue Light"/>
                <a:ea typeface="+mj-ea"/>
                <a:cs typeface="Helvetica Neue Light"/>
              </a:defRPr>
            </a:lvl1pPr>
          </a:lstStyle>
          <a:p>
            <a:r>
              <a:rPr lang="en-US" dirty="0" smtClean="0"/>
              <a:t>— it is also what you can search, discover, distribute, and manage!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631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“usual” Semantic Web problem: what vocabularies to use?</a:t>
            </a:r>
          </a:p>
          <a:p>
            <a:r>
              <a:rPr lang="en-US" dirty="0" smtClean="0"/>
              <a:t>The problem is not that there aren’t any… but that there are too many!</a:t>
            </a:r>
          </a:p>
          <a:p>
            <a:pPr lvl="1"/>
            <a:r>
              <a:rPr lang="en-US" dirty="0" smtClean="0"/>
              <a:t>EXIF, MPEG7, XMP, MRSS, …</a:t>
            </a:r>
          </a:p>
          <a:p>
            <a:pPr lvl="1"/>
            <a:r>
              <a:rPr lang="en-US" dirty="0" smtClean="0"/>
              <a:t>none of these cover </a:t>
            </a:r>
            <a:r>
              <a:rPr lang="en-US" i="1" dirty="0" smtClean="0"/>
              <a:t>all</a:t>
            </a:r>
            <a:r>
              <a:rPr lang="en-US" dirty="0" smtClean="0"/>
              <a:t> aspects</a:t>
            </a:r>
          </a:p>
          <a:p>
            <a:r>
              <a:rPr lang="en-US" dirty="0" smtClean="0"/>
              <a:t>The </a:t>
            </a:r>
            <a:r>
              <a:rPr lang="en-US" dirty="0" smtClean="0">
                <a:hlinkClick r:id="rId2"/>
              </a:rPr>
              <a:t>Ontology for Media Resources</a:t>
            </a:r>
            <a:r>
              <a:rPr lang="en-US" dirty="0" smtClean="0"/>
              <a:t> document</a:t>
            </a:r>
          </a:p>
          <a:p>
            <a:pPr lvl="1"/>
            <a:r>
              <a:rPr lang="en-US" dirty="0" smtClean="0"/>
              <a:t>defines a core vocabulary</a:t>
            </a:r>
          </a:p>
          <a:p>
            <a:pPr lvl="1"/>
            <a:r>
              <a:rPr lang="en-US" dirty="0" smtClean="0"/>
              <a:t>defines a set of mappings to other formats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Ontologies for Media 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483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Classes for Tracks (audio track, video track)</a:t>
            </a:r>
          </a:p>
          <a:p>
            <a:r>
              <a:rPr lang="en-US" dirty="0" smtClean="0"/>
              <a:t>Specific properties for media (average bit rate, frame height and width, locator)</a:t>
            </a:r>
          </a:p>
          <a:p>
            <a:r>
              <a:rPr lang="en-US" dirty="0" smtClean="0"/>
              <a:t>Some general “metadata” properties (copyright, creation date,  creator, title)</a:t>
            </a:r>
          </a:p>
          <a:p>
            <a:r>
              <a:rPr lang="en-US" dirty="0" smtClean="0"/>
              <a:t>Most of these have a formal mapping</a:t>
            </a:r>
          </a:p>
          <a:p>
            <a:pPr lvl="1"/>
            <a:r>
              <a:rPr lang="en-US" dirty="0" smtClean="0"/>
              <a:t>In some cases the mapping is “exact” (e.g. title vs. Dublin Core’s title)</a:t>
            </a:r>
          </a:p>
          <a:p>
            <a:pPr lvl="1"/>
            <a:r>
              <a:rPr lang="en-US" dirty="0" smtClean="0"/>
              <a:t>In some cases it is more or less general (e.g., creator vs. XMP’s creator)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Media Ontology terms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457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0824" y="1479702"/>
            <a:ext cx="8926540" cy="4700654"/>
          </a:xfrm>
        </p:spPr>
        <p:txBody>
          <a:bodyPr>
            <a:normAutofit/>
          </a:bodyPr>
          <a:lstStyle/>
          <a:p>
            <a:r>
              <a:rPr lang="en-US" dirty="0" smtClean="0"/>
              <a:t>Questions:</a:t>
            </a:r>
          </a:p>
          <a:p>
            <a:pPr lvl="1"/>
            <a:r>
              <a:rPr lang="en-US" dirty="0" smtClean="0"/>
              <a:t>what is the standard URI for, say, a temporal fragment of a video?</a:t>
            </a:r>
          </a:p>
          <a:p>
            <a:pPr lvl="1"/>
            <a:r>
              <a:rPr lang="en-US" dirty="0" smtClean="0"/>
              <a:t>what should be the behavior of the user agents for these URIs?</a:t>
            </a:r>
          </a:p>
          <a:p>
            <a:r>
              <a:rPr lang="en-US" dirty="0" smtClean="0"/>
              <a:t>These are covered by the </a:t>
            </a:r>
            <a:r>
              <a:rPr lang="en-US" dirty="0" smtClean="0">
                <a:hlinkClick r:id="rId2"/>
              </a:rPr>
              <a:t>Media Fragments URI</a:t>
            </a:r>
            <a:r>
              <a:rPr lang="en-US" dirty="0" smtClean="0"/>
              <a:t> document, e.g.</a:t>
            </a:r>
          </a:p>
          <a:p>
            <a:pPr lvl="1"/>
            <a:r>
              <a:rPr lang="en-US" sz="2000" b="1" dirty="0">
                <a:latin typeface="Courier New"/>
                <a:cs typeface="Courier New"/>
              </a:rPr>
              <a:t>http://</a:t>
            </a:r>
            <a:r>
              <a:rPr lang="en-US" sz="2000" b="1" dirty="0" err="1">
                <a:latin typeface="Courier New"/>
                <a:cs typeface="Courier New"/>
              </a:rPr>
              <a:t>www.example.com</a:t>
            </a:r>
            <a:r>
              <a:rPr lang="en-US" sz="2000" b="1" dirty="0">
                <a:latin typeface="Courier New"/>
                <a:cs typeface="Courier New"/>
              </a:rPr>
              <a:t>/</a:t>
            </a:r>
            <a:r>
              <a:rPr lang="en-US" sz="2000" b="1" dirty="0" err="1">
                <a:latin typeface="Courier New"/>
                <a:cs typeface="Courier New"/>
              </a:rPr>
              <a:t>video.ogv#t</a:t>
            </a:r>
            <a:r>
              <a:rPr lang="en-US" sz="2000" b="1" dirty="0">
                <a:latin typeface="Courier New"/>
                <a:cs typeface="Courier New"/>
              </a:rPr>
              <a:t>=10,20</a:t>
            </a:r>
          </a:p>
          <a:p>
            <a:pPr lvl="1"/>
            <a:r>
              <a:rPr lang="en-US" sz="2000" b="1" dirty="0">
                <a:latin typeface="Courier New"/>
                <a:cs typeface="Courier New"/>
              </a:rPr>
              <a:t>http://www.example.com/video.ogv#track=audio</a:t>
            </a:r>
          </a:p>
          <a:p>
            <a:pPr lvl="1"/>
            <a:r>
              <a:rPr lang="en-US" sz="2000" b="1" dirty="0">
                <a:latin typeface="Courier New"/>
                <a:cs typeface="Courier New"/>
              </a:rPr>
              <a:t>http://</a:t>
            </a:r>
            <a:r>
              <a:rPr lang="en-US" sz="2000" b="1" dirty="0" err="1">
                <a:latin typeface="Courier New"/>
                <a:cs typeface="Courier New"/>
              </a:rPr>
              <a:t>www.example.com</a:t>
            </a:r>
            <a:r>
              <a:rPr lang="en-US" sz="2000" b="1" dirty="0">
                <a:latin typeface="Courier New"/>
                <a:cs typeface="Courier New"/>
              </a:rPr>
              <a:t>/</a:t>
            </a:r>
            <a:r>
              <a:rPr lang="en-US" sz="2000" b="1" dirty="0" err="1">
                <a:latin typeface="Courier New"/>
                <a:cs typeface="Courier New"/>
              </a:rPr>
              <a:t>video.ogv#xywh</a:t>
            </a:r>
            <a:r>
              <a:rPr lang="en-US" sz="2000" b="1" dirty="0">
                <a:latin typeface="Courier New"/>
                <a:cs typeface="Courier New"/>
              </a:rPr>
              <a:t>=160,120,320,240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Media Fragment URIs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46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2" y="28956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Query RDF: SPARQL 1.1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-34956" y="6593504"/>
            <a:ext cx="8193088" cy="290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9953" tIns="67897" rIns="89953" bIns="44978">
            <a:prstTxWarp prst="textNoShape">
              <a:avLst/>
            </a:prstTxWarp>
          </a:bodyPr>
          <a:lstStyle/>
          <a:p>
            <a:pPr>
              <a:tabLst>
                <a:tab pos="0" algn="l"/>
                <a:tab pos="717179" algn="l"/>
                <a:tab pos="1435943" algn="l"/>
                <a:tab pos="2154706" algn="l"/>
                <a:tab pos="2873473" algn="l"/>
                <a:tab pos="3592237" algn="l"/>
                <a:tab pos="4311003" algn="l"/>
                <a:tab pos="5029768" algn="l"/>
                <a:tab pos="5748533" algn="l"/>
                <a:tab pos="6467296" algn="l"/>
                <a:tab pos="7186062" algn="l"/>
                <a:tab pos="7904825" algn="l"/>
                <a:tab pos="8623591" algn="l"/>
                <a:tab pos="9342355" algn="l"/>
                <a:tab pos="10061121" algn="l"/>
                <a:tab pos="10779886" algn="l"/>
              </a:tabLst>
            </a:pPr>
            <a:r>
              <a:rPr lang="en-US" sz="1000" i="1" dirty="0">
                <a:ea typeface="msmincho" charset="0"/>
                <a:cs typeface="msmincho" charset="0"/>
              </a:rPr>
              <a:t>Photo credit “reedster”, Flickr</a:t>
            </a:r>
            <a:endParaRPr lang="en-US" sz="1000" i="1" dirty="0">
              <a:ea typeface="msmincho" charset="0"/>
              <a:cs typeface="msmincho" charset="0"/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4234599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5433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SPARQL is a query language on RDF da</a:t>
            </a:r>
            <a:r>
              <a:rPr lang="en-US" dirty="0" smtClean="0"/>
              <a:t>ta</a:t>
            </a:r>
          </a:p>
          <a:p>
            <a:r>
              <a:rPr lang="en-US" dirty="0" smtClean="0"/>
              <a:t>SPARQL is defined in terms of a protocol, to send query and results over the Web</a:t>
            </a:r>
          </a:p>
          <a:p>
            <a:r>
              <a:rPr lang="en-US" dirty="0" smtClean="0"/>
              <a:t>Is based on the idea of “graph pattern matching”:</a:t>
            </a:r>
          </a:p>
          <a:p>
            <a:pPr marL="849449" lvl="1" indent="-457153">
              <a:buFont typeface="+mj-lt"/>
              <a:buAutoNum type="arabicPeriod"/>
            </a:pPr>
            <a:r>
              <a:rPr lang="en-US" dirty="0" smtClean="0"/>
              <a:t>a graph pattern is described in the query, with real and unknown nodes (“variables”)</a:t>
            </a:r>
          </a:p>
          <a:p>
            <a:pPr marL="849449" lvl="1" indent="-457153">
              <a:buFont typeface="+mj-lt"/>
              <a:buAutoNum type="arabicPeriod"/>
            </a:pPr>
            <a:r>
              <a:rPr lang="en-US" dirty="0" smtClean="0"/>
              <a:t>if the pattern can match a portion of the graph, the unknown nodes are replaced by the “real” ones</a:t>
            </a:r>
          </a:p>
          <a:p>
            <a:pPr marL="849449" lvl="1" indent="-457153">
              <a:buFont typeface="+mj-lt"/>
              <a:buAutoNum type="arabicPeriod"/>
            </a:pPr>
            <a:r>
              <a:rPr lang="en-US" dirty="0" smtClean="0"/>
              <a:t>resulting information is returned</a:t>
            </a:r>
          </a:p>
          <a:p>
            <a:pPr marL="593998" indent="-457153"/>
            <a:r>
              <a:rPr lang="en-US" dirty="0" smtClean="0"/>
              <a:t>First version of SPARQL was published in 2008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Reminder…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343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Nested queries (i.e., </a:t>
            </a:r>
            <a:r>
              <a:rPr lang="en-US" b="1" dirty="0" smtClean="0">
                <a:latin typeface="Courier New"/>
                <a:cs typeface="Courier New"/>
              </a:rPr>
              <a:t>SELECT</a:t>
            </a:r>
            <a:r>
              <a:rPr lang="en-US" dirty="0" smtClean="0"/>
              <a:t> within a </a:t>
            </a:r>
            <a:r>
              <a:rPr lang="en-US" b="1" dirty="0" smtClean="0">
                <a:latin typeface="Courier New"/>
                <a:cs typeface="Courier New"/>
              </a:rPr>
              <a:t>WHERE</a:t>
            </a:r>
            <a:r>
              <a:rPr lang="en-US" dirty="0" smtClean="0"/>
              <a:t> clause)</a:t>
            </a:r>
          </a:p>
          <a:p>
            <a:r>
              <a:rPr lang="en-US" dirty="0" smtClean="0"/>
              <a:t>Negation (</a:t>
            </a:r>
            <a:r>
              <a:rPr lang="en-US" b="1" dirty="0" smtClean="0">
                <a:latin typeface="Courier New"/>
                <a:cs typeface="Courier New"/>
              </a:rPr>
              <a:t>MINUS</a:t>
            </a:r>
            <a:r>
              <a:rPr lang="en-US" dirty="0" smtClean="0"/>
              <a:t>, and a </a:t>
            </a:r>
            <a:r>
              <a:rPr lang="en-US" b="1" dirty="0" smtClean="0">
                <a:latin typeface="Courier New"/>
                <a:cs typeface="Courier New"/>
              </a:rPr>
              <a:t>NOT EXIST </a:t>
            </a:r>
            <a:r>
              <a:rPr lang="en-US" dirty="0" smtClean="0"/>
              <a:t>filter)</a:t>
            </a:r>
          </a:p>
          <a:p>
            <a:r>
              <a:rPr lang="en-US" dirty="0" smtClean="0"/>
              <a:t>Aggregate function on search results (</a:t>
            </a:r>
            <a:r>
              <a:rPr lang="en-US" b="1" dirty="0" smtClean="0">
                <a:latin typeface="Courier New"/>
                <a:cs typeface="Courier New"/>
              </a:rPr>
              <a:t>SUM</a:t>
            </a:r>
            <a:r>
              <a:rPr lang="en-US" dirty="0" smtClean="0"/>
              <a:t>, </a:t>
            </a:r>
            <a:r>
              <a:rPr lang="en-US" b="1" dirty="0" smtClean="0">
                <a:latin typeface="Courier New"/>
                <a:cs typeface="Courier New"/>
              </a:rPr>
              <a:t>MIN</a:t>
            </a:r>
            <a:r>
              <a:rPr lang="en-US" dirty="0" smtClean="0"/>
              <a:t>,…)</a:t>
            </a:r>
          </a:p>
          <a:p>
            <a:r>
              <a:rPr lang="en-US" dirty="0" smtClean="0"/>
              <a:t>Property path expression (</a:t>
            </a:r>
            <a:r>
              <a:rPr lang="en-US" b="1" dirty="0" smtClean="0">
                <a:latin typeface="Courier New"/>
                <a:cs typeface="Courier New"/>
              </a:rPr>
              <a:t>?x foaf:knows+ ?y</a:t>
            </a:r>
            <a:r>
              <a:rPr lang="en-US" dirty="0" smtClean="0"/>
              <a:t>)</a:t>
            </a:r>
          </a:p>
          <a:p>
            <a:r>
              <a:rPr lang="en-US" dirty="0" smtClean="0"/>
              <a:t>SPARQL UPDATE facilities (</a:t>
            </a:r>
            <a:r>
              <a:rPr lang="en-US" b="1" dirty="0" smtClean="0">
                <a:latin typeface="Courier New"/>
                <a:cs typeface="Courier New"/>
              </a:rPr>
              <a:t>INSERT</a:t>
            </a:r>
            <a:r>
              <a:rPr lang="en-US" dirty="0" smtClean="0"/>
              <a:t>, </a:t>
            </a:r>
            <a:r>
              <a:rPr lang="en-US" b="1" dirty="0" smtClean="0">
                <a:latin typeface="Courier New"/>
                <a:cs typeface="Courier New"/>
              </a:rPr>
              <a:t>DELETE</a:t>
            </a:r>
            <a:r>
              <a:rPr lang="en-US" dirty="0" smtClean="0"/>
              <a:t>, </a:t>
            </a:r>
            <a:r>
              <a:rPr lang="en-US" b="1" dirty="0" smtClean="0">
                <a:latin typeface="Courier New"/>
                <a:cs typeface="Courier New"/>
              </a:rPr>
              <a:t>CREATE</a:t>
            </a:r>
            <a:r>
              <a:rPr lang="en-US" dirty="0" smtClean="0"/>
              <a:t>)</a:t>
            </a:r>
          </a:p>
          <a:p>
            <a:r>
              <a:rPr lang="en-US" dirty="0" smtClean="0"/>
              <a:t>Combination with entailment regimes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SPARQL 1.1: adding missing features to SPARQL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629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Straight Connector 70"/>
          <p:cNvCxnSpPr/>
          <p:nvPr/>
        </p:nvCxnSpPr>
        <p:spPr bwMode="auto">
          <a:xfrm rot="16200000" flipH="1">
            <a:off x="1876055" y="3705512"/>
            <a:ext cx="5046290" cy="69120"/>
          </a:xfrm>
          <a:prstGeom prst="line">
            <a:avLst/>
          </a:prstGeom>
          <a:solidFill>
            <a:srgbClr val="00B8FF"/>
          </a:solidFill>
          <a:ln w="31750" cap="flat" cmpd="sng" algn="ctr">
            <a:solidFill>
              <a:schemeClr val="tx1">
                <a:alpha val="36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SPARQL 1.1 and RDFS/OWL/RIF</a:t>
            </a:r>
            <a:endParaRPr lang="en-US" dirty="0"/>
          </a:p>
        </p:txBody>
      </p:sp>
      <p:grpSp>
        <p:nvGrpSpPr>
          <p:cNvPr id="2" name="Group 32"/>
          <p:cNvGrpSpPr/>
          <p:nvPr/>
        </p:nvGrpSpPr>
        <p:grpSpPr>
          <a:xfrm>
            <a:off x="5687171" y="3705511"/>
            <a:ext cx="3244842" cy="749452"/>
            <a:chOff x="6411912" y="5595934"/>
            <a:chExt cx="3352801" cy="826132"/>
          </a:xfrm>
        </p:grpSpPr>
        <p:grpSp>
          <p:nvGrpSpPr>
            <p:cNvPr id="3" name="Group 27"/>
            <p:cNvGrpSpPr/>
            <p:nvPr/>
          </p:nvGrpSpPr>
          <p:grpSpPr>
            <a:xfrm>
              <a:off x="6411912" y="5595934"/>
              <a:ext cx="3352801" cy="365300"/>
              <a:chOff x="6259512" y="4008437"/>
              <a:chExt cx="3352801" cy="365300"/>
            </a:xfrm>
          </p:grpSpPr>
          <p:sp>
            <p:nvSpPr>
              <p:cNvPr id="20" name="Freeform 44"/>
              <p:cNvSpPr>
                <a:spLocks/>
              </p:cNvSpPr>
              <p:nvPr/>
            </p:nvSpPr>
            <p:spPr bwMode="auto">
              <a:xfrm>
                <a:off x="6259512" y="4008437"/>
                <a:ext cx="373587" cy="318335"/>
              </a:xfrm>
              <a:custGeom>
                <a:avLst/>
                <a:gdLst/>
                <a:ahLst/>
                <a:cxnLst>
                  <a:cxn ang="0">
                    <a:pos x="11628" y="554"/>
                  </a:cxn>
                  <a:cxn ang="0">
                    <a:pos x="11566" y="539"/>
                  </a:cxn>
                  <a:cxn ang="0">
                    <a:pos x="11507" y="521"/>
                  </a:cxn>
                  <a:cxn ang="0">
                    <a:pos x="11452" y="501"/>
                  </a:cxn>
                  <a:cxn ang="0">
                    <a:pos x="11398" y="478"/>
                  </a:cxn>
                  <a:cxn ang="0">
                    <a:pos x="11347" y="451"/>
                  </a:cxn>
                  <a:cxn ang="0">
                    <a:pos x="11300" y="422"/>
                  </a:cxn>
                  <a:cxn ang="0">
                    <a:pos x="11254" y="391"/>
                  </a:cxn>
                  <a:cxn ang="0">
                    <a:pos x="11211" y="355"/>
                  </a:cxn>
                  <a:cxn ang="0">
                    <a:pos x="11171" y="318"/>
                  </a:cxn>
                  <a:cxn ang="0">
                    <a:pos x="11134" y="277"/>
                  </a:cxn>
                  <a:cxn ang="0">
                    <a:pos x="11099" y="233"/>
                  </a:cxn>
                  <a:cxn ang="0">
                    <a:pos x="11067" y="186"/>
                  </a:cxn>
                  <a:cxn ang="0">
                    <a:pos x="11037" y="137"/>
                  </a:cxn>
                  <a:cxn ang="0">
                    <a:pos x="11010" y="84"/>
                  </a:cxn>
                  <a:cxn ang="0">
                    <a:pos x="10987" y="30"/>
                  </a:cxn>
                  <a:cxn ang="0">
                    <a:pos x="5135" y="726"/>
                  </a:cxn>
                  <a:cxn ang="0">
                    <a:pos x="5077" y="766"/>
                  </a:cxn>
                  <a:cxn ang="0">
                    <a:pos x="5025" y="808"/>
                  </a:cxn>
                  <a:cxn ang="0">
                    <a:pos x="4980" y="853"/>
                  </a:cxn>
                  <a:cxn ang="0">
                    <a:pos x="4943" y="901"/>
                  </a:cxn>
                  <a:cxn ang="0">
                    <a:pos x="4913" y="951"/>
                  </a:cxn>
                  <a:cxn ang="0">
                    <a:pos x="4888" y="1005"/>
                  </a:cxn>
                  <a:cxn ang="0">
                    <a:pos x="4871" y="1060"/>
                  </a:cxn>
                  <a:cxn ang="0">
                    <a:pos x="4860" y="1119"/>
                  </a:cxn>
                  <a:cxn ang="0">
                    <a:pos x="4779" y="1280"/>
                  </a:cxn>
                  <a:cxn ang="0">
                    <a:pos x="4741" y="1350"/>
                  </a:cxn>
                  <a:cxn ang="0">
                    <a:pos x="4704" y="1412"/>
                  </a:cxn>
                  <a:cxn ang="0">
                    <a:pos x="4669" y="1468"/>
                  </a:cxn>
                  <a:cxn ang="0">
                    <a:pos x="4634" y="1516"/>
                  </a:cxn>
                  <a:cxn ang="0">
                    <a:pos x="4602" y="1557"/>
                  </a:cxn>
                  <a:cxn ang="0">
                    <a:pos x="4570" y="1590"/>
                  </a:cxn>
                  <a:cxn ang="0">
                    <a:pos x="4546" y="1641"/>
                  </a:cxn>
                  <a:cxn ang="0">
                    <a:pos x="4521" y="1684"/>
                  </a:cxn>
                  <a:cxn ang="0">
                    <a:pos x="4493" y="1721"/>
                  </a:cxn>
                  <a:cxn ang="0">
                    <a:pos x="4464" y="1750"/>
                  </a:cxn>
                  <a:cxn ang="0">
                    <a:pos x="4433" y="1773"/>
                  </a:cxn>
                  <a:cxn ang="0">
                    <a:pos x="4399" y="1790"/>
                  </a:cxn>
                  <a:cxn ang="0">
                    <a:pos x="4364" y="1800"/>
                  </a:cxn>
                  <a:cxn ang="0">
                    <a:pos x="4326" y="1803"/>
                  </a:cxn>
                  <a:cxn ang="0">
                    <a:pos x="896" y="2327"/>
                  </a:cxn>
                  <a:cxn ang="0">
                    <a:pos x="803" y="2424"/>
                  </a:cxn>
                  <a:cxn ang="0">
                    <a:pos x="737" y="2487"/>
                  </a:cxn>
                  <a:cxn ang="0">
                    <a:pos x="693" y="2525"/>
                  </a:cxn>
                  <a:cxn ang="0">
                    <a:pos x="651" y="2559"/>
                  </a:cxn>
                  <a:cxn ang="0">
                    <a:pos x="609" y="2591"/>
                  </a:cxn>
                  <a:cxn ang="0">
                    <a:pos x="569" y="2618"/>
                  </a:cxn>
                  <a:cxn ang="0">
                    <a:pos x="528" y="2641"/>
                  </a:cxn>
                  <a:cxn ang="0">
                    <a:pos x="490" y="2662"/>
                  </a:cxn>
                  <a:cxn ang="0">
                    <a:pos x="451" y="2680"/>
                  </a:cxn>
                  <a:cxn ang="0">
                    <a:pos x="414" y="2693"/>
                  </a:cxn>
                  <a:cxn ang="0">
                    <a:pos x="377" y="2703"/>
                  </a:cxn>
                  <a:cxn ang="0">
                    <a:pos x="342" y="2710"/>
                  </a:cxn>
                  <a:cxn ang="0">
                    <a:pos x="306" y="2713"/>
                  </a:cxn>
                  <a:cxn ang="0">
                    <a:pos x="0" y="9921"/>
                  </a:cxn>
                  <a:cxn ang="0">
                    <a:pos x="11660" y="560"/>
                  </a:cxn>
                </a:cxnLst>
                <a:rect l="0" t="0" r="r" b="b"/>
                <a:pathLst>
                  <a:path w="11660" h="9921">
                    <a:moveTo>
                      <a:pt x="11660" y="560"/>
                    </a:moveTo>
                    <a:lnTo>
                      <a:pt x="11628" y="554"/>
                    </a:lnTo>
                    <a:lnTo>
                      <a:pt x="11597" y="546"/>
                    </a:lnTo>
                    <a:lnTo>
                      <a:pt x="11566" y="539"/>
                    </a:lnTo>
                    <a:lnTo>
                      <a:pt x="11537" y="530"/>
                    </a:lnTo>
                    <a:lnTo>
                      <a:pt x="11507" y="521"/>
                    </a:lnTo>
                    <a:lnTo>
                      <a:pt x="11479" y="512"/>
                    </a:lnTo>
                    <a:lnTo>
                      <a:pt x="11452" y="501"/>
                    </a:lnTo>
                    <a:lnTo>
                      <a:pt x="11424" y="490"/>
                    </a:lnTo>
                    <a:lnTo>
                      <a:pt x="11398" y="478"/>
                    </a:lnTo>
                    <a:lnTo>
                      <a:pt x="11373" y="466"/>
                    </a:lnTo>
                    <a:lnTo>
                      <a:pt x="11347" y="451"/>
                    </a:lnTo>
                    <a:lnTo>
                      <a:pt x="11323" y="437"/>
                    </a:lnTo>
                    <a:lnTo>
                      <a:pt x="11300" y="422"/>
                    </a:lnTo>
                    <a:lnTo>
                      <a:pt x="11276" y="407"/>
                    </a:lnTo>
                    <a:lnTo>
                      <a:pt x="11254" y="391"/>
                    </a:lnTo>
                    <a:lnTo>
                      <a:pt x="11232" y="374"/>
                    </a:lnTo>
                    <a:lnTo>
                      <a:pt x="11211" y="355"/>
                    </a:lnTo>
                    <a:lnTo>
                      <a:pt x="11190" y="337"/>
                    </a:lnTo>
                    <a:lnTo>
                      <a:pt x="11171" y="318"/>
                    </a:lnTo>
                    <a:lnTo>
                      <a:pt x="11152" y="298"/>
                    </a:lnTo>
                    <a:lnTo>
                      <a:pt x="11134" y="277"/>
                    </a:lnTo>
                    <a:lnTo>
                      <a:pt x="11115" y="255"/>
                    </a:lnTo>
                    <a:lnTo>
                      <a:pt x="11099" y="233"/>
                    </a:lnTo>
                    <a:lnTo>
                      <a:pt x="11082" y="211"/>
                    </a:lnTo>
                    <a:lnTo>
                      <a:pt x="11067" y="186"/>
                    </a:lnTo>
                    <a:lnTo>
                      <a:pt x="11052" y="162"/>
                    </a:lnTo>
                    <a:lnTo>
                      <a:pt x="11037" y="137"/>
                    </a:lnTo>
                    <a:lnTo>
                      <a:pt x="11023" y="112"/>
                    </a:lnTo>
                    <a:lnTo>
                      <a:pt x="11010" y="84"/>
                    </a:lnTo>
                    <a:lnTo>
                      <a:pt x="10998" y="57"/>
                    </a:lnTo>
                    <a:lnTo>
                      <a:pt x="10987" y="30"/>
                    </a:lnTo>
                    <a:lnTo>
                      <a:pt x="10976" y="0"/>
                    </a:lnTo>
                    <a:lnTo>
                      <a:pt x="5135" y="726"/>
                    </a:lnTo>
                    <a:lnTo>
                      <a:pt x="5105" y="745"/>
                    </a:lnTo>
                    <a:lnTo>
                      <a:pt x="5077" y="766"/>
                    </a:lnTo>
                    <a:lnTo>
                      <a:pt x="5050" y="786"/>
                    </a:lnTo>
                    <a:lnTo>
                      <a:pt x="5025" y="808"/>
                    </a:lnTo>
                    <a:lnTo>
                      <a:pt x="5002" y="831"/>
                    </a:lnTo>
                    <a:lnTo>
                      <a:pt x="4980" y="853"/>
                    </a:lnTo>
                    <a:lnTo>
                      <a:pt x="4961" y="876"/>
                    </a:lnTo>
                    <a:lnTo>
                      <a:pt x="4943" y="901"/>
                    </a:lnTo>
                    <a:lnTo>
                      <a:pt x="4927" y="926"/>
                    </a:lnTo>
                    <a:lnTo>
                      <a:pt x="4913" y="951"/>
                    </a:lnTo>
                    <a:lnTo>
                      <a:pt x="4899" y="977"/>
                    </a:lnTo>
                    <a:lnTo>
                      <a:pt x="4888" y="1005"/>
                    </a:lnTo>
                    <a:lnTo>
                      <a:pt x="4879" y="1032"/>
                    </a:lnTo>
                    <a:lnTo>
                      <a:pt x="4871" y="1060"/>
                    </a:lnTo>
                    <a:lnTo>
                      <a:pt x="4865" y="1090"/>
                    </a:lnTo>
                    <a:lnTo>
                      <a:pt x="4860" y="1119"/>
                    </a:lnTo>
                    <a:lnTo>
                      <a:pt x="4818" y="1203"/>
                    </a:lnTo>
                    <a:lnTo>
                      <a:pt x="4779" y="1280"/>
                    </a:lnTo>
                    <a:lnTo>
                      <a:pt x="4759" y="1316"/>
                    </a:lnTo>
                    <a:lnTo>
                      <a:pt x="4741" y="1350"/>
                    </a:lnTo>
                    <a:lnTo>
                      <a:pt x="4721" y="1382"/>
                    </a:lnTo>
                    <a:lnTo>
                      <a:pt x="4704" y="1412"/>
                    </a:lnTo>
                    <a:lnTo>
                      <a:pt x="4686" y="1442"/>
                    </a:lnTo>
                    <a:lnTo>
                      <a:pt x="4669" y="1468"/>
                    </a:lnTo>
                    <a:lnTo>
                      <a:pt x="4651" y="1493"/>
                    </a:lnTo>
                    <a:lnTo>
                      <a:pt x="4634" y="1516"/>
                    </a:lnTo>
                    <a:lnTo>
                      <a:pt x="4618" y="1538"/>
                    </a:lnTo>
                    <a:lnTo>
                      <a:pt x="4602" y="1557"/>
                    </a:lnTo>
                    <a:lnTo>
                      <a:pt x="4586" y="1574"/>
                    </a:lnTo>
                    <a:lnTo>
                      <a:pt x="4570" y="1590"/>
                    </a:lnTo>
                    <a:lnTo>
                      <a:pt x="4558" y="1617"/>
                    </a:lnTo>
                    <a:lnTo>
                      <a:pt x="4546" y="1641"/>
                    </a:lnTo>
                    <a:lnTo>
                      <a:pt x="4533" y="1663"/>
                    </a:lnTo>
                    <a:lnTo>
                      <a:pt x="4521" y="1684"/>
                    </a:lnTo>
                    <a:lnTo>
                      <a:pt x="4507" y="1704"/>
                    </a:lnTo>
                    <a:lnTo>
                      <a:pt x="4493" y="1721"/>
                    </a:lnTo>
                    <a:lnTo>
                      <a:pt x="4478" y="1737"/>
                    </a:lnTo>
                    <a:lnTo>
                      <a:pt x="4464" y="1750"/>
                    </a:lnTo>
                    <a:lnTo>
                      <a:pt x="4449" y="1763"/>
                    </a:lnTo>
                    <a:lnTo>
                      <a:pt x="4433" y="1773"/>
                    </a:lnTo>
                    <a:lnTo>
                      <a:pt x="4417" y="1783"/>
                    </a:lnTo>
                    <a:lnTo>
                      <a:pt x="4399" y="1790"/>
                    </a:lnTo>
                    <a:lnTo>
                      <a:pt x="4382" y="1796"/>
                    </a:lnTo>
                    <a:lnTo>
                      <a:pt x="4364" y="1800"/>
                    </a:lnTo>
                    <a:lnTo>
                      <a:pt x="4346" y="1802"/>
                    </a:lnTo>
                    <a:lnTo>
                      <a:pt x="4326" y="1803"/>
                    </a:lnTo>
                    <a:lnTo>
                      <a:pt x="942" y="2273"/>
                    </a:lnTo>
                    <a:lnTo>
                      <a:pt x="896" y="2327"/>
                    </a:lnTo>
                    <a:lnTo>
                      <a:pt x="849" y="2377"/>
                    </a:lnTo>
                    <a:lnTo>
                      <a:pt x="803" y="2424"/>
                    </a:lnTo>
                    <a:lnTo>
                      <a:pt x="759" y="2467"/>
                    </a:lnTo>
                    <a:lnTo>
                      <a:pt x="737" y="2487"/>
                    </a:lnTo>
                    <a:lnTo>
                      <a:pt x="715" y="2507"/>
                    </a:lnTo>
                    <a:lnTo>
                      <a:pt x="693" y="2525"/>
                    </a:lnTo>
                    <a:lnTo>
                      <a:pt x="672" y="2542"/>
                    </a:lnTo>
                    <a:lnTo>
                      <a:pt x="651" y="2559"/>
                    </a:lnTo>
                    <a:lnTo>
                      <a:pt x="630" y="2575"/>
                    </a:lnTo>
                    <a:lnTo>
                      <a:pt x="609" y="2591"/>
                    </a:lnTo>
                    <a:lnTo>
                      <a:pt x="589" y="2604"/>
                    </a:lnTo>
                    <a:lnTo>
                      <a:pt x="569" y="2618"/>
                    </a:lnTo>
                    <a:lnTo>
                      <a:pt x="548" y="2630"/>
                    </a:lnTo>
                    <a:lnTo>
                      <a:pt x="528" y="2641"/>
                    </a:lnTo>
                    <a:lnTo>
                      <a:pt x="509" y="2652"/>
                    </a:lnTo>
                    <a:lnTo>
                      <a:pt x="490" y="2662"/>
                    </a:lnTo>
                    <a:lnTo>
                      <a:pt x="470" y="2672"/>
                    </a:lnTo>
                    <a:lnTo>
                      <a:pt x="451" y="2680"/>
                    </a:lnTo>
                    <a:lnTo>
                      <a:pt x="432" y="2687"/>
                    </a:lnTo>
                    <a:lnTo>
                      <a:pt x="414" y="2693"/>
                    </a:lnTo>
                    <a:lnTo>
                      <a:pt x="395" y="2699"/>
                    </a:lnTo>
                    <a:lnTo>
                      <a:pt x="377" y="2703"/>
                    </a:lnTo>
                    <a:lnTo>
                      <a:pt x="359" y="2707"/>
                    </a:lnTo>
                    <a:lnTo>
                      <a:pt x="342" y="2710"/>
                    </a:lnTo>
                    <a:lnTo>
                      <a:pt x="324" y="2712"/>
                    </a:lnTo>
                    <a:lnTo>
                      <a:pt x="306" y="2713"/>
                    </a:lnTo>
                    <a:lnTo>
                      <a:pt x="289" y="2714"/>
                    </a:lnTo>
                    <a:lnTo>
                      <a:pt x="0" y="9921"/>
                    </a:lnTo>
                    <a:lnTo>
                      <a:pt x="11266" y="7736"/>
                    </a:lnTo>
                    <a:lnTo>
                      <a:pt x="11660" y="560"/>
                    </a:lnTo>
                  </a:path>
                </a:pathLst>
              </a:custGeom>
              <a:solidFill>
                <a:srgbClr val="008000"/>
              </a:solidFill>
              <a:ln w="9525">
                <a:solidFill>
                  <a:schemeClr val="tx1"/>
                </a:solidFill>
                <a:headEnd/>
                <a:tailEnd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635073" y="4017508"/>
                <a:ext cx="2977240" cy="3562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/>
                  <a:t>RDF Data with extra triples</a:t>
                </a:r>
              </a:p>
            </p:txBody>
          </p:sp>
        </p:grpSp>
        <p:grpSp>
          <p:nvGrpSpPr>
            <p:cNvPr id="5" name="Group 28"/>
            <p:cNvGrpSpPr/>
            <p:nvPr/>
          </p:nvGrpSpPr>
          <p:grpSpPr>
            <a:xfrm>
              <a:off x="6411912" y="6065837"/>
              <a:ext cx="2122722" cy="356229"/>
              <a:chOff x="3973512" y="2921854"/>
              <a:chExt cx="2122722" cy="356229"/>
            </a:xfrm>
          </p:grpSpPr>
          <p:sp>
            <p:nvSpPr>
              <p:cNvPr id="30" name="Freeform 44"/>
              <p:cNvSpPr>
                <a:spLocks/>
              </p:cNvSpPr>
              <p:nvPr/>
            </p:nvSpPr>
            <p:spPr bwMode="auto">
              <a:xfrm>
                <a:off x="3973512" y="2928102"/>
                <a:ext cx="373587" cy="318335"/>
              </a:xfrm>
              <a:custGeom>
                <a:avLst/>
                <a:gdLst/>
                <a:ahLst/>
                <a:cxnLst>
                  <a:cxn ang="0">
                    <a:pos x="11628" y="554"/>
                  </a:cxn>
                  <a:cxn ang="0">
                    <a:pos x="11566" y="539"/>
                  </a:cxn>
                  <a:cxn ang="0">
                    <a:pos x="11507" y="521"/>
                  </a:cxn>
                  <a:cxn ang="0">
                    <a:pos x="11452" y="501"/>
                  </a:cxn>
                  <a:cxn ang="0">
                    <a:pos x="11398" y="478"/>
                  </a:cxn>
                  <a:cxn ang="0">
                    <a:pos x="11347" y="451"/>
                  </a:cxn>
                  <a:cxn ang="0">
                    <a:pos x="11300" y="422"/>
                  </a:cxn>
                  <a:cxn ang="0">
                    <a:pos x="11254" y="391"/>
                  </a:cxn>
                  <a:cxn ang="0">
                    <a:pos x="11211" y="355"/>
                  </a:cxn>
                  <a:cxn ang="0">
                    <a:pos x="11171" y="318"/>
                  </a:cxn>
                  <a:cxn ang="0">
                    <a:pos x="11134" y="277"/>
                  </a:cxn>
                  <a:cxn ang="0">
                    <a:pos x="11099" y="233"/>
                  </a:cxn>
                  <a:cxn ang="0">
                    <a:pos x="11067" y="186"/>
                  </a:cxn>
                  <a:cxn ang="0">
                    <a:pos x="11037" y="137"/>
                  </a:cxn>
                  <a:cxn ang="0">
                    <a:pos x="11010" y="84"/>
                  </a:cxn>
                  <a:cxn ang="0">
                    <a:pos x="10987" y="30"/>
                  </a:cxn>
                  <a:cxn ang="0">
                    <a:pos x="5135" y="726"/>
                  </a:cxn>
                  <a:cxn ang="0">
                    <a:pos x="5077" y="766"/>
                  </a:cxn>
                  <a:cxn ang="0">
                    <a:pos x="5025" y="808"/>
                  </a:cxn>
                  <a:cxn ang="0">
                    <a:pos x="4980" y="853"/>
                  </a:cxn>
                  <a:cxn ang="0">
                    <a:pos x="4943" y="901"/>
                  </a:cxn>
                  <a:cxn ang="0">
                    <a:pos x="4913" y="951"/>
                  </a:cxn>
                  <a:cxn ang="0">
                    <a:pos x="4888" y="1005"/>
                  </a:cxn>
                  <a:cxn ang="0">
                    <a:pos x="4871" y="1060"/>
                  </a:cxn>
                  <a:cxn ang="0">
                    <a:pos x="4860" y="1119"/>
                  </a:cxn>
                  <a:cxn ang="0">
                    <a:pos x="4779" y="1280"/>
                  </a:cxn>
                  <a:cxn ang="0">
                    <a:pos x="4741" y="1350"/>
                  </a:cxn>
                  <a:cxn ang="0">
                    <a:pos x="4704" y="1412"/>
                  </a:cxn>
                  <a:cxn ang="0">
                    <a:pos x="4669" y="1468"/>
                  </a:cxn>
                  <a:cxn ang="0">
                    <a:pos x="4634" y="1516"/>
                  </a:cxn>
                  <a:cxn ang="0">
                    <a:pos x="4602" y="1557"/>
                  </a:cxn>
                  <a:cxn ang="0">
                    <a:pos x="4570" y="1590"/>
                  </a:cxn>
                  <a:cxn ang="0">
                    <a:pos x="4546" y="1641"/>
                  </a:cxn>
                  <a:cxn ang="0">
                    <a:pos x="4521" y="1684"/>
                  </a:cxn>
                  <a:cxn ang="0">
                    <a:pos x="4493" y="1721"/>
                  </a:cxn>
                  <a:cxn ang="0">
                    <a:pos x="4464" y="1750"/>
                  </a:cxn>
                  <a:cxn ang="0">
                    <a:pos x="4433" y="1773"/>
                  </a:cxn>
                  <a:cxn ang="0">
                    <a:pos x="4399" y="1790"/>
                  </a:cxn>
                  <a:cxn ang="0">
                    <a:pos x="4364" y="1800"/>
                  </a:cxn>
                  <a:cxn ang="0">
                    <a:pos x="4326" y="1803"/>
                  </a:cxn>
                  <a:cxn ang="0">
                    <a:pos x="896" y="2327"/>
                  </a:cxn>
                  <a:cxn ang="0">
                    <a:pos x="803" y="2424"/>
                  </a:cxn>
                  <a:cxn ang="0">
                    <a:pos x="737" y="2487"/>
                  </a:cxn>
                  <a:cxn ang="0">
                    <a:pos x="693" y="2525"/>
                  </a:cxn>
                  <a:cxn ang="0">
                    <a:pos x="651" y="2559"/>
                  </a:cxn>
                  <a:cxn ang="0">
                    <a:pos x="609" y="2591"/>
                  </a:cxn>
                  <a:cxn ang="0">
                    <a:pos x="569" y="2618"/>
                  </a:cxn>
                  <a:cxn ang="0">
                    <a:pos x="528" y="2641"/>
                  </a:cxn>
                  <a:cxn ang="0">
                    <a:pos x="490" y="2662"/>
                  </a:cxn>
                  <a:cxn ang="0">
                    <a:pos x="451" y="2680"/>
                  </a:cxn>
                  <a:cxn ang="0">
                    <a:pos x="414" y="2693"/>
                  </a:cxn>
                  <a:cxn ang="0">
                    <a:pos x="377" y="2703"/>
                  </a:cxn>
                  <a:cxn ang="0">
                    <a:pos x="342" y="2710"/>
                  </a:cxn>
                  <a:cxn ang="0">
                    <a:pos x="306" y="2713"/>
                  </a:cxn>
                  <a:cxn ang="0">
                    <a:pos x="0" y="9921"/>
                  </a:cxn>
                  <a:cxn ang="0">
                    <a:pos x="11660" y="560"/>
                  </a:cxn>
                </a:cxnLst>
                <a:rect l="0" t="0" r="r" b="b"/>
                <a:pathLst>
                  <a:path w="11660" h="9921">
                    <a:moveTo>
                      <a:pt x="11660" y="560"/>
                    </a:moveTo>
                    <a:lnTo>
                      <a:pt x="11628" y="554"/>
                    </a:lnTo>
                    <a:lnTo>
                      <a:pt x="11597" y="546"/>
                    </a:lnTo>
                    <a:lnTo>
                      <a:pt x="11566" y="539"/>
                    </a:lnTo>
                    <a:lnTo>
                      <a:pt x="11537" y="530"/>
                    </a:lnTo>
                    <a:lnTo>
                      <a:pt x="11507" y="521"/>
                    </a:lnTo>
                    <a:lnTo>
                      <a:pt x="11479" y="512"/>
                    </a:lnTo>
                    <a:lnTo>
                      <a:pt x="11452" y="501"/>
                    </a:lnTo>
                    <a:lnTo>
                      <a:pt x="11424" y="490"/>
                    </a:lnTo>
                    <a:lnTo>
                      <a:pt x="11398" y="478"/>
                    </a:lnTo>
                    <a:lnTo>
                      <a:pt x="11373" y="466"/>
                    </a:lnTo>
                    <a:lnTo>
                      <a:pt x="11347" y="451"/>
                    </a:lnTo>
                    <a:lnTo>
                      <a:pt x="11323" y="437"/>
                    </a:lnTo>
                    <a:lnTo>
                      <a:pt x="11300" y="422"/>
                    </a:lnTo>
                    <a:lnTo>
                      <a:pt x="11276" y="407"/>
                    </a:lnTo>
                    <a:lnTo>
                      <a:pt x="11254" y="391"/>
                    </a:lnTo>
                    <a:lnTo>
                      <a:pt x="11232" y="374"/>
                    </a:lnTo>
                    <a:lnTo>
                      <a:pt x="11211" y="355"/>
                    </a:lnTo>
                    <a:lnTo>
                      <a:pt x="11190" y="337"/>
                    </a:lnTo>
                    <a:lnTo>
                      <a:pt x="11171" y="318"/>
                    </a:lnTo>
                    <a:lnTo>
                      <a:pt x="11152" y="298"/>
                    </a:lnTo>
                    <a:lnTo>
                      <a:pt x="11134" y="277"/>
                    </a:lnTo>
                    <a:lnTo>
                      <a:pt x="11115" y="255"/>
                    </a:lnTo>
                    <a:lnTo>
                      <a:pt x="11099" y="233"/>
                    </a:lnTo>
                    <a:lnTo>
                      <a:pt x="11082" y="211"/>
                    </a:lnTo>
                    <a:lnTo>
                      <a:pt x="11067" y="186"/>
                    </a:lnTo>
                    <a:lnTo>
                      <a:pt x="11052" y="162"/>
                    </a:lnTo>
                    <a:lnTo>
                      <a:pt x="11037" y="137"/>
                    </a:lnTo>
                    <a:lnTo>
                      <a:pt x="11023" y="112"/>
                    </a:lnTo>
                    <a:lnTo>
                      <a:pt x="11010" y="84"/>
                    </a:lnTo>
                    <a:lnTo>
                      <a:pt x="10998" y="57"/>
                    </a:lnTo>
                    <a:lnTo>
                      <a:pt x="10987" y="30"/>
                    </a:lnTo>
                    <a:lnTo>
                      <a:pt x="10976" y="0"/>
                    </a:lnTo>
                    <a:lnTo>
                      <a:pt x="5135" y="726"/>
                    </a:lnTo>
                    <a:lnTo>
                      <a:pt x="5105" y="745"/>
                    </a:lnTo>
                    <a:lnTo>
                      <a:pt x="5077" y="766"/>
                    </a:lnTo>
                    <a:lnTo>
                      <a:pt x="5050" y="786"/>
                    </a:lnTo>
                    <a:lnTo>
                      <a:pt x="5025" y="808"/>
                    </a:lnTo>
                    <a:lnTo>
                      <a:pt x="5002" y="831"/>
                    </a:lnTo>
                    <a:lnTo>
                      <a:pt x="4980" y="853"/>
                    </a:lnTo>
                    <a:lnTo>
                      <a:pt x="4961" y="876"/>
                    </a:lnTo>
                    <a:lnTo>
                      <a:pt x="4943" y="901"/>
                    </a:lnTo>
                    <a:lnTo>
                      <a:pt x="4927" y="926"/>
                    </a:lnTo>
                    <a:lnTo>
                      <a:pt x="4913" y="951"/>
                    </a:lnTo>
                    <a:lnTo>
                      <a:pt x="4899" y="977"/>
                    </a:lnTo>
                    <a:lnTo>
                      <a:pt x="4888" y="1005"/>
                    </a:lnTo>
                    <a:lnTo>
                      <a:pt x="4879" y="1032"/>
                    </a:lnTo>
                    <a:lnTo>
                      <a:pt x="4871" y="1060"/>
                    </a:lnTo>
                    <a:lnTo>
                      <a:pt x="4865" y="1090"/>
                    </a:lnTo>
                    <a:lnTo>
                      <a:pt x="4860" y="1119"/>
                    </a:lnTo>
                    <a:lnTo>
                      <a:pt x="4818" y="1203"/>
                    </a:lnTo>
                    <a:lnTo>
                      <a:pt x="4779" y="1280"/>
                    </a:lnTo>
                    <a:lnTo>
                      <a:pt x="4759" y="1316"/>
                    </a:lnTo>
                    <a:lnTo>
                      <a:pt x="4741" y="1350"/>
                    </a:lnTo>
                    <a:lnTo>
                      <a:pt x="4721" y="1382"/>
                    </a:lnTo>
                    <a:lnTo>
                      <a:pt x="4704" y="1412"/>
                    </a:lnTo>
                    <a:lnTo>
                      <a:pt x="4686" y="1442"/>
                    </a:lnTo>
                    <a:lnTo>
                      <a:pt x="4669" y="1468"/>
                    </a:lnTo>
                    <a:lnTo>
                      <a:pt x="4651" y="1493"/>
                    </a:lnTo>
                    <a:lnTo>
                      <a:pt x="4634" y="1516"/>
                    </a:lnTo>
                    <a:lnTo>
                      <a:pt x="4618" y="1538"/>
                    </a:lnTo>
                    <a:lnTo>
                      <a:pt x="4602" y="1557"/>
                    </a:lnTo>
                    <a:lnTo>
                      <a:pt x="4586" y="1574"/>
                    </a:lnTo>
                    <a:lnTo>
                      <a:pt x="4570" y="1590"/>
                    </a:lnTo>
                    <a:lnTo>
                      <a:pt x="4558" y="1617"/>
                    </a:lnTo>
                    <a:lnTo>
                      <a:pt x="4546" y="1641"/>
                    </a:lnTo>
                    <a:lnTo>
                      <a:pt x="4533" y="1663"/>
                    </a:lnTo>
                    <a:lnTo>
                      <a:pt x="4521" y="1684"/>
                    </a:lnTo>
                    <a:lnTo>
                      <a:pt x="4507" y="1704"/>
                    </a:lnTo>
                    <a:lnTo>
                      <a:pt x="4493" y="1721"/>
                    </a:lnTo>
                    <a:lnTo>
                      <a:pt x="4478" y="1737"/>
                    </a:lnTo>
                    <a:lnTo>
                      <a:pt x="4464" y="1750"/>
                    </a:lnTo>
                    <a:lnTo>
                      <a:pt x="4449" y="1763"/>
                    </a:lnTo>
                    <a:lnTo>
                      <a:pt x="4433" y="1773"/>
                    </a:lnTo>
                    <a:lnTo>
                      <a:pt x="4417" y="1783"/>
                    </a:lnTo>
                    <a:lnTo>
                      <a:pt x="4399" y="1790"/>
                    </a:lnTo>
                    <a:lnTo>
                      <a:pt x="4382" y="1796"/>
                    </a:lnTo>
                    <a:lnTo>
                      <a:pt x="4364" y="1800"/>
                    </a:lnTo>
                    <a:lnTo>
                      <a:pt x="4346" y="1802"/>
                    </a:lnTo>
                    <a:lnTo>
                      <a:pt x="4326" y="1803"/>
                    </a:lnTo>
                    <a:lnTo>
                      <a:pt x="942" y="2273"/>
                    </a:lnTo>
                    <a:lnTo>
                      <a:pt x="896" y="2327"/>
                    </a:lnTo>
                    <a:lnTo>
                      <a:pt x="849" y="2377"/>
                    </a:lnTo>
                    <a:lnTo>
                      <a:pt x="803" y="2424"/>
                    </a:lnTo>
                    <a:lnTo>
                      <a:pt x="759" y="2467"/>
                    </a:lnTo>
                    <a:lnTo>
                      <a:pt x="737" y="2487"/>
                    </a:lnTo>
                    <a:lnTo>
                      <a:pt x="715" y="2507"/>
                    </a:lnTo>
                    <a:lnTo>
                      <a:pt x="693" y="2525"/>
                    </a:lnTo>
                    <a:lnTo>
                      <a:pt x="672" y="2542"/>
                    </a:lnTo>
                    <a:lnTo>
                      <a:pt x="651" y="2559"/>
                    </a:lnTo>
                    <a:lnTo>
                      <a:pt x="630" y="2575"/>
                    </a:lnTo>
                    <a:lnTo>
                      <a:pt x="609" y="2591"/>
                    </a:lnTo>
                    <a:lnTo>
                      <a:pt x="589" y="2604"/>
                    </a:lnTo>
                    <a:lnTo>
                      <a:pt x="569" y="2618"/>
                    </a:lnTo>
                    <a:lnTo>
                      <a:pt x="548" y="2630"/>
                    </a:lnTo>
                    <a:lnTo>
                      <a:pt x="528" y="2641"/>
                    </a:lnTo>
                    <a:lnTo>
                      <a:pt x="509" y="2652"/>
                    </a:lnTo>
                    <a:lnTo>
                      <a:pt x="490" y="2662"/>
                    </a:lnTo>
                    <a:lnTo>
                      <a:pt x="470" y="2672"/>
                    </a:lnTo>
                    <a:lnTo>
                      <a:pt x="451" y="2680"/>
                    </a:lnTo>
                    <a:lnTo>
                      <a:pt x="432" y="2687"/>
                    </a:lnTo>
                    <a:lnTo>
                      <a:pt x="414" y="2693"/>
                    </a:lnTo>
                    <a:lnTo>
                      <a:pt x="395" y="2699"/>
                    </a:lnTo>
                    <a:lnTo>
                      <a:pt x="377" y="2703"/>
                    </a:lnTo>
                    <a:lnTo>
                      <a:pt x="359" y="2707"/>
                    </a:lnTo>
                    <a:lnTo>
                      <a:pt x="342" y="2710"/>
                    </a:lnTo>
                    <a:lnTo>
                      <a:pt x="324" y="2712"/>
                    </a:lnTo>
                    <a:lnTo>
                      <a:pt x="306" y="2713"/>
                    </a:lnTo>
                    <a:lnTo>
                      <a:pt x="289" y="2714"/>
                    </a:lnTo>
                    <a:lnTo>
                      <a:pt x="0" y="9921"/>
                    </a:lnTo>
                    <a:lnTo>
                      <a:pt x="11266" y="7736"/>
                    </a:lnTo>
                    <a:lnTo>
                      <a:pt x="11660" y="560"/>
                    </a:lnTo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headEnd/>
                <a:tailEnd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343634" y="2921854"/>
                <a:ext cx="1752600" cy="3562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/>
                  <a:t>SPARQL Pattern</a:t>
                </a:r>
              </a:p>
            </p:txBody>
          </p:sp>
        </p:grpSp>
      </p:grpSp>
      <p:grpSp>
        <p:nvGrpSpPr>
          <p:cNvPr id="6" name="Group 47"/>
          <p:cNvGrpSpPr/>
          <p:nvPr/>
        </p:nvGrpSpPr>
        <p:grpSpPr>
          <a:xfrm>
            <a:off x="5805170" y="1977327"/>
            <a:ext cx="1430680" cy="1520800"/>
            <a:chOff x="6399792" y="2179637"/>
            <a:chExt cx="1577225" cy="1676400"/>
          </a:xfrm>
        </p:grpSpPr>
        <p:grpSp>
          <p:nvGrpSpPr>
            <p:cNvPr id="9" name="Group 44"/>
            <p:cNvGrpSpPr/>
            <p:nvPr/>
          </p:nvGrpSpPr>
          <p:grpSpPr>
            <a:xfrm>
              <a:off x="6918917" y="2484437"/>
              <a:ext cx="703865" cy="685800"/>
              <a:chOff x="6918917" y="2484437"/>
              <a:chExt cx="703865" cy="685800"/>
            </a:xfrm>
          </p:grpSpPr>
          <p:sp>
            <p:nvSpPr>
              <p:cNvPr id="35" name="Freeform 37"/>
              <p:cNvSpPr>
                <a:spLocks/>
              </p:cNvSpPr>
              <p:nvPr/>
            </p:nvSpPr>
            <p:spPr bwMode="auto">
              <a:xfrm flipH="1">
                <a:off x="7193613" y="2484437"/>
                <a:ext cx="429169" cy="402179"/>
              </a:xfrm>
              <a:custGeom>
                <a:avLst/>
                <a:gdLst/>
                <a:ahLst/>
                <a:cxnLst>
                  <a:cxn ang="0">
                    <a:pos x="4725" y="1045"/>
                  </a:cxn>
                  <a:cxn ang="0">
                    <a:pos x="5732" y="1170"/>
                  </a:cxn>
                  <a:cxn ang="0">
                    <a:pos x="6866" y="307"/>
                  </a:cxn>
                  <a:cxn ang="0">
                    <a:pos x="7710" y="740"/>
                  </a:cxn>
                  <a:cxn ang="0">
                    <a:pos x="7467" y="2079"/>
                  </a:cxn>
                  <a:cxn ang="0">
                    <a:pos x="8069" y="2853"/>
                  </a:cxn>
                  <a:cxn ang="0">
                    <a:pos x="9519" y="2979"/>
                  </a:cxn>
                  <a:cxn ang="0">
                    <a:pos x="9817" y="3887"/>
                  </a:cxn>
                  <a:cxn ang="0">
                    <a:pos x="8781" y="4858"/>
                  </a:cxn>
                  <a:cxn ang="0">
                    <a:pos x="8684" y="5868"/>
                  </a:cxn>
                  <a:cxn ang="0">
                    <a:pos x="9519" y="6866"/>
                  </a:cxn>
                  <a:cxn ang="0">
                    <a:pos x="9079" y="7711"/>
                  </a:cxn>
                  <a:cxn ang="0">
                    <a:pos x="7674" y="7542"/>
                  </a:cxn>
                  <a:cxn ang="0">
                    <a:pos x="6936" y="8106"/>
                  </a:cxn>
                  <a:cxn ang="0">
                    <a:pos x="6866" y="9519"/>
                  </a:cxn>
                  <a:cxn ang="0">
                    <a:pos x="5929" y="9817"/>
                  </a:cxn>
                  <a:cxn ang="0">
                    <a:pos x="5029" y="8745"/>
                  </a:cxn>
                  <a:cxn ang="0">
                    <a:pos x="4022" y="8648"/>
                  </a:cxn>
                  <a:cxn ang="0">
                    <a:pos x="2979" y="9519"/>
                  </a:cxn>
                  <a:cxn ang="0">
                    <a:pos x="2115" y="9080"/>
                  </a:cxn>
                  <a:cxn ang="0">
                    <a:pos x="2115" y="7440"/>
                  </a:cxn>
                  <a:cxn ang="0">
                    <a:pos x="1539" y="6667"/>
                  </a:cxn>
                  <a:cxn ang="0">
                    <a:pos x="307" y="6866"/>
                  </a:cxn>
                  <a:cxn ang="0">
                    <a:pos x="0" y="5930"/>
                  </a:cxn>
                  <a:cxn ang="0">
                    <a:pos x="1072" y="4923"/>
                  </a:cxn>
                  <a:cxn ang="0">
                    <a:pos x="1207" y="3924"/>
                  </a:cxn>
                  <a:cxn ang="0">
                    <a:pos x="307" y="2979"/>
                  </a:cxn>
                  <a:cxn ang="0">
                    <a:pos x="740" y="2079"/>
                  </a:cxn>
                  <a:cxn ang="0">
                    <a:pos x="2017" y="2447"/>
                  </a:cxn>
                  <a:cxn ang="0">
                    <a:pos x="2717" y="1846"/>
                  </a:cxn>
                  <a:cxn ang="0">
                    <a:pos x="2979" y="307"/>
                  </a:cxn>
                  <a:cxn ang="0">
                    <a:pos x="3887" y="0"/>
                  </a:cxn>
                  <a:cxn ang="0">
                    <a:pos x="4725" y="1045"/>
                  </a:cxn>
                </a:cxnLst>
                <a:rect l="0" t="0" r="r" b="b"/>
                <a:pathLst>
                  <a:path w="9817" h="9817">
                    <a:moveTo>
                      <a:pt x="4725" y="1045"/>
                    </a:moveTo>
                    <a:lnTo>
                      <a:pt x="5732" y="1170"/>
                    </a:lnTo>
                    <a:lnTo>
                      <a:pt x="6866" y="307"/>
                    </a:lnTo>
                    <a:lnTo>
                      <a:pt x="7710" y="740"/>
                    </a:lnTo>
                    <a:lnTo>
                      <a:pt x="7467" y="2079"/>
                    </a:lnTo>
                    <a:lnTo>
                      <a:pt x="8069" y="2853"/>
                    </a:lnTo>
                    <a:lnTo>
                      <a:pt x="9519" y="2979"/>
                    </a:lnTo>
                    <a:lnTo>
                      <a:pt x="9817" y="3887"/>
                    </a:lnTo>
                    <a:lnTo>
                      <a:pt x="8781" y="4858"/>
                    </a:lnTo>
                    <a:lnTo>
                      <a:pt x="8684" y="5868"/>
                    </a:lnTo>
                    <a:lnTo>
                      <a:pt x="9519" y="6866"/>
                    </a:lnTo>
                    <a:lnTo>
                      <a:pt x="9079" y="7711"/>
                    </a:lnTo>
                    <a:lnTo>
                      <a:pt x="7674" y="7542"/>
                    </a:lnTo>
                    <a:lnTo>
                      <a:pt x="6936" y="8106"/>
                    </a:lnTo>
                    <a:lnTo>
                      <a:pt x="6866" y="9519"/>
                    </a:lnTo>
                    <a:lnTo>
                      <a:pt x="5929" y="9817"/>
                    </a:lnTo>
                    <a:lnTo>
                      <a:pt x="5029" y="8745"/>
                    </a:lnTo>
                    <a:lnTo>
                      <a:pt x="4022" y="8648"/>
                    </a:lnTo>
                    <a:lnTo>
                      <a:pt x="2979" y="9519"/>
                    </a:lnTo>
                    <a:lnTo>
                      <a:pt x="2115" y="9080"/>
                    </a:lnTo>
                    <a:lnTo>
                      <a:pt x="2115" y="7440"/>
                    </a:lnTo>
                    <a:lnTo>
                      <a:pt x="1539" y="6667"/>
                    </a:lnTo>
                    <a:lnTo>
                      <a:pt x="307" y="6866"/>
                    </a:lnTo>
                    <a:lnTo>
                      <a:pt x="0" y="5930"/>
                    </a:lnTo>
                    <a:lnTo>
                      <a:pt x="1072" y="4923"/>
                    </a:lnTo>
                    <a:lnTo>
                      <a:pt x="1207" y="3924"/>
                    </a:lnTo>
                    <a:lnTo>
                      <a:pt x="307" y="2979"/>
                    </a:lnTo>
                    <a:lnTo>
                      <a:pt x="740" y="2079"/>
                    </a:lnTo>
                    <a:lnTo>
                      <a:pt x="2017" y="2447"/>
                    </a:lnTo>
                    <a:lnTo>
                      <a:pt x="2717" y="1846"/>
                    </a:lnTo>
                    <a:lnTo>
                      <a:pt x="2979" y="307"/>
                    </a:lnTo>
                    <a:lnTo>
                      <a:pt x="3887" y="0"/>
                    </a:lnTo>
                    <a:lnTo>
                      <a:pt x="4725" y="1045"/>
                    </a:lnTo>
                    <a:close/>
                  </a:path>
                </a:pathLst>
              </a:custGeom>
              <a:solidFill>
                <a:srgbClr val="000090"/>
              </a:solidFill>
              <a:ln w="3175">
                <a:noFill/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6" name="Freeform 38"/>
              <p:cNvSpPr>
                <a:spLocks/>
              </p:cNvSpPr>
              <p:nvPr/>
            </p:nvSpPr>
            <p:spPr bwMode="auto">
              <a:xfrm flipH="1">
                <a:off x="6918917" y="2762818"/>
                <a:ext cx="433363" cy="407419"/>
              </a:xfrm>
              <a:custGeom>
                <a:avLst/>
                <a:gdLst/>
                <a:ahLst/>
                <a:cxnLst>
                  <a:cxn ang="0">
                    <a:pos x="2914" y="1675"/>
                  </a:cxn>
                  <a:cxn ang="0">
                    <a:pos x="3887" y="1269"/>
                  </a:cxn>
                  <a:cxn ang="0">
                    <a:pos x="4453" y="0"/>
                  </a:cxn>
                  <a:cxn ang="0">
                    <a:pos x="5426" y="0"/>
                  </a:cxn>
                  <a:cxn ang="0">
                    <a:pos x="5829" y="1269"/>
                  </a:cxn>
                  <a:cxn ang="0">
                    <a:pos x="6728" y="1638"/>
                  </a:cxn>
                  <a:cxn ang="0">
                    <a:pos x="8069" y="1036"/>
                  </a:cxn>
                  <a:cxn ang="0">
                    <a:pos x="8779" y="1748"/>
                  </a:cxn>
                  <a:cxn ang="0">
                    <a:pos x="8303" y="3050"/>
                  </a:cxn>
                  <a:cxn ang="0">
                    <a:pos x="8671" y="3987"/>
                  </a:cxn>
                  <a:cxn ang="0">
                    <a:pos x="9915" y="4490"/>
                  </a:cxn>
                  <a:cxn ang="0">
                    <a:pos x="9915" y="5427"/>
                  </a:cxn>
                  <a:cxn ang="0">
                    <a:pos x="8611" y="5930"/>
                  </a:cxn>
                  <a:cxn ang="0">
                    <a:pos x="8241" y="6802"/>
                  </a:cxn>
                  <a:cxn ang="0">
                    <a:pos x="8843" y="8070"/>
                  </a:cxn>
                  <a:cxn ang="0">
                    <a:pos x="8177" y="8808"/>
                  </a:cxn>
                  <a:cxn ang="0">
                    <a:pos x="6863" y="8279"/>
                  </a:cxn>
                  <a:cxn ang="0">
                    <a:pos x="5929" y="8648"/>
                  </a:cxn>
                  <a:cxn ang="0">
                    <a:pos x="5460" y="9953"/>
                  </a:cxn>
                  <a:cxn ang="0">
                    <a:pos x="4453" y="9953"/>
                  </a:cxn>
                  <a:cxn ang="0">
                    <a:pos x="3716" y="8513"/>
                  </a:cxn>
                  <a:cxn ang="0">
                    <a:pos x="2844" y="8107"/>
                  </a:cxn>
                  <a:cxn ang="0">
                    <a:pos x="1846" y="8845"/>
                  </a:cxn>
                  <a:cxn ang="0">
                    <a:pos x="1142" y="8145"/>
                  </a:cxn>
                  <a:cxn ang="0">
                    <a:pos x="1609" y="6765"/>
                  </a:cxn>
                  <a:cxn ang="0">
                    <a:pos x="1241" y="5866"/>
                  </a:cxn>
                  <a:cxn ang="0">
                    <a:pos x="0" y="5427"/>
                  </a:cxn>
                  <a:cxn ang="0">
                    <a:pos x="0" y="4453"/>
                  </a:cxn>
                  <a:cxn ang="0">
                    <a:pos x="1241" y="4159"/>
                  </a:cxn>
                  <a:cxn ang="0">
                    <a:pos x="1539" y="3287"/>
                  </a:cxn>
                  <a:cxn ang="0">
                    <a:pos x="1035" y="1847"/>
                  </a:cxn>
                  <a:cxn ang="0">
                    <a:pos x="1711" y="1143"/>
                  </a:cxn>
                  <a:cxn ang="0">
                    <a:pos x="2914" y="1675"/>
                  </a:cxn>
                </a:cxnLst>
                <a:rect l="0" t="0" r="r" b="b"/>
                <a:pathLst>
                  <a:path w="9915" h="9953">
                    <a:moveTo>
                      <a:pt x="2914" y="1675"/>
                    </a:moveTo>
                    <a:lnTo>
                      <a:pt x="3887" y="1269"/>
                    </a:lnTo>
                    <a:lnTo>
                      <a:pt x="4453" y="0"/>
                    </a:lnTo>
                    <a:lnTo>
                      <a:pt x="5426" y="0"/>
                    </a:lnTo>
                    <a:lnTo>
                      <a:pt x="5829" y="1269"/>
                    </a:lnTo>
                    <a:lnTo>
                      <a:pt x="6728" y="1638"/>
                    </a:lnTo>
                    <a:lnTo>
                      <a:pt x="8069" y="1036"/>
                    </a:lnTo>
                    <a:lnTo>
                      <a:pt x="8779" y="1748"/>
                    </a:lnTo>
                    <a:lnTo>
                      <a:pt x="8303" y="3050"/>
                    </a:lnTo>
                    <a:lnTo>
                      <a:pt x="8671" y="3987"/>
                    </a:lnTo>
                    <a:lnTo>
                      <a:pt x="9915" y="4490"/>
                    </a:lnTo>
                    <a:lnTo>
                      <a:pt x="9915" y="5427"/>
                    </a:lnTo>
                    <a:lnTo>
                      <a:pt x="8611" y="5930"/>
                    </a:lnTo>
                    <a:lnTo>
                      <a:pt x="8241" y="6802"/>
                    </a:lnTo>
                    <a:lnTo>
                      <a:pt x="8843" y="8070"/>
                    </a:lnTo>
                    <a:lnTo>
                      <a:pt x="8177" y="8808"/>
                    </a:lnTo>
                    <a:lnTo>
                      <a:pt x="6863" y="8279"/>
                    </a:lnTo>
                    <a:lnTo>
                      <a:pt x="5929" y="8648"/>
                    </a:lnTo>
                    <a:lnTo>
                      <a:pt x="5460" y="9953"/>
                    </a:lnTo>
                    <a:lnTo>
                      <a:pt x="4453" y="9953"/>
                    </a:lnTo>
                    <a:lnTo>
                      <a:pt x="3716" y="8513"/>
                    </a:lnTo>
                    <a:lnTo>
                      <a:pt x="2844" y="8107"/>
                    </a:lnTo>
                    <a:lnTo>
                      <a:pt x="1846" y="8845"/>
                    </a:lnTo>
                    <a:lnTo>
                      <a:pt x="1142" y="8145"/>
                    </a:lnTo>
                    <a:lnTo>
                      <a:pt x="1609" y="6765"/>
                    </a:lnTo>
                    <a:lnTo>
                      <a:pt x="1241" y="5866"/>
                    </a:lnTo>
                    <a:lnTo>
                      <a:pt x="0" y="5427"/>
                    </a:lnTo>
                    <a:lnTo>
                      <a:pt x="0" y="4453"/>
                    </a:lnTo>
                    <a:lnTo>
                      <a:pt x="1241" y="4159"/>
                    </a:lnTo>
                    <a:lnTo>
                      <a:pt x="1539" y="3287"/>
                    </a:lnTo>
                    <a:lnTo>
                      <a:pt x="1035" y="1847"/>
                    </a:lnTo>
                    <a:lnTo>
                      <a:pt x="1711" y="1143"/>
                    </a:lnTo>
                    <a:lnTo>
                      <a:pt x="2914" y="1675"/>
                    </a:lnTo>
                  </a:path>
                </a:pathLst>
              </a:custGeom>
              <a:solidFill>
                <a:srgbClr val="02CC99"/>
              </a:solidFill>
              <a:ln w="3175">
                <a:noFill/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" name="Freeform 39"/>
              <p:cNvSpPr>
                <a:spLocks/>
              </p:cNvSpPr>
              <p:nvPr/>
            </p:nvSpPr>
            <p:spPr bwMode="auto">
              <a:xfrm flipH="1">
                <a:off x="7360667" y="2640985"/>
                <a:ext cx="95060" cy="90392"/>
              </a:xfrm>
              <a:custGeom>
                <a:avLst/>
                <a:gdLst/>
                <a:ahLst/>
                <a:cxnLst>
                  <a:cxn ang="0">
                    <a:pos x="962" y="6"/>
                  </a:cxn>
                  <a:cxn ang="0">
                    <a:pos x="834" y="26"/>
                  </a:cxn>
                  <a:cxn ang="0">
                    <a:pos x="712" y="61"/>
                  </a:cxn>
                  <a:cxn ang="0">
                    <a:pos x="596" y="112"/>
                  </a:cxn>
                  <a:cxn ang="0">
                    <a:pos x="485" y="179"/>
                  </a:cxn>
                  <a:cxn ang="0">
                    <a:pos x="380" y="262"/>
                  </a:cxn>
                  <a:cxn ang="0">
                    <a:pos x="280" y="360"/>
                  </a:cxn>
                  <a:cxn ang="0">
                    <a:pos x="194" y="464"/>
                  </a:cxn>
                  <a:cxn ang="0">
                    <a:pos x="124" y="573"/>
                  </a:cxn>
                  <a:cxn ang="0">
                    <a:pos x="69" y="689"/>
                  </a:cxn>
                  <a:cxn ang="0">
                    <a:pos x="31" y="810"/>
                  </a:cxn>
                  <a:cxn ang="0">
                    <a:pos x="8" y="936"/>
                  </a:cxn>
                  <a:cxn ang="0">
                    <a:pos x="0" y="1069"/>
                  </a:cxn>
                  <a:cxn ang="0">
                    <a:pos x="8" y="1210"/>
                  </a:cxn>
                  <a:cxn ang="0">
                    <a:pos x="31" y="1344"/>
                  </a:cxn>
                  <a:cxn ang="0">
                    <a:pos x="69" y="1473"/>
                  </a:cxn>
                  <a:cxn ang="0">
                    <a:pos x="124" y="1595"/>
                  </a:cxn>
                  <a:cxn ang="0">
                    <a:pos x="194" y="1711"/>
                  </a:cxn>
                  <a:cxn ang="0">
                    <a:pos x="280" y="1822"/>
                  </a:cxn>
                  <a:cxn ang="0">
                    <a:pos x="380" y="1925"/>
                  </a:cxn>
                  <a:cxn ang="0">
                    <a:pos x="485" y="2012"/>
                  </a:cxn>
                  <a:cxn ang="0">
                    <a:pos x="596" y="2084"/>
                  </a:cxn>
                  <a:cxn ang="0">
                    <a:pos x="712" y="2138"/>
                  </a:cxn>
                  <a:cxn ang="0">
                    <a:pos x="834" y="2176"/>
                  </a:cxn>
                  <a:cxn ang="0">
                    <a:pos x="962" y="2197"/>
                  </a:cxn>
                  <a:cxn ang="0">
                    <a:pos x="1096" y="2201"/>
                  </a:cxn>
                  <a:cxn ang="0">
                    <a:pos x="1233" y="2191"/>
                  </a:cxn>
                  <a:cxn ang="0">
                    <a:pos x="1364" y="2162"/>
                  </a:cxn>
                  <a:cxn ang="0">
                    <a:pos x="1489" y="2118"/>
                  </a:cxn>
                  <a:cxn ang="0">
                    <a:pos x="1607" y="2058"/>
                  </a:cxn>
                  <a:cxn ang="0">
                    <a:pos x="1719" y="1980"/>
                  </a:cxn>
                  <a:cxn ang="0">
                    <a:pos x="1827" y="1886"/>
                  </a:cxn>
                  <a:cxn ang="0">
                    <a:pos x="1925" y="1779"/>
                  </a:cxn>
                  <a:cxn ang="0">
                    <a:pos x="2007" y="1665"/>
                  </a:cxn>
                  <a:cxn ang="0">
                    <a:pos x="2072" y="1547"/>
                  </a:cxn>
                  <a:cxn ang="0">
                    <a:pos x="2122" y="1422"/>
                  </a:cxn>
                  <a:cxn ang="0">
                    <a:pos x="2156" y="1291"/>
                  </a:cxn>
                  <a:cxn ang="0">
                    <a:pos x="2174" y="1154"/>
                  </a:cxn>
                  <a:cxn ang="0">
                    <a:pos x="2176" y="1015"/>
                  </a:cxn>
                  <a:cxn ang="0">
                    <a:pos x="2161" y="885"/>
                  </a:cxn>
                  <a:cxn ang="0">
                    <a:pos x="2131" y="761"/>
                  </a:cxn>
                  <a:cxn ang="0">
                    <a:pos x="2083" y="642"/>
                  </a:cxn>
                  <a:cxn ang="0">
                    <a:pos x="2021" y="529"/>
                  </a:cxn>
                  <a:cxn ang="0">
                    <a:pos x="1943" y="422"/>
                  </a:cxn>
                  <a:cxn ang="0">
                    <a:pos x="1848" y="319"/>
                  </a:cxn>
                  <a:cxn ang="0">
                    <a:pos x="1741" y="227"/>
                  </a:cxn>
                  <a:cxn ang="0">
                    <a:pos x="1630" y="150"/>
                  </a:cxn>
                  <a:cxn ang="0">
                    <a:pos x="1513" y="90"/>
                  </a:cxn>
                  <a:cxn ang="0">
                    <a:pos x="1389" y="45"/>
                  </a:cxn>
                  <a:cxn ang="0">
                    <a:pos x="1260" y="15"/>
                  </a:cxn>
                  <a:cxn ang="0">
                    <a:pos x="1125" y="2"/>
                  </a:cxn>
                </a:cxnLst>
                <a:rect l="0" t="0" r="r" b="b"/>
                <a:pathLst>
                  <a:path w="2177" h="2202">
                    <a:moveTo>
                      <a:pt x="1068" y="0"/>
                    </a:moveTo>
                    <a:lnTo>
                      <a:pt x="1042" y="0"/>
                    </a:lnTo>
                    <a:lnTo>
                      <a:pt x="1015" y="2"/>
                    </a:lnTo>
                    <a:lnTo>
                      <a:pt x="988" y="3"/>
                    </a:lnTo>
                    <a:lnTo>
                      <a:pt x="962" y="6"/>
                    </a:lnTo>
                    <a:lnTo>
                      <a:pt x="936" y="8"/>
                    </a:lnTo>
                    <a:lnTo>
                      <a:pt x="910" y="11"/>
                    </a:lnTo>
                    <a:lnTo>
                      <a:pt x="884" y="15"/>
                    </a:lnTo>
                    <a:lnTo>
                      <a:pt x="859" y="20"/>
                    </a:lnTo>
                    <a:lnTo>
                      <a:pt x="834" y="26"/>
                    </a:lnTo>
                    <a:lnTo>
                      <a:pt x="809" y="31"/>
                    </a:lnTo>
                    <a:lnTo>
                      <a:pt x="785" y="37"/>
                    </a:lnTo>
                    <a:lnTo>
                      <a:pt x="761" y="45"/>
                    </a:lnTo>
                    <a:lnTo>
                      <a:pt x="737" y="53"/>
                    </a:lnTo>
                    <a:lnTo>
                      <a:pt x="712" y="61"/>
                    </a:lnTo>
                    <a:lnTo>
                      <a:pt x="688" y="70"/>
                    </a:lnTo>
                    <a:lnTo>
                      <a:pt x="665" y="79"/>
                    </a:lnTo>
                    <a:lnTo>
                      <a:pt x="641" y="90"/>
                    </a:lnTo>
                    <a:lnTo>
                      <a:pt x="618" y="100"/>
                    </a:lnTo>
                    <a:lnTo>
                      <a:pt x="596" y="112"/>
                    </a:lnTo>
                    <a:lnTo>
                      <a:pt x="573" y="124"/>
                    </a:lnTo>
                    <a:lnTo>
                      <a:pt x="551" y="137"/>
                    </a:lnTo>
                    <a:lnTo>
                      <a:pt x="529" y="150"/>
                    </a:lnTo>
                    <a:lnTo>
                      <a:pt x="507" y="164"/>
                    </a:lnTo>
                    <a:lnTo>
                      <a:pt x="485" y="179"/>
                    </a:lnTo>
                    <a:lnTo>
                      <a:pt x="464" y="195"/>
                    </a:lnTo>
                    <a:lnTo>
                      <a:pt x="442" y="210"/>
                    </a:lnTo>
                    <a:lnTo>
                      <a:pt x="421" y="227"/>
                    </a:lnTo>
                    <a:lnTo>
                      <a:pt x="400" y="244"/>
                    </a:lnTo>
                    <a:lnTo>
                      <a:pt x="380" y="262"/>
                    </a:lnTo>
                    <a:lnTo>
                      <a:pt x="359" y="281"/>
                    </a:lnTo>
                    <a:lnTo>
                      <a:pt x="339" y="299"/>
                    </a:lnTo>
                    <a:lnTo>
                      <a:pt x="319" y="319"/>
                    </a:lnTo>
                    <a:lnTo>
                      <a:pt x="299" y="339"/>
                    </a:lnTo>
                    <a:lnTo>
                      <a:pt x="280" y="360"/>
                    </a:lnTo>
                    <a:lnTo>
                      <a:pt x="261" y="380"/>
                    </a:lnTo>
                    <a:lnTo>
                      <a:pt x="244" y="401"/>
                    </a:lnTo>
                    <a:lnTo>
                      <a:pt x="227" y="422"/>
                    </a:lnTo>
                    <a:lnTo>
                      <a:pt x="210" y="443"/>
                    </a:lnTo>
                    <a:lnTo>
                      <a:pt x="194" y="464"/>
                    </a:lnTo>
                    <a:lnTo>
                      <a:pt x="179" y="485"/>
                    </a:lnTo>
                    <a:lnTo>
                      <a:pt x="164" y="507"/>
                    </a:lnTo>
                    <a:lnTo>
                      <a:pt x="149" y="529"/>
                    </a:lnTo>
                    <a:lnTo>
                      <a:pt x="137" y="551"/>
                    </a:lnTo>
                    <a:lnTo>
                      <a:pt x="124" y="573"/>
                    </a:lnTo>
                    <a:lnTo>
                      <a:pt x="111" y="596"/>
                    </a:lnTo>
                    <a:lnTo>
                      <a:pt x="100" y="619"/>
                    </a:lnTo>
                    <a:lnTo>
                      <a:pt x="89" y="642"/>
                    </a:lnTo>
                    <a:lnTo>
                      <a:pt x="79" y="666"/>
                    </a:lnTo>
                    <a:lnTo>
                      <a:pt x="69" y="689"/>
                    </a:lnTo>
                    <a:lnTo>
                      <a:pt x="60" y="713"/>
                    </a:lnTo>
                    <a:lnTo>
                      <a:pt x="52" y="737"/>
                    </a:lnTo>
                    <a:lnTo>
                      <a:pt x="44" y="761"/>
                    </a:lnTo>
                    <a:lnTo>
                      <a:pt x="37" y="785"/>
                    </a:lnTo>
                    <a:lnTo>
                      <a:pt x="31" y="810"/>
                    </a:lnTo>
                    <a:lnTo>
                      <a:pt x="24" y="834"/>
                    </a:lnTo>
                    <a:lnTo>
                      <a:pt x="19" y="860"/>
                    </a:lnTo>
                    <a:lnTo>
                      <a:pt x="15" y="885"/>
                    </a:lnTo>
                    <a:lnTo>
                      <a:pt x="11" y="911"/>
                    </a:lnTo>
                    <a:lnTo>
                      <a:pt x="8" y="936"/>
                    </a:lnTo>
                    <a:lnTo>
                      <a:pt x="4" y="962"/>
                    </a:lnTo>
                    <a:lnTo>
                      <a:pt x="2" y="989"/>
                    </a:lnTo>
                    <a:lnTo>
                      <a:pt x="1" y="1015"/>
                    </a:lnTo>
                    <a:lnTo>
                      <a:pt x="0" y="1042"/>
                    </a:lnTo>
                    <a:lnTo>
                      <a:pt x="0" y="1069"/>
                    </a:lnTo>
                    <a:lnTo>
                      <a:pt x="0" y="1098"/>
                    </a:lnTo>
                    <a:lnTo>
                      <a:pt x="1" y="1126"/>
                    </a:lnTo>
                    <a:lnTo>
                      <a:pt x="2" y="1154"/>
                    </a:lnTo>
                    <a:lnTo>
                      <a:pt x="4" y="1182"/>
                    </a:lnTo>
                    <a:lnTo>
                      <a:pt x="8" y="1210"/>
                    </a:lnTo>
                    <a:lnTo>
                      <a:pt x="11" y="1237"/>
                    </a:lnTo>
                    <a:lnTo>
                      <a:pt x="15" y="1265"/>
                    </a:lnTo>
                    <a:lnTo>
                      <a:pt x="19" y="1291"/>
                    </a:lnTo>
                    <a:lnTo>
                      <a:pt x="24" y="1318"/>
                    </a:lnTo>
                    <a:lnTo>
                      <a:pt x="31" y="1344"/>
                    </a:lnTo>
                    <a:lnTo>
                      <a:pt x="37" y="1370"/>
                    </a:lnTo>
                    <a:lnTo>
                      <a:pt x="44" y="1397"/>
                    </a:lnTo>
                    <a:lnTo>
                      <a:pt x="52" y="1422"/>
                    </a:lnTo>
                    <a:lnTo>
                      <a:pt x="60" y="1448"/>
                    </a:lnTo>
                    <a:lnTo>
                      <a:pt x="69" y="1473"/>
                    </a:lnTo>
                    <a:lnTo>
                      <a:pt x="79" y="1497"/>
                    </a:lnTo>
                    <a:lnTo>
                      <a:pt x="89" y="1523"/>
                    </a:lnTo>
                    <a:lnTo>
                      <a:pt x="100" y="1547"/>
                    </a:lnTo>
                    <a:lnTo>
                      <a:pt x="111" y="1571"/>
                    </a:lnTo>
                    <a:lnTo>
                      <a:pt x="124" y="1595"/>
                    </a:lnTo>
                    <a:lnTo>
                      <a:pt x="137" y="1619"/>
                    </a:lnTo>
                    <a:lnTo>
                      <a:pt x="149" y="1642"/>
                    </a:lnTo>
                    <a:lnTo>
                      <a:pt x="164" y="1665"/>
                    </a:lnTo>
                    <a:lnTo>
                      <a:pt x="179" y="1688"/>
                    </a:lnTo>
                    <a:lnTo>
                      <a:pt x="194" y="1711"/>
                    </a:lnTo>
                    <a:lnTo>
                      <a:pt x="210" y="1734"/>
                    </a:lnTo>
                    <a:lnTo>
                      <a:pt x="227" y="1757"/>
                    </a:lnTo>
                    <a:lnTo>
                      <a:pt x="244" y="1779"/>
                    </a:lnTo>
                    <a:lnTo>
                      <a:pt x="261" y="1801"/>
                    </a:lnTo>
                    <a:lnTo>
                      <a:pt x="280" y="1822"/>
                    </a:lnTo>
                    <a:lnTo>
                      <a:pt x="299" y="1844"/>
                    </a:lnTo>
                    <a:lnTo>
                      <a:pt x="319" y="1865"/>
                    </a:lnTo>
                    <a:lnTo>
                      <a:pt x="339" y="1886"/>
                    </a:lnTo>
                    <a:lnTo>
                      <a:pt x="359" y="1905"/>
                    </a:lnTo>
                    <a:lnTo>
                      <a:pt x="380" y="1925"/>
                    </a:lnTo>
                    <a:lnTo>
                      <a:pt x="400" y="1944"/>
                    </a:lnTo>
                    <a:lnTo>
                      <a:pt x="421" y="1962"/>
                    </a:lnTo>
                    <a:lnTo>
                      <a:pt x="442" y="1980"/>
                    </a:lnTo>
                    <a:lnTo>
                      <a:pt x="464" y="1997"/>
                    </a:lnTo>
                    <a:lnTo>
                      <a:pt x="485" y="2012"/>
                    </a:lnTo>
                    <a:lnTo>
                      <a:pt x="507" y="2028"/>
                    </a:lnTo>
                    <a:lnTo>
                      <a:pt x="529" y="2043"/>
                    </a:lnTo>
                    <a:lnTo>
                      <a:pt x="551" y="2058"/>
                    </a:lnTo>
                    <a:lnTo>
                      <a:pt x="573" y="2071"/>
                    </a:lnTo>
                    <a:lnTo>
                      <a:pt x="596" y="2084"/>
                    </a:lnTo>
                    <a:lnTo>
                      <a:pt x="618" y="2096"/>
                    </a:lnTo>
                    <a:lnTo>
                      <a:pt x="641" y="2108"/>
                    </a:lnTo>
                    <a:lnTo>
                      <a:pt x="665" y="2118"/>
                    </a:lnTo>
                    <a:lnTo>
                      <a:pt x="688" y="2129"/>
                    </a:lnTo>
                    <a:lnTo>
                      <a:pt x="712" y="2138"/>
                    </a:lnTo>
                    <a:lnTo>
                      <a:pt x="737" y="2147"/>
                    </a:lnTo>
                    <a:lnTo>
                      <a:pt x="761" y="2155"/>
                    </a:lnTo>
                    <a:lnTo>
                      <a:pt x="785" y="2162"/>
                    </a:lnTo>
                    <a:lnTo>
                      <a:pt x="809" y="2170"/>
                    </a:lnTo>
                    <a:lnTo>
                      <a:pt x="834" y="2176"/>
                    </a:lnTo>
                    <a:lnTo>
                      <a:pt x="859" y="2181"/>
                    </a:lnTo>
                    <a:lnTo>
                      <a:pt x="884" y="2187"/>
                    </a:lnTo>
                    <a:lnTo>
                      <a:pt x="910" y="2191"/>
                    </a:lnTo>
                    <a:lnTo>
                      <a:pt x="936" y="2194"/>
                    </a:lnTo>
                    <a:lnTo>
                      <a:pt x="962" y="2197"/>
                    </a:lnTo>
                    <a:lnTo>
                      <a:pt x="988" y="2199"/>
                    </a:lnTo>
                    <a:lnTo>
                      <a:pt x="1015" y="2201"/>
                    </a:lnTo>
                    <a:lnTo>
                      <a:pt x="1042" y="2201"/>
                    </a:lnTo>
                    <a:lnTo>
                      <a:pt x="1068" y="2202"/>
                    </a:lnTo>
                    <a:lnTo>
                      <a:pt x="1096" y="2201"/>
                    </a:lnTo>
                    <a:lnTo>
                      <a:pt x="1125" y="2201"/>
                    </a:lnTo>
                    <a:lnTo>
                      <a:pt x="1152" y="2199"/>
                    </a:lnTo>
                    <a:lnTo>
                      <a:pt x="1179" y="2197"/>
                    </a:lnTo>
                    <a:lnTo>
                      <a:pt x="1206" y="2194"/>
                    </a:lnTo>
                    <a:lnTo>
                      <a:pt x="1233" y="2191"/>
                    </a:lnTo>
                    <a:lnTo>
                      <a:pt x="1260" y="2187"/>
                    </a:lnTo>
                    <a:lnTo>
                      <a:pt x="1286" y="2181"/>
                    </a:lnTo>
                    <a:lnTo>
                      <a:pt x="1312" y="2176"/>
                    </a:lnTo>
                    <a:lnTo>
                      <a:pt x="1338" y="2170"/>
                    </a:lnTo>
                    <a:lnTo>
                      <a:pt x="1364" y="2162"/>
                    </a:lnTo>
                    <a:lnTo>
                      <a:pt x="1389" y="2155"/>
                    </a:lnTo>
                    <a:lnTo>
                      <a:pt x="1414" y="2147"/>
                    </a:lnTo>
                    <a:lnTo>
                      <a:pt x="1439" y="2138"/>
                    </a:lnTo>
                    <a:lnTo>
                      <a:pt x="1463" y="2129"/>
                    </a:lnTo>
                    <a:lnTo>
                      <a:pt x="1489" y="2118"/>
                    </a:lnTo>
                    <a:lnTo>
                      <a:pt x="1513" y="2108"/>
                    </a:lnTo>
                    <a:lnTo>
                      <a:pt x="1536" y="2096"/>
                    </a:lnTo>
                    <a:lnTo>
                      <a:pt x="1560" y="2084"/>
                    </a:lnTo>
                    <a:lnTo>
                      <a:pt x="1584" y="2071"/>
                    </a:lnTo>
                    <a:lnTo>
                      <a:pt x="1607" y="2058"/>
                    </a:lnTo>
                    <a:lnTo>
                      <a:pt x="1630" y="2043"/>
                    </a:lnTo>
                    <a:lnTo>
                      <a:pt x="1652" y="2028"/>
                    </a:lnTo>
                    <a:lnTo>
                      <a:pt x="1675" y="2012"/>
                    </a:lnTo>
                    <a:lnTo>
                      <a:pt x="1697" y="1997"/>
                    </a:lnTo>
                    <a:lnTo>
                      <a:pt x="1719" y="1980"/>
                    </a:lnTo>
                    <a:lnTo>
                      <a:pt x="1741" y="1962"/>
                    </a:lnTo>
                    <a:lnTo>
                      <a:pt x="1763" y="1944"/>
                    </a:lnTo>
                    <a:lnTo>
                      <a:pt x="1785" y="1925"/>
                    </a:lnTo>
                    <a:lnTo>
                      <a:pt x="1806" y="1905"/>
                    </a:lnTo>
                    <a:lnTo>
                      <a:pt x="1827" y="1886"/>
                    </a:lnTo>
                    <a:lnTo>
                      <a:pt x="1848" y="1865"/>
                    </a:lnTo>
                    <a:lnTo>
                      <a:pt x="1868" y="1844"/>
                    </a:lnTo>
                    <a:lnTo>
                      <a:pt x="1888" y="1822"/>
                    </a:lnTo>
                    <a:lnTo>
                      <a:pt x="1906" y="1801"/>
                    </a:lnTo>
                    <a:lnTo>
                      <a:pt x="1925" y="1779"/>
                    </a:lnTo>
                    <a:lnTo>
                      <a:pt x="1943" y="1757"/>
                    </a:lnTo>
                    <a:lnTo>
                      <a:pt x="1960" y="1734"/>
                    </a:lnTo>
                    <a:lnTo>
                      <a:pt x="1975" y="1711"/>
                    </a:lnTo>
                    <a:lnTo>
                      <a:pt x="1991" y="1688"/>
                    </a:lnTo>
                    <a:lnTo>
                      <a:pt x="2007" y="1665"/>
                    </a:lnTo>
                    <a:lnTo>
                      <a:pt x="2021" y="1642"/>
                    </a:lnTo>
                    <a:lnTo>
                      <a:pt x="2035" y="1619"/>
                    </a:lnTo>
                    <a:lnTo>
                      <a:pt x="2048" y="1595"/>
                    </a:lnTo>
                    <a:lnTo>
                      <a:pt x="2060" y="1571"/>
                    </a:lnTo>
                    <a:lnTo>
                      <a:pt x="2072" y="1547"/>
                    </a:lnTo>
                    <a:lnTo>
                      <a:pt x="2083" y="1523"/>
                    </a:lnTo>
                    <a:lnTo>
                      <a:pt x="2094" y="1497"/>
                    </a:lnTo>
                    <a:lnTo>
                      <a:pt x="2104" y="1473"/>
                    </a:lnTo>
                    <a:lnTo>
                      <a:pt x="2114" y="1448"/>
                    </a:lnTo>
                    <a:lnTo>
                      <a:pt x="2122" y="1422"/>
                    </a:lnTo>
                    <a:lnTo>
                      <a:pt x="2131" y="1397"/>
                    </a:lnTo>
                    <a:lnTo>
                      <a:pt x="2138" y="1370"/>
                    </a:lnTo>
                    <a:lnTo>
                      <a:pt x="2144" y="1344"/>
                    </a:lnTo>
                    <a:lnTo>
                      <a:pt x="2151" y="1318"/>
                    </a:lnTo>
                    <a:lnTo>
                      <a:pt x="2156" y="1291"/>
                    </a:lnTo>
                    <a:lnTo>
                      <a:pt x="2161" y="1265"/>
                    </a:lnTo>
                    <a:lnTo>
                      <a:pt x="2165" y="1237"/>
                    </a:lnTo>
                    <a:lnTo>
                      <a:pt x="2168" y="1210"/>
                    </a:lnTo>
                    <a:lnTo>
                      <a:pt x="2171" y="1182"/>
                    </a:lnTo>
                    <a:lnTo>
                      <a:pt x="2174" y="1154"/>
                    </a:lnTo>
                    <a:lnTo>
                      <a:pt x="2176" y="1126"/>
                    </a:lnTo>
                    <a:lnTo>
                      <a:pt x="2177" y="1098"/>
                    </a:lnTo>
                    <a:lnTo>
                      <a:pt x="2177" y="1069"/>
                    </a:lnTo>
                    <a:lnTo>
                      <a:pt x="2177" y="1042"/>
                    </a:lnTo>
                    <a:lnTo>
                      <a:pt x="2176" y="1015"/>
                    </a:lnTo>
                    <a:lnTo>
                      <a:pt x="2174" y="989"/>
                    </a:lnTo>
                    <a:lnTo>
                      <a:pt x="2171" y="962"/>
                    </a:lnTo>
                    <a:lnTo>
                      <a:pt x="2168" y="936"/>
                    </a:lnTo>
                    <a:lnTo>
                      <a:pt x="2165" y="911"/>
                    </a:lnTo>
                    <a:lnTo>
                      <a:pt x="2161" y="885"/>
                    </a:lnTo>
                    <a:lnTo>
                      <a:pt x="2156" y="860"/>
                    </a:lnTo>
                    <a:lnTo>
                      <a:pt x="2151" y="834"/>
                    </a:lnTo>
                    <a:lnTo>
                      <a:pt x="2144" y="810"/>
                    </a:lnTo>
                    <a:lnTo>
                      <a:pt x="2138" y="785"/>
                    </a:lnTo>
                    <a:lnTo>
                      <a:pt x="2131" y="761"/>
                    </a:lnTo>
                    <a:lnTo>
                      <a:pt x="2122" y="737"/>
                    </a:lnTo>
                    <a:lnTo>
                      <a:pt x="2114" y="713"/>
                    </a:lnTo>
                    <a:lnTo>
                      <a:pt x="2104" y="689"/>
                    </a:lnTo>
                    <a:lnTo>
                      <a:pt x="2094" y="666"/>
                    </a:lnTo>
                    <a:lnTo>
                      <a:pt x="2083" y="642"/>
                    </a:lnTo>
                    <a:lnTo>
                      <a:pt x="2072" y="619"/>
                    </a:lnTo>
                    <a:lnTo>
                      <a:pt x="2060" y="596"/>
                    </a:lnTo>
                    <a:lnTo>
                      <a:pt x="2048" y="573"/>
                    </a:lnTo>
                    <a:lnTo>
                      <a:pt x="2035" y="551"/>
                    </a:lnTo>
                    <a:lnTo>
                      <a:pt x="2021" y="529"/>
                    </a:lnTo>
                    <a:lnTo>
                      <a:pt x="2007" y="507"/>
                    </a:lnTo>
                    <a:lnTo>
                      <a:pt x="1991" y="485"/>
                    </a:lnTo>
                    <a:lnTo>
                      <a:pt x="1975" y="464"/>
                    </a:lnTo>
                    <a:lnTo>
                      <a:pt x="1960" y="443"/>
                    </a:lnTo>
                    <a:lnTo>
                      <a:pt x="1943" y="422"/>
                    </a:lnTo>
                    <a:lnTo>
                      <a:pt x="1925" y="401"/>
                    </a:lnTo>
                    <a:lnTo>
                      <a:pt x="1906" y="380"/>
                    </a:lnTo>
                    <a:lnTo>
                      <a:pt x="1888" y="360"/>
                    </a:lnTo>
                    <a:lnTo>
                      <a:pt x="1868" y="339"/>
                    </a:lnTo>
                    <a:lnTo>
                      <a:pt x="1848" y="319"/>
                    </a:lnTo>
                    <a:lnTo>
                      <a:pt x="1827" y="299"/>
                    </a:lnTo>
                    <a:lnTo>
                      <a:pt x="1806" y="281"/>
                    </a:lnTo>
                    <a:lnTo>
                      <a:pt x="1785" y="262"/>
                    </a:lnTo>
                    <a:lnTo>
                      <a:pt x="1763" y="244"/>
                    </a:lnTo>
                    <a:lnTo>
                      <a:pt x="1741" y="227"/>
                    </a:lnTo>
                    <a:lnTo>
                      <a:pt x="1719" y="210"/>
                    </a:lnTo>
                    <a:lnTo>
                      <a:pt x="1697" y="195"/>
                    </a:lnTo>
                    <a:lnTo>
                      <a:pt x="1675" y="179"/>
                    </a:lnTo>
                    <a:lnTo>
                      <a:pt x="1652" y="164"/>
                    </a:lnTo>
                    <a:lnTo>
                      <a:pt x="1630" y="150"/>
                    </a:lnTo>
                    <a:lnTo>
                      <a:pt x="1607" y="137"/>
                    </a:lnTo>
                    <a:lnTo>
                      <a:pt x="1584" y="124"/>
                    </a:lnTo>
                    <a:lnTo>
                      <a:pt x="1560" y="112"/>
                    </a:lnTo>
                    <a:lnTo>
                      <a:pt x="1536" y="100"/>
                    </a:lnTo>
                    <a:lnTo>
                      <a:pt x="1513" y="90"/>
                    </a:lnTo>
                    <a:lnTo>
                      <a:pt x="1489" y="79"/>
                    </a:lnTo>
                    <a:lnTo>
                      <a:pt x="1463" y="70"/>
                    </a:lnTo>
                    <a:lnTo>
                      <a:pt x="1439" y="61"/>
                    </a:lnTo>
                    <a:lnTo>
                      <a:pt x="1414" y="53"/>
                    </a:lnTo>
                    <a:lnTo>
                      <a:pt x="1389" y="45"/>
                    </a:lnTo>
                    <a:lnTo>
                      <a:pt x="1364" y="37"/>
                    </a:lnTo>
                    <a:lnTo>
                      <a:pt x="1338" y="31"/>
                    </a:lnTo>
                    <a:lnTo>
                      <a:pt x="1312" y="26"/>
                    </a:lnTo>
                    <a:lnTo>
                      <a:pt x="1286" y="20"/>
                    </a:lnTo>
                    <a:lnTo>
                      <a:pt x="1260" y="15"/>
                    </a:lnTo>
                    <a:lnTo>
                      <a:pt x="1233" y="11"/>
                    </a:lnTo>
                    <a:lnTo>
                      <a:pt x="1206" y="8"/>
                    </a:lnTo>
                    <a:lnTo>
                      <a:pt x="1179" y="6"/>
                    </a:lnTo>
                    <a:lnTo>
                      <a:pt x="1152" y="3"/>
                    </a:lnTo>
                    <a:lnTo>
                      <a:pt x="1125" y="2"/>
                    </a:lnTo>
                    <a:lnTo>
                      <a:pt x="1096" y="0"/>
                    </a:lnTo>
                    <a:lnTo>
                      <a:pt x="1068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3175">
                <a:noFill/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" name="Freeform 40"/>
              <p:cNvSpPr>
                <a:spLocks/>
              </p:cNvSpPr>
              <p:nvPr/>
            </p:nvSpPr>
            <p:spPr bwMode="auto">
              <a:xfrm flipH="1">
                <a:off x="7078153" y="2917895"/>
                <a:ext cx="95759" cy="90392"/>
              </a:xfrm>
              <a:custGeom>
                <a:avLst/>
                <a:gdLst/>
                <a:ahLst/>
                <a:cxnLst>
                  <a:cxn ang="0">
                    <a:pos x="481" y="164"/>
                  </a:cxn>
                  <a:cxn ang="0">
                    <a:pos x="395" y="230"/>
                  </a:cxn>
                  <a:cxn ang="0">
                    <a:pos x="318" y="302"/>
                  </a:cxn>
                  <a:cxn ang="0">
                    <a:pos x="249" y="381"/>
                  </a:cxn>
                  <a:cxn ang="0">
                    <a:pos x="188" y="466"/>
                  </a:cxn>
                  <a:cxn ang="0">
                    <a:pos x="135" y="556"/>
                  </a:cxn>
                  <a:cxn ang="0">
                    <a:pos x="90" y="654"/>
                  </a:cxn>
                  <a:cxn ang="0">
                    <a:pos x="52" y="758"/>
                  </a:cxn>
                  <a:cxn ang="0">
                    <a:pos x="23" y="865"/>
                  </a:cxn>
                  <a:cxn ang="0">
                    <a:pos x="6" y="970"/>
                  </a:cxn>
                  <a:cxn ang="0">
                    <a:pos x="0" y="1075"/>
                  </a:cxn>
                  <a:cxn ang="0">
                    <a:pos x="6" y="1178"/>
                  </a:cxn>
                  <a:cxn ang="0">
                    <a:pos x="22" y="1279"/>
                  </a:cxn>
                  <a:cxn ang="0">
                    <a:pos x="50" y="1378"/>
                  </a:cxn>
                  <a:cxn ang="0">
                    <a:pos x="90" y="1475"/>
                  </a:cxn>
                  <a:cxn ang="0">
                    <a:pos x="140" y="1572"/>
                  </a:cxn>
                  <a:cxn ang="0">
                    <a:pos x="192" y="1668"/>
                  </a:cxn>
                  <a:cxn ang="0">
                    <a:pos x="251" y="1759"/>
                  </a:cxn>
                  <a:cxn ang="0">
                    <a:pos x="316" y="1843"/>
                  </a:cxn>
                  <a:cxn ang="0">
                    <a:pos x="388" y="1918"/>
                  </a:cxn>
                  <a:cxn ang="0">
                    <a:pos x="467" y="1985"/>
                  </a:cxn>
                  <a:cxn ang="0">
                    <a:pos x="554" y="2045"/>
                  </a:cxn>
                  <a:cxn ang="0">
                    <a:pos x="648" y="2095"/>
                  </a:cxn>
                  <a:cxn ang="0">
                    <a:pos x="747" y="2138"/>
                  </a:cxn>
                  <a:cxn ang="0">
                    <a:pos x="853" y="2172"/>
                  </a:cxn>
                  <a:cxn ang="0">
                    <a:pos x="959" y="2194"/>
                  </a:cxn>
                  <a:cxn ang="0">
                    <a:pos x="1065" y="2204"/>
                  </a:cxn>
                  <a:cxn ang="0">
                    <a:pos x="1172" y="2202"/>
                  </a:cxn>
                  <a:cxn ang="0">
                    <a:pos x="1278" y="2188"/>
                  </a:cxn>
                  <a:cxn ang="0">
                    <a:pos x="1385" y="2163"/>
                  </a:cxn>
                  <a:cxn ang="0">
                    <a:pos x="1493" y="2125"/>
                  </a:cxn>
                  <a:cxn ang="0">
                    <a:pos x="1601" y="2076"/>
                  </a:cxn>
                  <a:cxn ang="0">
                    <a:pos x="1778" y="1960"/>
                  </a:cxn>
                  <a:cxn ang="0">
                    <a:pos x="1942" y="1813"/>
                  </a:cxn>
                  <a:cxn ang="0">
                    <a:pos x="2065" y="1652"/>
                  </a:cxn>
                  <a:cxn ang="0">
                    <a:pos x="2145" y="1478"/>
                  </a:cxn>
                  <a:cxn ang="0">
                    <a:pos x="2185" y="1290"/>
                  </a:cxn>
                  <a:cxn ang="0">
                    <a:pos x="2182" y="1089"/>
                  </a:cxn>
                  <a:cxn ang="0">
                    <a:pos x="2138" y="873"/>
                  </a:cxn>
                  <a:cxn ang="0">
                    <a:pos x="2052" y="644"/>
                  </a:cxn>
                  <a:cxn ang="0">
                    <a:pos x="1984" y="513"/>
                  </a:cxn>
                  <a:cxn ang="0">
                    <a:pos x="1925" y="425"/>
                  </a:cxn>
                  <a:cxn ang="0">
                    <a:pos x="1859" y="345"/>
                  </a:cxn>
                  <a:cxn ang="0">
                    <a:pos x="1786" y="273"/>
                  </a:cxn>
                  <a:cxn ang="0">
                    <a:pos x="1704" y="209"/>
                  </a:cxn>
                  <a:cxn ang="0">
                    <a:pos x="1616" y="152"/>
                  </a:cxn>
                  <a:cxn ang="0">
                    <a:pos x="1519" y="105"/>
                  </a:cxn>
                  <a:cxn ang="0">
                    <a:pos x="1415" y="65"/>
                  </a:cxn>
                  <a:cxn ang="0">
                    <a:pos x="1307" y="34"/>
                  </a:cxn>
                  <a:cxn ang="0">
                    <a:pos x="1199" y="12"/>
                  </a:cxn>
                  <a:cxn ang="0">
                    <a:pos x="1093" y="1"/>
                  </a:cxn>
                  <a:cxn ang="0">
                    <a:pos x="987" y="1"/>
                  </a:cxn>
                  <a:cxn ang="0">
                    <a:pos x="883" y="12"/>
                  </a:cxn>
                  <a:cxn ang="0">
                    <a:pos x="779" y="33"/>
                  </a:cxn>
                  <a:cxn ang="0">
                    <a:pos x="676" y="64"/>
                  </a:cxn>
                  <a:cxn ang="0">
                    <a:pos x="575" y="106"/>
                  </a:cxn>
                </a:cxnLst>
                <a:rect l="0" t="0" r="r" b="b"/>
                <a:pathLst>
                  <a:path w="2188" h="2205">
                    <a:moveTo>
                      <a:pt x="550" y="118"/>
                    </a:moveTo>
                    <a:lnTo>
                      <a:pt x="526" y="132"/>
                    </a:lnTo>
                    <a:lnTo>
                      <a:pt x="503" y="148"/>
                    </a:lnTo>
                    <a:lnTo>
                      <a:pt x="481" y="164"/>
                    </a:lnTo>
                    <a:lnTo>
                      <a:pt x="459" y="180"/>
                    </a:lnTo>
                    <a:lnTo>
                      <a:pt x="437" y="196"/>
                    </a:lnTo>
                    <a:lnTo>
                      <a:pt x="416" y="213"/>
                    </a:lnTo>
                    <a:lnTo>
                      <a:pt x="395" y="230"/>
                    </a:lnTo>
                    <a:lnTo>
                      <a:pt x="375" y="248"/>
                    </a:lnTo>
                    <a:lnTo>
                      <a:pt x="356" y="266"/>
                    </a:lnTo>
                    <a:lnTo>
                      <a:pt x="337" y="283"/>
                    </a:lnTo>
                    <a:lnTo>
                      <a:pt x="318" y="302"/>
                    </a:lnTo>
                    <a:lnTo>
                      <a:pt x="300" y="321"/>
                    </a:lnTo>
                    <a:lnTo>
                      <a:pt x="283" y="341"/>
                    </a:lnTo>
                    <a:lnTo>
                      <a:pt x="266" y="361"/>
                    </a:lnTo>
                    <a:lnTo>
                      <a:pt x="249" y="381"/>
                    </a:lnTo>
                    <a:lnTo>
                      <a:pt x="233" y="401"/>
                    </a:lnTo>
                    <a:lnTo>
                      <a:pt x="217" y="423"/>
                    </a:lnTo>
                    <a:lnTo>
                      <a:pt x="203" y="444"/>
                    </a:lnTo>
                    <a:lnTo>
                      <a:pt x="188" y="466"/>
                    </a:lnTo>
                    <a:lnTo>
                      <a:pt x="174" y="488"/>
                    </a:lnTo>
                    <a:lnTo>
                      <a:pt x="161" y="510"/>
                    </a:lnTo>
                    <a:lnTo>
                      <a:pt x="147" y="533"/>
                    </a:lnTo>
                    <a:lnTo>
                      <a:pt x="135" y="556"/>
                    </a:lnTo>
                    <a:lnTo>
                      <a:pt x="123" y="580"/>
                    </a:lnTo>
                    <a:lnTo>
                      <a:pt x="112" y="604"/>
                    </a:lnTo>
                    <a:lnTo>
                      <a:pt x="100" y="629"/>
                    </a:lnTo>
                    <a:lnTo>
                      <a:pt x="90" y="654"/>
                    </a:lnTo>
                    <a:lnTo>
                      <a:pt x="79" y="679"/>
                    </a:lnTo>
                    <a:lnTo>
                      <a:pt x="70" y="705"/>
                    </a:lnTo>
                    <a:lnTo>
                      <a:pt x="60" y="731"/>
                    </a:lnTo>
                    <a:lnTo>
                      <a:pt x="52" y="758"/>
                    </a:lnTo>
                    <a:lnTo>
                      <a:pt x="43" y="784"/>
                    </a:lnTo>
                    <a:lnTo>
                      <a:pt x="36" y="811"/>
                    </a:lnTo>
                    <a:lnTo>
                      <a:pt x="29" y="838"/>
                    </a:lnTo>
                    <a:lnTo>
                      <a:pt x="23" y="865"/>
                    </a:lnTo>
                    <a:lnTo>
                      <a:pt x="18" y="892"/>
                    </a:lnTo>
                    <a:lnTo>
                      <a:pt x="13" y="918"/>
                    </a:lnTo>
                    <a:lnTo>
                      <a:pt x="9" y="944"/>
                    </a:lnTo>
                    <a:lnTo>
                      <a:pt x="6" y="970"/>
                    </a:lnTo>
                    <a:lnTo>
                      <a:pt x="4" y="997"/>
                    </a:lnTo>
                    <a:lnTo>
                      <a:pt x="1" y="1023"/>
                    </a:lnTo>
                    <a:lnTo>
                      <a:pt x="0" y="1049"/>
                    </a:lnTo>
                    <a:lnTo>
                      <a:pt x="0" y="1075"/>
                    </a:lnTo>
                    <a:lnTo>
                      <a:pt x="0" y="1101"/>
                    </a:lnTo>
                    <a:lnTo>
                      <a:pt x="1" y="1127"/>
                    </a:lnTo>
                    <a:lnTo>
                      <a:pt x="4" y="1152"/>
                    </a:lnTo>
                    <a:lnTo>
                      <a:pt x="6" y="1178"/>
                    </a:lnTo>
                    <a:lnTo>
                      <a:pt x="9" y="1203"/>
                    </a:lnTo>
                    <a:lnTo>
                      <a:pt x="13" y="1229"/>
                    </a:lnTo>
                    <a:lnTo>
                      <a:pt x="17" y="1254"/>
                    </a:lnTo>
                    <a:lnTo>
                      <a:pt x="22" y="1279"/>
                    </a:lnTo>
                    <a:lnTo>
                      <a:pt x="28" y="1304"/>
                    </a:lnTo>
                    <a:lnTo>
                      <a:pt x="35" y="1328"/>
                    </a:lnTo>
                    <a:lnTo>
                      <a:pt x="42" y="1353"/>
                    </a:lnTo>
                    <a:lnTo>
                      <a:pt x="50" y="1378"/>
                    </a:lnTo>
                    <a:lnTo>
                      <a:pt x="59" y="1403"/>
                    </a:lnTo>
                    <a:lnTo>
                      <a:pt x="69" y="1427"/>
                    </a:lnTo>
                    <a:lnTo>
                      <a:pt x="78" y="1451"/>
                    </a:lnTo>
                    <a:lnTo>
                      <a:pt x="90" y="1475"/>
                    </a:lnTo>
                    <a:lnTo>
                      <a:pt x="101" y="1499"/>
                    </a:lnTo>
                    <a:lnTo>
                      <a:pt x="113" y="1523"/>
                    </a:lnTo>
                    <a:lnTo>
                      <a:pt x="126" y="1547"/>
                    </a:lnTo>
                    <a:lnTo>
                      <a:pt x="140" y="1572"/>
                    </a:lnTo>
                    <a:lnTo>
                      <a:pt x="154" y="1595"/>
                    </a:lnTo>
                    <a:lnTo>
                      <a:pt x="166" y="1620"/>
                    </a:lnTo>
                    <a:lnTo>
                      <a:pt x="180" y="1644"/>
                    </a:lnTo>
                    <a:lnTo>
                      <a:pt x="192" y="1668"/>
                    </a:lnTo>
                    <a:lnTo>
                      <a:pt x="207" y="1692"/>
                    </a:lnTo>
                    <a:lnTo>
                      <a:pt x="221" y="1715"/>
                    </a:lnTo>
                    <a:lnTo>
                      <a:pt x="235" y="1737"/>
                    </a:lnTo>
                    <a:lnTo>
                      <a:pt x="251" y="1759"/>
                    </a:lnTo>
                    <a:lnTo>
                      <a:pt x="267" y="1781"/>
                    </a:lnTo>
                    <a:lnTo>
                      <a:pt x="283" y="1802"/>
                    </a:lnTo>
                    <a:lnTo>
                      <a:pt x="299" y="1823"/>
                    </a:lnTo>
                    <a:lnTo>
                      <a:pt x="316" y="1843"/>
                    </a:lnTo>
                    <a:lnTo>
                      <a:pt x="334" y="1862"/>
                    </a:lnTo>
                    <a:lnTo>
                      <a:pt x="352" y="1882"/>
                    </a:lnTo>
                    <a:lnTo>
                      <a:pt x="370" y="1900"/>
                    </a:lnTo>
                    <a:lnTo>
                      <a:pt x="388" y="1918"/>
                    </a:lnTo>
                    <a:lnTo>
                      <a:pt x="407" y="1936"/>
                    </a:lnTo>
                    <a:lnTo>
                      <a:pt x="427" y="1952"/>
                    </a:lnTo>
                    <a:lnTo>
                      <a:pt x="447" y="1969"/>
                    </a:lnTo>
                    <a:lnTo>
                      <a:pt x="467" y="1985"/>
                    </a:lnTo>
                    <a:lnTo>
                      <a:pt x="488" y="2001"/>
                    </a:lnTo>
                    <a:lnTo>
                      <a:pt x="510" y="2015"/>
                    </a:lnTo>
                    <a:lnTo>
                      <a:pt x="531" y="2030"/>
                    </a:lnTo>
                    <a:lnTo>
                      <a:pt x="554" y="2045"/>
                    </a:lnTo>
                    <a:lnTo>
                      <a:pt x="576" y="2057"/>
                    </a:lnTo>
                    <a:lnTo>
                      <a:pt x="599" y="2071"/>
                    </a:lnTo>
                    <a:lnTo>
                      <a:pt x="623" y="2083"/>
                    </a:lnTo>
                    <a:lnTo>
                      <a:pt x="648" y="2095"/>
                    </a:lnTo>
                    <a:lnTo>
                      <a:pt x="672" y="2107"/>
                    </a:lnTo>
                    <a:lnTo>
                      <a:pt x="697" y="2118"/>
                    </a:lnTo>
                    <a:lnTo>
                      <a:pt x="722" y="2129"/>
                    </a:lnTo>
                    <a:lnTo>
                      <a:pt x="747" y="2138"/>
                    </a:lnTo>
                    <a:lnTo>
                      <a:pt x="774" y="2147"/>
                    </a:lnTo>
                    <a:lnTo>
                      <a:pt x="801" y="2156"/>
                    </a:lnTo>
                    <a:lnTo>
                      <a:pt x="827" y="2164"/>
                    </a:lnTo>
                    <a:lnTo>
                      <a:pt x="853" y="2172"/>
                    </a:lnTo>
                    <a:lnTo>
                      <a:pt x="880" y="2179"/>
                    </a:lnTo>
                    <a:lnTo>
                      <a:pt x="907" y="2184"/>
                    </a:lnTo>
                    <a:lnTo>
                      <a:pt x="933" y="2189"/>
                    </a:lnTo>
                    <a:lnTo>
                      <a:pt x="959" y="2194"/>
                    </a:lnTo>
                    <a:lnTo>
                      <a:pt x="986" y="2198"/>
                    </a:lnTo>
                    <a:lnTo>
                      <a:pt x="1013" y="2201"/>
                    </a:lnTo>
                    <a:lnTo>
                      <a:pt x="1039" y="2203"/>
                    </a:lnTo>
                    <a:lnTo>
                      <a:pt x="1065" y="2204"/>
                    </a:lnTo>
                    <a:lnTo>
                      <a:pt x="1092" y="2205"/>
                    </a:lnTo>
                    <a:lnTo>
                      <a:pt x="1119" y="2205"/>
                    </a:lnTo>
                    <a:lnTo>
                      <a:pt x="1145" y="2204"/>
                    </a:lnTo>
                    <a:lnTo>
                      <a:pt x="1172" y="2202"/>
                    </a:lnTo>
                    <a:lnTo>
                      <a:pt x="1198" y="2200"/>
                    </a:lnTo>
                    <a:lnTo>
                      <a:pt x="1226" y="2197"/>
                    </a:lnTo>
                    <a:lnTo>
                      <a:pt x="1252" y="2194"/>
                    </a:lnTo>
                    <a:lnTo>
                      <a:pt x="1278" y="2188"/>
                    </a:lnTo>
                    <a:lnTo>
                      <a:pt x="1305" y="2183"/>
                    </a:lnTo>
                    <a:lnTo>
                      <a:pt x="1331" y="2178"/>
                    </a:lnTo>
                    <a:lnTo>
                      <a:pt x="1359" y="2171"/>
                    </a:lnTo>
                    <a:lnTo>
                      <a:pt x="1385" y="2163"/>
                    </a:lnTo>
                    <a:lnTo>
                      <a:pt x="1412" y="2155"/>
                    </a:lnTo>
                    <a:lnTo>
                      <a:pt x="1438" y="2145"/>
                    </a:lnTo>
                    <a:lnTo>
                      <a:pt x="1466" y="2136"/>
                    </a:lnTo>
                    <a:lnTo>
                      <a:pt x="1493" y="2125"/>
                    </a:lnTo>
                    <a:lnTo>
                      <a:pt x="1519" y="2114"/>
                    </a:lnTo>
                    <a:lnTo>
                      <a:pt x="1546" y="2102"/>
                    </a:lnTo>
                    <a:lnTo>
                      <a:pt x="1574" y="2090"/>
                    </a:lnTo>
                    <a:lnTo>
                      <a:pt x="1601" y="2076"/>
                    </a:lnTo>
                    <a:lnTo>
                      <a:pt x="1627" y="2061"/>
                    </a:lnTo>
                    <a:lnTo>
                      <a:pt x="1681" y="2029"/>
                    </a:lnTo>
                    <a:lnTo>
                      <a:pt x="1731" y="1994"/>
                    </a:lnTo>
                    <a:lnTo>
                      <a:pt x="1778" y="1960"/>
                    </a:lnTo>
                    <a:lnTo>
                      <a:pt x="1823" y="1925"/>
                    </a:lnTo>
                    <a:lnTo>
                      <a:pt x="1865" y="1888"/>
                    </a:lnTo>
                    <a:lnTo>
                      <a:pt x="1905" y="1852"/>
                    </a:lnTo>
                    <a:lnTo>
                      <a:pt x="1942" y="1813"/>
                    </a:lnTo>
                    <a:lnTo>
                      <a:pt x="1977" y="1774"/>
                    </a:lnTo>
                    <a:lnTo>
                      <a:pt x="2009" y="1734"/>
                    </a:lnTo>
                    <a:lnTo>
                      <a:pt x="2038" y="1694"/>
                    </a:lnTo>
                    <a:lnTo>
                      <a:pt x="2065" y="1652"/>
                    </a:lnTo>
                    <a:lnTo>
                      <a:pt x="2089" y="1610"/>
                    </a:lnTo>
                    <a:lnTo>
                      <a:pt x="2111" y="1567"/>
                    </a:lnTo>
                    <a:lnTo>
                      <a:pt x="2130" y="1523"/>
                    </a:lnTo>
                    <a:lnTo>
                      <a:pt x="2145" y="1478"/>
                    </a:lnTo>
                    <a:lnTo>
                      <a:pt x="2159" y="1432"/>
                    </a:lnTo>
                    <a:lnTo>
                      <a:pt x="2171" y="1386"/>
                    </a:lnTo>
                    <a:lnTo>
                      <a:pt x="2179" y="1339"/>
                    </a:lnTo>
                    <a:lnTo>
                      <a:pt x="2185" y="1290"/>
                    </a:lnTo>
                    <a:lnTo>
                      <a:pt x="2188" y="1241"/>
                    </a:lnTo>
                    <a:lnTo>
                      <a:pt x="2188" y="1191"/>
                    </a:lnTo>
                    <a:lnTo>
                      <a:pt x="2187" y="1140"/>
                    </a:lnTo>
                    <a:lnTo>
                      <a:pt x="2182" y="1089"/>
                    </a:lnTo>
                    <a:lnTo>
                      <a:pt x="2175" y="1036"/>
                    </a:lnTo>
                    <a:lnTo>
                      <a:pt x="2165" y="983"/>
                    </a:lnTo>
                    <a:lnTo>
                      <a:pt x="2153" y="929"/>
                    </a:lnTo>
                    <a:lnTo>
                      <a:pt x="2138" y="873"/>
                    </a:lnTo>
                    <a:lnTo>
                      <a:pt x="2120" y="817"/>
                    </a:lnTo>
                    <a:lnTo>
                      <a:pt x="2100" y="761"/>
                    </a:lnTo>
                    <a:lnTo>
                      <a:pt x="2077" y="703"/>
                    </a:lnTo>
                    <a:lnTo>
                      <a:pt x="2052" y="644"/>
                    </a:lnTo>
                    <a:lnTo>
                      <a:pt x="2024" y="584"/>
                    </a:lnTo>
                    <a:lnTo>
                      <a:pt x="2011" y="560"/>
                    </a:lnTo>
                    <a:lnTo>
                      <a:pt x="1998" y="536"/>
                    </a:lnTo>
                    <a:lnTo>
                      <a:pt x="1984" y="513"/>
                    </a:lnTo>
                    <a:lnTo>
                      <a:pt x="1970" y="490"/>
                    </a:lnTo>
                    <a:lnTo>
                      <a:pt x="1956" y="468"/>
                    </a:lnTo>
                    <a:lnTo>
                      <a:pt x="1941" y="446"/>
                    </a:lnTo>
                    <a:lnTo>
                      <a:pt x="1925" y="425"/>
                    </a:lnTo>
                    <a:lnTo>
                      <a:pt x="1909" y="404"/>
                    </a:lnTo>
                    <a:lnTo>
                      <a:pt x="1894" y="384"/>
                    </a:lnTo>
                    <a:lnTo>
                      <a:pt x="1877" y="364"/>
                    </a:lnTo>
                    <a:lnTo>
                      <a:pt x="1859" y="345"/>
                    </a:lnTo>
                    <a:lnTo>
                      <a:pt x="1841" y="326"/>
                    </a:lnTo>
                    <a:lnTo>
                      <a:pt x="1823" y="308"/>
                    </a:lnTo>
                    <a:lnTo>
                      <a:pt x="1805" y="290"/>
                    </a:lnTo>
                    <a:lnTo>
                      <a:pt x="1786" y="273"/>
                    </a:lnTo>
                    <a:lnTo>
                      <a:pt x="1766" y="256"/>
                    </a:lnTo>
                    <a:lnTo>
                      <a:pt x="1746" y="239"/>
                    </a:lnTo>
                    <a:lnTo>
                      <a:pt x="1725" y="224"/>
                    </a:lnTo>
                    <a:lnTo>
                      <a:pt x="1704" y="209"/>
                    </a:lnTo>
                    <a:lnTo>
                      <a:pt x="1683" y="194"/>
                    </a:lnTo>
                    <a:lnTo>
                      <a:pt x="1661" y="180"/>
                    </a:lnTo>
                    <a:lnTo>
                      <a:pt x="1638" y="166"/>
                    </a:lnTo>
                    <a:lnTo>
                      <a:pt x="1616" y="152"/>
                    </a:lnTo>
                    <a:lnTo>
                      <a:pt x="1592" y="140"/>
                    </a:lnTo>
                    <a:lnTo>
                      <a:pt x="1569" y="127"/>
                    </a:lnTo>
                    <a:lnTo>
                      <a:pt x="1543" y="116"/>
                    </a:lnTo>
                    <a:lnTo>
                      <a:pt x="1519" y="105"/>
                    </a:lnTo>
                    <a:lnTo>
                      <a:pt x="1494" y="94"/>
                    </a:lnTo>
                    <a:lnTo>
                      <a:pt x="1468" y="84"/>
                    </a:lnTo>
                    <a:lnTo>
                      <a:pt x="1442" y="74"/>
                    </a:lnTo>
                    <a:lnTo>
                      <a:pt x="1415" y="65"/>
                    </a:lnTo>
                    <a:lnTo>
                      <a:pt x="1388" y="56"/>
                    </a:lnTo>
                    <a:lnTo>
                      <a:pt x="1361" y="48"/>
                    </a:lnTo>
                    <a:lnTo>
                      <a:pt x="1334" y="40"/>
                    </a:lnTo>
                    <a:lnTo>
                      <a:pt x="1307" y="34"/>
                    </a:lnTo>
                    <a:lnTo>
                      <a:pt x="1280" y="27"/>
                    </a:lnTo>
                    <a:lnTo>
                      <a:pt x="1253" y="21"/>
                    </a:lnTo>
                    <a:lnTo>
                      <a:pt x="1227" y="17"/>
                    </a:lnTo>
                    <a:lnTo>
                      <a:pt x="1199" y="12"/>
                    </a:lnTo>
                    <a:lnTo>
                      <a:pt x="1173" y="9"/>
                    </a:lnTo>
                    <a:lnTo>
                      <a:pt x="1146" y="5"/>
                    </a:lnTo>
                    <a:lnTo>
                      <a:pt x="1120" y="3"/>
                    </a:lnTo>
                    <a:lnTo>
                      <a:pt x="1093" y="1"/>
                    </a:lnTo>
                    <a:lnTo>
                      <a:pt x="1066" y="0"/>
                    </a:lnTo>
                    <a:lnTo>
                      <a:pt x="1040" y="0"/>
                    </a:lnTo>
                    <a:lnTo>
                      <a:pt x="1014" y="0"/>
                    </a:lnTo>
                    <a:lnTo>
                      <a:pt x="987" y="1"/>
                    </a:lnTo>
                    <a:lnTo>
                      <a:pt x="961" y="3"/>
                    </a:lnTo>
                    <a:lnTo>
                      <a:pt x="935" y="5"/>
                    </a:lnTo>
                    <a:lnTo>
                      <a:pt x="909" y="9"/>
                    </a:lnTo>
                    <a:lnTo>
                      <a:pt x="883" y="12"/>
                    </a:lnTo>
                    <a:lnTo>
                      <a:pt x="856" y="16"/>
                    </a:lnTo>
                    <a:lnTo>
                      <a:pt x="830" y="21"/>
                    </a:lnTo>
                    <a:lnTo>
                      <a:pt x="805" y="26"/>
                    </a:lnTo>
                    <a:lnTo>
                      <a:pt x="779" y="33"/>
                    </a:lnTo>
                    <a:lnTo>
                      <a:pt x="752" y="39"/>
                    </a:lnTo>
                    <a:lnTo>
                      <a:pt x="727" y="47"/>
                    </a:lnTo>
                    <a:lnTo>
                      <a:pt x="702" y="55"/>
                    </a:lnTo>
                    <a:lnTo>
                      <a:pt x="676" y="64"/>
                    </a:lnTo>
                    <a:lnTo>
                      <a:pt x="651" y="74"/>
                    </a:lnTo>
                    <a:lnTo>
                      <a:pt x="626" y="83"/>
                    </a:lnTo>
                    <a:lnTo>
                      <a:pt x="600" y="95"/>
                    </a:lnTo>
                    <a:lnTo>
                      <a:pt x="575" y="106"/>
                    </a:lnTo>
                    <a:lnTo>
                      <a:pt x="550" y="118"/>
                    </a:lnTo>
                  </a:path>
                </a:pathLst>
              </a:custGeom>
              <a:solidFill>
                <a:schemeClr val="bg1"/>
              </a:solidFill>
              <a:ln w="3175">
                <a:noFill/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60" name="Bent Arrow 59"/>
            <p:cNvSpPr/>
            <p:nvPr/>
          </p:nvSpPr>
          <p:spPr bwMode="auto">
            <a:xfrm rot="5400000">
              <a:off x="6350205" y="2229224"/>
              <a:ext cx="1676400" cy="1577225"/>
            </a:xfrm>
            <a:prstGeom prst="bentArrow">
              <a:avLst>
                <a:gd name="adj1" fmla="val 5515"/>
                <a:gd name="adj2" fmla="val 10428"/>
                <a:gd name="adj3" fmla="val 25000"/>
                <a:gd name="adj4" fmla="val 43750"/>
              </a:avLst>
            </a:prstGeom>
            <a:solidFill>
              <a:srgbClr val="01800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723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10" name="Group 46"/>
          <p:cNvGrpSpPr/>
          <p:nvPr/>
        </p:nvGrpSpPr>
        <p:grpSpPr>
          <a:xfrm>
            <a:off x="5539679" y="4604166"/>
            <a:ext cx="1622421" cy="1341069"/>
            <a:chOff x="6107112" y="5075237"/>
            <a:chExt cx="1788606" cy="1478280"/>
          </a:xfrm>
        </p:grpSpPr>
        <p:grpSp>
          <p:nvGrpSpPr>
            <p:cNvPr id="11" name="Group 45"/>
            <p:cNvGrpSpPr/>
            <p:nvPr/>
          </p:nvGrpSpPr>
          <p:grpSpPr>
            <a:xfrm>
              <a:off x="6918917" y="5465308"/>
              <a:ext cx="703865" cy="685800"/>
              <a:chOff x="6918917" y="5465308"/>
              <a:chExt cx="703865" cy="685800"/>
            </a:xfrm>
          </p:grpSpPr>
          <p:sp>
            <p:nvSpPr>
              <p:cNvPr id="40" name="Freeform 37"/>
              <p:cNvSpPr>
                <a:spLocks/>
              </p:cNvSpPr>
              <p:nvPr/>
            </p:nvSpPr>
            <p:spPr bwMode="auto">
              <a:xfrm flipH="1" flipV="1">
                <a:off x="7193613" y="5748929"/>
                <a:ext cx="429169" cy="402179"/>
              </a:xfrm>
              <a:custGeom>
                <a:avLst/>
                <a:gdLst/>
                <a:ahLst/>
                <a:cxnLst>
                  <a:cxn ang="0">
                    <a:pos x="4725" y="1045"/>
                  </a:cxn>
                  <a:cxn ang="0">
                    <a:pos x="5732" y="1170"/>
                  </a:cxn>
                  <a:cxn ang="0">
                    <a:pos x="6866" y="307"/>
                  </a:cxn>
                  <a:cxn ang="0">
                    <a:pos x="7710" y="740"/>
                  </a:cxn>
                  <a:cxn ang="0">
                    <a:pos x="7467" y="2079"/>
                  </a:cxn>
                  <a:cxn ang="0">
                    <a:pos x="8069" y="2853"/>
                  </a:cxn>
                  <a:cxn ang="0">
                    <a:pos x="9519" y="2979"/>
                  </a:cxn>
                  <a:cxn ang="0">
                    <a:pos x="9817" y="3887"/>
                  </a:cxn>
                  <a:cxn ang="0">
                    <a:pos x="8781" y="4858"/>
                  </a:cxn>
                  <a:cxn ang="0">
                    <a:pos x="8684" y="5868"/>
                  </a:cxn>
                  <a:cxn ang="0">
                    <a:pos x="9519" y="6866"/>
                  </a:cxn>
                  <a:cxn ang="0">
                    <a:pos x="9079" y="7711"/>
                  </a:cxn>
                  <a:cxn ang="0">
                    <a:pos x="7674" y="7542"/>
                  </a:cxn>
                  <a:cxn ang="0">
                    <a:pos x="6936" y="8106"/>
                  </a:cxn>
                  <a:cxn ang="0">
                    <a:pos x="6866" y="9519"/>
                  </a:cxn>
                  <a:cxn ang="0">
                    <a:pos x="5929" y="9817"/>
                  </a:cxn>
                  <a:cxn ang="0">
                    <a:pos x="5029" y="8745"/>
                  </a:cxn>
                  <a:cxn ang="0">
                    <a:pos x="4022" y="8648"/>
                  </a:cxn>
                  <a:cxn ang="0">
                    <a:pos x="2979" y="9519"/>
                  </a:cxn>
                  <a:cxn ang="0">
                    <a:pos x="2115" y="9080"/>
                  </a:cxn>
                  <a:cxn ang="0">
                    <a:pos x="2115" y="7440"/>
                  </a:cxn>
                  <a:cxn ang="0">
                    <a:pos x="1539" y="6667"/>
                  </a:cxn>
                  <a:cxn ang="0">
                    <a:pos x="307" y="6866"/>
                  </a:cxn>
                  <a:cxn ang="0">
                    <a:pos x="0" y="5930"/>
                  </a:cxn>
                  <a:cxn ang="0">
                    <a:pos x="1072" y="4923"/>
                  </a:cxn>
                  <a:cxn ang="0">
                    <a:pos x="1207" y="3924"/>
                  </a:cxn>
                  <a:cxn ang="0">
                    <a:pos x="307" y="2979"/>
                  </a:cxn>
                  <a:cxn ang="0">
                    <a:pos x="740" y="2079"/>
                  </a:cxn>
                  <a:cxn ang="0">
                    <a:pos x="2017" y="2447"/>
                  </a:cxn>
                  <a:cxn ang="0">
                    <a:pos x="2717" y="1846"/>
                  </a:cxn>
                  <a:cxn ang="0">
                    <a:pos x="2979" y="307"/>
                  </a:cxn>
                  <a:cxn ang="0">
                    <a:pos x="3887" y="0"/>
                  </a:cxn>
                  <a:cxn ang="0">
                    <a:pos x="4725" y="1045"/>
                  </a:cxn>
                </a:cxnLst>
                <a:rect l="0" t="0" r="r" b="b"/>
                <a:pathLst>
                  <a:path w="9817" h="9817">
                    <a:moveTo>
                      <a:pt x="4725" y="1045"/>
                    </a:moveTo>
                    <a:lnTo>
                      <a:pt x="5732" y="1170"/>
                    </a:lnTo>
                    <a:lnTo>
                      <a:pt x="6866" y="307"/>
                    </a:lnTo>
                    <a:lnTo>
                      <a:pt x="7710" y="740"/>
                    </a:lnTo>
                    <a:lnTo>
                      <a:pt x="7467" y="2079"/>
                    </a:lnTo>
                    <a:lnTo>
                      <a:pt x="8069" y="2853"/>
                    </a:lnTo>
                    <a:lnTo>
                      <a:pt x="9519" y="2979"/>
                    </a:lnTo>
                    <a:lnTo>
                      <a:pt x="9817" y="3887"/>
                    </a:lnTo>
                    <a:lnTo>
                      <a:pt x="8781" y="4858"/>
                    </a:lnTo>
                    <a:lnTo>
                      <a:pt x="8684" y="5868"/>
                    </a:lnTo>
                    <a:lnTo>
                      <a:pt x="9519" y="6866"/>
                    </a:lnTo>
                    <a:lnTo>
                      <a:pt x="9079" y="7711"/>
                    </a:lnTo>
                    <a:lnTo>
                      <a:pt x="7674" y="7542"/>
                    </a:lnTo>
                    <a:lnTo>
                      <a:pt x="6936" y="8106"/>
                    </a:lnTo>
                    <a:lnTo>
                      <a:pt x="6866" y="9519"/>
                    </a:lnTo>
                    <a:lnTo>
                      <a:pt x="5929" y="9817"/>
                    </a:lnTo>
                    <a:lnTo>
                      <a:pt x="5029" y="8745"/>
                    </a:lnTo>
                    <a:lnTo>
                      <a:pt x="4022" y="8648"/>
                    </a:lnTo>
                    <a:lnTo>
                      <a:pt x="2979" y="9519"/>
                    </a:lnTo>
                    <a:lnTo>
                      <a:pt x="2115" y="9080"/>
                    </a:lnTo>
                    <a:lnTo>
                      <a:pt x="2115" y="7440"/>
                    </a:lnTo>
                    <a:lnTo>
                      <a:pt x="1539" y="6667"/>
                    </a:lnTo>
                    <a:lnTo>
                      <a:pt x="307" y="6866"/>
                    </a:lnTo>
                    <a:lnTo>
                      <a:pt x="0" y="5930"/>
                    </a:lnTo>
                    <a:lnTo>
                      <a:pt x="1072" y="4923"/>
                    </a:lnTo>
                    <a:lnTo>
                      <a:pt x="1207" y="3924"/>
                    </a:lnTo>
                    <a:lnTo>
                      <a:pt x="307" y="2979"/>
                    </a:lnTo>
                    <a:lnTo>
                      <a:pt x="740" y="2079"/>
                    </a:lnTo>
                    <a:lnTo>
                      <a:pt x="2017" y="2447"/>
                    </a:lnTo>
                    <a:lnTo>
                      <a:pt x="2717" y="1846"/>
                    </a:lnTo>
                    <a:lnTo>
                      <a:pt x="2979" y="307"/>
                    </a:lnTo>
                    <a:lnTo>
                      <a:pt x="3887" y="0"/>
                    </a:lnTo>
                    <a:lnTo>
                      <a:pt x="4725" y="1045"/>
                    </a:lnTo>
                    <a:close/>
                  </a:path>
                </a:pathLst>
              </a:custGeom>
              <a:solidFill>
                <a:srgbClr val="FF6500"/>
              </a:solidFill>
              <a:ln w="3175">
                <a:noFill/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1" name="Freeform 38"/>
              <p:cNvSpPr>
                <a:spLocks/>
              </p:cNvSpPr>
              <p:nvPr/>
            </p:nvSpPr>
            <p:spPr bwMode="auto">
              <a:xfrm flipH="1" flipV="1">
                <a:off x="6918917" y="5465308"/>
                <a:ext cx="433362" cy="407419"/>
              </a:xfrm>
              <a:custGeom>
                <a:avLst/>
                <a:gdLst/>
                <a:ahLst/>
                <a:cxnLst>
                  <a:cxn ang="0">
                    <a:pos x="2914" y="1675"/>
                  </a:cxn>
                  <a:cxn ang="0">
                    <a:pos x="3887" y="1269"/>
                  </a:cxn>
                  <a:cxn ang="0">
                    <a:pos x="4453" y="0"/>
                  </a:cxn>
                  <a:cxn ang="0">
                    <a:pos x="5426" y="0"/>
                  </a:cxn>
                  <a:cxn ang="0">
                    <a:pos x="5829" y="1269"/>
                  </a:cxn>
                  <a:cxn ang="0">
                    <a:pos x="6728" y="1638"/>
                  </a:cxn>
                  <a:cxn ang="0">
                    <a:pos x="8069" y="1036"/>
                  </a:cxn>
                  <a:cxn ang="0">
                    <a:pos x="8779" y="1748"/>
                  </a:cxn>
                  <a:cxn ang="0">
                    <a:pos x="8303" y="3050"/>
                  </a:cxn>
                  <a:cxn ang="0">
                    <a:pos x="8671" y="3987"/>
                  </a:cxn>
                  <a:cxn ang="0">
                    <a:pos x="9915" y="4490"/>
                  </a:cxn>
                  <a:cxn ang="0">
                    <a:pos x="9915" y="5427"/>
                  </a:cxn>
                  <a:cxn ang="0">
                    <a:pos x="8611" y="5930"/>
                  </a:cxn>
                  <a:cxn ang="0">
                    <a:pos x="8241" y="6802"/>
                  </a:cxn>
                  <a:cxn ang="0">
                    <a:pos x="8843" y="8070"/>
                  </a:cxn>
                  <a:cxn ang="0">
                    <a:pos x="8177" y="8808"/>
                  </a:cxn>
                  <a:cxn ang="0">
                    <a:pos x="6863" y="8279"/>
                  </a:cxn>
                  <a:cxn ang="0">
                    <a:pos x="5929" y="8648"/>
                  </a:cxn>
                  <a:cxn ang="0">
                    <a:pos x="5460" y="9953"/>
                  </a:cxn>
                  <a:cxn ang="0">
                    <a:pos x="4453" y="9953"/>
                  </a:cxn>
                  <a:cxn ang="0">
                    <a:pos x="3716" y="8513"/>
                  </a:cxn>
                  <a:cxn ang="0">
                    <a:pos x="2844" y="8107"/>
                  </a:cxn>
                  <a:cxn ang="0">
                    <a:pos x="1846" y="8845"/>
                  </a:cxn>
                  <a:cxn ang="0">
                    <a:pos x="1142" y="8145"/>
                  </a:cxn>
                  <a:cxn ang="0">
                    <a:pos x="1609" y="6765"/>
                  </a:cxn>
                  <a:cxn ang="0">
                    <a:pos x="1241" y="5866"/>
                  </a:cxn>
                  <a:cxn ang="0">
                    <a:pos x="0" y="5427"/>
                  </a:cxn>
                  <a:cxn ang="0">
                    <a:pos x="0" y="4453"/>
                  </a:cxn>
                  <a:cxn ang="0">
                    <a:pos x="1241" y="4159"/>
                  </a:cxn>
                  <a:cxn ang="0">
                    <a:pos x="1539" y="3287"/>
                  </a:cxn>
                  <a:cxn ang="0">
                    <a:pos x="1035" y="1847"/>
                  </a:cxn>
                  <a:cxn ang="0">
                    <a:pos x="1711" y="1143"/>
                  </a:cxn>
                  <a:cxn ang="0">
                    <a:pos x="2914" y="1675"/>
                  </a:cxn>
                </a:cxnLst>
                <a:rect l="0" t="0" r="r" b="b"/>
                <a:pathLst>
                  <a:path w="9915" h="9953">
                    <a:moveTo>
                      <a:pt x="2914" y="1675"/>
                    </a:moveTo>
                    <a:lnTo>
                      <a:pt x="3887" y="1269"/>
                    </a:lnTo>
                    <a:lnTo>
                      <a:pt x="4453" y="0"/>
                    </a:lnTo>
                    <a:lnTo>
                      <a:pt x="5426" y="0"/>
                    </a:lnTo>
                    <a:lnTo>
                      <a:pt x="5829" y="1269"/>
                    </a:lnTo>
                    <a:lnTo>
                      <a:pt x="6728" y="1638"/>
                    </a:lnTo>
                    <a:lnTo>
                      <a:pt x="8069" y="1036"/>
                    </a:lnTo>
                    <a:lnTo>
                      <a:pt x="8779" y="1748"/>
                    </a:lnTo>
                    <a:lnTo>
                      <a:pt x="8303" y="3050"/>
                    </a:lnTo>
                    <a:lnTo>
                      <a:pt x="8671" y="3987"/>
                    </a:lnTo>
                    <a:lnTo>
                      <a:pt x="9915" y="4490"/>
                    </a:lnTo>
                    <a:lnTo>
                      <a:pt x="9915" y="5427"/>
                    </a:lnTo>
                    <a:lnTo>
                      <a:pt x="8611" y="5930"/>
                    </a:lnTo>
                    <a:lnTo>
                      <a:pt x="8241" y="6802"/>
                    </a:lnTo>
                    <a:lnTo>
                      <a:pt x="8843" y="8070"/>
                    </a:lnTo>
                    <a:lnTo>
                      <a:pt x="8177" y="8808"/>
                    </a:lnTo>
                    <a:lnTo>
                      <a:pt x="6863" y="8279"/>
                    </a:lnTo>
                    <a:lnTo>
                      <a:pt x="5929" y="8648"/>
                    </a:lnTo>
                    <a:lnTo>
                      <a:pt x="5460" y="9953"/>
                    </a:lnTo>
                    <a:lnTo>
                      <a:pt x="4453" y="9953"/>
                    </a:lnTo>
                    <a:lnTo>
                      <a:pt x="3716" y="8513"/>
                    </a:lnTo>
                    <a:lnTo>
                      <a:pt x="2844" y="8107"/>
                    </a:lnTo>
                    <a:lnTo>
                      <a:pt x="1846" y="8845"/>
                    </a:lnTo>
                    <a:lnTo>
                      <a:pt x="1142" y="8145"/>
                    </a:lnTo>
                    <a:lnTo>
                      <a:pt x="1609" y="6765"/>
                    </a:lnTo>
                    <a:lnTo>
                      <a:pt x="1241" y="5866"/>
                    </a:lnTo>
                    <a:lnTo>
                      <a:pt x="0" y="5427"/>
                    </a:lnTo>
                    <a:lnTo>
                      <a:pt x="0" y="4453"/>
                    </a:lnTo>
                    <a:lnTo>
                      <a:pt x="1241" y="4159"/>
                    </a:lnTo>
                    <a:lnTo>
                      <a:pt x="1539" y="3287"/>
                    </a:lnTo>
                    <a:lnTo>
                      <a:pt x="1035" y="1847"/>
                    </a:lnTo>
                    <a:lnTo>
                      <a:pt x="1711" y="1143"/>
                    </a:lnTo>
                    <a:lnTo>
                      <a:pt x="2914" y="1675"/>
                    </a:lnTo>
                  </a:path>
                </a:pathLst>
              </a:custGeom>
              <a:solidFill>
                <a:srgbClr val="01800D"/>
              </a:solidFill>
              <a:ln w="3175">
                <a:noFill/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" name="Freeform 39"/>
              <p:cNvSpPr>
                <a:spLocks/>
              </p:cNvSpPr>
              <p:nvPr/>
            </p:nvSpPr>
            <p:spPr bwMode="auto">
              <a:xfrm flipH="1" flipV="1">
                <a:off x="7360668" y="5904168"/>
                <a:ext cx="95060" cy="90392"/>
              </a:xfrm>
              <a:custGeom>
                <a:avLst/>
                <a:gdLst/>
                <a:ahLst/>
                <a:cxnLst>
                  <a:cxn ang="0">
                    <a:pos x="962" y="6"/>
                  </a:cxn>
                  <a:cxn ang="0">
                    <a:pos x="834" y="26"/>
                  </a:cxn>
                  <a:cxn ang="0">
                    <a:pos x="712" y="61"/>
                  </a:cxn>
                  <a:cxn ang="0">
                    <a:pos x="596" y="112"/>
                  </a:cxn>
                  <a:cxn ang="0">
                    <a:pos x="485" y="179"/>
                  </a:cxn>
                  <a:cxn ang="0">
                    <a:pos x="380" y="262"/>
                  </a:cxn>
                  <a:cxn ang="0">
                    <a:pos x="280" y="360"/>
                  </a:cxn>
                  <a:cxn ang="0">
                    <a:pos x="194" y="464"/>
                  </a:cxn>
                  <a:cxn ang="0">
                    <a:pos x="124" y="573"/>
                  </a:cxn>
                  <a:cxn ang="0">
                    <a:pos x="69" y="689"/>
                  </a:cxn>
                  <a:cxn ang="0">
                    <a:pos x="31" y="810"/>
                  </a:cxn>
                  <a:cxn ang="0">
                    <a:pos x="8" y="936"/>
                  </a:cxn>
                  <a:cxn ang="0">
                    <a:pos x="0" y="1069"/>
                  </a:cxn>
                  <a:cxn ang="0">
                    <a:pos x="8" y="1210"/>
                  </a:cxn>
                  <a:cxn ang="0">
                    <a:pos x="31" y="1344"/>
                  </a:cxn>
                  <a:cxn ang="0">
                    <a:pos x="69" y="1473"/>
                  </a:cxn>
                  <a:cxn ang="0">
                    <a:pos x="124" y="1595"/>
                  </a:cxn>
                  <a:cxn ang="0">
                    <a:pos x="194" y="1711"/>
                  </a:cxn>
                  <a:cxn ang="0">
                    <a:pos x="280" y="1822"/>
                  </a:cxn>
                  <a:cxn ang="0">
                    <a:pos x="380" y="1925"/>
                  </a:cxn>
                  <a:cxn ang="0">
                    <a:pos x="485" y="2012"/>
                  </a:cxn>
                  <a:cxn ang="0">
                    <a:pos x="596" y="2084"/>
                  </a:cxn>
                  <a:cxn ang="0">
                    <a:pos x="712" y="2138"/>
                  </a:cxn>
                  <a:cxn ang="0">
                    <a:pos x="834" y="2176"/>
                  </a:cxn>
                  <a:cxn ang="0">
                    <a:pos x="962" y="2197"/>
                  </a:cxn>
                  <a:cxn ang="0">
                    <a:pos x="1096" y="2201"/>
                  </a:cxn>
                  <a:cxn ang="0">
                    <a:pos x="1233" y="2191"/>
                  </a:cxn>
                  <a:cxn ang="0">
                    <a:pos x="1364" y="2162"/>
                  </a:cxn>
                  <a:cxn ang="0">
                    <a:pos x="1489" y="2118"/>
                  </a:cxn>
                  <a:cxn ang="0">
                    <a:pos x="1607" y="2058"/>
                  </a:cxn>
                  <a:cxn ang="0">
                    <a:pos x="1719" y="1980"/>
                  </a:cxn>
                  <a:cxn ang="0">
                    <a:pos x="1827" y="1886"/>
                  </a:cxn>
                  <a:cxn ang="0">
                    <a:pos x="1925" y="1779"/>
                  </a:cxn>
                  <a:cxn ang="0">
                    <a:pos x="2007" y="1665"/>
                  </a:cxn>
                  <a:cxn ang="0">
                    <a:pos x="2072" y="1547"/>
                  </a:cxn>
                  <a:cxn ang="0">
                    <a:pos x="2122" y="1422"/>
                  </a:cxn>
                  <a:cxn ang="0">
                    <a:pos x="2156" y="1291"/>
                  </a:cxn>
                  <a:cxn ang="0">
                    <a:pos x="2174" y="1154"/>
                  </a:cxn>
                  <a:cxn ang="0">
                    <a:pos x="2176" y="1015"/>
                  </a:cxn>
                  <a:cxn ang="0">
                    <a:pos x="2161" y="885"/>
                  </a:cxn>
                  <a:cxn ang="0">
                    <a:pos x="2131" y="761"/>
                  </a:cxn>
                  <a:cxn ang="0">
                    <a:pos x="2083" y="642"/>
                  </a:cxn>
                  <a:cxn ang="0">
                    <a:pos x="2021" y="529"/>
                  </a:cxn>
                  <a:cxn ang="0">
                    <a:pos x="1943" y="422"/>
                  </a:cxn>
                  <a:cxn ang="0">
                    <a:pos x="1848" y="319"/>
                  </a:cxn>
                  <a:cxn ang="0">
                    <a:pos x="1741" y="227"/>
                  </a:cxn>
                  <a:cxn ang="0">
                    <a:pos x="1630" y="150"/>
                  </a:cxn>
                  <a:cxn ang="0">
                    <a:pos x="1513" y="90"/>
                  </a:cxn>
                  <a:cxn ang="0">
                    <a:pos x="1389" y="45"/>
                  </a:cxn>
                  <a:cxn ang="0">
                    <a:pos x="1260" y="15"/>
                  </a:cxn>
                  <a:cxn ang="0">
                    <a:pos x="1125" y="2"/>
                  </a:cxn>
                </a:cxnLst>
                <a:rect l="0" t="0" r="r" b="b"/>
                <a:pathLst>
                  <a:path w="2177" h="2202">
                    <a:moveTo>
                      <a:pt x="1068" y="0"/>
                    </a:moveTo>
                    <a:lnTo>
                      <a:pt x="1042" y="0"/>
                    </a:lnTo>
                    <a:lnTo>
                      <a:pt x="1015" y="2"/>
                    </a:lnTo>
                    <a:lnTo>
                      <a:pt x="988" y="3"/>
                    </a:lnTo>
                    <a:lnTo>
                      <a:pt x="962" y="6"/>
                    </a:lnTo>
                    <a:lnTo>
                      <a:pt x="936" y="8"/>
                    </a:lnTo>
                    <a:lnTo>
                      <a:pt x="910" y="11"/>
                    </a:lnTo>
                    <a:lnTo>
                      <a:pt x="884" y="15"/>
                    </a:lnTo>
                    <a:lnTo>
                      <a:pt x="859" y="20"/>
                    </a:lnTo>
                    <a:lnTo>
                      <a:pt x="834" y="26"/>
                    </a:lnTo>
                    <a:lnTo>
                      <a:pt x="809" y="31"/>
                    </a:lnTo>
                    <a:lnTo>
                      <a:pt x="785" y="37"/>
                    </a:lnTo>
                    <a:lnTo>
                      <a:pt x="761" y="45"/>
                    </a:lnTo>
                    <a:lnTo>
                      <a:pt x="737" y="53"/>
                    </a:lnTo>
                    <a:lnTo>
                      <a:pt x="712" y="61"/>
                    </a:lnTo>
                    <a:lnTo>
                      <a:pt x="688" y="70"/>
                    </a:lnTo>
                    <a:lnTo>
                      <a:pt x="665" y="79"/>
                    </a:lnTo>
                    <a:lnTo>
                      <a:pt x="641" y="90"/>
                    </a:lnTo>
                    <a:lnTo>
                      <a:pt x="618" y="100"/>
                    </a:lnTo>
                    <a:lnTo>
                      <a:pt x="596" y="112"/>
                    </a:lnTo>
                    <a:lnTo>
                      <a:pt x="573" y="124"/>
                    </a:lnTo>
                    <a:lnTo>
                      <a:pt x="551" y="137"/>
                    </a:lnTo>
                    <a:lnTo>
                      <a:pt x="529" y="150"/>
                    </a:lnTo>
                    <a:lnTo>
                      <a:pt x="507" y="164"/>
                    </a:lnTo>
                    <a:lnTo>
                      <a:pt x="485" y="179"/>
                    </a:lnTo>
                    <a:lnTo>
                      <a:pt x="464" y="195"/>
                    </a:lnTo>
                    <a:lnTo>
                      <a:pt x="442" y="210"/>
                    </a:lnTo>
                    <a:lnTo>
                      <a:pt x="421" y="227"/>
                    </a:lnTo>
                    <a:lnTo>
                      <a:pt x="400" y="244"/>
                    </a:lnTo>
                    <a:lnTo>
                      <a:pt x="380" y="262"/>
                    </a:lnTo>
                    <a:lnTo>
                      <a:pt x="359" y="281"/>
                    </a:lnTo>
                    <a:lnTo>
                      <a:pt x="339" y="299"/>
                    </a:lnTo>
                    <a:lnTo>
                      <a:pt x="319" y="319"/>
                    </a:lnTo>
                    <a:lnTo>
                      <a:pt x="299" y="339"/>
                    </a:lnTo>
                    <a:lnTo>
                      <a:pt x="280" y="360"/>
                    </a:lnTo>
                    <a:lnTo>
                      <a:pt x="261" y="380"/>
                    </a:lnTo>
                    <a:lnTo>
                      <a:pt x="244" y="401"/>
                    </a:lnTo>
                    <a:lnTo>
                      <a:pt x="227" y="422"/>
                    </a:lnTo>
                    <a:lnTo>
                      <a:pt x="210" y="443"/>
                    </a:lnTo>
                    <a:lnTo>
                      <a:pt x="194" y="464"/>
                    </a:lnTo>
                    <a:lnTo>
                      <a:pt x="179" y="485"/>
                    </a:lnTo>
                    <a:lnTo>
                      <a:pt x="164" y="507"/>
                    </a:lnTo>
                    <a:lnTo>
                      <a:pt x="149" y="529"/>
                    </a:lnTo>
                    <a:lnTo>
                      <a:pt x="137" y="551"/>
                    </a:lnTo>
                    <a:lnTo>
                      <a:pt x="124" y="573"/>
                    </a:lnTo>
                    <a:lnTo>
                      <a:pt x="111" y="596"/>
                    </a:lnTo>
                    <a:lnTo>
                      <a:pt x="100" y="619"/>
                    </a:lnTo>
                    <a:lnTo>
                      <a:pt x="89" y="642"/>
                    </a:lnTo>
                    <a:lnTo>
                      <a:pt x="79" y="666"/>
                    </a:lnTo>
                    <a:lnTo>
                      <a:pt x="69" y="689"/>
                    </a:lnTo>
                    <a:lnTo>
                      <a:pt x="60" y="713"/>
                    </a:lnTo>
                    <a:lnTo>
                      <a:pt x="52" y="737"/>
                    </a:lnTo>
                    <a:lnTo>
                      <a:pt x="44" y="761"/>
                    </a:lnTo>
                    <a:lnTo>
                      <a:pt x="37" y="785"/>
                    </a:lnTo>
                    <a:lnTo>
                      <a:pt x="31" y="810"/>
                    </a:lnTo>
                    <a:lnTo>
                      <a:pt x="24" y="834"/>
                    </a:lnTo>
                    <a:lnTo>
                      <a:pt x="19" y="860"/>
                    </a:lnTo>
                    <a:lnTo>
                      <a:pt x="15" y="885"/>
                    </a:lnTo>
                    <a:lnTo>
                      <a:pt x="11" y="911"/>
                    </a:lnTo>
                    <a:lnTo>
                      <a:pt x="8" y="936"/>
                    </a:lnTo>
                    <a:lnTo>
                      <a:pt x="4" y="962"/>
                    </a:lnTo>
                    <a:lnTo>
                      <a:pt x="2" y="989"/>
                    </a:lnTo>
                    <a:lnTo>
                      <a:pt x="1" y="1015"/>
                    </a:lnTo>
                    <a:lnTo>
                      <a:pt x="0" y="1042"/>
                    </a:lnTo>
                    <a:lnTo>
                      <a:pt x="0" y="1069"/>
                    </a:lnTo>
                    <a:lnTo>
                      <a:pt x="0" y="1098"/>
                    </a:lnTo>
                    <a:lnTo>
                      <a:pt x="1" y="1126"/>
                    </a:lnTo>
                    <a:lnTo>
                      <a:pt x="2" y="1154"/>
                    </a:lnTo>
                    <a:lnTo>
                      <a:pt x="4" y="1182"/>
                    </a:lnTo>
                    <a:lnTo>
                      <a:pt x="8" y="1210"/>
                    </a:lnTo>
                    <a:lnTo>
                      <a:pt x="11" y="1237"/>
                    </a:lnTo>
                    <a:lnTo>
                      <a:pt x="15" y="1265"/>
                    </a:lnTo>
                    <a:lnTo>
                      <a:pt x="19" y="1291"/>
                    </a:lnTo>
                    <a:lnTo>
                      <a:pt x="24" y="1318"/>
                    </a:lnTo>
                    <a:lnTo>
                      <a:pt x="31" y="1344"/>
                    </a:lnTo>
                    <a:lnTo>
                      <a:pt x="37" y="1370"/>
                    </a:lnTo>
                    <a:lnTo>
                      <a:pt x="44" y="1397"/>
                    </a:lnTo>
                    <a:lnTo>
                      <a:pt x="52" y="1422"/>
                    </a:lnTo>
                    <a:lnTo>
                      <a:pt x="60" y="1448"/>
                    </a:lnTo>
                    <a:lnTo>
                      <a:pt x="69" y="1473"/>
                    </a:lnTo>
                    <a:lnTo>
                      <a:pt x="79" y="1497"/>
                    </a:lnTo>
                    <a:lnTo>
                      <a:pt x="89" y="1523"/>
                    </a:lnTo>
                    <a:lnTo>
                      <a:pt x="100" y="1547"/>
                    </a:lnTo>
                    <a:lnTo>
                      <a:pt x="111" y="1571"/>
                    </a:lnTo>
                    <a:lnTo>
                      <a:pt x="124" y="1595"/>
                    </a:lnTo>
                    <a:lnTo>
                      <a:pt x="137" y="1619"/>
                    </a:lnTo>
                    <a:lnTo>
                      <a:pt x="149" y="1642"/>
                    </a:lnTo>
                    <a:lnTo>
                      <a:pt x="164" y="1665"/>
                    </a:lnTo>
                    <a:lnTo>
                      <a:pt x="179" y="1688"/>
                    </a:lnTo>
                    <a:lnTo>
                      <a:pt x="194" y="1711"/>
                    </a:lnTo>
                    <a:lnTo>
                      <a:pt x="210" y="1734"/>
                    </a:lnTo>
                    <a:lnTo>
                      <a:pt x="227" y="1757"/>
                    </a:lnTo>
                    <a:lnTo>
                      <a:pt x="244" y="1779"/>
                    </a:lnTo>
                    <a:lnTo>
                      <a:pt x="261" y="1801"/>
                    </a:lnTo>
                    <a:lnTo>
                      <a:pt x="280" y="1822"/>
                    </a:lnTo>
                    <a:lnTo>
                      <a:pt x="299" y="1844"/>
                    </a:lnTo>
                    <a:lnTo>
                      <a:pt x="319" y="1865"/>
                    </a:lnTo>
                    <a:lnTo>
                      <a:pt x="339" y="1886"/>
                    </a:lnTo>
                    <a:lnTo>
                      <a:pt x="359" y="1905"/>
                    </a:lnTo>
                    <a:lnTo>
                      <a:pt x="380" y="1925"/>
                    </a:lnTo>
                    <a:lnTo>
                      <a:pt x="400" y="1944"/>
                    </a:lnTo>
                    <a:lnTo>
                      <a:pt x="421" y="1962"/>
                    </a:lnTo>
                    <a:lnTo>
                      <a:pt x="442" y="1980"/>
                    </a:lnTo>
                    <a:lnTo>
                      <a:pt x="464" y="1997"/>
                    </a:lnTo>
                    <a:lnTo>
                      <a:pt x="485" y="2012"/>
                    </a:lnTo>
                    <a:lnTo>
                      <a:pt x="507" y="2028"/>
                    </a:lnTo>
                    <a:lnTo>
                      <a:pt x="529" y="2043"/>
                    </a:lnTo>
                    <a:lnTo>
                      <a:pt x="551" y="2058"/>
                    </a:lnTo>
                    <a:lnTo>
                      <a:pt x="573" y="2071"/>
                    </a:lnTo>
                    <a:lnTo>
                      <a:pt x="596" y="2084"/>
                    </a:lnTo>
                    <a:lnTo>
                      <a:pt x="618" y="2096"/>
                    </a:lnTo>
                    <a:lnTo>
                      <a:pt x="641" y="2108"/>
                    </a:lnTo>
                    <a:lnTo>
                      <a:pt x="665" y="2118"/>
                    </a:lnTo>
                    <a:lnTo>
                      <a:pt x="688" y="2129"/>
                    </a:lnTo>
                    <a:lnTo>
                      <a:pt x="712" y="2138"/>
                    </a:lnTo>
                    <a:lnTo>
                      <a:pt x="737" y="2147"/>
                    </a:lnTo>
                    <a:lnTo>
                      <a:pt x="761" y="2155"/>
                    </a:lnTo>
                    <a:lnTo>
                      <a:pt x="785" y="2162"/>
                    </a:lnTo>
                    <a:lnTo>
                      <a:pt x="809" y="2170"/>
                    </a:lnTo>
                    <a:lnTo>
                      <a:pt x="834" y="2176"/>
                    </a:lnTo>
                    <a:lnTo>
                      <a:pt x="859" y="2181"/>
                    </a:lnTo>
                    <a:lnTo>
                      <a:pt x="884" y="2187"/>
                    </a:lnTo>
                    <a:lnTo>
                      <a:pt x="910" y="2191"/>
                    </a:lnTo>
                    <a:lnTo>
                      <a:pt x="936" y="2194"/>
                    </a:lnTo>
                    <a:lnTo>
                      <a:pt x="962" y="2197"/>
                    </a:lnTo>
                    <a:lnTo>
                      <a:pt x="988" y="2199"/>
                    </a:lnTo>
                    <a:lnTo>
                      <a:pt x="1015" y="2201"/>
                    </a:lnTo>
                    <a:lnTo>
                      <a:pt x="1042" y="2201"/>
                    </a:lnTo>
                    <a:lnTo>
                      <a:pt x="1068" y="2202"/>
                    </a:lnTo>
                    <a:lnTo>
                      <a:pt x="1096" y="2201"/>
                    </a:lnTo>
                    <a:lnTo>
                      <a:pt x="1125" y="2201"/>
                    </a:lnTo>
                    <a:lnTo>
                      <a:pt x="1152" y="2199"/>
                    </a:lnTo>
                    <a:lnTo>
                      <a:pt x="1179" y="2197"/>
                    </a:lnTo>
                    <a:lnTo>
                      <a:pt x="1206" y="2194"/>
                    </a:lnTo>
                    <a:lnTo>
                      <a:pt x="1233" y="2191"/>
                    </a:lnTo>
                    <a:lnTo>
                      <a:pt x="1260" y="2187"/>
                    </a:lnTo>
                    <a:lnTo>
                      <a:pt x="1286" y="2181"/>
                    </a:lnTo>
                    <a:lnTo>
                      <a:pt x="1312" y="2176"/>
                    </a:lnTo>
                    <a:lnTo>
                      <a:pt x="1338" y="2170"/>
                    </a:lnTo>
                    <a:lnTo>
                      <a:pt x="1364" y="2162"/>
                    </a:lnTo>
                    <a:lnTo>
                      <a:pt x="1389" y="2155"/>
                    </a:lnTo>
                    <a:lnTo>
                      <a:pt x="1414" y="2147"/>
                    </a:lnTo>
                    <a:lnTo>
                      <a:pt x="1439" y="2138"/>
                    </a:lnTo>
                    <a:lnTo>
                      <a:pt x="1463" y="2129"/>
                    </a:lnTo>
                    <a:lnTo>
                      <a:pt x="1489" y="2118"/>
                    </a:lnTo>
                    <a:lnTo>
                      <a:pt x="1513" y="2108"/>
                    </a:lnTo>
                    <a:lnTo>
                      <a:pt x="1536" y="2096"/>
                    </a:lnTo>
                    <a:lnTo>
                      <a:pt x="1560" y="2084"/>
                    </a:lnTo>
                    <a:lnTo>
                      <a:pt x="1584" y="2071"/>
                    </a:lnTo>
                    <a:lnTo>
                      <a:pt x="1607" y="2058"/>
                    </a:lnTo>
                    <a:lnTo>
                      <a:pt x="1630" y="2043"/>
                    </a:lnTo>
                    <a:lnTo>
                      <a:pt x="1652" y="2028"/>
                    </a:lnTo>
                    <a:lnTo>
                      <a:pt x="1675" y="2012"/>
                    </a:lnTo>
                    <a:lnTo>
                      <a:pt x="1697" y="1997"/>
                    </a:lnTo>
                    <a:lnTo>
                      <a:pt x="1719" y="1980"/>
                    </a:lnTo>
                    <a:lnTo>
                      <a:pt x="1741" y="1962"/>
                    </a:lnTo>
                    <a:lnTo>
                      <a:pt x="1763" y="1944"/>
                    </a:lnTo>
                    <a:lnTo>
                      <a:pt x="1785" y="1925"/>
                    </a:lnTo>
                    <a:lnTo>
                      <a:pt x="1806" y="1905"/>
                    </a:lnTo>
                    <a:lnTo>
                      <a:pt x="1827" y="1886"/>
                    </a:lnTo>
                    <a:lnTo>
                      <a:pt x="1848" y="1865"/>
                    </a:lnTo>
                    <a:lnTo>
                      <a:pt x="1868" y="1844"/>
                    </a:lnTo>
                    <a:lnTo>
                      <a:pt x="1888" y="1822"/>
                    </a:lnTo>
                    <a:lnTo>
                      <a:pt x="1906" y="1801"/>
                    </a:lnTo>
                    <a:lnTo>
                      <a:pt x="1925" y="1779"/>
                    </a:lnTo>
                    <a:lnTo>
                      <a:pt x="1943" y="1757"/>
                    </a:lnTo>
                    <a:lnTo>
                      <a:pt x="1960" y="1734"/>
                    </a:lnTo>
                    <a:lnTo>
                      <a:pt x="1975" y="1711"/>
                    </a:lnTo>
                    <a:lnTo>
                      <a:pt x="1991" y="1688"/>
                    </a:lnTo>
                    <a:lnTo>
                      <a:pt x="2007" y="1665"/>
                    </a:lnTo>
                    <a:lnTo>
                      <a:pt x="2021" y="1642"/>
                    </a:lnTo>
                    <a:lnTo>
                      <a:pt x="2035" y="1619"/>
                    </a:lnTo>
                    <a:lnTo>
                      <a:pt x="2048" y="1595"/>
                    </a:lnTo>
                    <a:lnTo>
                      <a:pt x="2060" y="1571"/>
                    </a:lnTo>
                    <a:lnTo>
                      <a:pt x="2072" y="1547"/>
                    </a:lnTo>
                    <a:lnTo>
                      <a:pt x="2083" y="1523"/>
                    </a:lnTo>
                    <a:lnTo>
                      <a:pt x="2094" y="1497"/>
                    </a:lnTo>
                    <a:lnTo>
                      <a:pt x="2104" y="1473"/>
                    </a:lnTo>
                    <a:lnTo>
                      <a:pt x="2114" y="1448"/>
                    </a:lnTo>
                    <a:lnTo>
                      <a:pt x="2122" y="1422"/>
                    </a:lnTo>
                    <a:lnTo>
                      <a:pt x="2131" y="1397"/>
                    </a:lnTo>
                    <a:lnTo>
                      <a:pt x="2138" y="1370"/>
                    </a:lnTo>
                    <a:lnTo>
                      <a:pt x="2144" y="1344"/>
                    </a:lnTo>
                    <a:lnTo>
                      <a:pt x="2151" y="1318"/>
                    </a:lnTo>
                    <a:lnTo>
                      <a:pt x="2156" y="1291"/>
                    </a:lnTo>
                    <a:lnTo>
                      <a:pt x="2161" y="1265"/>
                    </a:lnTo>
                    <a:lnTo>
                      <a:pt x="2165" y="1237"/>
                    </a:lnTo>
                    <a:lnTo>
                      <a:pt x="2168" y="1210"/>
                    </a:lnTo>
                    <a:lnTo>
                      <a:pt x="2171" y="1182"/>
                    </a:lnTo>
                    <a:lnTo>
                      <a:pt x="2174" y="1154"/>
                    </a:lnTo>
                    <a:lnTo>
                      <a:pt x="2176" y="1126"/>
                    </a:lnTo>
                    <a:lnTo>
                      <a:pt x="2177" y="1098"/>
                    </a:lnTo>
                    <a:lnTo>
                      <a:pt x="2177" y="1069"/>
                    </a:lnTo>
                    <a:lnTo>
                      <a:pt x="2177" y="1042"/>
                    </a:lnTo>
                    <a:lnTo>
                      <a:pt x="2176" y="1015"/>
                    </a:lnTo>
                    <a:lnTo>
                      <a:pt x="2174" y="989"/>
                    </a:lnTo>
                    <a:lnTo>
                      <a:pt x="2171" y="962"/>
                    </a:lnTo>
                    <a:lnTo>
                      <a:pt x="2168" y="936"/>
                    </a:lnTo>
                    <a:lnTo>
                      <a:pt x="2165" y="911"/>
                    </a:lnTo>
                    <a:lnTo>
                      <a:pt x="2161" y="885"/>
                    </a:lnTo>
                    <a:lnTo>
                      <a:pt x="2156" y="860"/>
                    </a:lnTo>
                    <a:lnTo>
                      <a:pt x="2151" y="834"/>
                    </a:lnTo>
                    <a:lnTo>
                      <a:pt x="2144" y="810"/>
                    </a:lnTo>
                    <a:lnTo>
                      <a:pt x="2138" y="785"/>
                    </a:lnTo>
                    <a:lnTo>
                      <a:pt x="2131" y="761"/>
                    </a:lnTo>
                    <a:lnTo>
                      <a:pt x="2122" y="737"/>
                    </a:lnTo>
                    <a:lnTo>
                      <a:pt x="2114" y="713"/>
                    </a:lnTo>
                    <a:lnTo>
                      <a:pt x="2104" y="689"/>
                    </a:lnTo>
                    <a:lnTo>
                      <a:pt x="2094" y="666"/>
                    </a:lnTo>
                    <a:lnTo>
                      <a:pt x="2083" y="642"/>
                    </a:lnTo>
                    <a:lnTo>
                      <a:pt x="2072" y="619"/>
                    </a:lnTo>
                    <a:lnTo>
                      <a:pt x="2060" y="596"/>
                    </a:lnTo>
                    <a:lnTo>
                      <a:pt x="2048" y="573"/>
                    </a:lnTo>
                    <a:lnTo>
                      <a:pt x="2035" y="551"/>
                    </a:lnTo>
                    <a:lnTo>
                      <a:pt x="2021" y="529"/>
                    </a:lnTo>
                    <a:lnTo>
                      <a:pt x="2007" y="507"/>
                    </a:lnTo>
                    <a:lnTo>
                      <a:pt x="1991" y="485"/>
                    </a:lnTo>
                    <a:lnTo>
                      <a:pt x="1975" y="464"/>
                    </a:lnTo>
                    <a:lnTo>
                      <a:pt x="1960" y="443"/>
                    </a:lnTo>
                    <a:lnTo>
                      <a:pt x="1943" y="422"/>
                    </a:lnTo>
                    <a:lnTo>
                      <a:pt x="1925" y="401"/>
                    </a:lnTo>
                    <a:lnTo>
                      <a:pt x="1906" y="380"/>
                    </a:lnTo>
                    <a:lnTo>
                      <a:pt x="1888" y="360"/>
                    </a:lnTo>
                    <a:lnTo>
                      <a:pt x="1868" y="339"/>
                    </a:lnTo>
                    <a:lnTo>
                      <a:pt x="1848" y="319"/>
                    </a:lnTo>
                    <a:lnTo>
                      <a:pt x="1827" y="299"/>
                    </a:lnTo>
                    <a:lnTo>
                      <a:pt x="1806" y="281"/>
                    </a:lnTo>
                    <a:lnTo>
                      <a:pt x="1785" y="262"/>
                    </a:lnTo>
                    <a:lnTo>
                      <a:pt x="1763" y="244"/>
                    </a:lnTo>
                    <a:lnTo>
                      <a:pt x="1741" y="227"/>
                    </a:lnTo>
                    <a:lnTo>
                      <a:pt x="1719" y="210"/>
                    </a:lnTo>
                    <a:lnTo>
                      <a:pt x="1697" y="195"/>
                    </a:lnTo>
                    <a:lnTo>
                      <a:pt x="1675" y="179"/>
                    </a:lnTo>
                    <a:lnTo>
                      <a:pt x="1652" y="164"/>
                    </a:lnTo>
                    <a:lnTo>
                      <a:pt x="1630" y="150"/>
                    </a:lnTo>
                    <a:lnTo>
                      <a:pt x="1607" y="137"/>
                    </a:lnTo>
                    <a:lnTo>
                      <a:pt x="1584" y="124"/>
                    </a:lnTo>
                    <a:lnTo>
                      <a:pt x="1560" y="112"/>
                    </a:lnTo>
                    <a:lnTo>
                      <a:pt x="1536" y="100"/>
                    </a:lnTo>
                    <a:lnTo>
                      <a:pt x="1513" y="90"/>
                    </a:lnTo>
                    <a:lnTo>
                      <a:pt x="1489" y="79"/>
                    </a:lnTo>
                    <a:lnTo>
                      <a:pt x="1463" y="70"/>
                    </a:lnTo>
                    <a:lnTo>
                      <a:pt x="1439" y="61"/>
                    </a:lnTo>
                    <a:lnTo>
                      <a:pt x="1414" y="53"/>
                    </a:lnTo>
                    <a:lnTo>
                      <a:pt x="1389" y="45"/>
                    </a:lnTo>
                    <a:lnTo>
                      <a:pt x="1364" y="37"/>
                    </a:lnTo>
                    <a:lnTo>
                      <a:pt x="1338" y="31"/>
                    </a:lnTo>
                    <a:lnTo>
                      <a:pt x="1312" y="26"/>
                    </a:lnTo>
                    <a:lnTo>
                      <a:pt x="1286" y="20"/>
                    </a:lnTo>
                    <a:lnTo>
                      <a:pt x="1260" y="15"/>
                    </a:lnTo>
                    <a:lnTo>
                      <a:pt x="1233" y="11"/>
                    </a:lnTo>
                    <a:lnTo>
                      <a:pt x="1206" y="8"/>
                    </a:lnTo>
                    <a:lnTo>
                      <a:pt x="1179" y="6"/>
                    </a:lnTo>
                    <a:lnTo>
                      <a:pt x="1152" y="3"/>
                    </a:lnTo>
                    <a:lnTo>
                      <a:pt x="1125" y="2"/>
                    </a:lnTo>
                    <a:lnTo>
                      <a:pt x="1096" y="0"/>
                    </a:lnTo>
                    <a:lnTo>
                      <a:pt x="1068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3175">
                <a:noFill/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" name="Freeform 40"/>
              <p:cNvSpPr>
                <a:spLocks/>
              </p:cNvSpPr>
              <p:nvPr/>
            </p:nvSpPr>
            <p:spPr bwMode="auto">
              <a:xfrm flipH="1" flipV="1">
                <a:off x="7087370" y="5623821"/>
                <a:ext cx="95759" cy="90392"/>
              </a:xfrm>
              <a:custGeom>
                <a:avLst/>
                <a:gdLst/>
                <a:ahLst/>
                <a:cxnLst>
                  <a:cxn ang="0">
                    <a:pos x="481" y="164"/>
                  </a:cxn>
                  <a:cxn ang="0">
                    <a:pos x="395" y="230"/>
                  </a:cxn>
                  <a:cxn ang="0">
                    <a:pos x="318" y="302"/>
                  </a:cxn>
                  <a:cxn ang="0">
                    <a:pos x="249" y="381"/>
                  </a:cxn>
                  <a:cxn ang="0">
                    <a:pos x="188" y="466"/>
                  </a:cxn>
                  <a:cxn ang="0">
                    <a:pos x="135" y="556"/>
                  </a:cxn>
                  <a:cxn ang="0">
                    <a:pos x="90" y="654"/>
                  </a:cxn>
                  <a:cxn ang="0">
                    <a:pos x="52" y="758"/>
                  </a:cxn>
                  <a:cxn ang="0">
                    <a:pos x="23" y="865"/>
                  </a:cxn>
                  <a:cxn ang="0">
                    <a:pos x="6" y="970"/>
                  </a:cxn>
                  <a:cxn ang="0">
                    <a:pos x="0" y="1075"/>
                  </a:cxn>
                  <a:cxn ang="0">
                    <a:pos x="6" y="1178"/>
                  </a:cxn>
                  <a:cxn ang="0">
                    <a:pos x="22" y="1279"/>
                  </a:cxn>
                  <a:cxn ang="0">
                    <a:pos x="50" y="1378"/>
                  </a:cxn>
                  <a:cxn ang="0">
                    <a:pos x="90" y="1475"/>
                  </a:cxn>
                  <a:cxn ang="0">
                    <a:pos x="140" y="1572"/>
                  </a:cxn>
                  <a:cxn ang="0">
                    <a:pos x="192" y="1668"/>
                  </a:cxn>
                  <a:cxn ang="0">
                    <a:pos x="251" y="1759"/>
                  </a:cxn>
                  <a:cxn ang="0">
                    <a:pos x="316" y="1843"/>
                  </a:cxn>
                  <a:cxn ang="0">
                    <a:pos x="388" y="1918"/>
                  </a:cxn>
                  <a:cxn ang="0">
                    <a:pos x="467" y="1985"/>
                  </a:cxn>
                  <a:cxn ang="0">
                    <a:pos x="554" y="2045"/>
                  </a:cxn>
                  <a:cxn ang="0">
                    <a:pos x="648" y="2095"/>
                  </a:cxn>
                  <a:cxn ang="0">
                    <a:pos x="747" y="2138"/>
                  </a:cxn>
                  <a:cxn ang="0">
                    <a:pos x="853" y="2172"/>
                  </a:cxn>
                  <a:cxn ang="0">
                    <a:pos x="959" y="2194"/>
                  </a:cxn>
                  <a:cxn ang="0">
                    <a:pos x="1065" y="2204"/>
                  </a:cxn>
                  <a:cxn ang="0">
                    <a:pos x="1172" y="2202"/>
                  </a:cxn>
                  <a:cxn ang="0">
                    <a:pos x="1278" y="2188"/>
                  </a:cxn>
                  <a:cxn ang="0">
                    <a:pos x="1385" y="2163"/>
                  </a:cxn>
                  <a:cxn ang="0">
                    <a:pos x="1493" y="2125"/>
                  </a:cxn>
                  <a:cxn ang="0">
                    <a:pos x="1601" y="2076"/>
                  </a:cxn>
                  <a:cxn ang="0">
                    <a:pos x="1778" y="1960"/>
                  </a:cxn>
                  <a:cxn ang="0">
                    <a:pos x="1942" y="1813"/>
                  </a:cxn>
                  <a:cxn ang="0">
                    <a:pos x="2065" y="1652"/>
                  </a:cxn>
                  <a:cxn ang="0">
                    <a:pos x="2145" y="1478"/>
                  </a:cxn>
                  <a:cxn ang="0">
                    <a:pos x="2185" y="1290"/>
                  </a:cxn>
                  <a:cxn ang="0">
                    <a:pos x="2182" y="1089"/>
                  </a:cxn>
                  <a:cxn ang="0">
                    <a:pos x="2138" y="873"/>
                  </a:cxn>
                  <a:cxn ang="0">
                    <a:pos x="2052" y="644"/>
                  </a:cxn>
                  <a:cxn ang="0">
                    <a:pos x="1984" y="513"/>
                  </a:cxn>
                  <a:cxn ang="0">
                    <a:pos x="1925" y="425"/>
                  </a:cxn>
                  <a:cxn ang="0">
                    <a:pos x="1859" y="345"/>
                  </a:cxn>
                  <a:cxn ang="0">
                    <a:pos x="1786" y="273"/>
                  </a:cxn>
                  <a:cxn ang="0">
                    <a:pos x="1704" y="209"/>
                  </a:cxn>
                  <a:cxn ang="0">
                    <a:pos x="1616" y="152"/>
                  </a:cxn>
                  <a:cxn ang="0">
                    <a:pos x="1519" y="105"/>
                  </a:cxn>
                  <a:cxn ang="0">
                    <a:pos x="1415" y="65"/>
                  </a:cxn>
                  <a:cxn ang="0">
                    <a:pos x="1307" y="34"/>
                  </a:cxn>
                  <a:cxn ang="0">
                    <a:pos x="1199" y="12"/>
                  </a:cxn>
                  <a:cxn ang="0">
                    <a:pos x="1093" y="1"/>
                  </a:cxn>
                  <a:cxn ang="0">
                    <a:pos x="987" y="1"/>
                  </a:cxn>
                  <a:cxn ang="0">
                    <a:pos x="883" y="12"/>
                  </a:cxn>
                  <a:cxn ang="0">
                    <a:pos x="779" y="33"/>
                  </a:cxn>
                  <a:cxn ang="0">
                    <a:pos x="676" y="64"/>
                  </a:cxn>
                  <a:cxn ang="0">
                    <a:pos x="575" y="106"/>
                  </a:cxn>
                </a:cxnLst>
                <a:rect l="0" t="0" r="r" b="b"/>
                <a:pathLst>
                  <a:path w="2188" h="2205">
                    <a:moveTo>
                      <a:pt x="550" y="118"/>
                    </a:moveTo>
                    <a:lnTo>
                      <a:pt x="526" y="132"/>
                    </a:lnTo>
                    <a:lnTo>
                      <a:pt x="503" y="148"/>
                    </a:lnTo>
                    <a:lnTo>
                      <a:pt x="481" y="164"/>
                    </a:lnTo>
                    <a:lnTo>
                      <a:pt x="459" y="180"/>
                    </a:lnTo>
                    <a:lnTo>
                      <a:pt x="437" y="196"/>
                    </a:lnTo>
                    <a:lnTo>
                      <a:pt x="416" y="213"/>
                    </a:lnTo>
                    <a:lnTo>
                      <a:pt x="395" y="230"/>
                    </a:lnTo>
                    <a:lnTo>
                      <a:pt x="375" y="248"/>
                    </a:lnTo>
                    <a:lnTo>
                      <a:pt x="356" y="266"/>
                    </a:lnTo>
                    <a:lnTo>
                      <a:pt x="337" y="283"/>
                    </a:lnTo>
                    <a:lnTo>
                      <a:pt x="318" y="302"/>
                    </a:lnTo>
                    <a:lnTo>
                      <a:pt x="300" y="321"/>
                    </a:lnTo>
                    <a:lnTo>
                      <a:pt x="283" y="341"/>
                    </a:lnTo>
                    <a:lnTo>
                      <a:pt x="266" y="361"/>
                    </a:lnTo>
                    <a:lnTo>
                      <a:pt x="249" y="381"/>
                    </a:lnTo>
                    <a:lnTo>
                      <a:pt x="233" y="401"/>
                    </a:lnTo>
                    <a:lnTo>
                      <a:pt x="217" y="423"/>
                    </a:lnTo>
                    <a:lnTo>
                      <a:pt x="203" y="444"/>
                    </a:lnTo>
                    <a:lnTo>
                      <a:pt x="188" y="466"/>
                    </a:lnTo>
                    <a:lnTo>
                      <a:pt x="174" y="488"/>
                    </a:lnTo>
                    <a:lnTo>
                      <a:pt x="161" y="510"/>
                    </a:lnTo>
                    <a:lnTo>
                      <a:pt x="147" y="533"/>
                    </a:lnTo>
                    <a:lnTo>
                      <a:pt x="135" y="556"/>
                    </a:lnTo>
                    <a:lnTo>
                      <a:pt x="123" y="580"/>
                    </a:lnTo>
                    <a:lnTo>
                      <a:pt x="112" y="604"/>
                    </a:lnTo>
                    <a:lnTo>
                      <a:pt x="100" y="629"/>
                    </a:lnTo>
                    <a:lnTo>
                      <a:pt x="90" y="654"/>
                    </a:lnTo>
                    <a:lnTo>
                      <a:pt x="79" y="679"/>
                    </a:lnTo>
                    <a:lnTo>
                      <a:pt x="70" y="705"/>
                    </a:lnTo>
                    <a:lnTo>
                      <a:pt x="60" y="731"/>
                    </a:lnTo>
                    <a:lnTo>
                      <a:pt x="52" y="758"/>
                    </a:lnTo>
                    <a:lnTo>
                      <a:pt x="43" y="784"/>
                    </a:lnTo>
                    <a:lnTo>
                      <a:pt x="36" y="811"/>
                    </a:lnTo>
                    <a:lnTo>
                      <a:pt x="29" y="838"/>
                    </a:lnTo>
                    <a:lnTo>
                      <a:pt x="23" y="865"/>
                    </a:lnTo>
                    <a:lnTo>
                      <a:pt x="18" y="892"/>
                    </a:lnTo>
                    <a:lnTo>
                      <a:pt x="13" y="918"/>
                    </a:lnTo>
                    <a:lnTo>
                      <a:pt x="9" y="944"/>
                    </a:lnTo>
                    <a:lnTo>
                      <a:pt x="6" y="970"/>
                    </a:lnTo>
                    <a:lnTo>
                      <a:pt x="4" y="997"/>
                    </a:lnTo>
                    <a:lnTo>
                      <a:pt x="1" y="1023"/>
                    </a:lnTo>
                    <a:lnTo>
                      <a:pt x="0" y="1049"/>
                    </a:lnTo>
                    <a:lnTo>
                      <a:pt x="0" y="1075"/>
                    </a:lnTo>
                    <a:lnTo>
                      <a:pt x="0" y="1101"/>
                    </a:lnTo>
                    <a:lnTo>
                      <a:pt x="1" y="1127"/>
                    </a:lnTo>
                    <a:lnTo>
                      <a:pt x="4" y="1152"/>
                    </a:lnTo>
                    <a:lnTo>
                      <a:pt x="6" y="1178"/>
                    </a:lnTo>
                    <a:lnTo>
                      <a:pt x="9" y="1203"/>
                    </a:lnTo>
                    <a:lnTo>
                      <a:pt x="13" y="1229"/>
                    </a:lnTo>
                    <a:lnTo>
                      <a:pt x="17" y="1254"/>
                    </a:lnTo>
                    <a:lnTo>
                      <a:pt x="22" y="1279"/>
                    </a:lnTo>
                    <a:lnTo>
                      <a:pt x="28" y="1304"/>
                    </a:lnTo>
                    <a:lnTo>
                      <a:pt x="35" y="1328"/>
                    </a:lnTo>
                    <a:lnTo>
                      <a:pt x="42" y="1353"/>
                    </a:lnTo>
                    <a:lnTo>
                      <a:pt x="50" y="1378"/>
                    </a:lnTo>
                    <a:lnTo>
                      <a:pt x="59" y="1403"/>
                    </a:lnTo>
                    <a:lnTo>
                      <a:pt x="69" y="1427"/>
                    </a:lnTo>
                    <a:lnTo>
                      <a:pt x="78" y="1451"/>
                    </a:lnTo>
                    <a:lnTo>
                      <a:pt x="90" y="1475"/>
                    </a:lnTo>
                    <a:lnTo>
                      <a:pt x="101" y="1499"/>
                    </a:lnTo>
                    <a:lnTo>
                      <a:pt x="113" y="1523"/>
                    </a:lnTo>
                    <a:lnTo>
                      <a:pt x="126" y="1547"/>
                    </a:lnTo>
                    <a:lnTo>
                      <a:pt x="140" y="1572"/>
                    </a:lnTo>
                    <a:lnTo>
                      <a:pt x="154" y="1595"/>
                    </a:lnTo>
                    <a:lnTo>
                      <a:pt x="166" y="1620"/>
                    </a:lnTo>
                    <a:lnTo>
                      <a:pt x="180" y="1644"/>
                    </a:lnTo>
                    <a:lnTo>
                      <a:pt x="192" y="1668"/>
                    </a:lnTo>
                    <a:lnTo>
                      <a:pt x="207" y="1692"/>
                    </a:lnTo>
                    <a:lnTo>
                      <a:pt x="221" y="1715"/>
                    </a:lnTo>
                    <a:lnTo>
                      <a:pt x="235" y="1737"/>
                    </a:lnTo>
                    <a:lnTo>
                      <a:pt x="251" y="1759"/>
                    </a:lnTo>
                    <a:lnTo>
                      <a:pt x="267" y="1781"/>
                    </a:lnTo>
                    <a:lnTo>
                      <a:pt x="283" y="1802"/>
                    </a:lnTo>
                    <a:lnTo>
                      <a:pt x="299" y="1823"/>
                    </a:lnTo>
                    <a:lnTo>
                      <a:pt x="316" y="1843"/>
                    </a:lnTo>
                    <a:lnTo>
                      <a:pt x="334" y="1862"/>
                    </a:lnTo>
                    <a:lnTo>
                      <a:pt x="352" y="1882"/>
                    </a:lnTo>
                    <a:lnTo>
                      <a:pt x="370" y="1900"/>
                    </a:lnTo>
                    <a:lnTo>
                      <a:pt x="388" y="1918"/>
                    </a:lnTo>
                    <a:lnTo>
                      <a:pt x="407" y="1936"/>
                    </a:lnTo>
                    <a:lnTo>
                      <a:pt x="427" y="1952"/>
                    </a:lnTo>
                    <a:lnTo>
                      <a:pt x="447" y="1969"/>
                    </a:lnTo>
                    <a:lnTo>
                      <a:pt x="467" y="1985"/>
                    </a:lnTo>
                    <a:lnTo>
                      <a:pt x="488" y="2001"/>
                    </a:lnTo>
                    <a:lnTo>
                      <a:pt x="510" y="2015"/>
                    </a:lnTo>
                    <a:lnTo>
                      <a:pt x="531" y="2030"/>
                    </a:lnTo>
                    <a:lnTo>
                      <a:pt x="554" y="2045"/>
                    </a:lnTo>
                    <a:lnTo>
                      <a:pt x="576" y="2057"/>
                    </a:lnTo>
                    <a:lnTo>
                      <a:pt x="599" y="2071"/>
                    </a:lnTo>
                    <a:lnTo>
                      <a:pt x="623" y="2083"/>
                    </a:lnTo>
                    <a:lnTo>
                      <a:pt x="648" y="2095"/>
                    </a:lnTo>
                    <a:lnTo>
                      <a:pt x="672" y="2107"/>
                    </a:lnTo>
                    <a:lnTo>
                      <a:pt x="697" y="2118"/>
                    </a:lnTo>
                    <a:lnTo>
                      <a:pt x="722" y="2129"/>
                    </a:lnTo>
                    <a:lnTo>
                      <a:pt x="747" y="2138"/>
                    </a:lnTo>
                    <a:lnTo>
                      <a:pt x="774" y="2147"/>
                    </a:lnTo>
                    <a:lnTo>
                      <a:pt x="801" y="2156"/>
                    </a:lnTo>
                    <a:lnTo>
                      <a:pt x="827" y="2164"/>
                    </a:lnTo>
                    <a:lnTo>
                      <a:pt x="853" y="2172"/>
                    </a:lnTo>
                    <a:lnTo>
                      <a:pt x="880" y="2179"/>
                    </a:lnTo>
                    <a:lnTo>
                      <a:pt x="907" y="2184"/>
                    </a:lnTo>
                    <a:lnTo>
                      <a:pt x="933" y="2189"/>
                    </a:lnTo>
                    <a:lnTo>
                      <a:pt x="959" y="2194"/>
                    </a:lnTo>
                    <a:lnTo>
                      <a:pt x="986" y="2198"/>
                    </a:lnTo>
                    <a:lnTo>
                      <a:pt x="1013" y="2201"/>
                    </a:lnTo>
                    <a:lnTo>
                      <a:pt x="1039" y="2203"/>
                    </a:lnTo>
                    <a:lnTo>
                      <a:pt x="1065" y="2204"/>
                    </a:lnTo>
                    <a:lnTo>
                      <a:pt x="1092" y="2205"/>
                    </a:lnTo>
                    <a:lnTo>
                      <a:pt x="1119" y="2205"/>
                    </a:lnTo>
                    <a:lnTo>
                      <a:pt x="1145" y="2204"/>
                    </a:lnTo>
                    <a:lnTo>
                      <a:pt x="1172" y="2202"/>
                    </a:lnTo>
                    <a:lnTo>
                      <a:pt x="1198" y="2200"/>
                    </a:lnTo>
                    <a:lnTo>
                      <a:pt x="1226" y="2197"/>
                    </a:lnTo>
                    <a:lnTo>
                      <a:pt x="1252" y="2194"/>
                    </a:lnTo>
                    <a:lnTo>
                      <a:pt x="1278" y="2188"/>
                    </a:lnTo>
                    <a:lnTo>
                      <a:pt x="1305" y="2183"/>
                    </a:lnTo>
                    <a:lnTo>
                      <a:pt x="1331" y="2178"/>
                    </a:lnTo>
                    <a:lnTo>
                      <a:pt x="1359" y="2171"/>
                    </a:lnTo>
                    <a:lnTo>
                      <a:pt x="1385" y="2163"/>
                    </a:lnTo>
                    <a:lnTo>
                      <a:pt x="1412" y="2155"/>
                    </a:lnTo>
                    <a:lnTo>
                      <a:pt x="1438" y="2145"/>
                    </a:lnTo>
                    <a:lnTo>
                      <a:pt x="1466" y="2136"/>
                    </a:lnTo>
                    <a:lnTo>
                      <a:pt x="1493" y="2125"/>
                    </a:lnTo>
                    <a:lnTo>
                      <a:pt x="1519" y="2114"/>
                    </a:lnTo>
                    <a:lnTo>
                      <a:pt x="1546" y="2102"/>
                    </a:lnTo>
                    <a:lnTo>
                      <a:pt x="1574" y="2090"/>
                    </a:lnTo>
                    <a:lnTo>
                      <a:pt x="1601" y="2076"/>
                    </a:lnTo>
                    <a:lnTo>
                      <a:pt x="1627" y="2061"/>
                    </a:lnTo>
                    <a:lnTo>
                      <a:pt x="1681" y="2029"/>
                    </a:lnTo>
                    <a:lnTo>
                      <a:pt x="1731" y="1994"/>
                    </a:lnTo>
                    <a:lnTo>
                      <a:pt x="1778" y="1960"/>
                    </a:lnTo>
                    <a:lnTo>
                      <a:pt x="1823" y="1925"/>
                    </a:lnTo>
                    <a:lnTo>
                      <a:pt x="1865" y="1888"/>
                    </a:lnTo>
                    <a:lnTo>
                      <a:pt x="1905" y="1852"/>
                    </a:lnTo>
                    <a:lnTo>
                      <a:pt x="1942" y="1813"/>
                    </a:lnTo>
                    <a:lnTo>
                      <a:pt x="1977" y="1774"/>
                    </a:lnTo>
                    <a:lnTo>
                      <a:pt x="2009" y="1734"/>
                    </a:lnTo>
                    <a:lnTo>
                      <a:pt x="2038" y="1694"/>
                    </a:lnTo>
                    <a:lnTo>
                      <a:pt x="2065" y="1652"/>
                    </a:lnTo>
                    <a:lnTo>
                      <a:pt x="2089" y="1610"/>
                    </a:lnTo>
                    <a:lnTo>
                      <a:pt x="2111" y="1567"/>
                    </a:lnTo>
                    <a:lnTo>
                      <a:pt x="2130" y="1523"/>
                    </a:lnTo>
                    <a:lnTo>
                      <a:pt x="2145" y="1478"/>
                    </a:lnTo>
                    <a:lnTo>
                      <a:pt x="2159" y="1432"/>
                    </a:lnTo>
                    <a:lnTo>
                      <a:pt x="2171" y="1386"/>
                    </a:lnTo>
                    <a:lnTo>
                      <a:pt x="2179" y="1339"/>
                    </a:lnTo>
                    <a:lnTo>
                      <a:pt x="2185" y="1290"/>
                    </a:lnTo>
                    <a:lnTo>
                      <a:pt x="2188" y="1241"/>
                    </a:lnTo>
                    <a:lnTo>
                      <a:pt x="2188" y="1191"/>
                    </a:lnTo>
                    <a:lnTo>
                      <a:pt x="2187" y="1140"/>
                    </a:lnTo>
                    <a:lnTo>
                      <a:pt x="2182" y="1089"/>
                    </a:lnTo>
                    <a:lnTo>
                      <a:pt x="2175" y="1036"/>
                    </a:lnTo>
                    <a:lnTo>
                      <a:pt x="2165" y="983"/>
                    </a:lnTo>
                    <a:lnTo>
                      <a:pt x="2153" y="929"/>
                    </a:lnTo>
                    <a:lnTo>
                      <a:pt x="2138" y="873"/>
                    </a:lnTo>
                    <a:lnTo>
                      <a:pt x="2120" y="817"/>
                    </a:lnTo>
                    <a:lnTo>
                      <a:pt x="2100" y="761"/>
                    </a:lnTo>
                    <a:lnTo>
                      <a:pt x="2077" y="703"/>
                    </a:lnTo>
                    <a:lnTo>
                      <a:pt x="2052" y="644"/>
                    </a:lnTo>
                    <a:lnTo>
                      <a:pt x="2024" y="584"/>
                    </a:lnTo>
                    <a:lnTo>
                      <a:pt x="2011" y="560"/>
                    </a:lnTo>
                    <a:lnTo>
                      <a:pt x="1998" y="536"/>
                    </a:lnTo>
                    <a:lnTo>
                      <a:pt x="1984" y="513"/>
                    </a:lnTo>
                    <a:lnTo>
                      <a:pt x="1970" y="490"/>
                    </a:lnTo>
                    <a:lnTo>
                      <a:pt x="1956" y="468"/>
                    </a:lnTo>
                    <a:lnTo>
                      <a:pt x="1941" y="446"/>
                    </a:lnTo>
                    <a:lnTo>
                      <a:pt x="1925" y="425"/>
                    </a:lnTo>
                    <a:lnTo>
                      <a:pt x="1909" y="404"/>
                    </a:lnTo>
                    <a:lnTo>
                      <a:pt x="1894" y="384"/>
                    </a:lnTo>
                    <a:lnTo>
                      <a:pt x="1877" y="364"/>
                    </a:lnTo>
                    <a:lnTo>
                      <a:pt x="1859" y="345"/>
                    </a:lnTo>
                    <a:lnTo>
                      <a:pt x="1841" y="326"/>
                    </a:lnTo>
                    <a:lnTo>
                      <a:pt x="1823" y="308"/>
                    </a:lnTo>
                    <a:lnTo>
                      <a:pt x="1805" y="290"/>
                    </a:lnTo>
                    <a:lnTo>
                      <a:pt x="1786" y="273"/>
                    </a:lnTo>
                    <a:lnTo>
                      <a:pt x="1766" y="256"/>
                    </a:lnTo>
                    <a:lnTo>
                      <a:pt x="1746" y="239"/>
                    </a:lnTo>
                    <a:lnTo>
                      <a:pt x="1725" y="224"/>
                    </a:lnTo>
                    <a:lnTo>
                      <a:pt x="1704" y="209"/>
                    </a:lnTo>
                    <a:lnTo>
                      <a:pt x="1683" y="194"/>
                    </a:lnTo>
                    <a:lnTo>
                      <a:pt x="1661" y="180"/>
                    </a:lnTo>
                    <a:lnTo>
                      <a:pt x="1638" y="166"/>
                    </a:lnTo>
                    <a:lnTo>
                      <a:pt x="1616" y="152"/>
                    </a:lnTo>
                    <a:lnTo>
                      <a:pt x="1592" y="140"/>
                    </a:lnTo>
                    <a:lnTo>
                      <a:pt x="1569" y="127"/>
                    </a:lnTo>
                    <a:lnTo>
                      <a:pt x="1543" y="116"/>
                    </a:lnTo>
                    <a:lnTo>
                      <a:pt x="1519" y="105"/>
                    </a:lnTo>
                    <a:lnTo>
                      <a:pt x="1494" y="94"/>
                    </a:lnTo>
                    <a:lnTo>
                      <a:pt x="1468" y="84"/>
                    </a:lnTo>
                    <a:lnTo>
                      <a:pt x="1442" y="74"/>
                    </a:lnTo>
                    <a:lnTo>
                      <a:pt x="1415" y="65"/>
                    </a:lnTo>
                    <a:lnTo>
                      <a:pt x="1388" y="56"/>
                    </a:lnTo>
                    <a:lnTo>
                      <a:pt x="1361" y="48"/>
                    </a:lnTo>
                    <a:lnTo>
                      <a:pt x="1334" y="40"/>
                    </a:lnTo>
                    <a:lnTo>
                      <a:pt x="1307" y="34"/>
                    </a:lnTo>
                    <a:lnTo>
                      <a:pt x="1280" y="27"/>
                    </a:lnTo>
                    <a:lnTo>
                      <a:pt x="1253" y="21"/>
                    </a:lnTo>
                    <a:lnTo>
                      <a:pt x="1227" y="17"/>
                    </a:lnTo>
                    <a:lnTo>
                      <a:pt x="1199" y="12"/>
                    </a:lnTo>
                    <a:lnTo>
                      <a:pt x="1173" y="9"/>
                    </a:lnTo>
                    <a:lnTo>
                      <a:pt x="1146" y="5"/>
                    </a:lnTo>
                    <a:lnTo>
                      <a:pt x="1120" y="3"/>
                    </a:lnTo>
                    <a:lnTo>
                      <a:pt x="1093" y="1"/>
                    </a:lnTo>
                    <a:lnTo>
                      <a:pt x="1066" y="0"/>
                    </a:lnTo>
                    <a:lnTo>
                      <a:pt x="1040" y="0"/>
                    </a:lnTo>
                    <a:lnTo>
                      <a:pt x="1014" y="0"/>
                    </a:lnTo>
                    <a:lnTo>
                      <a:pt x="987" y="1"/>
                    </a:lnTo>
                    <a:lnTo>
                      <a:pt x="961" y="3"/>
                    </a:lnTo>
                    <a:lnTo>
                      <a:pt x="935" y="5"/>
                    </a:lnTo>
                    <a:lnTo>
                      <a:pt x="909" y="9"/>
                    </a:lnTo>
                    <a:lnTo>
                      <a:pt x="883" y="12"/>
                    </a:lnTo>
                    <a:lnTo>
                      <a:pt x="856" y="16"/>
                    </a:lnTo>
                    <a:lnTo>
                      <a:pt x="830" y="21"/>
                    </a:lnTo>
                    <a:lnTo>
                      <a:pt x="805" y="26"/>
                    </a:lnTo>
                    <a:lnTo>
                      <a:pt x="779" y="33"/>
                    </a:lnTo>
                    <a:lnTo>
                      <a:pt x="752" y="39"/>
                    </a:lnTo>
                    <a:lnTo>
                      <a:pt x="727" y="47"/>
                    </a:lnTo>
                    <a:lnTo>
                      <a:pt x="702" y="55"/>
                    </a:lnTo>
                    <a:lnTo>
                      <a:pt x="676" y="64"/>
                    </a:lnTo>
                    <a:lnTo>
                      <a:pt x="651" y="74"/>
                    </a:lnTo>
                    <a:lnTo>
                      <a:pt x="626" y="83"/>
                    </a:lnTo>
                    <a:lnTo>
                      <a:pt x="600" y="95"/>
                    </a:lnTo>
                    <a:lnTo>
                      <a:pt x="575" y="106"/>
                    </a:lnTo>
                    <a:lnTo>
                      <a:pt x="550" y="118"/>
                    </a:lnTo>
                  </a:path>
                </a:pathLst>
              </a:custGeom>
              <a:solidFill>
                <a:schemeClr val="accent1"/>
              </a:solidFill>
              <a:ln w="3175">
                <a:noFill/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61" name="Bent Arrow 60"/>
            <p:cNvSpPr/>
            <p:nvPr/>
          </p:nvSpPr>
          <p:spPr bwMode="auto">
            <a:xfrm rot="10800000">
              <a:off x="6107112" y="5075237"/>
              <a:ext cx="1788606" cy="1478280"/>
            </a:xfrm>
            <a:prstGeom prst="bentArrow">
              <a:avLst>
                <a:gd name="adj1" fmla="val 5515"/>
                <a:gd name="adj2" fmla="val 10428"/>
                <a:gd name="adj3" fmla="val 25000"/>
                <a:gd name="adj4" fmla="val 43750"/>
              </a:avLst>
            </a:prstGeom>
            <a:solidFill>
              <a:srgbClr val="6600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723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7309592" y="2184715"/>
            <a:ext cx="1696167" cy="360755"/>
          </a:xfrm>
          <a:prstGeom prst="rect">
            <a:avLst/>
          </a:prstGeom>
          <a:noFill/>
        </p:spPr>
        <p:txBody>
          <a:bodyPr wrap="square" lIns="82780" tIns="41391" rIns="82780" bIns="41391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entailment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309592" y="4794000"/>
            <a:ext cx="1696167" cy="637754"/>
          </a:xfrm>
          <a:prstGeom prst="rect">
            <a:avLst/>
          </a:prstGeom>
          <a:noFill/>
        </p:spPr>
        <p:txBody>
          <a:bodyPr wrap="square" lIns="82780" tIns="41391" rIns="82780" bIns="41391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pattern matching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5" name="Freeform 122"/>
          <p:cNvSpPr>
            <a:spLocks/>
          </p:cNvSpPr>
          <p:nvPr/>
        </p:nvSpPr>
        <p:spPr bwMode="auto">
          <a:xfrm>
            <a:off x="493920" y="3194528"/>
            <a:ext cx="552960" cy="1533502"/>
          </a:xfrm>
          <a:custGeom>
            <a:avLst/>
            <a:gdLst/>
            <a:ahLst/>
            <a:cxnLst>
              <a:cxn ang="0">
                <a:pos x="4558" y="3551"/>
              </a:cxn>
              <a:cxn ang="0">
                <a:pos x="4932" y="3676"/>
              </a:cxn>
              <a:cxn ang="0">
                <a:pos x="5287" y="3900"/>
              </a:cxn>
              <a:cxn ang="0">
                <a:pos x="5619" y="4220"/>
              </a:cxn>
              <a:cxn ang="0">
                <a:pos x="5880" y="4585"/>
              </a:cxn>
              <a:cxn ang="0">
                <a:pos x="6049" y="4967"/>
              </a:cxn>
              <a:cxn ang="0">
                <a:pos x="6127" y="5370"/>
              </a:cxn>
              <a:cxn ang="0">
                <a:pos x="6122" y="9793"/>
              </a:cxn>
              <a:cxn ang="0">
                <a:pos x="6053" y="10109"/>
              </a:cxn>
              <a:cxn ang="0">
                <a:pos x="5917" y="10397"/>
              </a:cxn>
              <a:cxn ang="0">
                <a:pos x="5715" y="10660"/>
              </a:cxn>
              <a:cxn ang="0">
                <a:pos x="5455" y="10883"/>
              </a:cxn>
              <a:cxn ang="0">
                <a:pos x="5145" y="11056"/>
              </a:cxn>
              <a:cxn ang="0">
                <a:pos x="4787" y="11178"/>
              </a:cxn>
              <a:cxn ang="0">
                <a:pos x="1424" y="11201"/>
              </a:cxn>
              <a:cxn ang="0">
                <a:pos x="1026" y="11058"/>
              </a:cxn>
              <a:cxn ang="0">
                <a:pos x="719" y="10901"/>
              </a:cxn>
              <a:cxn ang="0">
                <a:pos x="456" y="10714"/>
              </a:cxn>
              <a:cxn ang="0">
                <a:pos x="247" y="10503"/>
              </a:cxn>
              <a:cxn ang="0">
                <a:pos x="101" y="10281"/>
              </a:cxn>
              <a:cxn ang="0">
                <a:pos x="19" y="10047"/>
              </a:cxn>
              <a:cxn ang="0">
                <a:pos x="1" y="5453"/>
              </a:cxn>
              <a:cxn ang="0">
                <a:pos x="57" y="4978"/>
              </a:cxn>
              <a:cxn ang="0">
                <a:pos x="208" y="4560"/>
              </a:cxn>
              <a:cxn ang="0">
                <a:pos x="453" y="4201"/>
              </a:cxn>
              <a:cxn ang="0">
                <a:pos x="789" y="3904"/>
              </a:cxn>
              <a:cxn ang="0">
                <a:pos x="1194" y="3691"/>
              </a:cxn>
              <a:cxn ang="0">
                <a:pos x="1670" y="3564"/>
              </a:cxn>
              <a:cxn ang="0">
                <a:pos x="2212" y="3522"/>
              </a:cxn>
              <a:cxn ang="0">
                <a:pos x="2312" y="3514"/>
              </a:cxn>
              <a:cxn ang="0">
                <a:pos x="2617" y="3511"/>
              </a:cxn>
              <a:cxn ang="0">
                <a:pos x="2686" y="3430"/>
              </a:cxn>
              <a:cxn ang="0">
                <a:pos x="2402" y="3322"/>
              </a:cxn>
              <a:cxn ang="0">
                <a:pos x="2117" y="3158"/>
              </a:cxn>
              <a:cxn ang="0">
                <a:pos x="1869" y="2950"/>
              </a:cxn>
              <a:cxn ang="0">
                <a:pos x="1660" y="2699"/>
              </a:cxn>
              <a:cxn ang="0">
                <a:pos x="1506" y="2420"/>
              </a:cxn>
              <a:cxn ang="0">
                <a:pos x="1408" y="2123"/>
              </a:cxn>
              <a:cxn ang="0">
                <a:pos x="1367" y="1804"/>
              </a:cxn>
              <a:cxn ang="0">
                <a:pos x="1390" y="1427"/>
              </a:cxn>
              <a:cxn ang="0">
                <a:pos x="1493" y="1068"/>
              </a:cxn>
              <a:cxn ang="0">
                <a:pos x="1676" y="742"/>
              </a:cxn>
              <a:cxn ang="0">
                <a:pos x="1940" y="448"/>
              </a:cxn>
              <a:cxn ang="0">
                <a:pos x="2247" y="219"/>
              </a:cxn>
              <a:cxn ang="0">
                <a:pos x="2588" y="71"/>
              </a:cxn>
              <a:cxn ang="0">
                <a:pos x="2962" y="4"/>
              </a:cxn>
              <a:cxn ang="0">
                <a:pos x="3356" y="18"/>
              </a:cxn>
              <a:cxn ang="0">
                <a:pos x="3721" y="111"/>
              </a:cxn>
              <a:cxn ang="0">
                <a:pos x="4053" y="287"/>
              </a:cxn>
              <a:cxn ang="0">
                <a:pos x="4353" y="542"/>
              </a:cxn>
              <a:cxn ang="0">
                <a:pos x="4588" y="847"/>
              </a:cxn>
              <a:cxn ang="0">
                <a:pos x="4745" y="1184"/>
              </a:cxn>
              <a:cxn ang="0">
                <a:pos x="4820" y="1555"/>
              </a:cxn>
              <a:cxn ang="0">
                <a:pos x="4818" y="1917"/>
              </a:cxn>
              <a:cxn ang="0">
                <a:pos x="4752" y="2240"/>
              </a:cxn>
              <a:cxn ang="0">
                <a:pos x="4624" y="2541"/>
              </a:cxn>
              <a:cxn ang="0">
                <a:pos x="4431" y="2824"/>
              </a:cxn>
              <a:cxn ang="0">
                <a:pos x="4192" y="3066"/>
              </a:cxn>
              <a:cxn ang="0">
                <a:pos x="3919" y="3252"/>
              </a:cxn>
              <a:cxn ang="0">
                <a:pos x="3611" y="3381"/>
              </a:cxn>
              <a:cxn ang="0">
                <a:pos x="3466" y="3480"/>
              </a:cxn>
            </a:cxnLst>
            <a:rect l="0" t="0" r="r" b="b"/>
            <a:pathLst>
              <a:path w="6132" h="16980">
                <a:moveTo>
                  <a:pt x="3480" y="3522"/>
                </a:moveTo>
                <a:lnTo>
                  <a:pt x="4254" y="3522"/>
                </a:lnTo>
                <a:lnTo>
                  <a:pt x="4298" y="3522"/>
                </a:lnTo>
                <a:lnTo>
                  <a:pt x="4342" y="3524"/>
                </a:lnTo>
                <a:lnTo>
                  <a:pt x="4386" y="3527"/>
                </a:lnTo>
                <a:lnTo>
                  <a:pt x="4429" y="3531"/>
                </a:lnTo>
                <a:lnTo>
                  <a:pt x="4473" y="3536"/>
                </a:lnTo>
                <a:lnTo>
                  <a:pt x="4515" y="3543"/>
                </a:lnTo>
                <a:lnTo>
                  <a:pt x="4558" y="3551"/>
                </a:lnTo>
                <a:lnTo>
                  <a:pt x="4601" y="3560"/>
                </a:lnTo>
                <a:lnTo>
                  <a:pt x="4643" y="3570"/>
                </a:lnTo>
                <a:lnTo>
                  <a:pt x="4685" y="3582"/>
                </a:lnTo>
                <a:lnTo>
                  <a:pt x="4727" y="3595"/>
                </a:lnTo>
                <a:lnTo>
                  <a:pt x="4769" y="3609"/>
                </a:lnTo>
                <a:lnTo>
                  <a:pt x="4809" y="3624"/>
                </a:lnTo>
                <a:lnTo>
                  <a:pt x="4851" y="3640"/>
                </a:lnTo>
                <a:lnTo>
                  <a:pt x="4892" y="3658"/>
                </a:lnTo>
                <a:lnTo>
                  <a:pt x="4932" y="3676"/>
                </a:lnTo>
                <a:lnTo>
                  <a:pt x="4973" y="3696"/>
                </a:lnTo>
                <a:lnTo>
                  <a:pt x="5013" y="3717"/>
                </a:lnTo>
                <a:lnTo>
                  <a:pt x="5052" y="3739"/>
                </a:lnTo>
                <a:lnTo>
                  <a:pt x="5093" y="3763"/>
                </a:lnTo>
                <a:lnTo>
                  <a:pt x="5132" y="3788"/>
                </a:lnTo>
                <a:lnTo>
                  <a:pt x="5171" y="3814"/>
                </a:lnTo>
                <a:lnTo>
                  <a:pt x="5210" y="3842"/>
                </a:lnTo>
                <a:lnTo>
                  <a:pt x="5249" y="3870"/>
                </a:lnTo>
                <a:lnTo>
                  <a:pt x="5287" y="3900"/>
                </a:lnTo>
                <a:lnTo>
                  <a:pt x="5325" y="3931"/>
                </a:lnTo>
                <a:lnTo>
                  <a:pt x="5364" y="3963"/>
                </a:lnTo>
                <a:lnTo>
                  <a:pt x="5401" y="3997"/>
                </a:lnTo>
                <a:lnTo>
                  <a:pt x="5438" y="4031"/>
                </a:lnTo>
                <a:lnTo>
                  <a:pt x="5475" y="4067"/>
                </a:lnTo>
                <a:lnTo>
                  <a:pt x="5512" y="4104"/>
                </a:lnTo>
                <a:lnTo>
                  <a:pt x="5549" y="4142"/>
                </a:lnTo>
                <a:lnTo>
                  <a:pt x="5584" y="4181"/>
                </a:lnTo>
                <a:lnTo>
                  <a:pt x="5619" y="4220"/>
                </a:lnTo>
                <a:lnTo>
                  <a:pt x="5652" y="4260"/>
                </a:lnTo>
                <a:lnTo>
                  <a:pt x="5685" y="4300"/>
                </a:lnTo>
                <a:lnTo>
                  <a:pt x="5716" y="4339"/>
                </a:lnTo>
                <a:lnTo>
                  <a:pt x="5747" y="4379"/>
                </a:lnTo>
                <a:lnTo>
                  <a:pt x="5775" y="4420"/>
                </a:lnTo>
                <a:lnTo>
                  <a:pt x="5803" y="4460"/>
                </a:lnTo>
                <a:lnTo>
                  <a:pt x="5830" y="4502"/>
                </a:lnTo>
                <a:lnTo>
                  <a:pt x="5855" y="4543"/>
                </a:lnTo>
                <a:lnTo>
                  <a:pt x="5880" y="4585"/>
                </a:lnTo>
                <a:lnTo>
                  <a:pt x="5904" y="4626"/>
                </a:lnTo>
                <a:lnTo>
                  <a:pt x="5925" y="4667"/>
                </a:lnTo>
                <a:lnTo>
                  <a:pt x="5946" y="4710"/>
                </a:lnTo>
                <a:lnTo>
                  <a:pt x="5967" y="4752"/>
                </a:lnTo>
                <a:lnTo>
                  <a:pt x="5986" y="4795"/>
                </a:lnTo>
                <a:lnTo>
                  <a:pt x="6004" y="4838"/>
                </a:lnTo>
                <a:lnTo>
                  <a:pt x="6020" y="4880"/>
                </a:lnTo>
                <a:lnTo>
                  <a:pt x="6036" y="4924"/>
                </a:lnTo>
                <a:lnTo>
                  <a:pt x="6049" y="4967"/>
                </a:lnTo>
                <a:lnTo>
                  <a:pt x="6063" y="5011"/>
                </a:lnTo>
                <a:lnTo>
                  <a:pt x="6075" y="5055"/>
                </a:lnTo>
                <a:lnTo>
                  <a:pt x="6085" y="5100"/>
                </a:lnTo>
                <a:lnTo>
                  <a:pt x="6095" y="5144"/>
                </a:lnTo>
                <a:lnTo>
                  <a:pt x="6104" y="5189"/>
                </a:lnTo>
                <a:lnTo>
                  <a:pt x="6111" y="5234"/>
                </a:lnTo>
                <a:lnTo>
                  <a:pt x="6117" y="5280"/>
                </a:lnTo>
                <a:lnTo>
                  <a:pt x="6123" y="5324"/>
                </a:lnTo>
                <a:lnTo>
                  <a:pt x="6127" y="5370"/>
                </a:lnTo>
                <a:lnTo>
                  <a:pt x="6130" y="5417"/>
                </a:lnTo>
                <a:lnTo>
                  <a:pt x="6131" y="5463"/>
                </a:lnTo>
                <a:lnTo>
                  <a:pt x="6132" y="5509"/>
                </a:lnTo>
                <a:lnTo>
                  <a:pt x="6132" y="9605"/>
                </a:lnTo>
                <a:lnTo>
                  <a:pt x="6132" y="9643"/>
                </a:lnTo>
                <a:lnTo>
                  <a:pt x="6130" y="9682"/>
                </a:lnTo>
                <a:lnTo>
                  <a:pt x="6129" y="9719"/>
                </a:lnTo>
                <a:lnTo>
                  <a:pt x="6126" y="9756"/>
                </a:lnTo>
                <a:lnTo>
                  <a:pt x="6122" y="9793"/>
                </a:lnTo>
                <a:lnTo>
                  <a:pt x="6117" y="9829"/>
                </a:lnTo>
                <a:lnTo>
                  <a:pt x="6112" y="9866"/>
                </a:lnTo>
                <a:lnTo>
                  <a:pt x="6107" y="9901"/>
                </a:lnTo>
                <a:lnTo>
                  <a:pt x="6099" y="9937"/>
                </a:lnTo>
                <a:lnTo>
                  <a:pt x="6092" y="9972"/>
                </a:lnTo>
                <a:lnTo>
                  <a:pt x="6083" y="10007"/>
                </a:lnTo>
                <a:lnTo>
                  <a:pt x="6074" y="10041"/>
                </a:lnTo>
                <a:lnTo>
                  <a:pt x="6063" y="10075"/>
                </a:lnTo>
                <a:lnTo>
                  <a:pt x="6053" y="10109"/>
                </a:lnTo>
                <a:lnTo>
                  <a:pt x="6041" y="10142"/>
                </a:lnTo>
                <a:lnTo>
                  <a:pt x="6028" y="10175"/>
                </a:lnTo>
                <a:lnTo>
                  <a:pt x="6014" y="10208"/>
                </a:lnTo>
                <a:lnTo>
                  <a:pt x="6001" y="10241"/>
                </a:lnTo>
                <a:lnTo>
                  <a:pt x="5986" y="10273"/>
                </a:lnTo>
                <a:lnTo>
                  <a:pt x="5970" y="10305"/>
                </a:lnTo>
                <a:lnTo>
                  <a:pt x="5953" y="10335"/>
                </a:lnTo>
                <a:lnTo>
                  <a:pt x="5935" y="10366"/>
                </a:lnTo>
                <a:lnTo>
                  <a:pt x="5917" y="10397"/>
                </a:lnTo>
                <a:lnTo>
                  <a:pt x="5898" y="10428"/>
                </a:lnTo>
                <a:lnTo>
                  <a:pt x="5877" y="10458"/>
                </a:lnTo>
                <a:lnTo>
                  <a:pt x="5857" y="10487"/>
                </a:lnTo>
                <a:lnTo>
                  <a:pt x="5835" y="10517"/>
                </a:lnTo>
                <a:lnTo>
                  <a:pt x="5813" y="10546"/>
                </a:lnTo>
                <a:lnTo>
                  <a:pt x="5789" y="10575"/>
                </a:lnTo>
                <a:lnTo>
                  <a:pt x="5766" y="10603"/>
                </a:lnTo>
                <a:lnTo>
                  <a:pt x="5740" y="10632"/>
                </a:lnTo>
                <a:lnTo>
                  <a:pt x="5715" y="10660"/>
                </a:lnTo>
                <a:lnTo>
                  <a:pt x="5688" y="10687"/>
                </a:lnTo>
                <a:lnTo>
                  <a:pt x="5661" y="10714"/>
                </a:lnTo>
                <a:lnTo>
                  <a:pt x="5633" y="10739"/>
                </a:lnTo>
                <a:lnTo>
                  <a:pt x="5606" y="10765"/>
                </a:lnTo>
                <a:lnTo>
                  <a:pt x="5576" y="10790"/>
                </a:lnTo>
                <a:lnTo>
                  <a:pt x="5546" y="10814"/>
                </a:lnTo>
                <a:lnTo>
                  <a:pt x="5516" y="10838"/>
                </a:lnTo>
                <a:lnTo>
                  <a:pt x="5486" y="10860"/>
                </a:lnTo>
                <a:lnTo>
                  <a:pt x="5455" y="10883"/>
                </a:lnTo>
                <a:lnTo>
                  <a:pt x="5422" y="10905"/>
                </a:lnTo>
                <a:lnTo>
                  <a:pt x="5390" y="10925"/>
                </a:lnTo>
                <a:lnTo>
                  <a:pt x="5357" y="10947"/>
                </a:lnTo>
                <a:lnTo>
                  <a:pt x="5323" y="10966"/>
                </a:lnTo>
                <a:lnTo>
                  <a:pt x="5288" y="10985"/>
                </a:lnTo>
                <a:lnTo>
                  <a:pt x="5253" y="11004"/>
                </a:lnTo>
                <a:lnTo>
                  <a:pt x="5218" y="11022"/>
                </a:lnTo>
                <a:lnTo>
                  <a:pt x="5182" y="11039"/>
                </a:lnTo>
                <a:lnTo>
                  <a:pt x="5145" y="11056"/>
                </a:lnTo>
                <a:lnTo>
                  <a:pt x="5108" y="11072"/>
                </a:lnTo>
                <a:lnTo>
                  <a:pt x="5069" y="11087"/>
                </a:lnTo>
                <a:lnTo>
                  <a:pt x="5031" y="11102"/>
                </a:lnTo>
                <a:lnTo>
                  <a:pt x="4992" y="11117"/>
                </a:lnTo>
                <a:lnTo>
                  <a:pt x="4952" y="11130"/>
                </a:lnTo>
                <a:lnTo>
                  <a:pt x="4911" y="11143"/>
                </a:lnTo>
                <a:lnTo>
                  <a:pt x="4871" y="11155"/>
                </a:lnTo>
                <a:lnTo>
                  <a:pt x="4828" y="11167"/>
                </a:lnTo>
                <a:lnTo>
                  <a:pt x="4787" y="11178"/>
                </a:lnTo>
                <a:lnTo>
                  <a:pt x="4743" y="11189"/>
                </a:lnTo>
                <a:lnTo>
                  <a:pt x="4701" y="11199"/>
                </a:lnTo>
                <a:lnTo>
                  <a:pt x="4656" y="11208"/>
                </a:lnTo>
                <a:lnTo>
                  <a:pt x="4612" y="11217"/>
                </a:lnTo>
                <a:lnTo>
                  <a:pt x="4567" y="11225"/>
                </a:lnTo>
                <a:lnTo>
                  <a:pt x="4567" y="16980"/>
                </a:lnTo>
                <a:lnTo>
                  <a:pt x="1510" y="16980"/>
                </a:lnTo>
                <a:lnTo>
                  <a:pt x="1510" y="11225"/>
                </a:lnTo>
                <a:lnTo>
                  <a:pt x="1424" y="11201"/>
                </a:lnTo>
                <a:lnTo>
                  <a:pt x="1340" y="11175"/>
                </a:lnTo>
                <a:lnTo>
                  <a:pt x="1298" y="11161"/>
                </a:lnTo>
                <a:lnTo>
                  <a:pt x="1258" y="11148"/>
                </a:lnTo>
                <a:lnTo>
                  <a:pt x="1218" y="11134"/>
                </a:lnTo>
                <a:lnTo>
                  <a:pt x="1178" y="11120"/>
                </a:lnTo>
                <a:lnTo>
                  <a:pt x="1139" y="11105"/>
                </a:lnTo>
                <a:lnTo>
                  <a:pt x="1101" y="11089"/>
                </a:lnTo>
                <a:lnTo>
                  <a:pt x="1064" y="11074"/>
                </a:lnTo>
                <a:lnTo>
                  <a:pt x="1026" y="11058"/>
                </a:lnTo>
                <a:lnTo>
                  <a:pt x="990" y="11042"/>
                </a:lnTo>
                <a:lnTo>
                  <a:pt x="954" y="11025"/>
                </a:lnTo>
                <a:lnTo>
                  <a:pt x="918" y="11009"/>
                </a:lnTo>
                <a:lnTo>
                  <a:pt x="884" y="10991"/>
                </a:lnTo>
                <a:lnTo>
                  <a:pt x="849" y="10974"/>
                </a:lnTo>
                <a:lnTo>
                  <a:pt x="816" y="10956"/>
                </a:lnTo>
                <a:lnTo>
                  <a:pt x="782" y="10938"/>
                </a:lnTo>
                <a:lnTo>
                  <a:pt x="750" y="10920"/>
                </a:lnTo>
                <a:lnTo>
                  <a:pt x="719" y="10901"/>
                </a:lnTo>
                <a:lnTo>
                  <a:pt x="687" y="10882"/>
                </a:lnTo>
                <a:lnTo>
                  <a:pt x="656" y="10862"/>
                </a:lnTo>
                <a:lnTo>
                  <a:pt x="626" y="10841"/>
                </a:lnTo>
                <a:lnTo>
                  <a:pt x="596" y="10821"/>
                </a:lnTo>
                <a:lnTo>
                  <a:pt x="567" y="10801"/>
                </a:lnTo>
                <a:lnTo>
                  <a:pt x="539" y="10780"/>
                </a:lnTo>
                <a:lnTo>
                  <a:pt x="510" y="10758"/>
                </a:lnTo>
                <a:lnTo>
                  <a:pt x="484" y="10736"/>
                </a:lnTo>
                <a:lnTo>
                  <a:pt x="456" y="10714"/>
                </a:lnTo>
                <a:lnTo>
                  <a:pt x="431" y="10691"/>
                </a:lnTo>
                <a:lnTo>
                  <a:pt x="405" y="10668"/>
                </a:lnTo>
                <a:lnTo>
                  <a:pt x="380" y="10646"/>
                </a:lnTo>
                <a:lnTo>
                  <a:pt x="355" y="10622"/>
                </a:lnTo>
                <a:lnTo>
                  <a:pt x="332" y="10599"/>
                </a:lnTo>
                <a:lnTo>
                  <a:pt x="310" y="10576"/>
                </a:lnTo>
                <a:lnTo>
                  <a:pt x="289" y="10551"/>
                </a:lnTo>
                <a:lnTo>
                  <a:pt x="267" y="10528"/>
                </a:lnTo>
                <a:lnTo>
                  <a:pt x="247" y="10503"/>
                </a:lnTo>
                <a:lnTo>
                  <a:pt x="228" y="10480"/>
                </a:lnTo>
                <a:lnTo>
                  <a:pt x="209" y="10455"/>
                </a:lnTo>
                <a:lnTo>
                  <a:pt x="191" y="10431"/>
                </a:lnTo>
                <a:lnTo>
                  <a:pt x="174" y="10407"/>
                </a:lnTo>
                <a:lnTo>
                  <a:pt x="158" y="10382"/>
                </a:lnTo>
                <a:lnTo>
                  <a:pt x="142" y="10357"/>
                </a:lnTo>
                <a:lnTo>
                  <a:pt x="128" y="10332"/>
                </a:lnTo>
                <a:lnTo>
                  <a:pt x="114" y="10307"/>
                </a:lnTo>
                <a:lnTo>
                  <a:pt x="101" y="10281"/>
                </a:lnTo>
                <a:lnTo>
                  <a:pt x="89" y="10256"/>
                </a:lnTo>
                <a:lnTo>
                  <a:pt x="77" y="10230"/>
                </a:lnTo>
                <a:lnTo>
                  <a:pt x="67" y="10205"/>
                </a:lnTo>
                <a:lnTo>
                  <a:pt x="57" y="10179"/>
                </a:lnTo>
                <a:lnTo>
                  <a:pt x="48" y="10153"/>
                </a:lnTo>
                <a:lnTo>
                  <a:pt x="39" y="10127"/>
                </a:lnTo>
                <a:lnTo>
                  <a:pt x="32" y="10100"/>
                </a:lnTo>
                <a:lnTo>
                  <a:pt x="25" y="10074"/>
                </a:lnTo>
                <a:lnTo>
                  <a:pt x="19" y="10047"/>
                </a:lnTo>
                <a:lnTo>
                  <a:pt x="14" y="10021"/>
                </a:lnTo>
                <a:lnTo>
                  <a:pt x="9" y="9994"/>
                </a:lnTo>
                <a:lnTo>
                  <a:pt x="6" y="9967"/>
                </a:lnTo>
                <a:lnTo>
                  <a:pt x="3" y="9940"/>
                </a:lnTo>
                <a:lnTo>
                  <a:pt x="1" y="9912"/>
                </a:lnTo>
                <a:lnTo>
                  <a:pt x="0" y="9885"/>
                </a:lnTo>
                <a:lnTo>
                  <a:pt x="0" y="9857"/>
                </a:lnTo>
                <a:lnTo>
                  <a:pt x="0" y="5509"/>
                </a:lnTo>
                <a:lnTo>
                  <a:pt x="1" y="5453"/>
                </a:lnTo>
                <a:lnTo>
                  <a:pt x="2" y="5398"/>
                </a:lnTo>
                <a:lnTo>
                  <a:pt x="5" y="5342"/>
                </a:lnTo>
                <a:lnTo>
                  <a:pt x="9" y="5288"/>
                </a:lnTo>
                <a:lnTo>
                  <a:pt x="15" y="5235"/>
                </a:lnTo>
                <a:lnTo>
                  <a:pt x="21" y="5182"/>
                </a:lnTo>
                <a:lnTo>
                  <a:pt x="28" y="5130"/>
                </a:lnTo>
                <a:lnTo>
                  <a:pt x="37" y="5079"/>
                </a:lnTo>
                <a:lnTo>
                  <a:pt x="47" y="5028"/>
                </a:lnTo>
                <a:lnTo>
                  <a:pt x="57" y="4978"/>
                </a:lnTo>
                <a:lnTo>
                  <a:pt x="70" y="4929"/>
                </a:lnTo>
                <a:lnTo>
                  <a:pt x="83" y="4880"/>
                </a:lnTo>
                <a:lnTo>
                  <a:pt x="97" y="4832"/>
                </a:lnTo>
                <a:lnTo>
                  <a:pt x="112" y="4785"/>
                </a:lnTo>
                <a:lnTo>
                  <a:pt x="129" y="4739"/>
                </a:lnTo>
                <a:lnTo>
                  <a:pt x="147" y="4693"/>
                </a:lnTo>
                <a:lnTo>
                  <a:pt x="166" y="4648"/>
                </a:lnTo>
                <a:lnTo>
                  <a:pt x="187" y="4604"/>
                </a:lnTo>
                <a:lnTo>
                  <a:pt x="208" y="4560"/>
                </a:lnTo>
                <a:lnTo>
                  <a:pt x="230" y="4518"/>
                </a:lnTo>
                <a:lnTo>
                  <a:pt x="255" y="4476"/>
                </a:lnTo>
                <a:lnTo>
                  <a:pt x="279" y="4435"/>
                </a:lnTo>
                <a:lnTo>
                  <a:pt x="306" y="4393"/>
                </a:lnTo>
                <a:lnTo>
                  <a:pt x="332" y="4354"/>
                </a:lnTo>
                <a:lnTo>
                  <a:pt x="361" y="4315"/>
                </a:lnTo>
                <a:lnTo>
                  <a:pt x="391" y="4275"/>
                </a:lnTo>
                <a:lnTo>
                  <a:pt x="421" y="4238"/>
                </a:lnTo>
                <a:lnTo>
                  <a:pt x="453" y="4201"/>
                </a:lnTo>
                <a:lnTo>
                  <a:pt x="486" y="4165"/>
                </a:lnTo>
                <a:lnTo>
                  <a:pt x="520" y="4129"/>
                </a:lnTo>
                <a:lnTo>
                  <a:pt x="556" y="4093"/>
                </a:lnTo>
                <a:lnTo>
                  <a:pt x="592" y="4059"/>
                </a:lnTo>
                <a:lnTo>
                  <a:pt x="629" y="4025"/>
                </a:lnTo>
                <a:lnTo>
                  <a:pt x="668" y="3994"/>
                </a:lnTo>
                <a:lnTo>
                  <a:pt x="707" y="3963"/>
                </a:lnTo>
                <a:lnTo>
                  <a:pt x="747" y="3933"/>
                </a:lnTo>
                <a:lnTo>
                  <a:pt x="789" y="3904"/>
                </a:lnTo>
                <a:lnTo>
                  <a:pt x="830" y="3876"/>
                </a:lnTo>
                <a:lnTo>
                  <a:pt x="873" y="3849"/>
                </a:lnTo>
                <a:lnTo>
                  <a:pt x="916" y="3823"/>
                </a:lnTo>
                <a:lnTo>
                  <a:pt x="961" y="3799"/>
                </a:lnTo>
                <a:lnTo>
                  <a:pt x="1005" y="3775"/>
                </a:lnTo>
                <a:lnTo>
                  <a:pt x="1052" y="3752"/>
                </a:lnTo>
                <a:lnTo>
                  <a:pt x="1099" y="3731"/>
                </a:lnTo>
                <a:lnTo>
                  <a:pt x="1146" y="3711"/>
                </a:lnTo>
                <a:lnTo>
                  <a:pt x="1194" y="3691"/>
                </a:lnTo>
                <a:lnTo>
                  <a:pt x="1244" y="3672"/>
                </a:lnTo>
                <a:lnTo>
                  <a:pt x="1294" y="3655"/>
                </a:lnTo>
                <a:lnTo>
                  <a:pt x="1345" y="3640"/>
                </a:lnTo>
                <a:lnTo>
                  <a:pt x="1397" y="3624"/>
                </a:lnTo>
                <a:lnTo>
                  <a:pt x="1450" y="3610"/>
                </a:lnTo>
                <a:lnTo>
                  <a:pt x="1503" y="3597"/>
                </a:lnTo>
                <a:lnTo>
                  <a:pt x="1558" y="3584"/>
                </a:lnTo>
                <a:lnTo>
                  <a:pt x="1614" y="3574"/>
                </a:lnTo>
                <a:lnTo>
                  <a:pt x="1670" y="3564"/>
                </a:lnTo>
                <a:lnTo>
                  <a:pt x="1726" y="3554"/>
                </a:lnTo>
                <a:lnTo>
                  <a:pt x="1785" y="3547"/>
                </a:lnTo>
                <a:lnTo>
                  <a:pt x="1843" y="3540"/>
                </a:lnTo>
                <a:lnTo>
                  <a:pt x="1902" y="3534"/>
                </a:lnTo>
                <a:lnTo>
                  <a:pt x="1963" y="3530"/>
                </a:lnTo>
                <a:lnTo>
                  <a:pt x="2024" y="3526"/>
                </a:lnTo>
                <a:lnTo>
                  <a:pt x="2086" y="3524"/>
                </a:lnTo>
                <a:lnTo>
                  <a:pt x="2149" y="3522"/>
                </a:lnTo>
                <a:lnTo>
                  <a:pt x="2212" y="3522"/>
                </a:lnTo>
                <a:lnTo>
                  <a:pt x="2218" y="3517"/>
                </a:lnTo>
                <a:lnTo>
                  <a:pt x="2224" y="3514"/>
                </a:lnTo>
                <a:lnTo>
                  <a:pt x="2230" y="3513"/>
                </a:lnTo>
                <a:lnTo>
                  <a:pt x="2237" y="3512"/>
                </a:lnTo>
                <a:lnTo>
                  <a:pt x="2243" y="3512"/>
                </a:lnTo>
                <a:lnTo>
                  <a:pt x="2251" y="3512"/>
                </a:lnTo>
                <a:lnTo>
                  <a:pt x="2261" y="3512"/>
                </a:lnTo>
                <a:lnTo>
                  <a:pt x="2274" y="3512"/>
                </a:lnTo>
                <a:lnTo>
                  <a:pt x="2312" y="3514"/>
                </a:lnTo>
                <a:lnTo>
                  <a:pt x="2353" y="3516"/>
                </a:lnTo>
                <a:lnTo>
                  <a:pt x="2393" y="3517"/>
                </a:lnTo>
                <a:lnTo>
                  <a:pt x="2435" y="3519"/>
                </a:lnTo>
                <a:lnTo>
                  <a:pt x="2479" y="3520"/>
                </a:lnTo>
                <a:lnTo>
                  <a:pt x="2522" y="3520"/>
                </a:lnTo>
                <a:lnTo>
                  <a:pt x="2568" y="3522"/>
                </a:lnTo>
                <a:lnTo>
                  <a:pt x="2615" y="3522"/>
                </a:lnTo>
                <a:lnTo>
                  <a:pt x="2616" y="3516"/>
                </a:lnTo>
                <a:lnTo>
                  <a:pt x="2617" y="3511"/>
                </a:lnTo>
                <a:lnTo>
                  <a:pt x="2620" y="3505"/>
                </a:lnTo>
                <a:lnTo>
                  <a:pt x="2623" y="3498"/>
                </a:lnTo>
                <a:lnTo>
                  <a:pt x="2634" y="3483"/>
                </a:lnTo>
                <a:lnTo>
                  <a:pt x="2649" y="3466"/>
                </a:lnTo>
                <a:lnTo>
                  <a:pt x="2663" y="3450"/>
                </a:lnTo>
                <a:lnTo>
                  <a:pt x="2674" y="3439"/>
                </a:lnTo>
                <a:lnTo>
                  <a:pt x="2678" y="3434"/>
                </a:lnTo>
                <a:lnTo>
                  <a:pt x="2683" y="3431"/>
                </a:lnTo>
                <a:lnTo>
                  <a:pt x="2686" y="3430"/>
                </a:lnTo>
                <a:lnTo>
                  <a:pt x="2688" y="3429"/>
                </a:lnTo>
                <a:lnTo>
                  <a:pt x="2651" y="3417"/>
                </a:lnTo>
                <a:lnTo>
                  <a:pt x="2614" y="3406"/>
                </a:lnTo>
                <a:lnTo>
                  <a:pt x="2578" y="3393"/>
                </a:lnTo>
                <a:lnTo>
                  <a:pt x="2542" y="3380"/>
                </a:lnTo>
                <a:lnTo>
                  <a:pt x="2506" y="3366"/>
                </a:lnTo>
                <a:lnTo>
                  <a:pt x="2471" y="3351"/>
                </a:lnTo>
                <a:lnTo>
                  <a:pt x="2436" y="3337"/>
                </a:lnTo>
                <a:lnTo>
                  <a:pt x="2402" y="3322"/>
                </a:lnTo>
                <a:lnTo>
                  <a:pt x="2368" y="3306"/>
                </a:lnTo>
                <a:lnTo>
                  <a:pt x="2336" y="3289"/>
                </a:lnTo>
                <a:lnTo>
                  <a:pt x="2303" y="3272"/>
                </a:lnTo>
                <a:lnTo>
                  <a:pt x="2271" y="3255"/>
                </a:lnTo>
                <a:lnTo>
                  <a:pt x="2239" y="3237"/>
                </a:lnTo>
                <a:lnTo>
                  <a:pt x="2208" y="3218"/>
                </a:lnTo>
                <a:lnTo>
                  <a:pt x="2177" y="3198"/>
                </a:lnTo>
                <a:lnTo>
                  <a:pt x="2147" y="3178"/>
                </a:lnTo>
                <a:lnTo>
                  <a:pt x="2117" y="3158"/>
                </a:lnTo>
                <a:lnTo>
                  <a:pt x="2087" y="3137"/>
                </a:lnTo>
                <a:lnTo>
                  <a:pt x="2058" y="3115"/>
                </a:lnTo>
                <a:lnTo>
                  <a:pt x="2030" y="3093"/>
                </a:lnTo>
                <a:lnTo>
                  <a:pt x="2002" y="3071"/>
                </a:lnTo>
                <a:lnTo>
                  <a:pt x="1975" y="3047"/>
                </a:lnTo>
                <a:lnTo>
                  <a:pt x="1948" y="3024"/>
                </a:lnTo>
                <a:lnTo>
                  <a:pt x="1921" y="3000"/>
                </a:lnTo>
                <a:lnTo>
                  <a:pt x="1895" y="2975"/>
                </a:lnTo>
                <a:lnTo>
                  <a:pt x="1869" y="2950"/>
                </a:lnTo>
                <a:lnTo>
                  <a:pt x="1844" y="2924"/>
                </a:lnTo>
                <a:lnTo>
                  <a:pt x="1820" y="2898"/>
                </a:lnTo>
                <a:lnTo>
                  <a:pt x="1795" y="2871"/>
                </a:lnTo>
                <a:lnTo>
                  <a:pt x="1771" y="2843"/>
                </a:lnTo>
                <a:lnTo>
                  <a:pt x="1747" y="2816"/>
                </a:lnTo>
                <a:lnTo>
                  <a:pt x="1725" y="2787"/>
                </a:lnTo>
                <a:lnTo>
                  <a:pt x="1703" y="2757"/>
                </a:lnTo>
                <a:lnTo>
                  <a:pt x="1682" y="2729"/>
                </a:lnTo>
                <a:lnTo>
                  <a:pt x="1660" y="2699"/>
                </a:lnTo>
                <a:lnTo>
                  <a:pt x="1640" y="2669"/>
                </a:lnTo>
                <a:lnTo>
                  <a:pt x="1621" y="2638"/>
                </a:lnTo>
                <a:lnTo>
                  <a:pt x="1603" y="2608"/>
                </a:lnTo>
                <a:lnTo>
                  <a:pt x="1585" y="2578"/>
                </a:lnTo>
                <a:lnTo>
                  <a:pt x="1568" y="2547"/>
                </a:lnTo>
                <a:lnTo>
                  <a:pt x="1551" y="2516"/>
                </a:lnTo>
                <a:lnTo>
                  <a:pt x="1535" y="2484"/>
                </a:lnTo>
                <a:lnTo>
                  <a:pt x="1520" y="2452"/>
                </a:lnTo>
                <a:lnTo>
                  <a:pt x="1506" y="2420"/>
                </a:lnTo>
                <a:lnTo>
                  <a:pt x="1493" y="2388"/>
                </a:lnTo>
                <a:lnTo>
                  <a:pt x="1479" y="2356"/>
                </a:lnTo>
                <a:lnTo>
                  <a:pt x="1467" y="2324"/>
                </a:lnTo>
                <a:lnTo>
                  <a:pt x="1455" y="2291"/>
                </a:lnTo>
                <a:lnTo>
                  <a:pt x="1445" y="2258"/>
                </a:lnTo>
                <a:lnTo>
                  <a:pt x="1434" y="2225"/>
                </a:lnTo>
                <a:lnTo>
                  <a:pt x="1425" y="2191"/>
                </a:lnTo>
                <a:lnTo>
                  <a:pt x="1416" y="2157"/>
                </a:lnTo>
                <a:lnTo>
                  <a:pt x="1408" y="2123"/>
                </a:lnTo>
                <a:lnTo>
                  <a:pt x="1400" y="2089"/>
                </a:lnTo>
                <a:lnTo>
                  <a:pt x="1394" y="2054"/>
                </a:lnTo>
                <a:lnTo>
                  <a:pt x="1389" y="2018"/>
                </a:lnTo>
                <a:lnTo>
                  <a:pt x="1383" y="1983"/>
                </a:lnTo>
                <a:lnTo>
                  <a:pt x="1378" y="1948"/>
                </a:lnTo>
                <a:lnTo>
                  <a:pt x="1375" y="1912"/>
                </a:lnTo>
                <a:lnTo>
                  <a:pt x="1372" y="1876"/>
                </a:lnTo>
                <a:lnTo>
                  <a:pt x="1368" y="1840"/>
                </a:lnTo>
                <a:lnTo>
                  <a:pt x="1367" y="1804"/>
                </a:lnTo>
                <a:lnTo>
                  <a:pt x="1366" y="1767"/>
                </a:lnTo>
                <a:lnTo>
                  <a:pt x="1365" y="1729"/>
                </a:lnTo>
                <a:lnTo>
                  <a:pt x="1366" y="1686"/>
                </a:lnTo>
                <a:lnTo>
                  <a:pt x="1367" y="1641"/>
                </a:lnTo>
                <a:lnTo>
                  <a:pt x="1370" y="1598"/>
                </a:lnTo>
                <a:lnTo>
                  <a:pt x="1374" y="1555"/>
                </a:lnTo>
                <a:lnTo>
                  <a:pt x="1378" y="1511"/>
                </a:lnTo>
                <a:lnTo>
                  <a:pt x="1383" y="1469"/>
                </a:lnTo>
                <a:lnTo>
                  <a:pt x="1390" y="1427"/>
                </a:lnTo>
                <a:lnTo>
                  <a:pt x="1397" y="1386"/>
                </a:lnTo>
                <a:lnTo>
                  <a:pt x="1405" y="1345"/>
                </a:lnTo>
                <a:lnTo>
                  <a:pt x="1415" y="1304"/>
                </a:lnTo>
                <a:lnTo>
                  <a:pt x="1426" y="1264"/>
                </a:lnTo>
                <a:lnTo>
                  <a:pt x="1437" y="1223"/>
                </a:lnTo>
                <a:lnTo>
                  <a:pt x="1449" y="1184"/>
                </a:lnTo>
                <a:lnTo>
                  <a:pt x="1463" y="1145"/>
                </a:lnTo>
                <a:lnTo>
                  <a:pt x="1477" y="1106"/>
                </a:lnTo>
                <a:lnTo>
                  <a:pt x="1493" y="1068"/>
                </a:lnTo>
                <a:lnTo>
                  <a:pt x="1508" y="1030"/>
                </a:lnTo>
                <a:lnTo>
                  <a:pt x="1527" y="993"/>
                </a:lnTo>
                <a:lnTo>
                  <a:pt x="1545" y="955"/>
                </a:lnTo>
                <a:lnTo>
                  <a:pt x="1564" y="919"/>
                </a:lnTo>
                <a:lnTo>
                  <a:pt x="1585" y="883"/>
                </a:lnTo>
                <a:lnTo>
                  <a:pt x="1606" y="847"/>
                </a:lnTo>
                <a:lnTo>
                  <a:pt x="1628" y="811"/>
                </a:lnTo>
                <a:lnTo>
                  <a:pt x="1652" y="776"/>
                </a:lnTo>
                <a:lnTo>
                  <a:pt x="1676" y="742"/>
                </a:lnTo>
                <a:lnTo>
                  <a:pt x="1702" y="708"/>
                </a:lnTo>
                <a:lnTo>
                  <a:pt x="1728" y="674"/>
                </a:lnTo>
                <a:lnTo>
                  <a:pt x="1756" y="640"/>
                </a:lnTo>
                <a:lnTo>
                  <a:pt x="1783" y="607"/>
                </a:lnTo>
                <a:lnTo>
                  <a:pt x="1813" y="574"/>
                </a:lnTo>
                <a:lnTo>
                  <a:pt x="1844" y="542"/>
                </a:lnTo>
                <a:lnTo>
                  <a:pt x="1875" y="510"/>
                </a:lnTo>
                <a:lnTo>
                  <a:pt x="1907" y="478"/>
                </a:lnTo>
                <a:lnTo>
                  <a:pt x="1940" y="448"/>
                </a:lnTo>
                <a:lnTo>
                  <a:pt x="1971" y="419"/>
                </a:lnTo>
                <a:lnTo>
                  <a:pt x="2005" y="390"/>
                </a:lnTo>
                <a:lnTo>
                  <a:pt x="2038" y="362"/>
                </a:lnTo>
                <a:lnTo>
                  <a:pt x="2072" y="336"/>
                </a:lnTo>
                <a:lnTo>
                  <a:pt x="2106" y="311"/>
                </a:lnTo>
                <a:lnTo>
                  <a:pt x="2141" y="287"/>
                </a:lnTo>
                <a:lnTo>
                  <a:pt x="2176" y="263"/>
                </a:lnTo>
                <a:lnTo>
                  <a:pt x="2211" y="240"/>
                </a:lnTo>
                <a:lnTo>
                  <a:pt x="2247" y="219"/>
                </a:lnTo>
                <a:lnTo>
                  <a:pt x="2284" y="199"/>
                </a:lnTo>
                <a:lnTo>
                  <a:pt x="2320" y="179"/>
                </a:lnTo>
                <a:lnTo>
                  <a:pt x="2357" y="160"/>
                </a:lnTo>
                <a:lnTo>
                  <a:pt x="2395" y="143"/>
                </a:lnTo>
                <a:lnTo>
                  <a:pt x="2432" y="127"/>
                </a:lnTo>
                <a:lnTo>
                  <a:pt x="2470" y="111"/>
                </a:lnTo>
                <a:lnTo>
                  <a:pt x="2510" y="98"/>
                </a:lnTo>
                <a:lnTo>
                  <a:pt x="2549" y="84"/>
                </a:lnTo>
                <a:lnTo>
                  <a:pt x="2588" y="71"/>
                </a:lnTo>
                <a:lnTo>
                  <a:pt x="2628" y="60"/>
                </a:lnTo>
                <a:lnTo>
                  <a:pt x="2668" y="50"/>
                </a:lnTo>
                <a:lnTo>
                  <a:pt x="2709" y="40"/>
                </a:lnTo>
                <a:lnTo>
                  <a:pt x="2750" y="32"/>
                </a:lnTo>
                <a:lnTo>
                  <a:pt x="2791" y="24"/>
                </a:lnTo>
                <a:lnTo>
                  <a:pt x="2833" y="18"/>
                </a:lnTo>
                <a:lnTo>
                  <a:pt x="2876" y="13"/>
                </a:lnTo>
                <a:lnTo>
                  <a:pt x="2918" y="7"/>
                </a:lnTo>
                <a:lnTo>
                  <a:pt x="2962" y="4"/>
                </a:lnTo>
                <a:lnTo>
                  <a:pt x="3005" y="2"/>
                </a:lnTo>
                <a:lnTo>
                  <a:pt x="3049" y="1"/>
                </a:lnTo>
                <a:lnTo>
                  <a:pt x="3094" y="0"/>
                </a:lnTo>
                <a:lnTo>
                  <a:pt x="3138" y="1"/>
                </a:lnTo>
                <a:lnTo>
                  <a:pt x="3183" y="2"/>
                </a:lnTo>
                <a:lnTo>
                  <a:pt x="3226" y="4"/>
                </a:lnTo>
                <a:lnTo>
                  <a:pt x="3270" y="7"/>
                </a:lnTo>
                <a:lnTo>
                  <a:pt x="3312" y="13"/>
                </a:lnTo>
                <a:lnTo>
                  <a:pt x="3356" y="18"/>
                </a:lnTo>
                <a:lnTo>
                  <a:pt x="3397" y="24"/>
                </a:lnTo>
                <a:lnTo>
                  <a:pt x="3440" y="32"/>
                </a:lnTo>
                <a:lnTo>
                  <a:pt x="3481" y="40"/>
                </a:lnTo>
                <a:lnTo>
                  <a:pt x="3521" y="50"/>
                </a:lnTo>
                <a:lnTo>
                  <a:pt x="3563" y="60"/>
                </a:lnTo>
                <a:lnTo>
                  <a:pt x="3602" y="71"/>
                </a:lnTo>
                <a:lnTo>
                  <a:pt x="3643" y="84"/>
                </a:lnTo>
                <a:lnTo>
                  <a:pt x="3682" y="98"/>
                </a:lnTo>
                <a:lnTo>
                  <a:pt x="3721" y="111"/>
                </a:lnTo>
                <a:lnTo>
                  <a:pt x="3759" y="127"/>
                </a:lnTo>
                <a:lnTo>
                  <a:pt x="3798" y="143"/>
                </a:lnTo>
                <a:lnTo>
                  <a:pt x="3835" y="160"/>
                </a:lnTo>
                <a:lnTo>
                  <a:pt x="3873" y="179"/>
                </a:lnTo>
                <a:lnTo>
                  <a:pt x="3909" y="199"/>
                </a:lnTo>
                <a:lnTo>
                  <a:pt x="3946" y="219"/>
                </a:lnTo>
                <a:lnTo>
                  <a:pt x="3982" y="240"/>
                </a:lnTo>
                <a:lnTo>
                  <a:pt x="4017" y="263"/>
                </a:lnTo>
                <a:lnTo>
                  <a:pt x="4053" y="287"/>
                </a:lnTo>
                <a:lnTo>
                  <a:pt x="4088" y="311"/>
                </a:lnTo>
                <a:lnTo>
                  <a:pt x="4122" y="336"/>
                </a:lnTo>
                <a:lnTo>
                  <a:pt x="4156" y="362"/>
                </a:lnTo>
                <a:lnTo>
                  <a:pt x="4190" y="390"/>
                </a:lnTo>
                <a:lnTo>
                  <a:pt x="4223" y="419"/>
                </a:lnTo>
                <a:lnTo>
                  <a:pt x="4256" y="448"/>
                </a:lnTo>
                <a:lnTo>
                  <a:pt x="4289" y="478"/>
                </a:lnTo>
                <a:lnTo>
                  <a:pt x="4321" y="510"/>
                </a:lnTo>
                <a:lnTo>
                  <a:pt x="4353" y="542"/>
                </a:lnTo>
                <a:lnTo>
                  <a:pt x="4383" y="574"/>
                </a:lnTo>
                <a:lnTo>
                  <a:pt x="4412" y="607"/>
                </a:lnTo>
                <a:lnTo>
                  <a:pt x="4440" y="640"/>
                </a:lnTo>
                <a:lnTo>
                  <a:pt x="4467" y="674"/>
                </a:lnTo>
                <a:lnTo>
                  <a:pt x="4493" y="708"/>
                </a:lnTo>
                <a:lnTo>
                  <a:pt x="4518" y="742"/>
                </a:lnTo>
                <a:lnTo>
                  <a:pt x="4543" y="776"/>
                </a:lnTo>
                <a:lnTo>
                  <a:pt x="4566" y="811"/>
                </a:lnTo>
                <a:lnTo>
                  <a:pt x="4588" y="847"/>
                </a:lnTo>
                <a:lnTo>
                  <a:pt x="4610" y="883"/>
                </a:lnTo>
                <a:lnTo>
                  <a:pt x="4630" y="919"/>
                </a:lnTo>
                <a:lnTo>
                  <a:pt x="4649" y="955"/>
                </a:lnTo>
                <a:lnTo>
                  <a:pt x="4667" y="993"/>
                </a:lnTo>
                <a:lnTo>
                  <a:pt x="4685" y="1030"/>
                </a:lnTo>
                <a:lnTo>
                  <a:pt x="4701" y="1068"/>
                </a:lnTo>
                <a:lnTo>
                  <a:pt x="4716" y="1106"/>
                </a:lnTo>
                <a:lnTo>
                  <a:pt x="4731" y="1145"/>
                </a:lnTo>
                <a:lnTo>
                  <a:pt x="4745" y="1184"/>
                </a:lnTo>
                <a:lnTo>
                  <a:pt x="4756" y="1223"/>
                </a:lnTo>
                <a:lnTo>
                  <a:pt x="4768" y="1264"/>
                </a:lnTo>
                <a:lnTo>
                  <a:pt x="4779" y="1304"/>
                </a:lnTo>
                <a:lnTo>
                  <a:pt x="4788" y="1345"/>
                </a:lnTo>
                <a:lnTo>
                  <a:pt x="4797" y="1386"/>
                </a:lnTo>
                <a:lnTo>
                  <a:pt x="4803" y="1427"/>
                </a:lnTo>
                <a:lnTo>
                  <a:pt x="4810" y="1469"/>
                </a:lnTo>
                <a:lnTo>
                  <a:pt x="4816" y="1511"/>
                </a:lnTo>
                <a:lnTo>
                  <a:pt x="4820" y="1555"/>
                </a:lnTo>
                <a:lnTo>
                  <a:pt x="4823" y="1598"/>
                </a:lnTo>
                <a:lnTo>
                  <a:pt x="4825" y="1641"/>
                </a:lnTo>
                <a:lnTo>
                  <a:pt x="4827" y="1686"/>
                </a:lnTo>
                <a:lnTo>
                  <a:pt x="4827" y="1729"/>
                </a:lnTo>
                <a:lnTo>
                  <a:pt x="4827" y="1768"/>
                </a:lnTo>
                <a:lnTo>
                  <a:pt x="4826" y="1806"/>
                </a:lnTo>
                <a:lnTo>
                  <a:pt x="4824" y="1843"/>
                </a:lnTo>
                <a:lnTo>
                  <a:pt x="4822" y="1880"/>
                </a:lnTo>
                <a:lnTo>
                  <a:pt x="4818" y="1917"/>
                </a:lnTo>
                <a:lnTo>
                  <a:pt x="4814" y="1954"/>
                </a:lnTo>
                <a:lnTo>
                  <a:pt x="4808" y="1990"/>
                </a:lnTo>
                <a:lnTo>
                  <a:pt x="4803" y="2027"/>
                </a:lnTo>
                <a:lnTo>
                  <a:pt x="4797" y="2062"/>
                </a:lnTo>
                <a:lnTo>
                  <a:pt x="4789" y="2098"/>
                </a:lnTo>
                <a:lnTo>
                  <a:pt x="4781" y="2134"/>
                </a:lnTo>
                <a:lnTo>
                  <a:pt x="4772" y="2169"/>
                </a:lnTo>
                <a:lnTo>
                  <a:pt x="4763" y="2204"/>
                </a:lnTo>
                <a:lnTo>
                  <a:pt x="4752" y="2240"/>
                </a:lnTo>
                <a:lnTo>
                  <a:pt x="4740" y="2274"/>
                </a:lnTo>
                <a:lnTo>
                  <a:pt x="4729" y="2308"/>
                </a:lnTo>
                <a:lnTo>
                  <a:pt x="4716" y="2342"/>
                </a:lnTo>
                <a:lnTo>
                  <a:pt x="4702" y="2376"/>
                </a:lnTo>
                <a:lnTo>
                  <a:pt x="4688" y="2410"/>
                </a:lnTo>
                <a:lnTo>
                  <a:pt x="4673" y="2443"/>
                </a:lnTo>
                <a:lnTo>
                  <a:pt x="4657" y="2476"/>
                </a:lnTo>
                <a:lnTo>
                  <a:pt x="4641" y="2508"/>
                </a:lnTo>
                <a:lnTo>
                  <a:pt x="4624" y="2541"/>
                </a:lnTo>
                <a:lnTo>
                  <a:pt x="4605" y="2573"/>
                </a:lnTo>
                <a:lnTo>
                  <a:pt x="4586" y="2606"/>
                </a:lnTo>
                <a:lnTo>
                  <a:pt x="4566" y="2638"/>
                </a:lnTo>
                <a:lnTo>
                  <a:pt x="4546" y="2669"/>
                </a:lnTo>
                <a:lnTo>
                  <a:pt x="4525" y="2701"/>
                </a:lnTo>
                <a:lnTo>
                  <a:pt x="4502" y="2732"/>
                </a:lnTo>
                <a:lnTo>
                  <a:pt x="4480" y="2763"/>
                </a:lnTo>
                <a:lnTo>
                  <a:pt x="4456" y="2793"/>
                </a:lnTo>
                <a:lnTo>
                  <a:pt x="4431" y="2824"/>
                </a:lnTo>
                <a:lnTo>
                  <a:pt x="4407" y="2853"/>
                </a:lnTo>
                <a:lnTo>
                  <a:pt x="4381" y="2883"/>
                </a:lnTo>
                <a:lnTo>
                  <a:pt x="4356" y="2910"/>
                </a:lnTo>
                <a:lnTo>
                  <a:pt x="4329" y="2938"/>
                </a:lnTo>
                <a:lnTo>
                  <a:pt x="4303" y="2965"/>
                </a:lnTo>
                <a:lnTo>
                  <a:pt x="4276" y="2991"/>
                </a:lnTo>
                <a:lnTo>
                  <a:pt x="4249" y="3017"/>
                </a:lnTo>
                <a:lnTo>
                  <a:pt x="4220" y="3041"/>
                </a:lnTo>
                <a:lnTo>
                  <a:pt x="4192" y="3066"/>
                </a:lnTo>
                <a:lnTo>
                  <a:pt x="4164" y="3089"/>
                </a:lnTo>
                <a:lnTo>
                  <a:pt x="4134" y="3112"/>
                </a:lnTo>
                <a:lnTo>
                  <a:pt x="4105" y="3134"/>
                </a:lnTo>
                <a:lnTo>
                  <a:pt x="4075" y="3155"/>
                </a:lnTo>
                <a:lnTo>
                  <a:pt x="4045" y="3176"/>
                </a:lnTo>
                <a:lnTo>
                  <a:pt x="4014" y="3196"/>
                </a:lnTo>
                <a:lnTo>
                  <a:pt x="3982" y="3215"/>
                </a:lnTo>
                <a:lnTo>
                  <a:pt x="3950" y="3233"/>
                </a:lnTo>
                <a:lnTo>
                  <a:pt x="3919" y="3252"/>
                </a:lnTo>
                <a:lnTo>
                  <a:pt x="3887" y="3269"/>
                </a:lnTo>
                <a:lnTo>
                  <a:pt x="3854" y="3286"/>
                </a:lnTo>
                <a:lnTo>
                  <a:pt x="3820" y="3301"/>
                </a:lnTo>
                <a:lnTo>
                  <a:pt x="3786" y="3316"/>
                </a:lnTo>
                <a:lnTo>
                  <a:pt x="3752" y="3331"/>
                </a:lnTo>
                <a:lnTo>
                  <a:pt x="3718" y="3344"/>
                </a:lnTo>
                <a:lnTo>
                  <a:pt x="3683" y="3358"/>
                </a:lnTo>
                <a:lnTo>
                  <a:pt x="3647" y="3370"/>
                </a:lnTo>
                <a:lnTo>
                  <a:pt x="3611" y="3381"/>
                </a:lnTo>
                <a:lnTo>
                  <a:pt x="3575" y="3393"/>
                </a:lnTo>
                <a:lnTo>
                  <a:pt x="3538" y="3402"/>
                </a:lnTo>
                <a:lnTo>
                  <a:pt x="3500" y="3412"/>
                </a:lnTo>
                <a:lnTo>
                  <a:pt x="3463" y="3421"/>
                </a:lnTo>
                <a:lnTo>
                  <a:pt x="3425" y="3429"/>
                </a:lnTo>
                <a:lnTo>
                  <a:pt x="3438" y="3443"/>
                </a:lnTo>
                <a:lnTo>
                  <a:pt x="3449" y="3456"/>
                </a:lnTo>
                <a:lnTo>
                  <a:pt x="3459" y="3468"/>
                </a:lnTo>
                <a:lnTo>
                  <a:pt x="3466" y="3480"/>
                </a:lnTo>
                <a:lnTo>
                  <a:pt x="3473" y="3491"/>
                </a:lnTo>
                <a:lnTo>
                  <a:pt x="3477" y="3501"/>
                </a:lnTo>
                <a:lnTo>
                  <a:pt x="3479" y="3512"/>
                </a:lnTo>
                <a:lnTo>
                  <a:pt x="3480" y="3522"/>
                </a:ln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82780" tIns="41391" rIns="82780" bIns="4139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7" name="Notched Right Arrow 66"/>
          <p:cNvSpPr/>
          <p:nvPr/>
        </p:nvSpPr>
        <p:spPr bwMode="auto">
          <a:xfrm rot="20493927">
            <a:off x="1365825" y="2643368"/>
            <a:ext cx="4283368" cy="439649"/>
          </a:xfrm>
          <a:prstGeom prst="notchedRightArrow">
            <a:avLst>
              <a:gd name="adj1" fmla="val 23956"/>
              <a:gd name="adj2" fmla="val 4940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82780" tIns="41391" rIns="82780" bIns="41391" numCol="1" rtlCol="0" anchor="t" anchorCtr="0" compatLnSpc="1">
            <a:prstTxWarp prst="textNoShape">
              <a:avLst/>
            </a:prstTxWarp>
          </a:bodyPr>
          <a:lstStyle/>
          <a:p>
            <a:pPr defTabSz="406723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5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9" name="Notched Right Arrow 68"/>
          <p:cNvSpPr/>
          <p:nvPr/>
        </p:nvSpPr>
        <p:spPr bwMode="auto">
          <a:xfrm rot="1106073" flipH="1">
            <a:off x="1282966" y="4786313"/>
            <a:ext cx="4283368" cy="439649"/>
          </a:xfrm>
          <a:prstGeom prst="notchedRightArrow">
            <a:avLst>
              <a:gd name="adj1" fmla="val 23956"/>
              <a:gd name="adj2" fmla="val 4940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82780" tIns="41391" rIns="82780" bIns="41391" numCol="1" rtlCol="0" anchor="t" anchorCtr="0" compatLnSpc="1">
            <a:prstTxWarp prst="textNoShape">
              <a:avLst/>
            </a:prstTxWarp>
          </a:bodyPr>
          <a:lstStyle/>
          <a:p>
            <a:pPr defTabSz="406723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500" dirty="0">
              <a:solidFill>
                <a:schemeClr val="bg1"/>
              </a:solidFill>
              <a:latin typeface="Arial" charset="0"/>
            </a:endParaRPr>
          </a:p>
        </p:txBody>
      </p:sp>
      <p:grpSp>
        <p:nvGrpSpPr>
          <p:cNvPr id="13" name="Group 31"/>
          <p:cNvGrpSpPr/>
          <p:nvPr/>
        </p:nvGrpSpPr>
        <p:grpSpPr>
          <a:xfrm>
            <a:off x="1530739" y="1743773"/>
            <a:ext cx="2350079" cy="1152692"/>
            <a:chOff x="3516312" y="2027237"/>
            <a:chExt cx="2590799" cy="1270629"/>
          </a:xfrm>
        </p:grpSpPr>
        <p:grpSp>
          <p:nvGrpSpPr>
            <p:cNvPr id="14" name="Group 21"/>
            <p:cNvGrpSpPr/>
            <p:nvPr/>
          </p:nvGrpSpPr>
          <p:grpSpPr>
            <a:xfrm>
              <a:off x="3516312" y="2027237"/>
              <a:ext cx="1819729" cy="356229"/>
              <a:chOff x="3973512" y="1951037"/>
              <a:chExt cx="1819729" cy="356229"/>
            </a:xfrm>
          </p:grpSpPr>
          <p:sp>
            <p:nvSpPr>
              <p:cNvPr id="7" name="Freeform 44"/>
              <p:cNvSpPr>
                <a:spLocks/>
              </p:cNvSpPr>
              <p:nvPr/>
            </p:nvSpPr>
            <p:spPr bwMode="auto">
              <a:xfrm>
                <a:off x="3973512" y="1951037"/>
                <a:ext cx="373587" cy="318335"/>
              </a:xfrm>
              <a:custGeom>
                <a:avLst/>
                <a:gdLst/>
                <a:ahLst/>
                <a:cxnLst>
                  <a:cxn ang="0">
                    <a:pos x="11628" y="554"/>
                  </a:cxn>
                  <a:cxn ang="0">
                    <a:pos x="11566" y="539"/>
                  </a:cxn>
                  <a:cxn ang="0">
                    <a:pos x="11507" y="521"/>
                  </a:cxn>
                  <a:cxn ang="0">
                    <a:pos x="11452" y="501"/>
                  </a:cxn>
                  <a:cxn ang="0">
                    <a:pos x="11398" y="478"/>
                  </a:cxn>
                  <a:cxn ang="0">
                    <a:pos x="11347" y="451"/>
                  </a:cxn>
                  <a:cxn ang="0">
                    <a:pos x="11300" y="422"/>
                  </a:cxn>
                  <a:cxn ang="0">
                    <a:pos x="11254" y="391"/>
                  </a:cxn>
                  <a:cxn ang="0">
                    <a:pos x="11211" y="355"/>
                  </a:cxn>
                  <a:cxn ang="0">
                    <a:pos x="11171" y="318"/>
                  </a:cxn>
                  <a:cxn ang="0">
                    <a:pos x="11134" y="277"/>
                  </a:cxn>
                  <a:cxn ang="0">
                    <a:pos x="11099" y="233"/>
                  </a:cxn>
                  <a:cxn ang="0">
                    <a:pos x="11067" y="186"/>
                  </a:cxn>
                  <a:cxn ang="0">
                    <a:pos x="11037" y="137"/>
                  </a:cxn>
                  <a:cxn ang="0">
                    <a:pos x="11010" y="84"/>
                  </a:cxn>
                  <a:cxn ang="0">
                    <a:pos x="10987" y="30"/>
                  </a:cxn>
                  <a:cxn ang="0">
                    <a:pos x="5135" y="726"/>
                  </a:cxn>
                  <a:cxn ang="0">
                    <a:pos x="5077" y="766"/>
                  </a:cxn>
                  <a:cxn ang="0">
                    <a:pos x="5025" y="808"/>
                  </a:cxn>
                  <a:cxn ang="0">
                    <a:pos x="4980" y="853"/>
                  </a:cxn>
                  <a:cxn ang="0">
                    <a:pos x="4943" y="901"/>
                  </a:cxn>
                  <a:cxn ang="0">
                    <a:pos x="4913" y="951"/>
                  </a:cxn>
                  <a:cxn ang="0">
                    <a:pos x="4888" y="1005"/>
                  </a:cxn>
                  <a:cxn ang="0">
                    <a:pos x="4871" y="1060"/>
                  </a:cxn>
                  <a:cxn ang="0">
                    <a:pos x="4860" y="1119"/>
                  </a:cxn>
                  <a:cxn ang="0">
                    <a:pos x="4779" y="1280"/>
                  </a:cxn>
                  <a:cxn ang="0">
                    <a:pos x="4741" y="1350"/>
                  </a:cxn>
                  <a:cxn ang="0">
                    <a:pos x="4704" y="1412"/>
                  </a:cxn>
                  <a:cxn ang="0">
                    <a:pos x="4669" y="1468"/>
                  </a:cxn>
                  <a:cxn ang="0">
                    <a:pos x="4634" y="1516"/>
                  </a:cxn>
                  <a:cxn ang="0">
                    <a:pos x="4602" y="1557"/>
                  </a:cxn>
                  <a:cxn ang="0">
                    <a:pos x="4570" y="1590"/>
                  </a:cxn>
                  <a:cxn ang="0">
                    <a:pos x="4546" y="1641"/>
                  </a:cxn>
                  <a:cxn ang="0">
                    <a:pos x="4521" y="1684"/>
                  </a:cxn>
                  <a:cxn ang="0">
                    <a:pos x="4493" y="1721"/>
                  </a:cxn>
                  <a:cxn ang="0">
                    <a:pos x="4464" y="1750"/>
                  </a:cxn>
                  <a:cxn ang="0">
                    <a:pos x="4433" y="1773"/>
                  </a:cxn>
                  <a:cxn ang="0">
                    <a:pos x="4399" y="1790"/>
                  </a:cxn>
                  <a:cxn ang="0">
                    <a:pos x="4364" y="1800"/>
                  </a:cxn>
                  <a:cxn ang="0">
                    <a:pos x="4326" y="1803"/>
                  </a:cxn>
                  <a:cxn ang="0">
                    <a:pos x="896" y="2327"/>
                  </a:cxn>
                  <a:cxn ang="0">
                    <a:pos x="803" y="2424"/>
                  </a:cxn>
                  <a:cxn ang="0">
                    <a:pos x="737" y="2487"/>
                  </a:cxn>
                  <a:cxn ang="0">
                    <a:pos x="693" y="2525"/>
                  </a:cxn>
                  <a:cxn ang="0">
                    <a:pos x="651" y="2559"/>
                  </a:cxn>
                  <a:cxn ang="0">
                    <a:pos x="609" y="2591"/>
                  </a:cxn>
                  <a:cxn ang="0">
                    <a:pos x="569" y="2618"/>
                  </a:cxn>
                  <a:cxn ang="0">
                    <a:pos x="528" y="2641"/>
                  </a:cxn>
                  <a:cxn ang="0">
                    <a:pos x="490" y="2662"/>
                  </a:cxn>
                  <a:cxn ang="0">
                    <a:pos x="451" y="2680"/>
                  </a:cxn>
                  <a:cxn ang="0">
                    <a:pos x="414" y="2693"/>
                  </a:cxn>
                  <a:cxn ang="0">
                    <a:pos x="377" y="2703"/>
                  </a:cxn>
                  <a:cxn ang="0">
                    <a:pos x="342" y="2710"/>
                  </a:cxn>
                  <a:cxn ang="0">
                    <a:pos x="306" y="2713"/>
                  </a:cxn>
                  <a:cxn ang="0">
                    <a:pos x="0" y="9921"/>
                  </a:cxn>
                  <a:cxn ang="0">
                    <a:pos x="11660" y="560"/>
                  </a:cxn>
                </a:cxnLst>
                <a:rect l="0" t="0" r="r" b="b"/>
                <a:pathLst>
                  <a:path w="11660" h="9921">
                    <a:moveTo>
                      <a:pt x="11660" y="560"/>
                    </a:moveTo>
                    <a:lnTo>
                      <a:pt x="11628" y="554"/>
                    </a:lnTo>
                    <a:lnTo>
                      <a:pt x="11597" y="546"/>
                    </a:lnTo>
                    <a:lnTo>
                      <a:pt x="11566" y="539"/>
                    </a:lnTo>
                    <a:lnTo>
                      <a:pt x="11537" y="530"/>
                    </a:lnTo>
                    <a:lnTo>
                      <a:pt x="11507" y="521"/>
                    </a:lnTo>
                    <a:lnTo>
                      <a:pt x="11479" y="512"/>
                    </a:lnTo>
                    <a:lnTo>
                      <a:pt x="11452" y="501"/>
                    </a:lnTo>
                    <a:lnTo>
                      <a:pt x="11424" y="490"/>
                    </a:lnTo>
                    <a:lnTo>
                      <a:pt x="11398" y="478"/>
                    </a:lnTo>
                    <a:lnTo>
                      <a:pt x="11373" y="466"/>
                    </a:lnTo>
                    <a:lnTo>
                      <a:pt x="11347" y="451"/>
                    </a:lnTo>
                    <a:lnTo>
                      <a:pt x="11323" y="437"/>
                    </a:lnTo>
                    <a:lnTo>
                      <a:pt x="11300" y="422"/>
                    </a:lnTo>
                    <a:lnTo>
                      <a:pt x="11276" y="407"/>
                    </a:lnTo>
                    <a:lnTo>
                      <a:pt x="11254" y="391"/>
                    </a:lnTo>
                    <a:lnTo>
                      <a:pt x="11232" y="374"/>
                    </a:lnTo>
                    <a:lnTo>
                      <a:pt x="11211" y="355"/>
                    </a:lnTo>
                    <a:lnTo>
                      <a:pt x="11190" y="337"/>
                    </a:lnTo>
                    <a:lnTo>
                      <a:pt x="11171" y="318"/>
                    </a:lnTo>
                    <a:lnTo>
                      <a:pt x="11152" y="298"/>
                    </a:lnTo>
                    <a:lnTo>
                      <a:pt x="11134" y="277"/>
                    </a:lnTo>
                    <a:lnTo>
                      <a:pt x="11115" y="255"/>
                    </a:lnTo>
                    <a:lnTo>
                      <a:pt x="11099" y="233"/>
                    </a:lnTo>
                    <a:lnTo>
                      <a:pt x="11082" y="211"/>
                    </a:lnTo>
                    <a:lnTo>
                      <a:pt x="11067" y="186"/>
                    </a:lnTo>
                    <a:lnTo>
                      <a:pt x="11052" y="162"/>
                    </a:lnTo>
                    <a:lnTo>
                      <a:pt x="11037" y="137"/>
                    </a:lnTo>
                    <a:lnTo>
                      <a:pt x="11023" y="112"/>
                    </a:lnTo>
                    <a:lnTo>
                      <a:pt x="11010" y="84"/>
                    </a:lnTo>
                    <a:lnTo>
                      <a:pt x="10998" y="57"/>
                    </a:lnTo>
                    <a:lnTo>
                      <a:pt x="10987" y="30"/>
                    </a:lnTo>
                    <a:lnTo>
                      <a:pt x="10976" y="0"/>
                    </a:lnTo>
                    <a:lnTo>
                      <a:pt x="5135" y="726"/>
                    </a:lnTo>
                    <a:lnTo>
                      <a:pt x="5105" y="745"/>
                    </a:lnTo>
                    <a:lnTo>
                      <a:pt x="5077" y="766"/>
                    </a:lnTo>
                    <a:lnTo>
                      <a:pt x="5050" y="786"/>
                    </a:lnTo>
                    <a:lnTo>
                      <a:pt x="5025" y="808"/>
                    </a:lnTo>
                    <a:lnTo>
                      <a:pt x="5002" y="831"/>
                    </a:lnTo>
                    <a:lnTo>
                      <a:pt x="4980" y="853"/>
                    </a:lnTo>
                    <a:lnTo>
                      <a:pt x="4961" y="876"/>
                    </a:lnTo>
                    <a:lnTo>
                      <a:pt x="4943" y="901"/>
                    </a:lnTo>
                    <a:lnTo>
                      <a:pt x="4927" y="926"/>
                    </a:lnTo>
                    <a:lnTo>
                      <a:pt x="4913" y="951"/>
                    </a:lnTo>
                    <a:lnTo>
                      <a:pt x="4899" y="977"/>
                    </a:lnTo>
                    <a:lnTo>
                      <a:pt x="4888" y="1005"/>
                    </a:lnTo>
                    <a:lnTo>
                      <a:pt x="4879" y="1032"/>
                    </a:lnTo>
                    <a:lnTo>
                      <a:pt x="4871" y="1060"/>
                    </a:lnTo>
                    <a:lnTo>
                      <a:pt x="4865" y="1090"/>
                    </a:lnTo>
                    <a:lnTo>
                      <a:pt x="4860" y="1119"/>
                    </a:lnTo>
                    <a:lnTo>
                      <a:pt x="4818" y="1203"/>
                    </a:lnTo>
                    <a:lnTo>
                      <a:pt x="4779" y="1280"/>
                    </a:lnTo>
                    <a:lnTo>
                      <a:pt x="4759" y="1316"/>
                    </a:lnTo>
                    <a:lnTo>
                      <a:pt x="4741" y="1350"/>
                    </a:lnTo>
                    <a:lnTo>
                      <a:pt x="4721" y="1382"/>
                    </a:lnTo>
                    <a:lnTo>
                      <a:pt x="4704" y="1412"/>
                    </a:lnTo>
                    <a:lnTo>
                      <a:pt x="4686" y="1442"/>
                    </a:lnTo>
                    <a:lnTo>
                      <a:pt x="4669" y="1468"/>
                    </a:lnTo>
                    <a:lnTo>
                      <a:pt x="4651" y="1493"/>
                    </a:lnTo>
                    <a:lnTo>
                      <a:pt x="4634" y="1516"/>
                    </a:lnTo>
                    <a:lnTo>
                      <a:pt x="4618" y="1538"/>
                    </a:lnTo>
                    <a:lnTo>
                      <a:pt x="4602" y="1557"/>
                    </a:lnTo>
                    <a:lnTo>
                      <a:pt x="4586" y="1574"/>
                    </a:lnTo>
                    <a:lnTo>
                      <a:pt x="4570" y="1590"/>
                    </a:lnTo>
                    <a:lnTo>
                      <a:pt x="4558" y="1617"/>
                    </a:lnTo>
                    <a:lnTo>
                      <a:pt x="4546" y="1641"/>
                    </a:lnTo>
                    <a:lnTo>
                      <a:pt x="4533" y="1663"/>
                    </a:lnTo>
                    <a:lnTo>
                      <a:pt x="4521" y="1684"/>
                    </a:lnTo>
                    <a:lnTo>
                      <a:pt x="4507" y="1704"/>
                    </a:lnTo>
                    <a:lnTo>
                      <a:pt x="4493" y="1721"/>
                    </a:lnTo>
                    <a:lnTo>
                      <a:pt x="4478" y="1737"/>
                    </a:lnTo>
                    <a:lnTo>
                      <a:pt x="4464" y="1750"/>
                    </a:lnTo>
                    <a:lnTo>
                      <a:pt x="4449" y="1763"/>
                    </a:lnTo>
                    <a:lnTo>
                      <a:pt x="4433" y="1773"/>
                    </a:lnTo>
                    <a:lnTo>
                      <a:pt x="4417" y="1783"/>
                    </a:lnTo>
                    <a:lnTo>
                      <a:pt x="4399" y="1790"/>
                    </a:lnTo>
                    <a:lnTo>
                      <a:pt x="4382" y="1796"/>
                    </a:lnTo>
                    <a:lnTo>
                      <a:pt x="4364" y="1800"/>
                    </a:lnTo>
                    <a:lnTo>
                      <a:pt x="4346" y="1802"/>
                    </a:lnTo>
                    <a:lnTo>
                      <a:pt x="4326" y="1803"/>
                    </a:lnTo>
                    <a:lnTo>
                      <a:pt x="942" y="2273"/>
                    </a:lnTo>
                    <a:lnTo>
                      <a:pt x="896" y="2327"/>
                    </a:lnTo>
                    <a:lnTo>
                      <a:pt x="849" y="2377"/>
                    </a:lnTo>
                    <a:lnTo>
                      <a:pt x="803" y="2424"/>
                    </a:lnTo>
                    <a:lnTo>
                      <a:pt x="759" y="2467"/>
                    </a:lnTo>
                    <a:lnTo>
                      <a:pt x="737" y="2487"/>
                    </a:lnTo>
                    <a:lnTo>
                      <a:pt x="715" y="2507"/>
                    </a:lnTo>
                    <a:lnTo>
                      <a:pt x="693" y="2525"/>
                    </a:lnTo>
                    <a:lnTo>
                      <a:pt x="672" y="2542"/>
                    </a:lnTo>
                    <a:lnTo>
                      <a:pt x="651" y="2559"/>
                    </a:lnTo>
                    <a:lnTo>
                      <a:pt x="630" y="2575"/>
                    </a:lnTo>
                    <a:lnTo>
                      <a:pt x="609" y="2591"/>
                    </a:lnTo>
                    <a:lnTo>
                      <a:pt x="589" y="2604"/>
                    </a:lnTo>
                    <a:lnTo>
                      <a:pt x="569" y="2618"/>
                    </a:lnTo>
                    <a:lnTo>
                      <a:pt x="548" y="2630"/>
                    </a:lnTo>
                    <a:lnTo>
                      <a:pt x="528" y="2641"/>
                    </a:lnTo>
                    <a:lnTo>
                      <a:pt x="509" y="2652"/>
                    </a:lnTo>
                    <a:lnTo>
                      <a:pt x="490" y="2662"/>
                    </a:lnTo>
                    <a:lnTo>
                      <a:pt x="470" y="2672"/>
                    </a:lnTo>
                    <a:lnTo>
                      <a:pt x="451" y="2680"/>
                    </a:lnTo>
                    <a:lnTo>
                      <a:pt x="432" y="2687"/>
                    </a:lnTo>
                    <a:lnTo>
                      <a:pt x="414" y="2693"/>
                    </a:lnTo>
                    <a:lnTo>
                      <a:pt x="395" y="2699"/>
                    </a:lnTo>
                    <a:lnTo>
                      <a:pt x="377" y="2703"/>
                    </a:lnTo>
                    <a:lnTo>
                      <a:pt x="359" y="2707"/>
                    </a:lnTo>
                    <a:lnTo>
                      <a:pt x="342" y="2710"/>
                    </a:lnTo>
                    <a:lnTo>
                      <a:pt x="324" y="2712"/>
                    </a:lnTo>
                    <a:lnTo>
                      <a:pt x="306" y="2713"/>
                    </a:lnTo>
                    <a:lnTo>
                      <a:pt x="289" y="2714"/>
                    </a:lnTo>
                    <a:lnTo>
                      <a:pt x="0" y="9921"/>
                    </a:lnTo>
                    <a:lnTo>
                      <a:pt x="11266" y="7736"/>
                    </a:lnTo>
                    <a:lnTo>
                      <a:pt x="11660" y="560"/>
                    </a:lnTo>
                  </a:path>
                </a:pathLst>
              </a:custGeom>
              <a:solidFill>
                <a:schemeClr val="accent1"/>
              </a:solidFill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4345441" y="1951037"/>
                <a:ext cx="1447800" cy="3562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/>
                  <a:t>RDF Data</a:t>
                </a:r>
              </a:p>
            </p:txBody>
          </p:sp>
        </p:grpSp>
        <p:grpSp>
          <p:nvGrpSpPr>
            <p:cNvPr id="15" name="Group 22"/>
            <p:cNvGrpSpPr/>
            <p:nvPr/>
          </p:nvGrpSpPr>
          <p:grpSpPr>
            <a:xfrm>
              <a:off x="3516312" y="2484437"/>
              <a:ext cx="2590799" cy="362684"/>
              <a:chOff x="3973512" y="2470902"/>
              <a:chExt cx="2590799" cy="362684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4345440" y="2477357"/>
                <a:ext cx="2218871" cy="3562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/>
                  <a:t>RDFS/OWL/RIF data</a:t>
                </a:r>
              </a:p>
            </p:txBody>
          </p:sp>
          <p:sp>
            <p:nvSpPr>
              <p:cNvPr id="17" name="Freeform 44"/>
              <p:cNvSpPr>
                <a:spLocks/>
              </p:cNvSpPr>
              <p:nvPr/>
            </p:nvSpPr>
            <p:spPr bwMode="auto">
              <a:xfrm>
                <a:off x="3973512" y="2470902"/>
                <a:ext cx="373587" cy="318335"/>
              </a:xfrm>
              <a:custGeom>
                <a:avLst/>
                <a:gdLst/>
                <a:ahLst/>
                <a:cxnLst>
                  <a:cxn ang="0">
                    <a:pos x="11628" y="554"/>
                  </a:cxn>
                  <a:cxn ang="0">
                    <a:pos x="11566" y="539"/>
                  </a:cxn>
                  <a:cxn ang="0">
                    <a:pos x="11507" y="521"/>
                  </a:cxn>
                  <a:cxn ang="0">
                    <a:pos x="11452" y="501"/>
                  </a:cxn>
                  <a:cxn ang="0">
                    <a:pos x="11398" y="478"/>
                  </a:cxn>
                  <a:cxn ang="0">
                    <a:pos x="11347" y="451"/>
                  </a:cxn>
                  <a:cxn ang="0">
                    <a:pos x="11300" y="422"/>
                  </a:cxn>
                  <a:cxn ang="0">
                    <a:pos x="11254" y="391"/>
                  </a:cxn>
                  <a:cxn ang="0">
                    <a:pos x="11211" y="355"/>
                  </a:cxn>
                  <a:cxn ang="0">
                    <a:pos x="11171" y="318"/>
                  </a:cxn>
                  <a:cxn ang="0">
                    <a:pos x="11134" y="277"/>
                  </a:cxn>
                  <a:cxn ang="0">
                    <a:pos x="11099" y="233"/>
                  </a:cxn>
                  <a:cxn ang="0">
                    <a:pos x="11067" y="186"/>
                  </a:cxn>
                  <a:cxn ang="0">
                    <a:pos x="11037" y="137"/>
                  </a:cxn>
                  <a:cxn ang="0">
                    <a:pos x="11010" y="84"/>
                  </a:cxn>
                  <a:cxn ang="0">
                    <a:pos x="10987" y="30"/>
                  </a:cxn>
                  <a:cxn ang="0">
                    <a:pos x="5135" y="726"/>
                  </a:cxn>
                  <a:cxn ang="0">
                    <a:pos x="5077" y="766"/>
                  </a:cxn>
                  <a:cxn ang="0">
                    <a:pos x="5025" y="808"/>
                  </a:cxn>
                  <a:cxn ang="0">
                    <a:pos x="4980" y="853"/>
                  </a:cxn>
                  <a:cxn ang="0">
                    <a:pos x="4943" y="901"/>
                  </a:cxn>
                  <a:cxn ang="0">
                    <a:pos x="4913" y="951"/>
                  </a:cxn>
                  <a:cxn ang="0">
                    <a:pos x="4888" y="1005"/>
                  </a:cxn>
                  <a:cxn ang="0">
                    <a:pos x="4871" y="1060"/>
                  </a:cxn>
                  <a:cxn ang="0">
                    <a:pos x="4860" y="1119"/>
                  </a:cxn>
                  <a:cxn ang="0">
                    <a:pos x="4779" y="1280"/>
                  </a:cxn>
                  <a:cxn ang="0">
                    <a:pos x="4741" y="1350"/>
                  </a:cxn>
                  <a:cxn ang="0">
                    <a:pos x="4704" y="1412"/>
                  </a:cxn>
                  <a:cxn ang="0">
                    <a:pos x="4669" y="1468"/>
                  </a:cxn>
                  <a:cxn ang="0">
                    <a:pos x="4634" y="1516"/>
                  </a:cxn>
                  <a:cxn ang="0">
                    <a:pos x="4602" y="1557"/>
                  </a:cxn>
                  <a:cxn ang="0">
                    <a:pos x="4570" y="1590"/>
                  </a:cxn>
                  <a:cxn ang="0">
                    <a:pos x="4546" y="1641"/>
                  </a:cxn>
                  <a:cxn ang="0">
                    <a:pos x="4521" y="1684"/>
                  </a:cxn>
                  <a:cxn ang="0">
                    <a:pos x="4493" y="1721"/>
                  </a:cxn>
                  <a:cxn ang="0">
                    <a:pos x="4464" y="1750"/>
                  </a:cxn>
                  <a:cxn ang="0">
                    <a:pos x="4433" y="1773"/>
                  </a:cxn>
                  <a:cxn ang="0">
                    <a:pos x="4399" y="1790"/>
                  </a:cxn>
                  <a:cxn ang="0">
                    <a:pos x="4364" y="1800"/>
                  </a:cxn>
                  <a:cxn ang="0">
                    <a:pos x="4326" y="1803"/>
                  </a:cxn>
                  <a:cxn ang="0">
                    <a:pos x="896" y="2327"/>
                  </a:cxn>
                  <a:cxn ang="0">
                    <a:pos x="803" y="2424"/>
                  </a:cxn>
                  <a:cxn ang="0">
                    <a:pos x="737" y="2487"/>
                  </a:cxn>
                  <a:cxn ang="0">
                    <a:pos x="693" y="2525"/>
                  </a:cxn>
                  <a:cxn ang="0">
                    <a:pos x="651" y="2559"/>
                  </a:cxn>
                  <a:cxn ang="0">
                    <a:pos x="609" y="2591"/>
                  </a:cxn>
                  <a:cxn ang="0">
                    <a:pos x="569" y="2618"/>
                  </a:cxn>
                  <a:cxn ang="0">
                    <a:pos x="528" y="2641"/>
                  </a:cxn>
                  <a:cxn ang="0">
                    <a:pos x="490" y="2662"/>
                  </a:cxn>
                  <a:cxn ang="0">
                    <a:pos x="451" y="2680"/>
                  </a:cxn>
                  <a:cxn ang="0">
                    <a:pos x="414" y="2693"/>
                  </a:cxn>
                  <a:cxn ang="0">
                    <a:pos x="377" y="2703"/>
                  </a:cxn>
                  <a:cxn ang="0">
                    <a:pos x="342" y="2710"/>
                  </a:cxn>
                  <a:cxn ang="0">
                    <a:pos x="306" y="2713"/>
                  </a:cxn>
                  <a:cxn ang="0">
                    <a:pos x="0" y="9921"/>
                  </a:cxn>
                  <a:cxn ang="0">
                    <a:pos x="11660" y="560"/>
                  </a:cxn>
                </a:cxnLst>
                <a:rect l="0" t="0" r="r" b="b"/>
                <a:pathLst>
                  <a:path w="11660" h="9921">
                    <a:moveTo>
                      <a:pt x="11660" y="560"/>
                    </a:moveTo>
                    <a:lnTo>
                      <a:pt x="11628" y="554"/>
                    </a:lnTo>
                    <a:lnTo>
                      <a:pt x="11597" y="546"/>
                    </a:lnTo>
                    <a:lnTo>
                      <a:pt x="11566" y="539"/>
                    </a:lnTo>
                    <a:lnTo>
                      <a:pt x="11537" y="530"/>
                    </a:lnTo>
                    <a:lnTo>
                      <a:pt x="11507" y="521"/>
                    </a:lnTo>
                    <a:lnTo>
                      <a:pt x="11479" y="512"/>
                    </a:lnTo>
                    <a:lnTo>
                      <a:pt x="11452" y="501"/>
                    </a:lnTo>
                    <a:lnTo>
                      <a:pt x="11424" y="490"/>
                    </a:lnTo>
                    <a:lnTo>
                      <a:pt x="11398" y="478"/>
                    </a:lnTo>
                    <a:lnTo>
                      <a:pt x="11373" y="466"/>
                    </a:lnTo>
                    <a:lnTo>
                      <a:pt x="11347" y="451"/>
                    </a:lnTo>
                    <a:lnTo>
                      <a:pt x="11323" y="437"/>
                    </a:lnTo>
                    <a:lnTo>
                      <a:pt x="11300" y="422"/>
                    </a:lnTo>
                    <a:lnTo>
                      <a:pt x="11276" y="407"/>
                    </a:lnTo>
                    <a:lnTo>
                      <a:pt x="11254" y="391"/>
                    </a:lnTo>
                    <a:lnTo>
                      <a:pt x="11232" y="374"/>
                    </a:lnTo>
                    <a:lnTo>
                      <a:pt x="11211" y="355"/>
                    </a:lnTo>
                    <a:lnTo>
                      <a:pt x="11190" y="337"/>
                    </a:lnTo>
                    <a:lnTo>
                      <a:pt x="11171" y="318"/>
                    </a:lnTo>
                    <a:lnTo>
                      <a:pt x="11152" y="298"/>
                    </a:lnTo>
                    <a:lnTo>
                      <a:pt x="11134" y="277"/>
                    </a:lnTo>
                    <a:lnTo>
                      <a:pt x="11115" y="255"/>
                    </a:lnTo>
                    <a:lnTo>
                      <a:pt x="11099" y="233"/>
                    </a:lnTo>
                    <a:lnTo>
                      <a:pt x="11082" y="211"/>
                    </a:lnTo>
                    <a:lnTo>
                      <a:pt x="11067" y="186"/>
                    </a:lnTo>
                    <a:lnTo>
                      <a:pt x="11052" y="162"/>
                    </a:lnTo>
                    <a:lnTo>
                      <a:pt x="11037" y="137"/>
                    </a:lnTo>
                    <a:lnTo>
                      <a:pt x="11023" y="112"/>
                    </a:lnTo>
                    <a:lnTo>
                      <a:pt x="11010" y="84"/>
                    </a:lnTo>
                    <a:lnTo>
                      <a:pt x="10998" y="57"/>
                    </a:lnTo>
                    <a:lnTo>
                      <a:pt x="10987" y="30"/>
                    </a:lnTo>
                    <a:lnTo>
                      <a:pt x="10976" y="0"/>
                    </a:lnTo>
                    <a:lnTo>
                      <a:pt x="5135" y="726"/>
                    </a:lnTo>
                    <a:lnTo>
                      <a:pt x="5105" y="745"/>
                    </a:lnTo>
                    <a:lnTo>
                      <a:pt x="5077" y="766"/>
                    </a:lnTo>
                    <a:lnTo>
                      <a:pt x="5050" y="786"/>
                    </a:lnTo>
                    <a:lnTo>
                      <a:pt x="5025" y="808"/>
                    </a:lnTo>
                    <a:lnTo>
                      <a:pt x="5002" y="831"/>
                    </a:lnTo>
                    <a:lnTo>
                      <a:pt x="4980" y="853"/>
                    </a:lnTo>
                    <a:lnTo>
                      <a:pt x="4961" y="876"/>
                    </a:lnTo>
                    <a:lnTo>
                      <a:pt x="4943" y="901"/>
                    </a:lnTo>
                    <a:lnTo>
                      <a:pt x="4927" y="926"/>
                    </a:lnTo>
                    <a:lnTo>
                      <a:pt x="4913" y="951"/>
                    </a:lnTo>
                    <a:lnTo>
                      <a:pt x="4899" y="977"/>
                    </a:lnTo>
                    <a:lnTo>
                      <a:pt x="4888" y="1005"/>
                    </a:lnTo>
                    <a:lnTo>
                      <a:pt x="4879" y="1032"/>
                    </a:lnTo>
                    <a:lnTo>
                      <a:pt x="4871" y="1060"/>
                    </a:lnTo>
                    <a:lnTo>
                      <a:pt x="4865" y="1090"/>
                    </a:lnTo>
                    <a:lnTo>
                      <a:pt x="4860" y="1119"/>
                    </a:lnTo>
                    <a:lnTo>
                      <a:pt x="4818" y="1203"/>
                    </a:lnTo>
                    <a:lnTo>
                      <a:pt x="4779" y="1280"/>
                    </a:lnTo>
                    <a:lnTo>
                      <a:pt x="4759" y="1316"/>
                    </a:lnTo>
                    <a:lnTo>
                      <a:pt x="4741" y="1350"/>
                    </a:lnTo>
                    <a:lnTo>
                      <a:pt x="4721" y="1382"/>
                    </a:lnTo>
                    <a:lnTo>
                      <a:pt x="4704" y="1412"/>
                    </a:lnTo>
                    <a:lnTo>
                      <a:pt x="4686" y="1442"/>
                    </a:lnTo>
                    <a:lnTo>
                      <a:pt x="4669" y="1468"/>
                    </a:lnTo>
                    <a:lnTo>
                      <a:pt x="4651" y="1493"/>
                    </a:lnTo>
                    <a:lnTo>
                      <a:pt x="4634" y="1516"/>
                    </a:lnTo>
                    <a:lnTo>
                      <a:pt x="4618" y="1538"/>
                    </a:lnTo>
                    <a:lnTo>
                      <a:pt x="4602" y="1557"/>
                    </a:lnTo>
                    <a:lnTo>
                      <a:pt x="4586" y="1574"/>
                    </a:lnTo>
                    <a:lnTo>
                      <a:pt x="4570" y="1590"/>
                    </a:lnTo>
                    <a:lnTo>
                      <a:pt x="4558" y="1617"/>
                    </a:lnTo>
                    <a:lnTo>
                      <a:pt x="4546" y="1641"/>
                    </a:lnTo>
                    <a:lnTo>
                      <a:pt x="4533" y="1663"/>
                    </a:lnTo>
                    <a:lnTo>
                      <a:pt x="4521" y="1684"/>
                    </a:lnTo>
                    <a:lnTo>
                      <a:pt x="4507" y="1704"/>
                    </a:lnTo>
                    <a:lnTo>
                      <a:pt x="4493" y="1721"/>
                    </a:lnTo>
                    <a:lnTo>
                      <a:pt x="4478" y="1737"/>
                    </a:lnTo>
                    <a:lnTo>
                      <a:pt x="4464" y="1750"/>
                    </a:lnTo>
                    <a:lnTo>
                      <a:pt x="4449" y="1763"/>
                    </a:lnTo>
                    <a:lnTo>
                      <a:pt x="4433" y="1773"/>
                    </a:lnTo>
                    <a:lnTo>
                      <a:pt x="4417" y="1783"/>
                    </a:lnTo>
                    <a:lnTo>
                      <a:pt x="4399" y="1790"/>
                    </a:lnTo>
                    <a:lnTo>
                      <a:pt x="4382" y="1796"/>
                    </a:lnTo>
                    <a:lnTo>
                      <a:pt x="4364" y="1800"/>
                    </a:lnTo>
                    <a:lnTo>
                      <a:pt x="4346" y="1802"/>
                    </a:lnTo>
                    <a:lnTo>
                      <a:pt x="4326" y="1803"/>
                    </a:lnTo>
                    <a:lnTo>
                      <a:pt x="942" y="2273"/>
                    </a:lnTo>
                    <a:lnTo>
                      <a:pt x="896" y="2327"/>
                    </a:lnTo>
                    <a:lnTo>
                      <a:pt x="849" y="2377"/>
                    </a:lnTo>
                    <a:lnTo>
                      <a:pt x="803" y="2424"/>
                    </a:lnTo>
                    <a:lnTo>
                      <a:pt x="759" y="2467"/>
                    </a:lnTo>
                    <a:lnTo>
                      <a:pt x="737" y="2487"/>
                    </a:lnTo>
                    <a:lnTo>
                      <a:pt x="715" y="2507"/>
                    </a:lnTo>
                    <a:lnTo>
                      <a:pt x="693" y="2525"/>
                    </a:lnTo>
                    <a:lnTo>
                      <a:pt x="672" y="2542"/>
                    </a:lnTo>
                    <a:lnTo>
                      <a:pt x="651" y="2559"/>
                    </a:lnTo>
                    <a:lnTo>
                      <a:pt x="630" y="2575"/>
                    </a:lnTo>
                    <a:lnTo>
                      <a:pt x="609" y="2591"/>
                    </a:lnTo>
                    <a:lnTo>
                      <a:pt x="589" y="2604"/>
                    </a:lnTo>
                    <a:lnTo>
                      <a:pt x="569" y="2618"/>
                    </a:lnTo>
                    <a:lnTo>
                      <a:pt x="548" y="2630"/>
                    </a:lnTo>
                    <a:lnTo>
                      <a:pt x="528" y="2641"/>
                    </a:lnTo>
                    <a:lnTo>
                      <a:pt x="509" y="2652"/>
                    </a:lnTo>
                    <a:lnTo>
                      <a:pt x="490" y="2662"/>
                    </a:lnTo>
                    <a:lnTo>
                      <a:pt x="470" y="2672"/>
                    </a:lnTo>
                    <a:lnTo>
                      <a:pt x="451" y="2680"/>
                    </a:lnTo>
                    <a:lnTo>
                      <a:pt x="432" y="2687"/>
                    </a:lnTo>
                    <a:lnTo>
                      <a:pt x="414" y="2693"/>
                    </a:lnTo>
                    <a:lnTo>
                      <a:pt x="395" y="2699"/>
                    </a:lnTo>
                    <a:lnTo>
                      <a:pt x="377" y="2703"/>
                    </a:lnTo>
                    <a:lnTo>
                      <a:pt x="359" y="2707"/>
                    </a:lnTo>
                    <a:lnTo>
                      <a:pt x="342" y="2710"/>
                    </a:lnTo>
                    <a:lnTo>
                      <a:pt x="324" y="2712"/>
                    </a:lnTo>
                    <a:lnTo>
                      <a:pt x="306" y="2713"/>
                    </a:lnTo>
                    <a:lnTo>
                      <a:pt x="289" y="2714"/>
                    </a:lnTo>
                    <a:lnTo>
                      <a:pt x="0" y="9921"/>
                    </a:lnTo>
                    <a:lnTo>
                      <a:pt x="11266" y="7736"/>
                    </a:lnTo>
                    <a:lnTo>
                      <a:pt x="11660" y="560"/>
                    </a:lnTo>
                  </a:path>
                </a:pathLst>
              </a:custGeom>
              <a:ln w="9525">
                <a:solidFill>
                  <a:schemeClr val="tx1"/>
                </a:solidFill>
                <a:headEnd/>
                <a:tailEnd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6" name="Group 23"/>
            <p:cNvGrpSpPr/>
            <p:nvPr/>
          </p:nvGrpSpPr>
          <p:grpSpPr>
            <a:xfrm>
              <a:off x="3516312" y="2941637"/>
              <a:ext cx="2286000" cy="356229"/>
              <a:chOff x="3973512" y="2921854"/>
              <a:chExt cx="2286000" cy="356229"/>
            </a:xfrm>
          </p:grpSpPr>
          <p:sp>
            <p:nvSpPr>
              <p:cNvPr id="18" name="Freeform 44"/>
              <p:cNvSpPr>
                <a:spLocks/>
              </p:cNvSpPr>
              <p:nvPr/>
            </p:nvSpPr>
            <p:spPr bwMode="auto">
              <a:xfrm>
                <a:off x="3973512" y="2928102"/>
                <a:ext cx="373587" cy="318335"/>
              </a:xfrm>
              <a:custGeom>
                <a:avLst/>
                <a:gdLst/>
                <a:ahLst/>
                <a:cxnLst>
                  <a:cxn ang="0">
                    <a:pos x="11628" y="554"/>
                  </a:cxn>
                  <a:cxn ang="0">
                    <a:pos x="11566" y="539"/>
                  </a:cxn>
                  <a:cxn ang="0">
                    <a:pos x="11507" y="521"/>
                  </a:cxn>
                  <a:cxn ang="0">
                    <a:pos x="11452" y="501"/>
                  </a:cxn>
                  <a:cxn ang="0">
                    <a:pos x="11398" y="478"/>
                  </a:cxn>
                  <a:cxn ang="0">
                    <a:pos x="11347" y="451"/>
                  </a:cxn>
                  <a:cxn ang="0">
                    <a:pos x="11300" y="422"/>
                  </a:cxn>
                  <a:cxn ang="0">
                    <a:pos x="11254" y="391"/>
                  </a:cxn>
                  <a:cxn ang="0">
                    <a:pos x="11211" y="355"/>
                  </a:cxn>
                  <a:cxn ang="0">
                    <a:pos x="11171" y="318"/>
                  </a:cxn>
                  <a:cxn ang="0">
                    <a:pos x="11134" y="277"/>
                  </a:cxn>
                  <a:cxn ang="0">
                    <a:pos x="11099" y="233"/>
                  </a:cxn>
                  <a:cxn ang="0">
                    <a:pos x="11067" y="186"/>
                  </a:cxn>
                  <a:cxn ang="0">
                    <a:pos x="11037" y="137"/>
                  </a:cxn>
                  <a:cxn ang="0">
                    <a:pos x="11010" y="84"/>
                  </a:cxn>
                  <a:cxn ang="0">
                    <a:pos x="10987" y="30"/>
                  </a:cxn>
                  <a:cxn ang="0">
                    <a:pos x="5135" y="726"/>
                  </a:cxn>
                  <a:cxn ang="0">
                    <a:pos x="5077" y="766"/>
                  </a:cxn>
                  <a:cxn ang="0">
                    <a:pos x="5025" y="808"/>
                  </a:cxn>
                  <a:cxn ang="0">
                    <a:pos x="4980" y="853"/>
                  </a:cxn>
                  <a:cxn ang="0">
                    <a:pos x="4943" y="901"/>
                  </a:cxn>
                  <a:cxn ang="0">
                    <a:pos x="4913" y="951"/>
                  </a:cxn>
                  <a:cxn ang="0">
                    <a:pos x="4888" y="1005"/>
                  </a:cxn>
                  <a:cxn ang="0">
                    <a:pos x="4871" y="1060"/>
                  </a:cxn>
                  <a:cxn ang="0">
                    <a:pos x="4860" y="1119"/>
                  </a:cxn>
                  <a:cxn ang="0">
                    <a:pos x="4779" y="1280"/>
                  </a:cxn>
                  <a:cxn ang="0">
                    <a:pos x="4741" y="1350"/>
                  </a:cxn>
                  <a:cxn ang="0">
                    <a:pos x="4704" y="1412"/>
                  </a:cxn>
                  <a:cxn ang="0">
                    <a:pos x="4669" y="1468"/>
                  </a:cxn>
                  <a:cxn ang="0">
                    <a:pos x="4634" y="1516"/>
                  </a:cxn>
                  <a:cxn ang="0">
                    <a:pos x="4602" y="1557"/>
                  </a:cxn>
                  <a:cxn ang="0">
                    <a:pos x="4570" y="1590"/>
                  </a:cxn>
                  <a:cxn ang="0">
                    <a:pos x="4546" y="1641"/>
                  </a:cxn>
                  <a:cxn ang="0">
                    <a:pos x="4521" y="1684"/>
                  </a:cxn>
                  <a:cxn ang="0">
                    <a:pos x="4493" y="1721"/>
                  </a:cxn>
                  <a:cxn ang="0">
                    <a:pos x="4464" y="1750"/>
                  </a:cxn>
                  <a:cxn ang="0">
                    <a:pos x="4433" y="1773"/>
                  </a:cxn>
                  <a:cxn ang="0">
                    <a:pos x="4399" y="1790"/>
                  </a:cxn>
                  <a:cxn ang="0">
                    <a:pos x="4364" y="1800"/>
                  </a:cxn>
                  <a:cxn ang="0">
                    <a:pos x="4326" y="1803"/>
                  </a:cxn>
                  <a:cxn ang="0">
                    <a:pos x="896" y="2327"/>
                  </a:cxn>
                  <a:cxn ang="0">
                    <a:pos x="803" y="2424"/>
                  </a:cxn>
                  <a:cxn ang="0">
                    <a:pos x="737" y="2487"/>
                  </a:cxn>
                  <a:cxn ang="0">
                    <a:pos x="693" y="2525"/>
                  </a:cxn>
                  <a:cxn ang="0">
                    <a:pos x="651" y="2559"/>
                  </a:cxn>
                  <a:cxn ang="0">
                    <a:pos x="609" y="2591"/>
                  </a:cxn>
                  <a:cxn ang="0">
                    <a:pos x="569" y="2618"/>
                  </a:cxn>
                  <a:cxn ang="0">
                    <a:pos x="528" y="2641"/>
                  </a:cxn>
                  <a:cxn ang="0">
                    <a:pos x="490" y="2662"/>
                  </a:cxn>
                  <a:cxn ang="0">
                    <a:pos x="451" y="2680"/>
                  </a:cxn>
                  <a:cxn ang="0">
                    <a:pos x="414" y="2693"/>
                  </a:cxn>
                  <a:cxn ang="0">
                    <a:pos x="377" y="2703"/>
                  </a:cxn>
                  <a:cxn ang="0">
                    <a:pos x="342" y="2710"/>
                  </a:cxn>
                  <a:cxn ang="0">
                    <a:pos x="306" y="2713"/>
                  </a:cxn>
                  <a:cxn ang="0">
                    <a:pos x="0" y="9921"/>
                  </a:cxn>
                  <a:cxn ang="0">
                    <a:pos x="11660" y="560"/>
                  </a:cxn>
                </a:cxnLst>
                <a:rect l="0" t="0" r="r" b="b"/>
                <a:pathLst>
                  <a:path w="11660" h="9921">
                    <a:moveTo>
                      <a:pt x="11660" y="560"/>
                    </a:moveTo>
                    <a:lnTo>
                      <a:pt x="11628" y="554"/>
                    </a:lnTo>
                    <a:lnTo>
                      <a:pt x="11597" y="546"/>
                    </a:lnTo>
                    <a:lnTo>
                      <a:pt x="11566" y="539"/>
                    </a:lnTo>
                    <a:lnTo>
                      <a:pt x="11537" y="530"/>
                    </a:lnTo>
                    <a:lnTo>
                      <a:pt x="11507" y="521"/>
                    </a:lnTo>
                    <a:lnTo>
                      <a:pt x="11479" y="512"/>
                    </a:lnTo>
                    <a:lnTo>
                      <a:pt x="11452" y="501"/>
                    </a:lnTo>
                    <a:lnTo>
                      <a:pt x="11424" y="490"/>
                    </a:lnTo>
                    <a:lnTo>
                      <a:pt x="11398" y="478"/>
                    </a:lnTo>
                    <a:lnTo>
                      <a:pt x="11373" y="466"/>
                    </a:lnTo>
                    <a:lnTo>
                      <a:pt x="11347" y="451"/>
                    </a:lnTo>
                    <a:lnTo>
                      <a:pt x="11323" y="437"/>
                    </a:lnTo>
                    <a:lnTo>
                      <a:pt x="11300" y="422"/>
                    </a:lnTo>
                    <a:lnTo>
                      <a:pt x="11276" y="407"/>
                    </a:lnTo>
                    <a:lnTo>
                      <a:pt x="11254" y="391"/>
                    </a:lnTo>
                    <a:lnTo>
                      <a:pt x="11232" y="374"/>
                    </a:lnTo>
                    <a:lnTo>
                      <a:pt x="11211" y="355"/>
                    </a:lnTo>
                    <a:lnTo>
                      <a:pt x="11190" y="337"/>
                    </a:lnTo>
                    <a:lnTo>
                      <a:pt x="11171" y="318"/>
                    </a:lnTo>
                    <a:lnTo>
                      <a:pt x="11152" y="298"/>
                    </a:lnTo>
                    <a:lnTo>
                      <a:pt x="11134" y="277"/>
                    </a:lnTo>
                    <a:lnTo>
                      <a:pt x="11115" y="255"/>
                    </a:lnTo>
                    <a:lnTo>
                      <a:pt x="11099" y="233"/>
                    </a:lnTo>
                    <a:lnTo>
                      <a:pt x="11082" y="211"/>
                    </a:lnTo>
                    <a:lnTo>
                      <a:pt x="11067" y="186"/>
                    </a:lnTo>
                    <a:lnTo>
                      <a:pt x="11052" y="162"/>
                    </a:lnTo>
                    <a:lnTo>
                      <a:pt x="11037" y="137"/>
                    </a:lnTo>
                    <a:lnTo>
                      <a:pt x="11023" y="112"/>
                    </a:lnTo>
                    <a:lnTo>
                      <a:pt x="11010" y="84"/>
                    </a:lnTo>
                    <a:lnTo>
                      <a:pt x="10998" y="57"/>
                    </a:lnTo>
                    <a:lnTo>
                      <a:pt x="10987" y="30"/>
                    </a:lnTo>
                    <a:lnTo>
                      <a:pt x="10976" y="0"/>
                    </a:lnTo>
                    <a:lnTo>
                      <a:pt x="5135" y="726"/>
                    </a:lnTo>
                    <a:lnTo>
                      <a:pt x="5105" y="745"/>
                    </a:lnTo>
                    <a:lnTo>
                      <a:pt x="5077" y="766"/>
                    </a:lnTo>
                    <a:lnTo>
                      <a:pt x="5050" y="786"/>
                    </a:lnTo>
                    <a:lnTo>
                      <a:pt x="5025" y="808"/>
                    </a:lnTo>
                    <a:lnTo>
                      <a:pt x="5002" y="831"/>
                    </a:lnTo>
                    <a:lnTo>
                      <a:pt x="4980" y="853"/>
                    </a:lnTo>
                    <a:lnTo>
                      <a:pt x="4961" y="876"/>
                    </a:lnTo>
                    <a:lnTo>
                      <a:pt x="4943" y="901"/>
                    </a:lnTo>
                    <a:lnTo>
                      <a:pt x="4927" y="926"/>
                    </a:lnTo>
                    <a:lnTo>
                      <a:pt x="4913" y="951"/>
                    </a:lnTo>
                    <a:lnTo>
                      <a:pt x="4899" y="977"/>
                    </a:lnTo>
                    <a:lnTo>
                      <a:pt x="4888" y="1005"/>
                    </a:lnTo>
                    <a:lnTo>
                      <a:pt x="4879" y="1032"/>
                    </a:lnTo>
                    <a:lnTo>
                      <a:pt x="4871" y="1060"/>
                    </a:lnTo>
                    <a:lnTo>
                      <a:pt x="4865" y="1090"/>
                    </a:lnTo>
                    <a:lnTo>
                      <a:pt x="4860" y="1119"/>
                    </a:lnTo>
                    <a:lnTo>
                      <a:pt x="4818" y="1203"/>
                    </a:lnTo>
                    <a:lnTo>
                      <a:pt x="4779" y="1280"/>
                    </a:lnTo>
                    <a:lnTo>
                      <a:pt x="4759" y="1316"/>
                    </a:lnTo>
                    <a:lnTo>
                      <a:pt x="4741" y="1350"/>
                    </a:lnTo>
                    <a:lnTo>
                      <a:pt x="4721" y="1382"/>
                    </a:lnTo>
                    <a:lnTo>
                      <a:pt x="4704" y="1412"/>
                    </a:lnTo>
                    <a:lnTo>
                      <a:pt x="4686" y="1442"/>
                    </a:lnTo>
                    <a:lnTo>
                      <a:pt x="4669" y="1468"/>
                    </a:lnTo>
                    <a:lnTo>
                      <a:pt x="4651" y="1493"/>
                    </a:lnTo>
                    <a:lnTo>
                      <a:pt x="4634" y="1516"/>
                    </a:lnTo>
                    <a:lnTo>
                      <a:pt x="4618" y="1538"/>
                    </a:lnTo>
                    <a:lnTo>
                      <a:pt x="4602" y="1557"/>
                    </a:lnTo>
                    <a:lnTo>
                      <a:pt x="4586" y="1574"/>
                    </a:lnTo>
                    <a:lnTo>
                      <a:pt x="4570" y="1590"/>
                    </a:lnTo>
                    <a:lnTo>
                      <a:pt x="4558" y="1617"/>
                    </a:lnTo>
                    <a:lnTo>
                      <a:pt x="4546" y="1641"/>
                    </a:lnTo>
                    <a:lnTo>
                      <a:pt x="4533" y="1663"/>
                    </a:lnTo>
                    <a:lnTo>
                      <a:pt x="4521" y="1684"/>
                    </a:lnTo>
                    <a:lnTo>
                      <a:pt x="4507" y="1704"/>
                    </a:lnTo>
                    <a:lnTo>
                      <a:pt x="4493" y="1721"/>
                    </a:lnTo>
                    <a:lnTo>
                      <a:pt x="4478" y="1737"/>
                    </a:lnTo>
                    <a:lnTo>
                      <a:pt x="4464" y="1750"/>
                    </a:lnTo>
                    <a:lnTo>
                      <a:pt x="4449" y="1763"/>
                    </a:lnTo>
                    <a:lnTo>
                      <a:pt x="4433" y="1773"/>
                    </a:lnTo>
                    <a:lnTo>
                      <a:pt x="4417" y="1783"/>
                    </a:lnTo>
                    <a:lnTo>
                      <a:pt x="4399" y="1790"/>
                    </a:lnTo>
                    <a:lnTo>
                      <a:pt x="4382" y="1796"/>
                    </a:lnTo>
                    <a:lnTo>
                      <a:pt x="4364" y="1800"/>
                    </a:lnTo>
                    <a:lnTo>
                      <a:pt x="4346" y="1802"/>
                    </a:lnTo>
                    <a:lnTo>
                      <a:pt x="4326" y="1803"/>
                    </a:lnTo>
                    <a:lnTo>
                      <a:pt x="942" y="2273"/>
                    </a:lnTo>
                    <a:lnTo>
                      <a:pt x="896" y="2327"/>
                    </a:lnTo>
                    <a:lnTo>
                      <a:pt x="849" y="2377"/>
                    </a:lnTo>
                    <a:lnTo>
                      <a:pt x="803" y="2424"/>
                    </a:lnTo>
                    <a:lnTo>
                      <a:pt x="759" y="2467"/>
                    </a:lnTo>
                    <a:lnTo>
                      <a:pt x="737" y="2487"/>
                    </a:lnTo>
                    <a:lnTo>
                      <a:pt x="715" y="2507"/>
                    </a:lnTo>
                    <a:lnTo>
                      <a:pt x="693" y="2525"/>
                    </a:lnTo>
                    <a:lnTo>
                      <a:pt x="672" y="2542"/>
                    </a:lnTo>
                    <a:lnTo>
                      <a:pt x="651" y="2559"/>
                    </a:lnTo>
                    <a:lnTo>
                      <a:pt x="630" y="2575"/>
                    </a:lnTo>
                    <a:lnTo>
                      <a:pt x="609" y="2591"/>
                    </a:lnTo>
                    <a:lnTo>
                      <a:pt x="589" y="2604"/>
                    </a:lnTo>
                    <a:lnTo>
                      <a:pt x="569" y="2618"/>
                    </a:lnTo>
                    <a:lnTo>
                      <a:pt x="548" y="2630"/>
                    </a:lnTo>
                    <a:lnTo>
                      <a:pt x="528" y="2641"/>
                    </a:lnTo>
                    <a:lnTo>
                      <a:pt x="509" y="2652"/>
                    </a:lnTo>
                    <a:lnTo>
                      <a:pt x="490" y="2662"/>
                    </a:lnTo>
                    <a:lnTo>
                      <a:pt x="470" y="2672"/>
                    </a:lnTo>
                    <a:lnTo>
                      <a:pt x="451" y="2680"/>
                    </a:lnTo>
                    <a:lnTo>
                      <a:pt x="432" y="2687"/>
                    </a:lnTo>
                    <a:lnTo>
                      <a:pt x="414" y="2693"/>
                    </a:lnTo>
                    <a:lnTo>
                      <a:pt x="395" y="2699"/>
                    </a:lnTo>
                    <a:lnTo>
                      <a:pt x="377" y="2703"/>
                    </a:lnTo>
                    <a:lnTo>
                      <a:pt x="359" y="2707"/>
                    </a:lnTo>
                    <a:lnTo>
                      <a:pt x="342" y="2710"/>
                    </a:lnTo>
                    <a:lnTo>
                      <a:pt x="324" y="2712"/>
                    </a:lnTo>
                    <a:lnTo>
                      <a:pt x="306" y="2713"/>
                    </a:lnTo>
                    <a:lnTo>
                      <a:pt x="289" y="2714"/>
                    </a:lnTo>
                    <a:lnTo>
                      <a:pt x="0" y="9921"/>
                    </a:lnTo>
                    <a:lnTo>
                      <a:pt x="11266" y="7736"/>
                    </a:lnTo>
                    <a:lnTo>
                      <a:pt x="11660" y="560"/>
                    </a:lnTo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headEnd/>
                <a:tailEnd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343634" y="2921854"/>
                <a:ext cx="1915878" cy="3562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/>
                  <a:t>SPARQL Pattern</a:t>
                </a:r>
              </a:p>
            </p:txBody>
          </p:sp>
        </p:grpSp>
      </p:grpSp>
      <p:grpSp>
        <p:nvGrpSpPr>
          <p:cNvPr id="22" name="Group 24"/>
          <p:cNvGrpSpPr/>
          <p:nvPr/>
        </p:nvGrpSpPr>
        <p:grpSpPr>
          <a:xfrm>
            <a:off x="1530724" y="4880631"/>
            <a:ext cx="1650652" cy="323165"/>
            <a:chOff x="3973512" y="1951037"/>
            <a:chExt cx="1819729" cy="356228"/>
          </a:xfrm>
        </p:grpSpPr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3973512" y="1951037"/>
              <a:ext cx="373587" cy="318335"/>
            </a:xfrm>
            <a:custGeom>
              <a:avLst/>
              <a:gdLst/>
              <a:ahLst/>
              <a:cxnLst>
                <a:cxn ang="0">
                  <a:pos x="11628" y="554"/>
                </a:cxn>
                <a:cxn ang="0">
                  <a:pos x="11566" y="539"/>
                </a:cxn>
                <a:cxn ang="0">
                  <a:pos x="11507" y="521"/>
                </a:cxn>
                <a:cxn ang="0">
                  <a:pos x="11452" y="501"/>
                </a:cxn>
                <a:cxn ang="0">
                  <a:pos x="11398" y="478"/>
                </a:cxn>
                <a:cxn ang="0">
                  <a:pos x="11347" y="451"/>
                </a:cxn>
                <a:cxn ang="0">
                  <a:pos x="11300" y="422"/>
                </a:cxn>
                <a:cxn ang="0">
                  <a:pos x="11254" y="391"/>
                </a:cxn>
                <a:cxn ang="0">
                  <a:pos x="11211" y="355"/>
                </a:cxn>
                <a:cxn ang="0">
                  <a:pos x="11171" y="318"/>
                </a:cxn>
                <a:cxn ang="0">
                  <a:pos x="11134" y="277"/>
                </a:cxn>
                <a:cxn ang="0">
                  <a:pos x="11099" y="233"/>
                </a:cxn>
                <a:cxn ang="0">
                  <a:pos x="11067" y="186"/>
                </a:cxn>
                <a:cxn ang="0">
                  <a:pos x="11037" y="137"/>
                </a:cxn>
                <a:cxn ang="0">
                  <a:pos x="11010" y="84"/>
                </a:cxn>
                <a:cxn ang="0">
                  <a:pos x="10987" y="30"/>
                </a:cxn>
                <a:cxn ang="0">
                  <a:pos x="5135" y="726"/>
                </a:cxn>
                <a:cxn ang="0">
                  <a:pos x="5077" y="766"/>
                </a:cxn>
                <a:cxn ang="0">
                  <a:pos x="5025" y="808"/>
                </a:cxn>
                <a:cxn ang="0">
                  <a:pos x="4980" y="853"/>
                </a:cxn>
                <a:cxn ang="0">
                  <a:pos x="4943" y="901"/>
                </a:cxn>
                <a:cxn ang="0">
                  <a:pos x="4913" y="951"/>
                </a:cxn>
                <a:cxn ang="0">
                  <a:pos x="4888" y="1005"/>
                </a:cxn>
                <a:cxn ang="0">
                  <a:pos x="4871" y="1060"/>
                </a:cxn>
                <a:cxn ang="0">
                  <a:pos x="4860" y="1119"/>
                </a:cxn>
                <a:cxn ang="0">
                  <a:pos x="4779" y="1280"/>
                </a:cxn>
                <a:cxn ang="0">
                  <a:pos x="4741" y="1350"/>
                </a:cxn>
                <a:cxn ang="0">
                  <a:pos x="4704" y="1412"/>
                </a:cxn>
                <a:cxn ang="0">
                  <a:pos x="4669" y="1468"/>
                </a:cxn>
                <a:cxn ang="0">
                  <a:pos x="4634" y="1516"/>
                </a:cxn>
                <a:cxn ang="0">
                  <a:pos x="4602" y="1557"/>
                </a:cxn>
                <a:cxn ang="0">
                  <a:pos x="4570" y="1590"/>
                </a:cxn>
                <a:cxn ang="0">
                  <a:pos x="4546" y="1641"/>
                </a:cxn>
                <a:cxn ang="0">
                  <a:pos x="4521" y="1684"/>
                </a:cxn>
                <a:cxn ang="0">
                  <a:pos x="4493" y="1721"/>
                </a:cxn>
                <a:cxn ang="0">
                  <a:pos x="4464" y="1750"/>
                </a:cxn>
                <a:cxn ang="0">
                  <a:pos x="4433" y="1773"/>
                </a:cxn>
                <a:cxn ang="0">
                  <a:pos x="4399" y="1790"/>
                </a:cxn>
                <a:cxn ang="0">
                  <a:pos x="4364" y="1800"/>
                </a:cxn>
                <a:cxn ang="0">
                  <a:pos x="4326" y="1803"/>
                </a:cxn>
                <a:cxn ang="0">
                  <a:pos x="896" y="2327"/>
                </a:cxn>
                <a:cxn ang="0">
                  <a:pos x="803" y="2424"/>
                </a:cxn>
                <a:cxn ang="0">
                  <a:pos x="737" y="2487"/>
                </a:cxn>
                <a:cxn ang="0">
                  <a:pos x="693" y="2525"/>
                </a:cxn>
                <a:cxn ang="0">
                  <a:pos x="651" y="2559"/>
                </a:cxn>
                <a:cxn ang="0">
                  <a:pos x="609" y="2591"/>
                </a:cxn>
                <a:cxn ang="0">
                  <a:pos x="569" y="2618"/>
                </a:cxn>
                <a:cxn ang="0">
                  <a:pos x="528" y="2641"/>
                </a:cxn>
                <a:cxn ang="0">
                  <a:pos x="490" y="2662"/>
                </a:cxn>
                <a:cxn ang="0">
                  <a:pos x="451" y="2680"/>
                </a:cxn>
                <a:cxn ang="0">
                  <a:pos x="414" y="2693"/>
                </a:cxn>
                <a:cxn ang="0">
                  <a:pos x="377" y="2703"/>
                </a:cxn>
                <a:cxn ang="0">
                  <a:pos x="342" y="2710"/>
                </a:cxn>
                <a:cxn ang="0">
                  <a:pos x="306" y="2713"/>
                </a:cxn>
                <a:cxn ang="0">
                  <a:pos x="0" y="9921"/>
                </a:cxn>
                <a:cxn ang="0">
                  <a:pos x="11660" y="560"/>
                </a:cxn>
              </a:cxnLst>
              <a:rect l="0" t="0" r="r" b="b"/>
              <a:pathLst>
                <a:path w="11660" h="9921">
                  <a:moveTo>
                    <a:pt x="11660" y="560"/>
                  </a:moveTo>
                  <a:lnTo>
                    <a:pt x="11628" y="554"/>
                  </a:lnTo>
                  <a:lnTo>
                    <a:pt x="11597" y="546"/>
                  </a:lnTo>
                  <a:lnTo>
                    <a:pt x="11566" y="539"/>
                  </a:lnTo>
                  <a:lnTo>
                    <a:pt x="11537" y="530"/>
                  </a:lnTo>
                  <a:lnTo>
                    <a:pt x="11507" y="521"/>
                  </a:lnTo>
                  <a:lnTo>
                    <a:pt x="11479" y="512"/>
                  </a:lnTo>
                  <a:lnTo>
                    <a:pt x="11452" y="501"/>
                  </a:lnTo>
                  <a:lnTo>
                    <a:pt x="11424" y="490"/>
                  </a:lnTo>
                  <a:lnTo>
                    <a:pt x="11398" y="478"/>
                  </a:lnTo>
                  <a:lnTo>
                    <a:pt x="11373" y="466"/>
                  </a:lnTo>
                  <a:lnTo>
                    <a:pt x="11347" y="451"/>
                  </a:lnTo>
                  <a:lnTo>
                    <a:pt x="11323" y="437"/>
                  </a:lnTo>
                  <a:lnTo>
                    <a:pt x="11300" y="422"/>
                  </a:lnTo>
                  <a:lnTo>
                    <a:pt x="11276" y="407"/>
                  </a:lnTo>
                  <a:lnTo>
                    <a:pt x="11254" y="391"/>
                  </a:lnTo>
                  <a:lnTo>
                    <a:pt x="11232" y="374"/>
                  </a:lnTo>
                  <a:lnTo>
                    <a:pt x="11211" y="355"/>
                  </a:lnTo>
                  <a:lnTo>
                    <a:pt x="11190" y="337"/>
                  </a:lnTo>
                  <a:lnTo>
                    <a:pt x="11171" y="318"/>
                  </a:lnTo>
                  <a:lnTo>
                    <a:pt x="11152" y="298"/>
                  </a:lnTo>
                  <a:lnTo>
                    <a:pt x="11134" y="277"/>
                  </a:lnTo>
                  <a:lnTo>
                    <a:pt x="11115" y="255"/>
                  </a:lnTo>
                  <a:lnTo>
                    <a:pt x="11099" y="233"/>
                  </a:lnTo>
                  <a:lnTo>
                    <a:pt x="11082" y="211"/>
                  </a:lnTo>
                  <a:lnTo>
                    <a:pt x="11067" y="186"/>
                  </a:lnTo>
                  <a:lnTo>
                    <a:pt x="11052" y="162"/>
                  </a:lnTo>
                  <a:lnTo>
                    <a:pt x="11037" y="137"/>
                  </a:lnTo>
                  <a:lnTo>
                    <a:pt x="11023" y="112"/>
                  </a:lnTo>
                  <a:lnTo>
                    <a:pt x="11010" y="84"/>
                  </a:lnTo>
                  <a:lnTo>
                    <a:pt x="10998" y="57"/>
                  </a:lnTo>
                  <a:lnTo>
                    <a:pt x="10987" y="30"/>
                  </a:lnTo>
                  <a:lnTo>
                    <a:pt x="10976" y="0"/>
                  </a:lnTo>
                  <a:lnTo>
                    <a:pt x="5135" y="726"/>
                  </a:lnTo>
                  <a:lnTo>
                    <a:pt x="5105" y="745"/>
                  </a:lnTo>
                  <a:lnTo>
                    <a:pt x="5077" y="766"/>
                  </a:lnTo>
                  <a:lnTo>
                    <a:pt x="5050" y="786"/>
                  </a:lnTo>
                  <a:lnTo>
                    <a:pt x="5025" y="808"/>
                  </a:lnTo>
                  <a:lnTo>
                    <a:pt x="5002" y="831"/>
                  </a:lnTo>
                  <a:lnTo>
                    <a:pt x="4980" y="853"/>
                  </a:lnTo>
                  <a:lnTo>
                    <a:pt x="4961" y="876"/>
                  </a:lnTo>
                  <a:lnTo>
                    <a:pt x="4943" y="901"/>
                  </a:lnTo>
                  <a:lnTo>
                    <a:pt x="4927" y="926"/>
                  </a:lnTo>
                  <a:lnTo>
                    <a:pt x="4913" y="951"/>
                  </a:lnTo>
                  <a:lnTo>
                    <a:pt x="4899" y="977"/>
                  </a:lnTo>
                  <a:lnTo>
                    <a:pt x="4888" y="1005"/>
                  </a:lnTo>
                  <a:lnTo>
                    <a:pt x="4879" y="1032"/>
                  </a:lnTo>
                  <a:lnTo>
                    <a:pt x="4871" y="1060"/>
                  </a:lnTo>
                  <a:lnTo>
                    <a:pt x="4865" y="1090"/>
                  </a:lnTo>
                  <a:lnTo>
                    <a:pt x="4860" y="1119"/>
                  </a:lnTo>
                  <a:lnTo>
                    <a:pt x="4818" y="1203"/>
                  </a:lnTo>
                  <a:lnTo>
                    <a:pt x="4779" y="1280"/>
                  </a:lnTo>
                  <a:lnTo>
                    <a:pt x="4759" y="1316"/>
                  </a:lnTo>
                  <a:lnTo>
                    <a:pt x="4741" y="1350"/>
                  </a:lnTo>
                  <a:lnTo>
                    <a:pt x="4721" y="1382"/>
                  </a:lnTo>
                  <a:lnTo>
                    <a:pt x="4704" y="1412"/>
                  </a:lnTo>
                  <a:lnTo>
                    <a:pt x="4686" y="1442"/>
                  </a:lnTo>
                  <a:lnTo>
                    <a:pt x="4669" y="1468"/>
                  </a:lnTo>
                  <a:lnTo>
                    <a:pt x="4651" y="1493"/>
                  </a:lnTo>
                  <a:lnTo>
                    <a:pt x="4634" y="1516"/>
                  </a:lnTo>
                  <a:lnTo>
                    <a:pt x="4618" y="1538"/>
                  </a:lnTo>
                  <a:lnTo>
                    <a:pt x="4602" y="1557"/>
                  </a:lnTo>
                  <a:lnTo>
                    <a:pt x="4586" y="1574"/>
                  </a:lnTo>
                  <a:lnTo>
                    <a:pt x="4570" y="1590"/>
                  </a:lnTo>
                  <a:lnTo>
                    <a:pt x="4558" y="1617"/>
                  </a:lnTo>
                  <a:lnTo>
                    <a:pt x="4546" y="1641"/>
                  </a:lnTo>
                  <a:lnTo>
                    <a:pt x="4533" y="1663"/>
                  </a:lnTo>
                  <a:lnTo>
                    <a:pt x="4521" y="1684"/>
                  </a:lnTo>
                  <a:lnTo>
                    <a:pt x="4507" y="1704"/>
                  </a:lnTo>
                  <a:lnTo>
                    <a:pt x="4493" y="1721"/>
                  </a:lnTo>
                  <a:lnTo>
                    <a:pt x="4478" y="1737"/>
                  </a:lnTo>
                  <a:lnTo>
                    <a:pt x="4464" y="1750"/>
                  </a:lnTo>
                  <a:lnTo>
                    <a:pt x="4449" y="1763"/>
                  </a:lnTo>
                  <a:lnTo>
                    <a:pt x="4433" y="1773"/>
                  </a:lnTo>
                  <a:lnTo>
                    <a:pt x="4417" y="1783"/>
                  </a:lnTo>
                  <a:lnTo>
                    <a:pt x="4399" y="1790"/>
                  </a:lnTo>
                  <a:lnTo>
                    <a:pt x="4382" y="1796"/>
                  </a:lnTo>
                  <a:lnTo>
                    <a:pt x="4364" y="1800"/>
                  </a:lnTo>
                  <a:lnTo>
                    <a:pt x="4346" y="1802"/>
                  </a:lnTo>
                  <a:lnTo>
                    <a:pt x="4326" y="1803"/>
                  </a:lnTo>
                  <a:lnTo>
                    <a:pt x="942" y="2273"/>
                  </a:lnTo>
                  <a:lnTo>
                    <a:pt x="896" y="2327"/>
                  </a:lnTo>
                  <a:lnTo>
                    <a:pt x="849" y="2377"/>
                  </a:lnTo>
                  <a:lnTo>
                    <a:pt x="803" y="2424"/>
                  </a:lnTo>
                  <a:lnTo>
                    <a:pt x="759" y="2467"/>
                  </a:lnTo>
                  <a:lnTo>
                    <a:pt x="737" y="2487"/>
                  </a:lnTo>
                  <a:lnTo>
                    <a:pt x="715" y="2507"/>
                  </a:lnTo>
                  <a:lnTo>
                    <a:pt x="693" y="2525"/>
                  </a:lnTo>
                  <a:lnTo>
                    <a:pt x="672" y="2542"/>
                  </a:lnTo>
                  <a:lnTo>
                    <a:pt x="651" y="2559"/>
                  </a:lnTo>
                  <a:lnTo>
                    <a:pt x="630" y="2575"/>
                  </a:lnTo>
                  <a:lnTo>
                    <a:pt x="609" y="2591"/>
                  </a:lnTo>
                  <a:lnTo>
                    <a:pt x="589" y="2604"/>
                  </a:lnTo>
                  <a:lnTo>
                    <a:pt x="569" y="2618"/>
                  </a:lnTo>
                  <a:lnTo>
                    <a:pt x="548" y="2630"/>
                  </a:lnTo>
                  <a:lnTo>
                    <a:pt x="528" y="2641"/>
                  </a:lnTo>
                  <a:lnTo>
                    <a:pt x="509" y="2652"/>
                  </a:lnTo>
                  <a:lnTo>
                    <a:pt x="490" y="2662"/>
                  </a:lnTo>
                  <a:lnTo>
                    <a:pt x="470" y="2672"/>
                  </a:lnTo>
                  <a:lnTo>
                    <a:pt x="451" y="2680"/>
                  </a:lnTo>
                  <a:lnTo>
                    <a:pt x="432" y="2687"/>
                  </a:lnTo>
                  <a:lnTo>
                    <a:pt x="414" y="2693"/>
                  </a:lnTo>
                  <a:lnTo>
                    <a:pt x="395" y="2699"/>
                  </a:lnTo>
                  <a:lnTo>
                    <a:pt x="377" y="2703"/>
                  </a:lnTo>
                  <a:lnTo>
                    <a:pt x="359" y="2707"/>
                  </a:lnTo>
                  <a:lnTo>
                    <a:pt x="342" y="2710"/>
                  </a:lnTo>
                  <a:lnTo>
                    <a:pt x="324" y="2712"/>
                  </a:lnTo>
                  <a:lnTo>
                    <a:pt x="306" y="2713"/>
                  </a:lnTo>
                  <a:lnTo>
                    <a:pt x="289" y="2714"/>
                  </a:lnTo>
                  <a:lnTo>
                    <a:pt x="0" y="9921"/>
                  </a:lnTo>
                  <a:lnTo>
                    <a:pt x="11266" y="7736"/>
                  </a:lnTo>
                  <a:lnTo>
                    <a:pt x="11660" y="560"/>
                  </a:lnTo>
                </a:path>
              </a:pathLst>
            </a:custGeom>
            <a:solidFill>
              <a:srgbClr val="660066"/>
            </a:solidFill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345441" y="1951037"/>
              <a:ext cx="1447800" cy="3562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/>
                <a:t>Query result</a:t>
              </a: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4433764" y="1286055"/>
            <a:ext cx="4747502" cy="437699"/>
          </a:xfrm>
          <a:prstGeom prst="rect">
            <a:avLst/>
          </a:prstGeom>
          <a:noFill/>
        </p:spPr>
        <p:txBody>
          <a:bodyPr wrap="none" lIns="82780" tIns="41391" rIns="82780" bIns="41391" rtlCol="0">
            <a:spAutoFit/>
          </a:bodyPr>
          <a:lstStyle/>
          <a:p>
            <a:r>
              <a:rPr lang="en-US" sz="2300" b="1" i="1" dirty="0">
                <a:solidFill>
                  <a:srgbClr val="000000"/>
                </a:solidFill>
              </a:rPr>
              <a:t>SPARQL Engine with entailment</a:t>
            </a:r>
          </a:p>
        </p:txBody>
      </p:sp>
    </p:spTree>
    <p:extLst>
      <p:ext uri="{BB962C8B-B14F-4D97-AF65-F5344CB8AC3E}">
        <p14:creationId xmlns:p14="http://schemas.microsoft.com/office/powerpoint/2010/main" val="2923954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31942"/>
          <a:lstStyle/>
          <a:p>
            <a:pPr>
              <a:tabLst>
                <a:tab pos="655426" algn="l"/>
                <a:tab pos="1310847" algn="l"/>
                <a:tab pos="1966275" algn="l"/>
                <a:tab pos="2621701" algn="l"/>
                <a:tab pos="3277125" algn="l"/>
                <a:tab pos="3932554" algn="l"/>
                <a:tab pos="4587979" algn="l"/>
                <a:tab pos="5243404" algn="l"/>
                <a:tab pos="5898828" algn="l"/>
                <a:tab pos="6554255" algn="l"/>
                <a:tab pos="7209681" algn="l"/>
                <a:tab pos="7865104" algn="l"/>
                <a:tab pos="8520531" algn="l"/>
              </a:tabLst>
            </a:pPr>
            <a:r>
              <a:rPr lang="en-US" dirty="0"/>
              <a:t>SPARQL as a unifying point</a:t>
            </a:r>
          </a:p>
        </p:txBody>
      </p:sp>
      <p:grpSp>
        <p:nvGrpSpPr>
          <p:cNvPr id="2" name="Group 33"/>
          <p:cNvGrpSpPr/>
          <p:nvPr/>
        </p:nvGrpSpPr>
        <p:grpSpPr>
          <a:xfrm>
            <a:off x="286560" y="4018885"/>
            <a:ext cx="1313280" cy="1138296"/>
            <a:chOff x="4659312" y="2789237"/>
            <a:chExt cx="1143000" cy="990600"/>
          </a:xfrm>
        </p:grpSpPr>
        <p:sp>
          <p:nvSpPr>
            <p:cNvPr id="26" name="Oval 25"/>
            <p:cNvSpPr/>
            <p:nvPr/>
          </p:nvSpPr>
          <p:spPr bwMode="auto">
            <a:xfrm>
              <a:off x="4887912" y="2789237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765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b="1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7" name="Oval 26"/>
            <p:cNvSpPr/>
            <p:nvPr/>
          </p:nvSpPr>
          <p:spPr bwMode="auto">
            <a:xfrm>
              <a:off x="5116512" y="3170237"/>
              <a:ext cx="152400" cy="152400"/>
            </a:xfrm>
            <a:prstGeom prst="ellipse">
              <a:avLst/>
            </a:prstGeom>
            <a:solidFill>
              <a:srgbClr val="00009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765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b="1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5573712" y="2789237"/>
              <a:ext cx="152400" cy="1524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765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b="1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5649912" y="3246437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765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b="1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30" name="Oval 29"/>
            <p:cNvSpPr/>
            <p:nvPr/>
          </p:nvSpPr>
          <p:spPr bwMode="auto">
            <a:xfrm>
              <a:off x="4659312" y="3398837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765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b="1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5345112" y="3627437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765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b="1" dirty="0">
                <a:solidFill>
                  <a:schemeClr val="bg1"/>
                </a:solidFill>
                <a:latin typeface="Arial" charset="0"/>
              </a:endParaRPr>
            </a:p>
          </p:txBody>
        </p:sp>
        <p:cxnSp>
          <p:nvCxnSpPr>
            <p:cNvPr id="32" name="Straight Arrow Connector 31"/>
            <p:cNvCxnSpPr>
              <a:stCxn id="26" idx="6"/>
              <a:endCxn id="28" idx="2"/>
            </p:cNvCxnSpPr>
            <p:nvPr/>
          </p:nvCxnSpPr>
          <p:spPr bwMode="auto">
            <a:xfrm>
              <a:off x="5040312" y="2865437"/>
              <a:ext cx="533400" cy="158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33" name="Straight Arrow Connector 32"/>
            <p:cNvCxnSpPr>
              <a:stCxn id="26" idx="5"/>
              <a:endCxn id="29" idx="1"/>
            </p:cNvCxnSpPr>
            <p:nvPr/>
          </p:nvCxnSpPr>
          <p:spPr bwMode="auto">
            <a:xfrm rot="16200000" flipH="1">
              <a:off x="5170394" y="2766919"/>
              <a:ext cx="349436" cy="654236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34" name="Straight Arrow Connector 33"/>
            <p:cNvCxnSpPr>
              <a:stCxn id="30" idx="7"/>
              <a:endCxn id="27" idx="2"/>
            </p:cNvCxnSpPr>
            <p:nvPr/>
          </p:nvCxnSpPr>
          <p:spPr bwMode="auto">
            <a:xfrm rot="5400000" flipH="1" flipV="1">
              <a:off x="4865594" y="3170237"/>
              <a:ext cx="174718" cy="32711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35" name="Straight Arrow Connector 34"/>
            <p:cNvCxnSpPr>
              <a:stCxn id="27" idx="5"/>
              <a:endCxn id="31" idx="0"/>
            </p:cNvCxnSpPr>
            <p:nvPr/>
          </p:nvCxnSpPr>
          <p:spPr bwMode="auto">
            <a:xfrm rot="16200000" flipH="1">
              <a:off x="5170394" y="3376519"/>
              <a:ext cx="327118" cy="17471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36" name="Straight Arrow Connector 35"/>
            <p:cNvCxnSpPr>
              <a:stCxn id="31" idx="7"/>
              <a:endCxn id="28" idx="4"/>
            </p:cNvCxnSpPr>
            <p:nvPr/>
          </p:nvCxnSpPr>
          <p:spPr bwMode="auto">
            <a:xfrm rot="5400000" flipH="1" flipV="1">
              <a:off x="5208494" y="3208337"/>
              <a:ext cx="708118" cy="17471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</p:grpSp>
      <p:grpSp>
        <p:nvGrpSpPr>
          <p:cNvPr id="3" name="Group 91"/>
          <p:cNvGrpSpPr/>
          <p:nvPr/>
        </p:nvGrpSpPr>
        <p:grpSpPr>
          <a:xfrm>
            <a:off x="3327840" y="2392094"/>
            <a:ext cx="2211840" cy="622145"/>
            <a:chOff x="3668712" y="2636837"/>
            <a:chExt cx="2438400" cy="685800"/>
          </a:xfrm>
        </p:grpSpPr>
        <p:sp>
          <p:nvSpPr>
            <p:cNvPr id="91" name="Oval 90"/>
            <p:cNvSpPr/>
            <p:nvPr/>
          </p:nvSpPr>
          <p:spPr bwMode="auto">
            <a:xfrm>
              <a:off x="3668712" y="2636837"/>
              <a:ext cx="2438400" cy="685800"/>
            </a:xfrm>
            <a:prstGeom prst="ellips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765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3783012" y="2789237"/>
              <a:ext cx="2209800" cy="381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algn="ctr" defTabSz="406765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US" sz="1500" b="1" dirty="0">
                  <a:solidFill>
                    <a:srgbClr val="800000"/>
                  </a:solidFill>
                  <a:latin typeface="Arial" charset="0"/>
                </a:rPr>
                <a:t>SPARQL Processor</a:t>
              </a:r>
            </a:p>
          </p:txBody>
        </p:sp>
      </p:grpSp>
      <p:grpSp>
        <p:nvGrpSpPr>
          <p:cNvPr id="4" name="Group 40"/>
          <p:cNvGrpSpPr/>
          <p:nvPr/>
        </p:nvGrpSpPr>
        <p:grpSpPr>
          <a:xfrm>
            <a:off x="2118240" y="5433728"/>
            <a:ext cx="699004" cy="1191044"/>
            <a:chOff x="2335212" y="5989637"/>
            <a:chExt cx="770608" cy="131290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35212" y="5989637"/>
              <a:ext cx="761999" cy="986761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2379143" y="6980239"/>
              <a:ext cx="726677" cy="322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>
                  <a:solidFill>
                    <a:srgbClr val="00664D"/>
                  </a:solidFill>
                </a:rPr>
                <a:t>HTML</a:t>
              </a:r>
            </a:p>
          </p:txBody>
        </p:sp>
      </p:grpSp>
      <p:grpSp>
        <p:nvGrpSpPr>
          <p:cNvPr id="6" name="Group 42"/>
          <p:cNvGrpSpPr/>
          <p:nvPr/>
        </p:nvGrpSpPr>
        <p:grpSpPr>
          <a:xfrm>
            <a:off x="3768931" y="5433728"/>
            <a:ext cx="1659429" cy="1191044"/>
            <a:chOff x="4506912" y="5989637"/>
            <a:chExt cx="1829405" cy="131290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00896" y="5989637"/>
              <a:ext cx="761999" cy="986761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4506912" y="6980239"/>
              <a:ext cx="1829405" cy="322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>
                  <a:solidFill>
                    <a:srgbClr val="00664D"/>
                  </a:solidFill>
                </a:rPr>
                <a:t>Unstructured Text</a:t>
              </a:r>
            </a:p>
          </p:txBody>
        </p:sp>
      </p:grpSp>
      <p:grpSp>
        <p:nvGrpSpPr>
          <p:cNvPr id="9" name="Group 44"/>
          <p:cNvGrpSpPr/>
          <p:nvPr/>
        </p:nvGrpSpPr>
        <p:grpSpPr>
          <a:xfrm>
            <a:off x="6015041" y="5433728"/>
            <a:ext cx="1184940" cy="1191044"/>
            <a:chOff x="6631141" y="5989637"/>
            <a:chExt cx="1306314" cy="131290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69112" y="5989637"/>
              <a:ext cx="761999" cy="98676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6631141" y="6980239"/>
              <a:ext cx="1306314" cy="322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>
                  <a:solidFill>
                    <a:srgbClr val="00664D"/>
                  </a:solidFill>
                </a:rPr>
                <a:t>XML/XHTML</a:t>
              </a:r>
            </a:p>
          </p:txBody>
        </p:sp>
      </p:grpSp>
      <p:grpSp>
        <p:nvGrpSpPr>
          <p:cNvPr id="10" name="Group 48"/>
          <p:cNvGrpSpPr/>
          <p:nvPr/>
        </p:nvGrpSpPr>
        <p:grpSpPr>
          <a:xfrm>
            <a:off x="7551914" y="4105172"/>
            <a:ext cx="1273662" cy="1544451"/>
            <a:chOff x="8325404" y="4525193"/>
            <a:chExt cx="1404123" cy="1702471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55997" y="4541837"/>
              <a:ext cx="1066800" cy="1066800"/>
            </a:xfrm>
            <a:prstGeom prst="rect">
              <a:avLst/>
            </a:prstGeom>
            <a:effectLst>
              <a:outerShdw blurRad="50800" dist="38100" dir="5400000">
                <a:srgbClr val="000000">
                  <a:alpha val="43000"/>
                </a:srgbClr>
              </a:outerShdw>
            </a:effectLst>
          </p:spPr>
        </p:pic>
        <p:sp>
          <p:nvSpPr>
            <p:cNvPr id="47" name="TextBox 46"/>
            <p:cNvSpPr txBox="1"/>
            <p:nvPr/>
          </p:nvSpPr>
          <p:spPr>
            <a:xfrm>
              <a:off x="8649269" y="5684837"/>
              <a:ext cx="1080258" cy="5428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b="1" dirty="0">
                  <a:solidFill>
                    <a:srgbClr val="00664D"/>
                  </a:solidFill>
                </a:rPr>
                <a:t>Relational</a:t>
              </a:r>
            </a:p>
            <a:p>
              <a:pPr algn="ctr"/>
              <a:r>
                <a:rPr lang="en-US" sz="1300" b="1" dirty="0">
                  <a:solidFill>
                    <a:srgbClr val="00664D"/>
                  </a:solidFill>
                </a:rPr>
                <a:t>Database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16200000">
              <a:off x="7939506" y="4911091"/>
              <a:ext cx="1094134" cy="3223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>
                  <a:solidFill>
                    <a:srgbClr val="000000"/>
                  </a:solidFill>
                </a:rPr>
                <a:t>SQL</a:t>
              </a:r>
              <a:r>
                <a:rPr lang="en-US" sz="1300" b="1" dirty="0">
                  <a:solidFill>
                    <a:srgbClr val="000000"/>
                  </a:solidFill>
                  <a:sym typeface="Wingdings"/>
                </a:rPr>
                <a:t>RDF</a:t>
              </a:r>
              <a:endParaRPr lang="en-US" sz="13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1" name="Group 54"/>
          <p:cNvGrpSpPr/>
          <p:nvPr/>
        </p:nvGrpSpPr>
        <p:grpSpPr>
          <a:xfrm>
            <a:off x="7621015" y="1222174"/>
            <a:ext cx="1305576" cy="1582484"/>
            <a:chOff x="8249205" y="1648620"/>
            <a:chExt cx="1439307" cy="174439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21712" y="1874837"/>
              <a:ext cx="1066800" cy="1066800"/>
            </a:xfrm>
            <a:prstGeom prst="rect">
              <a:avLst/>
            </a:prstGeom>
            <a:effectLst>
              <a:outerShdw blurRad="50800" dist="38100" dir="5400000">
                <a:srgbClr val="000000">
                  <a:alpha val="43000"/>
                </a:srgbClr>
              </a:outerShdw>
            </a:effectLst>
          </p:spPr>
        </p:pic>
        <p:sp>
          <p:nvSpPr>
            <p:cNvPr id="50" name="TextBox 49"/>
            <p:cNvSpPr txBox="1"/>
            <p:nvPr/>
          </p:nvSpPr>
          <p:spPr>
            <a:xfrm>
              <a:off x="8657748" y="3017830"/>
              <a:ext cx="1026234" cy="3223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>
                  <a:solidFill>
                    <a:srgbClr val="00664D"/>
                  </a:solidFill>
                </a:rPr>
                <a:t>Database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16200000">
              <a:off x="7538176" y="2359649"/>
              <a:ext cx="1744395" cy="3223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>
                  <a:solidFill>
                    <a:srgbClr val="000000"/>
                  </a:solidFill>
                </a:rPr>
                <a:t>SPARQL Endpoint</a:t>
              </a:r>
            </a:p>
          </p:txBody>
        </p:sp>
      </p:grpSp>
      <p:grpSp>
        <p:nvGrpSpPr>
          <p:cNvPr id="12" name="Group 55"/>
          <p:cNvGrpSpPr/>
          <p:nvPr/>
        </p:nvGrpSpPr>
        <p:grpSpPr>
          <a:xfrm>
            <a:off x="82898" y="1219103"/>
            <a:ext cx="1326762" cy="1582484"/>
            <a:chOff x="147220" y="1639286"/>
            <a:chExt cx="1462671" cy="1744395"/>
          </a:xfrm>
        </p:grpSpPr>
        <p:grpSp>
          <p:nvGrpSpPr>
            <p:cNvPr id="13" name="Group 52"/>
            <p:cNvGrpSpPr/>
            <p:nvPr/>
          </p:nvGrpSpPr>
          <p:grpSpPr>
            <a:xfrm>
              <a:off x="147220" y="1874837"/>
              <a:ext cx="1230399" cy="1465304"/>
              <a:chOff x="147220" y="1874837"/>
              <a:chExt cx="1230399" cy="1465304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9712" y="1874837"/>
                <a:ext cx="1066800" cy="1066800"/>
              </a:xfrm>
              <a:prstGeom prst="rect">
                <a:avLst/>
              </a:prstGeom>
              <a:effectLst>
                <a:outerShdw blurRad="50800" dist="38100" dir="540000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52" name="TextBox 51"/>
              <p:cNvSpPr txBox="1"/>
              <p:nvPr/>
            </p:nvSpPr>
            <p:spPr>
              <a:xfrm>
                <a:off x="147220" y="3017837"/>
                <a:ext cx="1230399" cy="3223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b="1" dirty="0">
                    <a:solidFill>
                      <a:schemeClr val="accent1">
                        <a:lumMod val="50000"/>
                      </a:schemeClr>
                    </a:solidFill>
                  </a:rPr>
                  <a:t>Triple store</a:t>
                </a:r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 rot="16200000">
              <a:off x="576524" y="2350314"/>
              <a:ext cx="1744395" cy="3223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>
                  <a:solidFill>
                    <a:srgbClr val="000000"/>
                  </a:solidFill>
                </a:rPr>
                <a:t>SPARQL Endpoint</a:t>
              </a: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286560" y="5226327"/>
            <a:ext cx="1029074" cy="283811"/>
          </a:xfrm>
          <a:prstGeom prst="rect">
            <a:avLst/>
          </a:prstGeom>
          <a:noFill/>
        </p:spPr>
        <p:txBody>
          <a:bodyPr wrap="none" lIns="82789" tIns="41395" rIns="82789" bIns="41395" rtlCol="0">
            <a:spAutoFit/>
          </a:bodyPr>
          <a:lstStyle/>
          <a:p>
            <a:r>
              <a:rPr lang="en-US" sz="1300" b="1" dirty="0">
                <a:solidFill>
                  <a:srgbClr val="00664D"/>
                </a:solidFill>
              </a:rPr>
              <a:t>RDF Graph</a:t>
            </a:r>
          </a:p>
        </p:txBody>
      </p:sp>
      <p:cxnSp>
        <p:nvCxnSpPr>
          <p:cNvPr id="59" name="Straight Arrow Connector 58"/>
          <p:cNvCxnSpPr>
            <a:stCxn id="8" idx="0"/>
          </p:cNvCxnSpPr>
          <p:nvPr/>
        </p:nvCxnSpPr>
        <p:spPr bwMode="auto">
          <a:xfrm rot="5400000" flipH="1" flipV="1">
            <a:off x="2031713" y="3446363"/>
            <a:ext cx="2419454" cy="155520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62" name="Straight Arrow Connector 61"/>
          <p:cNvCxnSpPr>
            <a:stCxn id="7" idx="0"/>
            <a:endCxn id="91" idx="4"/>
          </p:cNvCxnSpPr>
          <p:nvPr/>
        </p:nvCxnSpPr>
        <p:spPr bwMode="auto">
          <a:xfrm rot="16200000" flipV="1">
            <a:off x="3243098" y="4204917"/>
            <a:ext cx="2419454" cy="38129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65" name="Straight Arrow Connector 64"/>
          <p:cNvCxnSpPr>
            <a:stCxn id="5" idx="0"/>
          </p:cNvCxnSpPr>
          <p:nvPr/>
        </p:nvCxnSpPr>
        <p:spPr bwMode="auto">
          <a:xfrm rot="16200000" flipV="1">
            <a:off x="4502753" y="3359963"/>
            <a:ext cx="2419454" cy="172800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73" name="Straight Arrow Connector 72"/>
          <p:cNvCxnSpPr>
            <a:endCxn id="91" idx="3"/>
          </p:cNvCxnSpPr>
          <p:nvPr/>
        </p:nvCxnSpPr>
        <p:spPr bwMode="auto">
          <a:xfrm flipV="1">
            <a:off x="1668960" y="2923125"/>
            <a:ext cx="1982796" cy="1542784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76" name="Straight Arrow Connector 75"/>
          <p:cNvCxnSpPr>
            <a:stCxn id="48" idx="0"/>
            <a:endCxn id="91" idx="5"/>
          </p:cNvCxnSpPr>
          <p:nvPr/>
        </p:nvCxnSpPr>
        <p:spPr bwMode="auto">
          <a:xfrm flipH="1" flipV="1">
            <a:off x="5215764" y="2923128"/>
            <a:ext cx="2336151" cy="1678333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79" name="Straight Arrow Connector 78"/>
          <p:cNvCxnSpPr>
            <a:stCxn id="54" idx="2"/>
            <a:endCxn id="91" idx="2"/>
          </p:cNvCxnSpPr>
          <p:nvPr/>
        </p:nvCxnSpPr>
        <p:spPr bwMode="auto">
          <a:xfrm>
            <a:off x="1409660" y="2010345"/>
            <a:ext cx="1918180" cy="692822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lg" len="med"/>
            <a:tailEnd type="triangle" w="lg" len="med"/>
          </a:ln>
          <a:effectLst/>
        </p:spPr>
      </p:cxnSp>
      <p:cxnSp>
        <p:nvCxnSpPr>
          <p:cNvPr id="82" name="Straight Arrow Connector 81"/>
          <p:cNvCxnSpPr>
            <a:stCxn id="51" idx="0"/>
            <a:endCxn id="91" idx="6"/>
          </p:cNvCxnSpPr>
          <p:nvPr/>
        </p:nvCxnSpPr>
        <p:spPr bwMode="auto">
          <a:xfrm flipH="1">
            <a:off x="5539680" y="2013416"/>
            <a:ext cx="2081335" cy="689751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lg" len="med"/>
            <a:tailEnd type="triangle" w="lg" len="med"/>
          </a:ln>
          <a:effectLst/>
        </p:spPr>
      </p:cxnSp>
      <p:cxnSp>
        <p:nvCxnSpPr>
          <p:cNvPr id="110" name="Straight Arrow Connector 109"/>
          <p:cNvCxnSpPr>
            <a:stCxn id="91" idx="0"/>
            <a:endCxn id="119" idx="4"/>
          </p:cNvCxnSpPr>
          <p:nvPr/>
        </p:nvCxnSpPr>
        <p:spPr bwMode="auto">
          <a:xfrm rot="5400000" flipH="1" flipV="1">
            <a:off x="4122692" y="2081018"/>
            <a:ext cx="622145" cy="144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lg" len="med"/>
            <a:tailEnd type="triangle" w="lg" len="med"/>
          </a:ln>
          <a:effectLst/>
        </p:spPr>
      </p:cxnSp>
      <p:cxnSp>
        <p:nvCxnSpPr>
          <p:cNvPr id="113" name="Straight Arrow Connector 112"/>
          <p:cNvCxnSpPr>
            <a:endCxn id="119" idx="2"/>
          </p:cNvCxnSpPr>
          <p:nvPr/>
        </p:nvCxnSpPr>
        <p:spPr bwMode="auto">
          <a:xfrm flipV="1">
            <a:off x="1392480" y="1493436"/>
            <a:ext cx="2350080" cy="414764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lg" len="med"/>
            <a:tailEnd type="triangle" w="lg" len="med"/>
          </a:ln>
          <a:effectLst/>
        </p:spPr>
      </p:cxnSp>
      <p:cxnSp>
        <p:nvCxnSpPr>
          <p:cNvPr id="116" name="Straight Arrow Connector 115"/>
          <p:cNvCxnSpPr>
            <a:endCxn id="119" idx="6"/>
          </p:cNvCxnSpPr>
          <p:nvPr/>
        </p:nvCxnSpPr>
        <p:spPr bwMode="auto">
          <a:xfrm rot="10800000">
            <a:off x="5124960" y="1493436"/>
            <a:ext cx="2488320" cy="414764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lg" len="med"/>
            <a:tailEnd type="triangle" w="lg" len="med"/>
          </a:ln>
          <a:effectLst/>
        </p:spPr>
      </p:cxnSp>
      <p:grpSp>
        <p:nvGrpSpPr>
          <p:cNvPr id="14" name="Group 129"/>
          <p:cNvGrpSpPr/>
          <p:nvPr/>
        </p:nvGrpSpPr>
        <p:grpSpPr>
          <a:xfrm>
            <a:off x="3742560" y="1216927"/>
            <a:ext cx="1382400" cy="553018"/>
            <a:chOff x="4125912" y="1341437"/>
            <a:chExt cx="1524000" cy="609600"/>
          </a:xfrm>
        </p:grpSpPr>
        <p:sp>
          <p:nvSpPr>
            <p:cNvPr id="38" name="Rectangle 37"/>
            <p:cNvSpPr/>
            <p:nvPr/>
          </p:nvSpPr>
          <p:spPr bwMode="auto">
            <a:xfrm>
              <a:off x="4196017" y="1455837"/>
              <a:ext cx="1371600" cy="381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algn="ctr" defTabSz="406765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US" sz="1500" b="1" dirty="0">
                  <a:solidFill>
                    <a:srgbClr val="800000"/>
                  </a:solidFill>
                  <a:latin typeface="Arial" charset="0"/>
                </a:rPr>
                <a:t>Application</a:t>
              </a:r>
            </a:p>
          </p:txBody>
        </p:sp>
        <p:sp>
          <p:nvSpPr>
            <p:cNvPr id="119" name="Oval 118"/>
            <p:cNvSpPr/>
            <p:nvPr/>
          </p:nvSpPr>
          <p:spPr bwMode="auto">
            <a:xfrm>
              <a:off x="4125912" y="1341437"/>
              <a:ext cx="1524000" cy="609600"/>
            </a:xfrm>
            <a:prstGeom prst="ellips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765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49" name="TextBox 148"/>
          <p:cNvSpPr txBox="1"/>
          <p:nvPr/>
        </p:nvSpPr>
        <p:spPr>
          <a:xfrm rot="18136226">
            <a:off x="2230284" y="4230940"/>
            <a:ext cx="1488348" cy="283793"/>
          </a:xfrm>
          <a:prstGeom prst="rect">
            <a:avLst/>
          </a:prstGeom>
          <a:noFill/>
        </p:spPr>
        <p:txBody>
          <a:bodyPr wrap="none" lIns="82789" tIns="41395" rIns="82789" bIns="41395" rtlCol="0">
            <a:spAutoFit/>
          </a:bodyPr>
          <a:lstStyle/>
          <a:p>
            <a:r>
              <a:rPr lang="en-US" sz="1300" b="1" noProof="1">
                <a:solidFill>
                  <a:srgbClr val="000000"/>
                </a:solidFill>
              </a:rPr>
              <a:t>RDFa, Microdata</a:t>
            </a:r>
          </a:p>
        </p:txBody>
      </p:sp>
      <p:sp>
        <p:nvSpPr>
          <p:cNvPr id="150" name="TextBox 149"/>
          <p:cNvSpPr txBox="1"/>
          <p:nvPr/>
        </p:nvSpPr>
        <p:spPr>
          <a:xfrm rot="3212084">
            <a:off x="5392161" y="4294265"/>
            <a:ext cx="1257552" cy="283811"/>
          </a:xfrm>
          <a:prstGeom prst="rect">
            <a:avLst/>
          </a:prstGeom>
          <a:noFill/>
        </p:spPr>
        <p:txBody>
          <a:bodyPr wrap="none" lIns="82789" tIns="41395" rIns="82789" bIns="41395" rtlCol="0">
            <a:spAutoFit/>
          </a:bodyPr>
          <a:lstStyle/>
          <a:p>
            <a:r>
              <a:rPr lang="en-US" sz="1300" b="1" noProof="1">
                <a:solidFill>
                  <a:srgbClr val="000000"/>
                </a:solidFill>
              </a:rPr>
              <a:t>GRDDL, RDFa</a:t>
            </a:r>
          </a:p>
        </p:txBody>
      </p:sp>
      <p:sp>
        <p:nvSpPr>
          <p:cNvPr id="151" name="TextBox 150"/>
          <p:cNvSpPr txBox="1"/>
          <p:nvPr/>
        </p:nvSpPr>
        <p:spPr>
          <a:xfrm rot="16200000">
            <a:off x="3561329" y="4217111"/>
            <a:ext cx="1449912" cy="283811"/>
          </a:xfrm>
          <a:prstGeom prst="rect">
            <a:avLst/>
          </a:prstGeom>
          <a:noFill/>
        </p:spPr>
        <p:txBody>
          <a:bodyPr wrap="none" lIns="82789" tIns="41395" rIns="82789" bIns="41395" rtlCol="0">
            <a:spAutoFit/>
          </a:bodyPr>
          <a:lstStyle/>
          <a:p>
            <a:r>
              <a:rPr lang="en-US" sz="1300" b="1" noProof="1">
                <a:solidFill>
                  <a:srgbClr val="000000"/>
                </a:solidFill>
              </a:rPr>
              <a:t>NLP Techniques</a:t>
            </a:r>
          </a:p>
        </p:txBody>
      </p:sp>
      <p:sp>
        <p:nvSpPr>
          <p:cNvPr id="152" name="TextBox 151"/>
          <p:cNvSpPr txBox="1"/>
          <p:nvPr/>
        </p:nvSpPr>
        <p:spPr>
          <a:xfrm rot="1192782">
            <a:off x="1740882" y="2098296"/>
            <a:ext cx="1629449" cy="283811"/>
          </a:xfrm>
          <a:prstGeom prst="rect">
            <a:avLst/>
          </a:prstGeom>
          <a:noFill/>
        </p:spPr>
        <p:txBody>
          <a:bodyPr wrap="none" lIns="82789" tIns="41395" rIns="82789" bIns="41395" rtlCol="0">
            <a:spAutoFit/>
          </a:bodyPr>
          <a:lstStyle/>
          <a:p>
            <a:r>
              <a:rPr lang="en-US" sz="1300" b="1" dirty="0">
                <a:solidFill>
                  <a:srgbClr val="000000"/>
                </a:solidFill>
              </a:rPr>
              <a:t>SPARQL Construct</a:t>
            </a:r>
          </a:p>
        </p:txBody>
      </p:sp>
      <p:sp>
        <p:nvSpPr>
          <p:cNvPr id="154" name="TextBox 153"/>
          <p:cNvSpPr txBox="1"/>
          <p:nvPr/>
        </p:nvSpPr>
        <p:spPr>
          <a:xfrm rot="20494382">
            <a:off x="5684479" y="2079663"/>
            <a:ext cx="1629449" cy="283811"/>
          </a:xfrm>
          <a:prstGeom prst="rect">
            <a:avLst/>
          </a:prstGeom>
          <a:noFill/>
        </p:spPr>
        <p:txBody>
          <a:bodyPr wrap="none" lIns="82789" tIns="41395" rIns="82789" bIns="41395" rtlCol="0">
            <a:spAutoFit/>
          </a:bodyPr>
          <a:lstStyle/>
          <a:p>
            <a:r>
              <a:rPr lang="en-US" sz="1300" b="1" dirty="0">
                <a:solidFill>
                  <a:srgbClr val="000000"/>
                </a:solidFill>
              </a:rPr>
              <a:t>SPARQL Construct</a:t>
            </a:r>
          </a:p>
        </p:txBody>
      </p:sp>
    </p:spTree>
    <p:extLst>
      <p:ext uri="{BB962C8B-B14F-4D97-AF65-F5344CB8AC3E}">
        <p14:creationId xmlns:p14="http://schemas.microsoft.com/office/powerpoint/2010/main" val="286942806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31949"/>
          <a:lstStyle/>
          <a:p>
            <a:pPr>
              <a:tabLst>
                <a:tab pos="655562" algn="l"/>
                <a:tab pos="1311119" algn="l"/>
                <a:tab pos="1966682" algn="l"/>
                <a:tab pos="2622245" algn="l"/>
                <a:tab pos="3277804" algn="l"/>
                <a:tab pos="3933369" algn="l"/>
                <a:tab pos="4588930" algn="l"/>
                <a:tab pos="5244491" algn="l"/>
                <a:tab pos="5900051" algn="l"/>
                <a:tab pos="6555614" algn="l"/>
                <a:tab pos="7211176" algn="l"/>
                <a:tab pos="7866735" algn="l"/>
                <a:tab pos="8522297" algn="l"/>
              </a:tabLst>
            </a:pPr>
            <a:r>
              <a:rPr lang="en-US" dirty="0" smtClean="0"/>
              <a:t>SPARQL 1.1 </a:t>
            </a:r>
            <a:r>
              <a:rPr lang="en-US" dirty="0"/>
              <a:t>as a unifying point</a:t>
            </a:r>
          </a:p>
        </p:txBody>
      </p:sp>
      <p:grpSp>
        <p:nvGrpSpPr>
          <p:cNvPr id="2" name="Group 33"/>
          <p:cNvGrpSpPr/>
          <p:nvPr/>
        </p:nvGrpSpPr>
        <p:grpSpPr>
          <a:xfrm>
            <a:off x="286560" y="4018885"/>
            <a:ext cx="1313280" cy="1138296"/>
            <a:chOff x="4659312" y="2789237"/>
            <a:chExt cx="1143000" cy="990600"/>
          </a:xfrm>
        </p:grpSpPr>
        <p:sp>
          <p:nvSpPr>
            <p:cNvPr id="26" name="Oval 25"/>
            <p:cNvSpPr/>
            <p:nvPr/>
          </p:nvSpPr>
          <p:spPr bwMode="auto">
            <a:xfrm>
              <a:off x="4887912" y="2789237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849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b="1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7" name="Oval 26"/>
            <p:cNvSpPr/>
            <p:nvPr/>
          </p:nvSpPr>
          <p:spPr bwMode="auto">
            <a:xfrm>
              <a:off x="5116512" y="3170237"/>
              <a:ext cx="152400" cy="152400"/>
            </a:xfrm>
            <a:prstGeom prst="ellipse">
              <a:avLst/>
            </a:prstGeom>
            <a:solidFill>
              <a:srgbClr val="00009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849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b="1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5573712" y="2789237"/>
              <a:ext cx="152400" cy="1524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849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b="1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5649912" y="3246437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849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b="1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30" name="Oval 29"/>
            <p:cNvSpPr/>
            <p:nvPr/>
          </p:nvSpPr>
          <p:spPr bwMode="auto">
            <a:xfrm>
              <a:off x="4659312" y="3398837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849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b="1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5345112" y="3627437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849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b="1" dirty="0">
                <a:solidFill>
                  <a:schemeClr val="bg1"/>
                </a:solidFill>
                <a:latin typeface="Arial" charset="0"/>
              </a:endParaRPr>
            </a:p>
          </p:txBody>
        </p:sp>
        <p:cxnSp>
          <p:nvCxnSpPr>
            <p:cNvPr id="32" name="Straight Arrow Connector 31"/>
            <p:cNvCxnSpPr>
              <a:stCxn id="26" idx="6"/>
              <a:endCxn id="28" idx="2"/>
            </p:cNvCxnSpPr>
            <p:nvPr/>
          </p:nvCxnSpPr>
          <p:spPr bwMode="auto">
            <a:xfrm>
              <a:off x="5040312" y="2865437"/>
              <a:ext cx="533400" cy="158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33" name="Straight Arrow Connector 32"/>
            <p:cNvCxnSpPr>
              <a:stCxn id="26" idx="5"/>
              <a:endCxn id="29" idx="1"/>
            </p:cNvCxnSpPr>
            <p:nvPr/>
          </p:nvCxnSpPr>
          <p:spPr bwMode="auto">
            <a:xfrm rot="16200000" flipH="1">
              <a:off x="5170394" y="2766919"/>
              <a:ext cx="349436" cy="654236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34" name="Straight Arrow Connector 33"/>
            <p:cNvCxnSpPr>
              <a:stCxn id="30" idx="7"/>
              <a:endCxn id="27" idx="2"/>
            </p:cNvCxnSpPr>
            <p:nvPr/>
          </p:nvCxnSpPr>
          <p:spPr bwMode="auto">
            <a:xfrm rot="5400000" flipH="1" flipV="1">
              <a:off x="4865594" y="3170237"/>
              <a:ext cx="174718" cy="32711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35" name="Straight Arrow Connector 34"/>
            <p:cNvCxnSpPr>
              <a:stCxn id="27" idx="5"/>
              <a:endCxn id="31" idx="0"/>
            </p:cNvCxnSpPr>
            <p:nvPr/>
          </p:nvCxnSpPr>
          <p:spPr bwMode="auto">
            <a:xfrm rot="16200000" flipH="1">
              <a:off x="5170394" y="3376519"/>
              <a:ext cx="327118" cy="17471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36" name="Straight Arrow Connector 35"/>
            <p:cNvCxnSpPr>
              <a:stCxn id="31" idx="7"/>
              <a:endCxn id="28" idx="4"/>
            </p:cNvCxnSpPr>
            <p:nvPr/>
          </p:nvCxnSpPr>
          <p:spPr bwMode="auto">
            <a:xfrm rot="5400000" flipH="1" flipV="1">
              <a:off x="5208494" y="3208337"/>
              <a:ext cx="708118" cy="17471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</p:grpSp>
      <p:grpSp>
        <p:nvGrpSpPr>
          <p:cNvPr id="3" name="Group 91"/>
          <p:cNvGrpSpPr/>
          <p:nvPr/>
        </p:nvGrpSpPr>
        <p:grpSpPr>
          <a:xfrm>
            <a:off x="3327840" y="2392094"/>
            <a:ext cx="2211840" cy="622145"/>
            <a:chOff x="3668712" y="2636837"/>
            <a:chExt cx="2438400" cy="685800"/>
          </a:xfrm>
        </p:grpSpPr>
        <p:sp>
          <p:nvSpPr>
            <p:cNvPr id="91" name="Oval 90"/>
            <p:cNvSpPr/>
            <p:nvPr/>
          </p:nvSpPr>
          <p:spPr bwMode="auto">
            <a:xfrm>
              <a:off x="3668712" y="2636837"/>
              <a:ext cx="2438400" cy="685800"/>
            </a:xfrm>
            <a:prstGeom prst="ellips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849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3783012" y="2789237"/>
              <a:ext cx="2209800" cy="381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algn="ctr" defTabSz="406849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US" sz="1500" b="1" dirty="0">
                  <a:solidFill>
                    <a:srgbClr val="800000"/>
                  </a:solidFill>
                  <a:latin typeface="Arial" charset="0"/>
                </a:rPr>
                <a:t>SPARQL Processor</a:t>
              </a:r>
            </a:p>
          </p:txBody>
        </p:sp>
      </p:grpSp>
      <p:grpSp>
        <p:nvGrpSpPr>
          <p:cNvPr id="4" name="Group 40"/>
          <p:cNvGrpSpPr/>
          <p:nvPr/>
        </p:nvGrpSpPr>
        <p:grpSpPr>
          <a:xfrm>
            <a:off x="2118240" y="5433724"/>
            <a:ext cx="699004" cy="1191044"/>
            <a:chOff x="2335212" y="5989637"/>
            <a:chExt cx="770608" cy="131290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35212" y="5989637"/>
              <a:ext cx="761999" cy="986761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2379143" y="6980239"/>
              <a:ext cx="726677" cy="322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>
                  <a:solidFill>
                    <a:srgbClr val="00664D"/>
                  </a:solidFill>
                </a:rPr>
                <a:t>HTML</a:t>
              </a:r>
            </a:p>
          </p:txBody>
        </p:sp>
      </p:grpSp>
      <p:grpSp>
        <p:nvGrpSpPr>
          <p:cNvPr id="6" name="Group 42"/>
          <p:cNvGrpSpPr/>
          <p:nvPr/>
        </p:nvGrpSpPr>
        <p:grpSpPr>
          <a:xfrm>
            <a:off x="3768929" y="5433724"/>
            <a:ext cx="1659429" cy="1191044"/>
            <a:chOff x="4506912" y="5989637"/>
            <a:chExt cx="1829405" cy="131290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00896" y="5989637"/>
              <a:ext cx="761999" cy="986761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4506912" y="6980239"/>
              <a:ext cx="1829405" cy="322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>
                  <a:solidFill>
                    <a:srgbClr val="00664D"/>
                  </a:solidFill>
                </a:rPr>
                <a:t>Unstructured Text</a:t>
              </a:r>
            </a:p>
          </p:txBody>
        </p:sp>
      </p:grpSp>
      <p:grpSp>
        <p:nvGrpSpPr>
          <p:cNvPr id="9" name="Group 44"/>
          <p:cNvGrpSpPr/>
          <p:nvPr/>
        </p:nvGrpSpPr>
        <p:grpSpPr>
          <a:xfrm>
            <a:off x="6015039" y="5433724"/>
            <a:ext cx="1184940" cy="1191044"/>
            <a:chOff x="6631141" y="5989637"/>
            <a:chExt cx="1306314" cy="131290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69112" y="5989637"/>
              <a:ext cx="761999" cy="98676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6631141" y="6980239"/>
              <a:ext cx="1306314" cy="322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>
                  <a:solidFill>
                    <a:srgbClr val="00664D"/>
                  </a:solidFill>
                </a:rPr>
                <a:t>XML/XHTML</a:t>
              </a:r>
            </a:p>
          </p:txBody>
        </p:sp>
      </p:grpSp>
      <p:grpSp>
        <p:nvGrpSpPr>
          <p:cNvPr id="10" name="Group 48"/>
          <p:cNvGrpSpPr/>
          <p:nvPr/>
        </p:nvGrpSpPr>
        <p:grpSpPr>
          <a:xfrm>
            <a:off x="7551909" y="4105172"/>
            <a:ext cx="1273662" cy="1544451"/>
            <a:chOff x="8325404" y="4525193"/>
            <a:chExt cx="1404123" cy="1702471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55997" y="4541837"/>
              <a:ext cx="1066800" cy="1066800"/>
            </a:xfrm>
            <a:prstGeom prst="rect">
              <a:avLst/>
            </a:prstGeom>
            <a:effectLst>
              <a:outerShdw blurRad="50800" dist="38100" dir="5400000">
                <a:srgbClr val="000000">
                  <a:alpha val="43000"/>
                </a:srgbClr>
              </a:outerShdw>
            </a:effectLst>
          </p:spPr>
        </p:pic>
        <p:sp>
          <p:nvSpPr>
            <p:cNvPr id="47" name="TextBox 46"/>
            <p:cNvSpPr txBox="1"/>
            <p:nvPr/>
          </p:nvSpPr>
          <p:spPr>
            <a:xfrm>
              <a:off x="8649269" y="5684837"/>
              <a:ext cx="1080258" cy="5428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b="1" dirty="0">
                  <a:solidFill>
                    <a:srgbClr val="00664D"/>
                  </a:solidFill>
                </a:rPr>
                <a:t>Relational</a:t>
              </a:r>
            </a:p>
            <a:p>
              <a:pPr algn="ctr"/>
              <a:r>
                <a:rPr lang="en-US" sz="1300" b="1" dirty="0">
                  <a:solidFill>
                    <a:srgbClr val="00664D"/>
                  </a:solidFill>
                </a:rPr>
                <a:t>Database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16200000">
              <a:off x="7939506" y="4911091"/>
              <a:ext cx="1094134" cy="3223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>
                  <a:solidFill>
                    <a:srgbClr val="000000"/>
                  </a:solidFill>
                </a:rPr>
                <a:t>SQL</a:t>
              </a:r>
              <a:r>
                <a:rPr lang="en-US" sz="1300" b="1" dirty="0">
                  <a:solidFill>
                    <a:srgbClr val="000000"/>
                  </a:solidFill>
                  <a:sym typeface="Wingdings"/>
                </a:rPr>
                <a:t>RDF</a:t>
              </a:r>
              <a:endParaRPr lang="en-US" sz="13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1" name="Group 54"/>
          <p:cNvGrpSpPr/>
          <p:nvPr/>
        </p:nvGrpSpPr>
        <p:grpSpPr>
          <a:xfrm>
            <a:off x="7621011" y="1222177"/>
            <a:ext cx="1305576" cy="1582484"/>
            <a:chOff x="8249205" y="1648622"/>
            <a:chExt cx="1439307" cy="174439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21712" y="1874837"/>
              <a:ext cx="1066800" cy="1066800"/>
            </a:xfrm>
            <a:prstGeom prst="rect">
              <a:avLst/>
            </a:prstGeom>
            <a:effectLst>
              <a:outerShdw blurRad="50800" dist="38100" dir="5400000">
                <a:srgbClr val="000000">
                  <a:alpha val="43000"/>
                </a:srgbClr>
              </a:outerShdw>
            </a:effectLst>
          </p:spPr>
        </p:pic>
        <p:sp>
          <p:nvSpPr>
            <p:cNvPr id="50" name="TextBox 49"/>
            <p:cNvSpPr txBox="1"/>
            <p:nvPr/>
          </p:nvSpPr>
          <p:spPr>
            <a:xfrm>
              <a:off x="8657748" y="3017832"/>
              <a:ext cx="1026234" cy="3223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>
                  <a:solidFill>
                    <a:srgbClr val="00664D"/>
                  </a:solidFill>
                </a:rPr>
                <a:t>Database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16200000">
              <a:off x="7538176" y="2359651"/>
              <a:ext cx="1744395" cy="3223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>
                  <a:solidFill>
                    <a:srgbClr val="000000"/>
                  </a:solidFill>
                </a:rPr>
                <a:t>SPARQL Endpoint</a:t>
              </a:r>
            </a:p>
          </p:txBody>
        </p:sp>
      </p:grpSp>
      <p:grpSp>
        <p:nvGrpSpPr>
          <p:cNvPr id="12" name="Group 55"/>
          <p:cNvGrpSpPr/>
          <p:nvPr/>
        </p:nvGrpSpPr>
        <p:grpSpPr>
          <a:xfrm>
            <a:off x="82898" y="1219103"/>
            <a:ext cx="1326762" cy="1582484"/>
            <a:chOff x="147220" y="1639286"/>
            <a:chExt cx="1462671" cy="1744395"/>
          </a:xfrm>
        </p:grpSpPr>
        <p:grpSp>
          <p:nvGrpSpPr>
            <p:cNvPr id="13" name="Group 52"/>
            <p:cNvGrpSpPr/>
            <p:nvPr/>
          </p:nvGrpSpPr>
          <p:grpSpPr>
            <a:xfrm>
              <a:off x="147220" y="1874837"/>
              <a:ext cx="1230399" cy="1465304"/>
              <a:chOff x="147220" y="1874837"/>
              <a:chExt cx="1230399" cy="1465304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9712" y="1874837"/>
                <a:ext cx="1066800" cy="1066800"/>
              </a:xfrm>
              <a:prstGeom prst="rect">
                <a:avLst/>
              </a:prstGeom>
              <a:effectLst>
                <a:outerShdw blurRad="50800" dist="38100" dir="540000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52" name="TextBox 51"/>
              <p:cNvSpPr txBox="1"/>
              <p:nvPr/>
            </p:nvSpPr>
            <p:spPr>
              <a:xfrm>
                <a:off x="147220" y="3017837"/>
                <a:ext cx="1230399" cy="3223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b="1" dirty="0">
                    <a:solidFill>
                      <a:schemeClr val="accent1">
                        <a:lumMod val="50000"/>
                      </a:schemeClr>
                    </a:solidFill>
                  </a:rPr>
                  <a:t>Triple store</a:t>
                </a:r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 rot="16200000">
              <a:off x="576524" y="2350314"/>
              <a:ext cx="1744395" cy="3223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>
                  <a:solidFill>
                    <a:srgbClr val="000000"/>
                  </a:solidFill>
                </a:rPr>
                <a:t>SPARQL Endpoint</a:t>
              </a: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286560" y="5226325"/>
            <a:ext cx="1029074" cy="283811"/>
          </a:xfrm>
          <a:prstGeom prst="rect">
            <a:avLst/>
          </a:prstGeom>
          <a:noFill/>
        </p:spPr>
        <p:txBody>
          <a:bodyPr wrap="none" lIns="82807" tIns="41403" rIns="82807" bIns="41403" rtlCol="0">
            <a:spAutoFit/>
          </a:bodyPr>
          <a:lstStyle/>
          <a:p>
            <a:r>
              <a:rPr lang="en-US" sz="1300" b="1" dirty="0">
                <a:solidFill>
                  <a:srgbClr val="00664D"/>
                </a:solidFill>
              </a:rPr>
              <a:t>RDF Graph</a:t>
            </a:r>
          </a:p>
        </p:txBody>
      </p:sp>
      <p:cxnSp>
        <p:nvCxnSpPr>
          <p:cNvPr id="59" name="Straight Arrow Connector 58"/>
          <p:cNvCxnSpPr>
            <a:stCxn id="8" idx="0"/>
          </p:cNvCxnSpPr>
          <p:nvPr/>
        </p:nvCxnSpPr>
        <p:spPr bwMode="auto">
          <a:xfrm rot="5400000" flipH="1" flipV="1">
            <a:off x="2031713" y="3446363"/>
            <a:ext cx="2419454" cy="155520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62" name="Straight Arrow Connector 61"/>
          <p:cNvCxnSpPr>
            <a:stCxn id="7" idx="0"/>
            <a:endCxn id="91" idx="4"/>
          </p:cNvCxnSpPr>
          <p:nvPr/>
        </p:nvCxnSpPr>
        <p:spPr bwMode="auto">
          <a:xfrm rot="16200000" flipV="1">
            <a:off x="3243098" y="4204915"/>
            <a:ext cx="2419454" cy="38129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65" name="Straight Arrow Connector 64"/>
          <p:cNvCxnSpPr>
            <a:stCxn id="5" idx="0"/>
          </p:cNvCxnSpPr>
          <p:nvPr/>
        </p:nvCxnSpPr>
        <p:spPr bwMode="auto">
          <a:xfrm rot="16200000" flipV="1">
            <a:off x="4502753" y="3359963"/>
            <a:ext cx="2419454" cy="172800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73" name="Straight Arrow Connector 72"/>
          <p:cNvCxnSpPr>
            <a:endCxn id="91" idx="3"/>
          </p:cNvCxnSpPr>
          <p:nvPr/>
        </p:nvCxnSpPr>
        <p:spPr bwMode="auto">
          <a:xfrm flipV="1">
            <a:off x="1668960" y="2923125"/>
            <a:ext cx="1982796" cy="1542784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lg" len="med"/>
            <a:tailEnd type="triangle" w="lg" len="med"/>
          </a:ln>
          <a:effectLst/>
        </p:spPr>
      </p:cxnSp>
      <p:cxnSp>
        <p:nvCxnSpPr>
          <p:cNvPr id="76" name="Straight Arrow Connector 75"/>
          <p:cNvCxnSpPr>
            <a:stCxn id="48" idx="0"/>
            <a:endCxn id="91" idx="5"/>
          </p:cNvCxnSpPr>
          <p:nvPr/>
        </p:nvCxnSpPr>
        <p:spPr bwMode="auto">
          <a:xfrm flipH="1" flipV="1">
            <a:off x="5215764" y="2923128"/>
            <a:ext cx="2336146" cy="1678333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lg" len="med"/>
            <a:tailEnd type="triangle" w="lg" len="med"/>
          </a:ln>
          <a:effectLst/>
        </p:spPr>
      </p:cxnSp>
      <p:cxnSp>
        <p:nvCxnSpPr>
          <p:cNvPr id="79" name="Straight Arrow Connector 78"/>
          <p:cNvCxnSpPr>
            <a:stCxn id="54" idx="2"/>
            <a:endCxn id="91" idx="2"/>
          </p:cNvCxnSpPr>
          <p:nvPr/>
        </p:nvCxnSpPr>
        <p:spPr bwMode="auto">
          <a:xfrm>
            <a:off x="1409660" y="2010345"/>
            <a:ext cx="1918180" cy="692822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lg" len="med"/>
            <a:tailEnd type="triangle" w="lg" len="med"/>
          </a:ln>
          <a:effectLst/>
        </p:spPr>
      </p:cxnSp>
      <p:cxnSp>
        <p:nvCxnSpPr>
          <p:cNvPr id="82" name="Straight Arrow Connector 81"/>
          <p:cNvCxnSpPr>
            <a:stCxn id="51" idx="0"/>
            <a:endCxn id="91" idx="6"/>
          </p:cNvCxnSpPr>
          <p:nvPr/>
        </p:nvCxnSpPr>
        <p:spPr bwMode="auto">
          <a:xfrm flipH="1">
            <a:off x="5539680" y="2013419"/>
            <a:ext cx="2081331" cy="689748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lg" len="med"/>
            <a:tailEnd type="triangle" w="lg" len="med"/>
          </a:ln>
          <a:effectLst/>
        </p:spPr>
      </p:cxnSp>
      <p:cxnSp>
        <p:nvCxnSpPr>
          <p:cNvPr id="110" name="Straight Arrow Connector 109"/>
          <p:cNvCxnSpPr>
            <a:stCxn id="91" idx="0"/>
            <a:endCxn id="119" idx="4"/>
          </p:cNvCxnSpPr>
          <p:nvPr/>
        </p:nvCxnSpPr>
        <p:spPr bwMode="auto">
          <a:xfrm rot="5400000" flipH="1" flipV="1">
            <a:off x="4122692" y="2081018"/>
            <a:ext cx="622145" cy="144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lg" len="med"/>
            <a:tailEnd type="triangle" w="lg" len="med"/>
          </a:ln>
          <a:effectLst/>
        </p:spPr>
      </p:cxnSp>
      <p:cxnSp>
        <p:nvCxnSpPr>
          <p:cNvPr id="113" name="Straight Arrow Connector 112"/>
          <p:cNvCxnSpPr>
            <a:endCxn id="119" idx="2"/>
          </p:cNvCxnSpPr>
          <p:nvPr/>
        </p:nvCxnSpPr>
        <p:spPr bwMode="auto">
          <a:xfrm flipV="1">
            <a:off x="1392480" y="1493436"/>
            <a:ext cx="2350080" cy="414764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lg" len="med"/>
            <a:tailEnd type="triangle" w="lg" len="med"/>
          </a:ln>
          <a:effectLst/>
        </p:spPr>
      </p:cxnSp>
      <p:cxnSp>
        <p:nvCxnSpPr>
          <p:cNvPr id="116" name="Straight Arrow Connector 115"/>
          <p:cNvCxnSpPr>
            <a:endCxn id="119" idx="6"/>
          </p:cNvCxnSpPr>
          <p:nvPr/>
        </p:nvCxnSpPr>
        <p:spPr bwMode="auto">
          <a:xfrm rot="10800000">
            <a:off x="5124960" y="1493436"/>
            <a:ext cx="2488320" cy="414764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lg" len="med"/>
            <a:tailEnd type="triangle" w="lg" len="med"/>
          </a:ln>
          <a:effectLst/>
        </p:spPr>
      </p:cxnSp>
      <p:grpSp>
        <p:nvGrpSpPr>
          <p:cNvPr id="14" name="Group 129"/>
          <p:cNvGrpSpPr/>
          <p:nvPr/>
        </p:nvGrpSpPr>
        <p:grpSpPr>
          <a:xfrm>
            <a:off x="3742560" y="1216927"/>
            <a:ext cx="1382400" cy="553018"/>
            <a:chOff x="4125912" y="1341437"/>
            <a:chExt cx="1524000" cy="609600"/>
          </a:xfrm>
        </p:grpSpPr>
        <p:sp>
          <p:nvSpPr>
            <p:cNvPr id="38" name="Rectangle 37"/>
            <p:cNvSpPr/>
            <p:nvPr/>
          </p:nvSpPr>
          <p:spPr bwMode="auto">
            <a:xfrm>
              <a:off x="4196017" y="1455837"/>
              <a:ext cx="1371600" cy="381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algn="ctr" defTabSz="406849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US" sz="1500" b="1" dirty="0">
                  <a:solidFill>
                    <a:srgbClr val="800000"/>
                  </a:solidFill>
                  <a:latin typeface="Arial" charset="0"/>
                </a:rPr>
                <a:t>Application</a:t>
              </a:r>
            </a:p>
          </p:txBody>
        </p:sp>
        <p:sp>
          <p:nvSpPr>
            <p:cNvPr id="119" name="Oval 118"/>
            <p:cNvSpPr/>
            <p:nvPr/>
          </p:nvSpPr>
          <p:spPr bwMode="auto">
            <a:xfrm>
              <a:off x="4125912" y="1341437"/>
              <a:ext cx="1524000" cy="609600"/>
            </a:xfrm>
            <a:prstGeom prst="ellips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849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49" name="TextBox 148"/>
          <p:cNvSpPr txBox="1"/>
          <p:nvPr/>
        </p:nvSpPr>
        <p:spPr>
          <a:xfrm rot="18136226">
            <a:off x="2230265" y="4230931"/>
            <a:ext cx="1488384" cy="283811"/>
          </a:xfrm>
          <a:prstGeom prst="rect">
            <a:avLst/>
          </a:prstGeom>
          <a:noFill/>
        </p:spPr>
        <p:txBody>
          <a:bodyPr wrap="none" lIns="82807" tIns="41403" rIns="82807" bIns="41403" rtlCol="0">
            <a:spAutoFit/>
          </a:bodyPr>
          <a:lstStyle/>
          <a:p>
            <a:r>
              <a:rPr lang="en-US" sz="1300" b="1" noProof="1">
                <a:solidFill>
                  <a:srgbClr val="000000"/>
                </a:solidFill>
              </a:rPr>
              <a:t>RDFa, Microdata</a:t>
            </a:r>
          </a:p>
        </p:txBody>
      </p:sp>
      <p:sp>
        <p:nvSpPr>
          <p:cNvPr id="150" name="TextBox 149"/>
          <p:cNvSpPr txBox="1"/>
          <p:nvPr/>
        </p:nvSpPr>
        <p:spPr>
          <a:xfrm rot="3212084">
            <a:off x="5392161" y="4294265"/>
            <a:ext cx="1257552" cy="283811"/>
          </a:xfrm>
          <a:prstGeom prst="rect">
            <a:avLst/>
          </a:prstGeom>
          <a:noFill/>
        </p:spPr>
        <p:txBody>
          <a:bodyPr wrap="none" lIns="82807" tIns="41403" rIns="82807" bIns="41403" rtlCol="0">
            <a:spAutoFit/>
          </a:bodyPr>
          <a:lstStyle/>
          <a:p>
            <a:r>
              <a:rPr lang="en-US" sz="1300" b="1" noProof="1">
                <a:solidFill>
                  <a:srgbClr val="000000"/>
                </a:solidFill>
              </a:rPr>
              <a:t>GRDDL, RDFa</a:t>
            </a:r>
          </a:p>
        </p:txBody>
      </p:sp>
      <p:sp>
        <p:nvSpPr>
          <p:cNvPr id="151" name="TextBox 150"/>
          <p:cNvSpPr txBox="1"/>
          <p:nvPr/>
        </p:nvSpPr>
        <p:spPr>
          <a:xfrm rot="16200000">
            <a:off x="3561329" y="4217111"/>
            <a:ext cx="1449912" cy="283811"/>
          </a:xfrm>
          <a:prstGeom prst="rect">
            <a:avLst/>
          </a:prstGeom>
          <a:noFill/>
        </p:spPr>
        <p:txBody>
          <a:bodyPr wrap="none" lIns="82807" tIns="41403" rIns="82807" bIns="41403" rtlCol="0">
            <a:spAutoFit/>
          </a:bodyPr>
          <a:lstStyle/>
          <a:p>
            <a:r>
              <a:rPr lang="en-US" sz="1300" b="1" noProof="1">
                <a:solidFill>
                  <a:srgbClr val="000000"/>
                </a:solidFill>
              </a:rPr>
              <a:t>NLP Techniques</a:t>
            </a:r>
          </a:p>
        </p:txBody>
      </p:sp>
      <p:sp>
        <p:nvSpPr>
          <p:cNvPr id="152" name="TextBox 151"/>
          <p:cNvSpPr txBox="1"/>
          <p:nvPr/>
        </p:nvSpPr>
        <p:spPr>
          <a:xfrm rot="1192782">
            <a:off x="1740882" y="2098294"/>
            <a:ext cx="1629449" cy="283811"/>
          </a:xfrm>
          <a:prstGeom prst="rect">
            <a:avLst/>
          </a:prstGeom>
          <a:noFill/>
        </p:spPr>
        <p:txBody>
          <a:bodyPr wrap="none" lIns="82807" tIns="41403" rIns="82807" bIns="41403" rtlCol="0">
            <a:spAutoFit/>
          </a:bodyPr>
          <a:lstStyle/>
          <a:p>
            <a:r>
              <a:rPr lang="en-US" sz="1300" b="1" dirty="0">
                <a:solidFill>
                  <a:srgbClr val="000000"/>
                </a:solidFill>
              </a:rPr>
              <a:t>SPARQL Construct</a:t>
            </a:r>
          </a:p>
        </p:txBody>
      </p:sp>
      <p:sp>
        <p:nvSpPr>
          <p:cNvPr id="154" name="TextBox 153"/>
          <p:cNvSpPr txBox="1"/>
          <p:nvPr/>
        </p:nvSpPr>
        <p:spPr>
          <a:xfrm rot="20494382">
            <a:off x="5684479" y="2079661"/>
            <a:ext cx="1629449" cy="283811"/>
          </a:xfrm>
          <a:prstGeom prst="rect">
            <a:avLst/>
          </a:prstGeom>
          <a:noFill/>
        </p:spPr>
        <p:txBody>
          <a:bodyPr wrap="none" lIns="82807" tIns="41403" rIns="82807" bIns="41403" rtlCol="0">
            <a:spAutoFit/>
          </a:bodyPr>
          <a:lstStyle/>
          <a:p>
            <a:r>
              <a:rPr lang="en-US" sz="1300" b="1" dirty="0">
                <a:solidFill>
                  <a:srgbClr val="000000"/>
                </a:solidFill>
              </a:rPr>
              <a:t>SPARQL Construct</a:t>
            </a:r>
          </a:p>
        </p:txBody>
      </p:sp>
      <p:sp>
        <p:nvSpPr>
          <p:cNvPr id="60" name="TextBox 59"/>
          <p:cNvSpPr txBox="1"/>
          <p:nvPr/>
        </p:nvSpPr>
        <p:spPr>
          <a:xfrm rot="1206292">
            <a:off x="1746213" y="2401291"/>
            <a:ext cx="1413701" cy="283811"/>
          </a:xfrm>
          <a:prstGeom prst="rect">
            <a:avLst/>
          </a:prstGeom>
          <a:noFill/>
        </p:spPr>
        <p:txBody>
          <a:bodyPr wrap="none" lIns="82807" tIns="41403" rIns="82807" bIns="41403" rtlCol="0">
            <a:spAutoFit/>
          </a:bodyPr>
          <a:lstStyle/>
          <a:p>
            <a:r>
              <a:rPr lang="en-US" sz="1300" b="1" dirty="0">
                <a:solidFill>
                  <a:srgbClr val="000000"/>
                </a:solidFill>
              </a:rPr>
              <a:t>SPARQL Update</a:t>
            </a:r>
          </a:p>
        </p:txBody>
      </p:sp>
      <p:sp>
        <p:nvSpPr>
          <p:cNvPr id="61" name="TextBox 60"/>
          <p:cNvSpPr txBox="1"/>
          <p:nvPr/>
        </p:nvSpPr>
        <p:spPr>
          <a:xfrm rot="20451556">
            <a:off x="5898791" y="2400065"/>
            <a:ext cx="1413701" cy="283811"/>
          </a:xfrm>
          <a:prstGeom prst="rect">
            <a:avLst/>
          </a:prstGeom>
          <a:noFill/>
        </p:spPr>
        <p:txBody>
          <a:bodyPr wrap="none" lIns="82807" tIns="41403" rIns="82807" bIns="41403" rtlCol="0">
            <a:spAutoFit/>
          </a:bodyPr>
          <a:lstStyle/>
          <a:p>
            <a:r>
              <a:rPr lang="en-US" sz="1300" b="1" dirty="0">
                <a:solidFill>
                  <a:srgbClr val="000000"/>
                </a:solidFill>
              </a:rPr>
              <a:t>SPARQL Update</a:t>
            </a:r>
          </a:p>
        </p:txBody>
      </p:sp>
      <p:sp>
        <p:nvSpPr>
          <p:cNvPr id="63" name="Arc 62"/>
          <p:cNvSpPr/>
          <p:nvPr/>
        </p:nvSpPr>
        <p:spPr>
          <a:xfrm rot="2895240">
            <a:off x="424782" y="2735682"/>
            <a:ext cx="345636" cy="345600"/>
          </a:xfrm>
          <a:prstGeom prst="arc">
            <a:avLst>
              <a:gd name="adj1" fmla="val 16200000"/>
              <a:gd name="adj2" fmla="val 10785553"/>
            </a:avLst>
          </a:prstGeom>
          <a:ln w="28575" cmpd="sng">
            <a:solidFill>
              <a:srgbClr val="0055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82807" tIns="41403" rIns="82807" bIns="41403" rtlCol="0" anchor="ctr"/>
          <a:lstStyle/>
          <a:p>
            <a:pPr algn="ctr"/>
            <a:endParaRPr lang="en-US" dirty="0"/>
          </a:p>
        </p:txBody>
      </p:sp>
      <p:sp>
        <p:nvSpPr>
          <p:cNvPr id="64" name="Arc 63"/>
          <p:cNvSpPr/>
          <p:nvPr/>
        </p:nvSpPr>
        <p:spPr>
          <a:xfrm rot="2895240">
            <a:off x="8168284" y="5574026"/>
            <a:ext cx="345636" cy="345600"/>
          </a:xfrm>
          <a:prstGeom prst="arc">
            <a:avLst>
              <a:gd name="adj1" fmla="val 16200000"/>
              <a:gd name="adj2" fmla="val 10785553"/>
            </a:avLst>
          </a:prstGeom>
          <a:ln w="28575" cmpd="sng">
            <a:solidFill>
              <a:srgbClr val="0055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82807" tIns="41403" rIns="82807" bIns="41403" rtlCol="0" anchor="ctr"/>
          <a:lstStyle/>
          <a:p>
            <a:pPr algn="ctr"/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7820639" y="5986725"/>
            <a:ext cx="1078730" cy="283811"/>
          </a:xfrm>
          <a:prstGeom prst="rect">
            <a:avLst/>
          </a:prstGeom>
          <a:noFill/>
        </p:spPr>
        <p:txBody>
          <a:bodyPr wrap="none" lIns="82807" tIns="41403" rIns="82807" bIns="41403" rtlCol="0">
            <a:spAutoFit/>
          </a:bodyPr>
          <a:lstStyle/>
          <a:p>
            <a:r>
              <a:rPr lang="en-US" sz="1300" b="1" noProof="1">
                <a:solidFill>
                  <a:srgbClr val="000000"/>
                </a:solidFill>
              </a:rPr>
              <a:t>Inferencing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9287" y="3083380"/>
            <a:ext cx="1078730" cy="283811"/>
          </a:xfrm>
          <a:prstGeom prst="rect">
            <a:avLst/>
          </a:prstGeom>
          <a:noFill/>
        </p:spPr>
        <p:txBody>
          <a:bodyPr wrap="none" lIns="82807" tIns="41403" rIns="82807" bIns="41403" rtlCol="0">
            <a:spAutoFit/>
          </a:bodyPr>
          <a:lstStyle/>
          <a:p>
            <a:r>
              <a:rPr lang="en-US" sz="1300" b="1" noProof="1">
                <a:solidFill>
                  <a:srgbClr val="000000"/>
                </a:solidFill>
              </a:rPr>
              <a:t>Inferencing</a:t>
            </a:r>
          </a:p>
        </p:txBody>
      </p:sp>
    </p:spTree>
    <p:extLst>
      <p:ext uri="{BB962C8B-B14F-4D97-AF65-F5344CB8AC3E}">
        <p14:creationId xmlns:p14="http://schemas.microsoft.com/office/powerpoint/2010/main" val="20899122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Technology has been finalized</a:t>
            </a:r>
          </a:p>
          <a:p>
            <a:r>
              <a:rPr lang="en-US" dirty="0" smtClean="0"/>
              <a:t>Goes to </a:t>
            </a:r>
            <a:r>
              <a:rPr lang="en-US" dirty="0"/>
              <a:t>“Proposed Recommendation” </a:t>
            </a:r>
            <a:r>
              <a:rPr lang="en-US" dirty="0" smtClean="0"/>
              <a:t>soon</a:t>
            </a:r>
          </a:p>
          <a:p>
            <a:r>
              <a:rPr lang="en-US" dirty="0" smtClean="0"/>
              <a:t>Should be finished this fall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SPARQL 1.1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278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-1" y="2895600"/>
            <a:ext cx="9144001" cy="1143000"/>
          </a:xfrm>
        </p:spPr>
        <p:txBody>
          <a:bodyPr>
            <a:noAutofit/>
          </a:bodyPr>
          <a:lstStyle/>
          <a:p>
            <a:r>
              <a:rPr lang="en-US" sz="4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Access to Relational Databases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-34956" y="6593504"/>
            <a:ext cx="8193088" cy="290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9953" tIns="67897" rIns="89953" bIns="44978">
            <a:prstTxWarp prst="textNoShape">
              <a:avLst/>
            </a:prstTxWarp>
          </a:bodyPr>
          <a:lstStyle/>
          <a:p>
            <a:pPr>
              <a:tabLst>
                <a:tab pos="0" algn="l"/>
                <a:tab pos="717179" algn="l"/>
                <a:tab pos="1435943" algn="l"/>
                <a:tab pos="2154706" algn="l"/>
                <a:tab pos="2873473" algn="l"/>
                <a:tab pos="3592237" algn="l"/>
                <a:tab pos="4311003" algn="l"/>
                <a:tab pos="5029768" algn="l"/>
                <a:tab pos="5748533" algn="l"/>
                <a:tab pos="6467296" algn="l"/>
                <a:tab pos="7186062" algn="l"/>
                <a:tab pos="7904825" algn="l"/>
                <a:tab pos="8623591" algn="l"/>
                <a:tab pos="9342355" algn="l"/>
                <a:tab pos="10061121" algn="l"/>
                <a:tab pos="10779886" algn="l"/>
              </a:tabLst>
            </a:pPr>
            <a:r>
              <a:rPr lang="en-US" sz="1000" i="1" dirty="0">
                <a:solidFill>
                  <a:srgbClr val="FFFFFF"/>
                </a:solidFill>
                <a:ea typeface="msmincho" charset="0"/>
                <a:cs typeface="msmincho" charset="0"/>
              </a:rPr>
              <a:t>Photo credit “mayhem”, Flickr</a:t>
            </a:r>
            <a:endParaRPr lang="en-US" sz="1000" i="1" dirty="0">
              <a:solidFill>
                <a:srgbClr val="FFFFFF"/>
              </a:solidFill>
              <a:ea typeface="msmincho" charset="0"/>
              <a:cs typeface="msmincho" charset="0"/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1827364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of the data on the Web is, in fact, in RDB-s</a:t>
            </a:r>
          </a:p>
          <a:p>
            <a:r>
              <a:rPr lang="en-US" dirty="0" smtClean="0"/>
              <a:t>Proven technology, huge systems, many vendors…</a:t>
            </a:r>
          </a:p>
          <a:p>
            <a:r>
              <a:rPr lang="en-US" dirty="0" smtClean="0"/>
              <a:t>Data integration on the Web must provide access to RDB-s</a:t>
            </a:r>
          </a:p>
          <a:p>
            <a:r>
              <a:rPr lang="en-US" i="1" dirty="0" smtClean="0"/>
              <a:t>RDB2RDF provides means to “see” relational data as RDF</a:t>
            </a:r>
            <a:endParaRPr lang="en-US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Relational Databases and RDF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364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Relational database vendors realize the importance of the Semantic Web market</a:t>
            </a:r>
          </a:p>
          <a:p>
            <a:r>
              <a:rPr lang="en-US" dirty="0" smtClean="0"/>
              <a:t>Many systems have a “hybrid” view: </a:t>
            </a:r>
          </a:p>
          <a:p>
            <a:pPr lvl="1"/>
            <a:r>
              <a:rPr lang="en-US" dirty="0" smtClean="0"/>
              <a:t>traditional, relational storage, usually coupled with SQL</a:t>
            </a:r>
          </a:p>
          <a:p>
            <a:pPr lvl="1"/>
            <a:r>
              <a:rPr lang="en-US" dirty="0" smtClean="0"/>
              <a:t>RDF storage, usually coupled with SPARQL</a:t>
            </a:r>
          </a:p>
          <a:p>
            <a:pPr lvl="1"/>
            <a:r>
              <a:rPr lang="en-US" dirty="0" smtClean="0"/>
              <a:t>examples: Oracle 3g, IBM’s DB2, </a:t>
            </a:r>
            <a:r>
              <a:rPr lang="en-US" dirty="0" err="1" smtClean="0"/>
              <a:t>OpenLink</a:t>
            </a:r>
            <a:r>
              <a:rPr lang="en-US" dirty="0" smtClean="0"/>
              <a:t> Virtuoso,…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RDB systems can handle RDF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730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31955"/>
          <a:lstStyle/>
          <a:p>
            <a:pPr>
              <a:tabLst>
                <a:tab pos="655698" algn="l"/>
                <a:tab pos="1311391" algn="l"/>
                <a:tab pos="1967090" algn="l"/>
                <a:tab pos="2622789" algn="l"/>
                <a:tab pos="3278484" algn="l"/>
                <a:tab pos="3934185" algn="l"/>
                <a:tab pos="4589882" algn="l"/>
                <a:tab pos="5245579" algn="l"/>
                <a:tab pos="5901275" algn="l"/>
                <a:tab pos="6556973" algn="l"/>
                <a:tab pos="7212671" algn="l"/>
                <a:tab pos="7868367" algn="l"/>
                <a:tab pos="8524064" algn="l"/>
              </a:tabLst>
            </a:pPr>
            <a:r>
              <a:rPr lang="en-US" dirty="0" smtClean="0"/>
              <a:t>RDF provides a common “view”</a:t>
            </a:r>
            <a:endParaRPr lang="en-US" dirty="0"/>
          </a:p>
        </p:txBody>
      </p:sp>
      <p:grpSp>
        <p:nvGrpSpPr>
          <p:cNvPr id="55" name="Group 53"/>
          <p:cNvGrpSpPr/>
          <p:nvPr/>
        </p:nvGrpSpPr>
        <p:grpSpPr>
          <a:xfrm>
            <a:off x="3200332" y="1304473"/>
            <a:ext cx="2678017" cy="2124541"/>
            <a:chOff x="2949604" y="1673827"/>
            <a:chExt cx="2743932" cy="2176604"/>
          </a:xfrm>
        </p:grpSpPr>
        <p:pic>
          <p:nvPicPr>
            <p:cNvPr id="105" name="Picture 104" descr="cloud07b.png"/>
            <p:cNvPicPr>
              <a:picLocks noChangeAspect="1"/>
            </p:cNvPicPr>
            <p:nvPr/>
          </p:nvPicPr>
          <p:blipFill>
            <a:blip r:embed="rId3">
              <a:alphaModFix amt="82000"/>
            </a:blip>
            <a:stretch>
              <a:fillRect/>
            </a:stretch>
          </p:blipFill>
          <p:spPr>
            <a:xfrm>
              <a:off x="2949604" y="1673827"/>
              <a:ext cx="2743932" cy="2176604"/>
            </a:xfrm>
            <a:prstGeom prst="rect">
              <a:avLst/>
            </a:prstGeom>
          </p:spPr>
        </p:pic>
        <p:sp>
          <p:nvSpPr>
            <p:cNvPr id="106" name="TextBox 105"/>
            <p:cNvSpPr txBox="1"/>
            <p:nvPr/>
          </p:nvSpPr>
          <p:spPr>
            <a:xfrm>
              <a:off x="3076486" y="2519779"/>
              <a:ext cx="2503536" cy="851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Common “view”</a:t>
              </a:r>
            </a:p>
            <a:p>
              <a:pPr algn="ctr"/>
              <a:r>
                <a:rPr lang="en-US" sz="1600" b="1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in </a:t>
              </a:r>
            </a:p>
            <a:p>
              <a:pPr algn="ctr"/>
              <a:r>
                <a:rPr lang="en-US" sz="1600" b="1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RDF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502078" y="4866135"/>
            <a:ext cx="6139844" cy="1567784"/>
            <a:chOff x="2015976" y="4859957"/>
            <a:chExt cx="6768752" cy="1728192"/>
          </a:xfrm>
        </p:grpSpPr>
        <p:sp>
          <p:nvSpPr>
            <p:cNvPr id="100" name="Magnetic Disk 99"/>
            <p:cNvSpPr/>
            <p:nvPr/>
          </p:nvSpPr>
          <p:spPr>
            <a:xfrm>
              <a:off x="2015976" y="4931965"/>
              <a:ext cx="1296144" cy="1656184"/>
            </a:xfrm>
            <a:prstGeom prst="flowChartMagneticDisk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Magnetic Disk 62"/>
            <p:cNvSpPr/>
            <p:nvPr/>
          </p:nvSpPr>
          <p:spPr>
            <a:xfrm>
              <a:off x="4752280" y="4931965"/>
              <a:ext cx="1296144" cy="1656184"/>
            </a:xfrm>
            <a:prstGeom prst="flowChartMagneticDisk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Magnetic Disk 63"/>
            <p:cNvSpPr/>
            <p:nvPr/>
          </p:nvSpPr>
          <p:spPr>
            <a:xfrm>
              <a:off x="7488584" y="4859957"/>
              <a:ext cx="1296144" cy="1656184"/>
            </a:xfrm>
            <a:prstGeom prst="flowChartMagneticDisk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51205" y="3427398"/>
            <a:ext cx="1306350" cy="1373429"/>
            <a:chOff x="2592040" y="3778054"/>
            <a:chExt cx="1440160" cy="1513951"/>
          </a:xfrm>
        </p:grpSpPr>
        <p:cxnSp>
          <p:nvCxnSpPr>
            <p:cNvPr id="4" name="Straight Arrow Connector 3"/>
            <p:cNvCxnSpPr/>
            <p:nvPr/>
          </p:nvCxnSpPr>
          <p:spPr>
            <a:xfrm flipV="1">
              <a:off x="2592040" y="3779837"/>
              <a:ext cx="1440160" cy="1512168"/>
            </a:xfrm>
            <a:prstGeom prst="straightConnector1">
              <a:avLst/>
            </a:prstGeom>
            <a:ln w="25400" cmpd="sng"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 rot="18785963">
              <a:off x="2575664" y="4139488"/>
              <a:ext cx="1197892" cy="4750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chemeClr val="bg1">
                      <a:lumMod val="50000"/>
                    </a:schemeClr>
                  </a:solidFill>
                </a:rPr>
                <a:t>export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 rot="18789229">
              <a:off x="2976679" y="4394748"/>
              <a:ext cx="1055302" cy="4750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chemeClr val="bg1">
                      <a:lumMod val="50000"/>
                    </a:schemeClr>
                  </a:solidFill>
                </a:rPr>
                <a:t>query</a:t>
              </a:r>
            </a:p>
          </p:txBody>
        </p:sp>
      </p:grpSp>
      <p:cxnSp>
        <p:nvCxnSpPr>
          <p:cNvPr id="19" name="Straight Arrow Connector 18"/>
          <p:cNvCxnSpPr/>
          <p:nvPr/>
        </p:nvCxnSpPr>
        <p:spPr>
          <a:xfrm rot="16463768" flipV="1">
            <a:off x="5567088" y="3447067"/>
            <a:ext cx="1306487" cy="1371667"/>
          </a:xfrm>
          <a:prstGeom prst="straightConnector1">
            <a:avLst/>
          </a:prstGeom>
          <a:ln w="25400" cmpd="sng">
            <a:solidFill>
              <a:schemeClr val="accent6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 rot="2898011">
            <a:off x="5849442" y="3817056"/>
            <a:ext cx="1069550" cy="422310"/>
          </a:xfrm>
          <a:prstGeom prst="rect">
            <a:avLst/>
          </a:prstGeom>
          <a:noFill/>
        </p:spPr>
        <p:txBody>
          <a:bodyPr wrap="none" lIns="82824" tIns="41412" rIns="82824" bIns="41412" rtlCol="0">
            <a:spAutoFit/>
          </a:bodyPr>
          <a:lstStyle/>
          <a:p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export</a:t>
            </a:r>
          </a:p>
        </p:txBody>
      </p:sp>
      <p:sp>
        <p:nvSpPr>
          <p:cNvPr id="21" name="TextBox 20"/>
          <p:cNvSpPr txBox="1"/>
          <p:nvPr/>
        </p:nvSpPr>
        <p:spPr>
          <a:xfrm rot="2800295">
            <a:off x="5553673" y="4009738"/>
            <a:ext cx="940195" cy="422310"/>
          </a:xfrm>
          <a:prstGeom prst="rect">
            <a:avLst/>
          </a:prstGeom>
          <a:noFill/>
        </p:spPr>
        <p:txBody>
          <a:bodyPr wrap="none" lIns="82824" tIns="41412" rIns="82824" bIns="41412" rtlCol="0">
            <a:spAutoFit/>
          </a:bodyPr>
          <a:lstStyle/>
          <a:p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query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4522282" y="3413535"/>
            <a:ext cx="20785" cy="1452615"/>
          </a:xfrm>
          <a:prstGeom prst="straightConnector1">
            <a:avLst/>
          </a:prstGeom>
          <a:ln w="25400" cmpd="sng">
            <a:solidFill>
              <a:schemeClr val="accent3">
                <a:lumMod val="7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16224523">
            <a:off x="3813161" y="4049487"/>
            <a:ext cx="1069550" cy="422310"/>
          </a:xfrm>
          <a:prstGeom prst="rect">
            <a:avLst/>
          </a:prstGeom>
          <a:noFill/>
        </p:spPr>
        <p:txBody>
          <a:bodyPr wrap="none" lIns="82824" tIns="41412" rIns="82824" bIns="41412" rtlCol="0">
            <a:spAutoFit/>
          </a:bodyPr>
          <a:lstStyle/>
          <a:p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export</a:t>
            </a:r>
          </a:p>
        </p:txBody>
      </p:sp>
      <p:sp>
        <p:nvSpPr>
          <p:cNvPr id="25" name="TextBox 24"/>
          <p:cNvSpPr txBox="1"/>
          <p:nvPr/>
        </p:nvSpPr>
        <p:spPr>
          <a:xfrm rot="16227789">
            <a:off x="4254681" y="4016882"/>
            <a:ext cx="940195" cy="422310"/>
          </a:xfrm>
          <a:prstGeom prst="rect">
            <a:avLst/>
          </a:prstGeom>
          <a:noFill/>
        </p:spPr>
        <p:txBody>
          <a:bodyPr wrap="none" lIns="82824" tIns="41412" rIns="82824" bIns="41412" rtlCol="0">
            <a:spAutoFit/>
          </a:bodyPr>
          <a:lstStyle/>
          <a:p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query</a:t>
            </a:r>
          </a:p>
        </p:txBody>
      </p:sp>
    </p:spTree>
    <p:extLst>
      <p:ext uri="{BB962C8B-B14F-4D97-AF65-F5344CB8AC3E}">
        <p14:creationId xmlns:p14="http://schemas.microsoft.com/office/powerpoint/2010/main" val="300670133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4022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17461" y="1479702"/>
            <a:ext cx="8639999" cy="3896116"/>
          </a:xfrm>
        </p:spPr>
        <p:txBody>
          <a:bodyPr/>
          <a:lstStyle/>
          <a:p>
            <a:r>
              <a:rPr lang="en-US" dirty="0" smtClean="0"/>
              <a:t>“Export” does not </a:t>
            </a:r>
            <a:r>
              <a:rPr lang="en-US" i="1" dirty="0" smtClean="0"/>
              <a:t>necessarily</a:t>
            </a:r>
            <a:r>
              <a:rPr lang="en-US" dirty="0" smtClean="0"/>
              <a:t> mean physical conversion</a:t>
            </a:r>
          </a:p>
          <a:p>
            <a:pPr lvl="1"/>
            <a:r>
              <a:rPr lang="en-US" dirty="0" smtClean="0"/>
              <a:t>for very large databases a “duplication” would not be an option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ystems may provide SPARQL⇔SQL “bridges” to make queries on the fly</a:t>
            </a:r>
          </a:p>
          <a:p>
            <a:r>
              <a:rPr lang="en-US" dirty="0" smtClean="0"/>
              <a:t>Result of export is a “logical” view of the RDB content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“export”?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935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canonical RDF “view” of RDB tables</a:t>
            </a:r>
          </a:p>
          <a:p>
            <a:r>
              <a:rPr lang="en-US" dirty="0" smtClean="0"/>
              <a:t>Only needs the information in the RDB Schema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export: Direct Mapping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09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73180" y="3158870"/>
            <a:ext cx="2536674" cy="2180319"/>
            <a:chOff x="373180" y="3158869"/>
            <a:chExt cx="2536674" cy="2180319"/>
          </a:xfrm>
        </p:grpSpPr>
        <p:cxnSp>
          <p:nvCxnSpPr>
            <p:cNvPr id="32" name="Straight Arrow Connector 31"/>
            <p:cNvCxnSpPr/>
            <p:nvPr/>
          </p:nvCxnSpPr>
          <p:spPr>
            <a:xfrm flipH="1">
              <a:off x="974213" y="3158869"/>
              <a:ext cx="1395170" cy="2180319"/>
            </a:xfrm>
            <a:prstGeom prst="straightConnector1">
              <a:avLst/>
            </a:prstGeom>
            <a:ln w="28575" cmpd="sng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373180" y="3935155"/>
              <a:ext cx="253667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Table references are URI objects</a:t>
              </a:r>
              <a:endParaRPr lang="en-US" dirty="0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approach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4550918"/>
              </p:ext>
            </p:extLst>
          </p:nvPr>
        </p:nvGraphicFramePr>
        <p:xfrm>
          <a:off x="239713" y="2379823"/>
          <a:ext cx="5943599" cy="69981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831410"/>
                <a:gridCol w="641127"/>
                <a:gridCol w="1331366"/>
                <a:gridCol w="950976"/>
                <a:gridCol w="1188720"/>
              </a:tblGrid>
              <a:tr h="23327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ISBN</a:t>
                      </a:r>
                      <a:endParaRPr lang="en-US" sz="1100" b="1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Author</a:t>
                      </a:r>
                      <a:endParaRPr lang="en-US" sz="1100" b="1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Title</a:t>
                      </a:r>
                      <a:endParaRPr lang="en-US" sz="1100" b="1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Publisher</a:t>
                      </a:r>
                      <a:endParaRPr lang="en-US" sz="1100" b="1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Year</a:t>
                      </a:r>
                      <a:endParaRPr lang="en-US" sz="1100" b="1" dirty="0"/>
                    </a:p>
                  </a:txBody>
                  <a:tcPr marL="57519" marR="57519" marT="28759" marB="28759"/>
                </a:tc>
              </a:tr>
              <a:tr h="23327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0006511409X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noProof="1" smtClean="0"/>
                        <a:t>id_xyz</a:t>
                      </a:r>
                      <a:endParaRPr lang="en-US" sz="1100" noProof="1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The Glass Palace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noProof="1" smtClean="0"/>
                        <a:t>id_qpr</a:t>
                      </a:r>
                      <a:endParaRPr lang="en-US" sz="1100" noProof="1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2000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</a:tr>
              <a:tr h="23327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0007179871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noProof="1" smtClean="0"/>
                        <a:t>id_xyz</a:t>
                      </a:r>
                      <a:endParaRPr lang="en-US" sz="1100" noProof="1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The Hungry Tide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noProof="1" smtClean="0"/>
                        <a:t>id_qpr</a:t>
                      </a:r>
                      <a:endParaRPr lang="en-US" sz="1100" noProof="1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2004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8945418"/>
              </p:ext>
            </p:extLst>
          </p:nvPr>
        </p:nvGraphicFramePr>
        <p:xfrm>
          <a:off x="373180" y="5339188"/>
          <a:ext cx="4724400" cy="4077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35467"/>
                <a:gridCol w="1335467"/>
                <a:gridCol w="2053466"/>
              </a:tblGrid>
              <a:tr h="20389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ID</a:t>
                      </a:r>
                      <a:endParaRPr lang="en-US" sz="1000" b="1" dirty="0"/>
                    </a:p>
                  </a:txBody>
                  <a:tcPr marL="51490" marR="51490" marT="25745" marB="257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Name</a:t>
                      </a:r>
                      <a:endParaRPr lang="en-US" sz="1000" b="1" dirty="0"/>
                    </a:p>
                  </a:txBody>
                  <a:tcPr marL="51490" marR="51490" marT="25745" marB="257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Homepage</a:t>
                      </a:r>
                      <a:endParaRPr lang="en-US" sz="1000" b="1" dirty="0"/>
                    </a:p>
                  </a:txBody>
                  <a:tcPr marL="51490" marR="51490" marT="25745" marB="25745"/>
                </a:tc>
              </a:tr>
              <a:tr h="203890">
                <a:tc>
                  <a:txBody>
                    <a:bodyPr/>
                    <a:lstStyle/>
                    <a:p>
                      <a:r>
                        <a:rPr lang="en-US" sz="1000" noProof="1" smtClean="0"/>
                        <a:t>id_xyz</a:t>
                      </a:r>
                      <a:endParaRPr lang="en-US" sz="1000" noProof="1"/>
                    </a:p>
                  </a:txBody>
                  <a:tcPr marL="51490" marR="51490" marT="25745" marB="25745"/>
                </a:tc>
                <a:tc>
                  <a:txBody>
                    <a:bodyPr/>
                    <a:lstStyle/>
                    <a:p>
                      <a:r>
                        <a:rPr lang="en-US" sz="1000" noProof="1" smtClean="0"/>
                        <a:t>Ghosh, Amitav</a:t>
                      </a:r>
                      <a:endParaRPr lang="en-US" sz="1000" noProof="1"/>
                    </a:p>
                  </a:txBody>
                  <a:tcPr marL="51490" marR="51490" marT="25745" marB="25745"/>
                </a:tc>
                <a:tc>
                  <a:txBody>
                    <a:bodyPr/>
                    <a:lstStyle/>
                    <a:p>
                      <a:r>
                        <a:rPr lang="en-US" sz="1000" noProof="1" smtClean="0"/>
                        <a:t>http://www.amitavghosh.com</a:t>
                      </a:r>
                      <a:endParaRPr lang="en-US" sz="1000" noProof="1"/>
                    </a:p>
                  </a:txBody>
                  <a:tcPr marL="51490" marR="51490" marT="25745" marB="25745"/>
                </a:tc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6183311" y="2379824"/>
            <a:ext cx="2855568" cy="646331"/>
            <a:chOff x="6183311" y="2379823"/>
            <a:chExt cx="2855568" cy="646331"/>
          </a:xfrm>
        </p:grpSpPr>
        <p:sp>
          <p:nvSpPr>
            <p:cNvPr id="2" name="TextBox 1"/>
            <p:cNvSpPr txBox="1"/>
            <p:nvPr/>
          </p:nvSpPr>
          <p:spPr>
            <a:xfrm>
              <a:off x="6980071" y="2379823"/>
              <a:ext cx="20588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Each row is a subject</a:t>
              </a:r>
              <a:endParaRPr lang="en-US" dirty="0"/>
            </a:p>
          </p:txBody>
        </p:sp>
        <p:cxnSp>
          <p:nvCxnSpPr>
            <p:cNvPr id="7" name="Straight Arrow Connector 6"/>
            <p:cNvCxnSpPr>
              <a:endCxn id="2" idx="1"/>
            </p:cNvCxnSpPr>
            <p:nvPr/>
          </p:nvCxnSpPr>
          <p:spPr>
            <a:xfrm flipV="1">
              <a:off x="6183311" y="2702989"/>
              <a:ext cx="796760" cy="231771"/>
            </a:xfrm>
            <a:prstGeom prst="straightConnector1">
              <a:avLst/>
            </a:prstGeom>
            <a:ln w="28575" cmpd="sng">
              <a:solidFill>
                <a:schemeClr val="accent5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>
              <a:stCxn id="5" idx="3"/>
              <a:endCxn id="2" idx="1"/>
            </p:cNvCxnSpPr>
            <p:nvPr/>
          </p:nvCxnSpPr>
          <p:spPr>
            <a:xfrm flipV="1">
              <a:off x="6183311" y="2702989"/>
              <a:ext cx="796760" cy="26739"/>
            </a:xfrm>
            <a:prstGeom prst="straightConnector1">
              <a:avLst/>
            </a:prstGeom>
            <a:ln w="28575" cmpd="sng">
              <a:solidFill>
                <a:schemeClr val="accent5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974213" y="1532313"/>
            <a:ext cx="4661074" cy="847510"/>
            <a:chOff x="974213" y="1532313"/>
            <a:chExt cx="4661074" cy="847510"/>
          </a:xfrm>
        </p:grpSpPr>
        <p:cxnSp>
          <p:nvCxnSpPr>
            <p:cNvPr id="28" name="Straight Arrow Connector 27"/>
            <p:cNvCxnSpPr>
              <a:endCxn id="15" idx="2"/>
            </p:cNvCxnSpPr>
            <p:nvPr/>
          </p:nvCxnSpPr>
          <p:spPr>
            <a:xfrm flipH="1" flipV="1">
              <a:off x="3304750" y="1901645"/>
              <a:ext cx="2202462" cy="478178"/>
            </a:xfrm>
            <a:prstGeom prst="straightConnector1">
              <a:avLst/>
            </a:prstGeom>
            <a:ln w="28575" cmpd="sng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endCxn id="15" idx="2"/>
            </p:cNvCxnSpPr>
            <p:nvPr/>
          </p:nvCxnSpPr>
          <p:spPr>
            <a:xfrm flipH="1" flipV="1">
              <a:off x="3304750" y="1901645"/>
              <a:ext cx="1145846" cy="478178"/>
            </a:xfrm>
            <a:prstGeom prst="straightConnector1">
              <a:avLst/>
            </a:prstGeom>
            <a:ln w="28575" cmpd="sng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endCxn id="15" idx="2"/>
            </p:cNvCxnSpPr>
            <p:nvPr/>
          </p:nvCxnSpPr>
          <p:spPr>
            <a:xfrm flipH="1" flipV="1">
              <a:off x="3304750" y="1901645"/>
              <a:ext cx="131921" cy="478178"/>
            </a:xfrm>
            <a:prstGeom prst="straightConnector1">
              <a:avLst/>
            </a:prstGeom>
            <a:ln w="28575" cmpd="sng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endCxn id="15" idx="2"/>
            </p:cNvCxnSpPr>
            <p:nvPr/>
          </p:nvCxnSpPr>
          <p:spPr>
            <a:xfrm flipV="1">
              <a:off x="2486784" y="1901645"/>
              <a:ext cx="817966" cy="478178"/>
            </a:xfrm>
            <a:prstGeom prst="straightConnector1">
              <a:avLst/>
            </a:prstGeom>
            <a:ln w="28575" cmpd="sng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endCxn id="15" idx="2"/>
            </p:cNvCxnSpPr>
            <p:nvPr/>
          </p:nvCxnSpPr>
          <p:spPr>
            <a:xfrm flipV="1">
              <a:off x="1312766" y="1901645"/>
              <a:ext cx="1991984" cy="478178"/>
            </a:xfrm>
            <a:prstGeom prst="straightConnector1">
              <a:avLst/>
            </a:prstGeom>
            <a:ln w="28575" cmpd="sng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974213" y="1532313"/>
              <a:ext cx="46610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Each column name provides a predicate</a:t>
              </a:r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38055" y="3158869"/>
            <a:ext cx="6966171" cy="1592556"/>
            <a:chOff x="1238055" y="3158869"/>
            <a:chExt cx="6966171" cy="1592556"/>
          </a:xfrm>
        </p:grpSpPr>
        <p:cxnSp>
          <p:nvCxnSpPr>
            <p:cNvPr id="38" name="Straight Arrow Connector 37"/>
            <p:cNvCxnSpPr>
              <a:endCxn id="37" idx="0"/>
            </p:cNvCxnSpPr>
            <p:nvPr/>
          </p:nvCxnSpPr>
          <p:spPr>
            <a:xfrm>
              <a:off x="1238055" y="3158869"/>
              <a:ext cx="5272409" cy="1223224"/>
            </a:xfrm>
            <a:prstGeom prst="straightConnector1">
              <a:avLst/>
            </a:prstGeom>
            <a:ln w="28575" cmpd="sng"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4816702" y="4382093"/>
              <a:ext cx="33875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Cells are Literal objects</a:t>
              </a:r>
              <a:endParaRPr lang="en-US" dirty="0"/>
            </a:p>
          </p:txBody>
        </p:sp>
        <p:cxnSp>
          <p:nvCxnSpPr>
            <p:cNvPr id="41" name="Straight Arrow Connector 40"/>
            <p:cNvCxnSpPr>
              <a:endCxn id="37" idx="0"/>
            </p:cNvCxnSpPr>
            <p:nvPr/>
          </p:nvCxnSpPr>
          <p:spPr>
            <a:xfrm>
              <a:off x="3436671" y="3158869"/>
              <a:ext cx="3073793" cy="1223224"/>
            </a:xfrm>
            <a:prstGeom prst="straightConnector1">
              <a:avLst/>
            </a:prstGeom>
            <a:ln w="28575" cmpd="sng"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endCxn id="37" idx="0"/>
            </p:cNvCxnSpPr>
            <p:nvPr/>
          </p:nvCxnSpPr>
          <p:spPr>
            <a:xfrm>
              <a:off x="5507212" y="3158869"/>
              <a:ext cx="1003252" cy="1223224"/>
            </a:xfrm>
            <a:prstGeom prst="straightConnector1">
              <a:avLst/>
            </a:prstGeom>
            <a:ln w="28575" cmpd="sng"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8378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approach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8119653"/>
              </p:ext>
            </p:extLst>
          </p:nvPr>
        </p:nvGraphicFramePr>
        <p:xfrm>
          <a:off x="239713" y="2379823"/>
          <a:ext cx="5943599" cy="69981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831410"/>
                <a:gridCol w="641127"/>
                <a:gridCol w="1331366"/>
                <a:gridCol w="950976"/>
                <a:gridCol w="1188720"/>
              </a:tblGrid>
              <a:tr h="23327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ISBN</a:t>
                      </a:r>
                      <a:endParaRPr lang="en-US" sz="1100" b="1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Author</a:t>
                      </a:r>
                      <a:endParaRPr lang="en-US" sz="1100" b="1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Title</a:t>
                      </a:r>
                      <a:endParaRPr lang="en-US" sz="1100" b="1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Publisher</a:t>
                      </a:r>
                      <a:endParaRPr lang="en-US" sz="1100" b="1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Year</a:t>
                      </a:r>
                      <a:endParaRPr lang="en-US" sz="1100" b="1" dirty="0"/>
                    </a:p>
                  </a:txBody>
                  <a:tcPr marL="57519" marR="57519" marT="28759" marB="28759"/>
                </a:tc>
              </a:tr>
              <a:tr h="23327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0006511409X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noProof="1" smtClean="0"/>
                        <a:t>id_xyz</a:t>
                      </a:r>
                      <a:endParaRPr lang="en-US" sz="1100" noProof="1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The Glass Palace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noProof="1" smtClean="0"/>
                        <a:t>id_qpr</a:t>
                      </a:r>
                      <a:endParaRPr lang="en-US" sz="1100" noProof="1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2000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</a:tr>
              <a:tr h="23327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0007179871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noProof="1" smtClean="0"/>
                        <a:t>id_xyz</a:t>
                      </a:r>
                      <a:endParaRPr lang="en-US" sz="1100" noProof="1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The Hungry Tide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noProof="1" smtClean="0"/>
                        <a:t>id_qpr</a:t>
                      </a:r>
                      <a:endParaRPr lang="en-US" sz="1100" noProof="1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2004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</a:tr>
            </a:tbl>
          </a:graphicData>
        </a:graphic>
      </p:graphicFrame>
      <p:grpSp>
        <p:nvGrpSpPr>
          <p:cNvPr id="24" name="Group 23"/>
          <p:cNvGrpSpPr/>
          <p:nvPr/>
        </p:nvGrpSpPr>
        <p:grpSpPr>
          <a:xfrm>
            <a:off x="3446665" y="3537517"/>
            <a:ext cx="5649913" cy="3075145"/>
            <a:chOff x="4278312" y="3551237"/>
            <a:chExt cx="5649913" cy="3075145"/>
          </a:xfrm>
        </p:grpSpPr>
        <p:grpSp>
          <p:nvGrpSpPr>
            <p:cNvPr id="29" name="Group 28"/>
            <p:cNvGrpSpPr/>
            <p:nvPr/>
          </p:nvGrpSpPr>
          <p:grpSpPr>
            <a:xfrm>
              <a:off x="5525892" y="5075237"/>
              <a:ext cx="4402333" cy="1551145"/>
              <a:chOff x="5525892" y="5075237"/>
              <a:chExt cx="4402333" cy="1551145"/>
            </a:xfrm>
          </p:grpSpPr>
          <p:sp>
            <p:nvSpPr>
              <p:cNvPr id="52" name="Oval 51"/>
              <p:cNvSpPr/>
              <p:nvPr/>
            </p:nvSpPr>
            <p:spPr bwMode="auto">
              <a:xfrm>
                <a:off x="7348086" y="5432469"/>
                <a:ext cx="1676400" cy="226267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49217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800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cxnSp>
            <p:nvCxnSpPr>
              <p:cNvPr id="53" name="Straight Arrow Connector 52"/>
              <p:cNvCxnSpPr>
                <a:stCxn id="52" idx="6"/>
                <a:endCxn id="62" idx="2"/>
              </p:cNvCxnSpPr>
              <p:nvPr/>
            </p:nvCxnSpPr>
            <p:spPr bwMode="auto">
              <a:xfrm flipV="1">
                <a:off x="9024486" y="5304787"/>
                <a:ext cx="593383" cy="240816"/>
              </a:xfrm>
              <a:prstGeom prst="straightConnector1">
                <a:avLst/>
              </a:prstGeom>
              <a:solidFill>
                <a:srgbClr val="00B8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lg" len="med"/>
              </a:ln>
              <a:effectLst/>
            </p:spPr>
          </p:cxnSp>
          <p:grpSp>
            <p:nvGrpSpPr>
              <p:cNvPr id="54" name="Group 53"/>
              <p:cNvGrpSpPr/>
              <p:nvPr/>
            </p:nvGrpSpPr>
            <p:grpSpPr>
              <a:xfrm>
                <a:off x="5525892" y="5075237"/>
                <a:ext cx="4402333" cy="1551145"/>
                <a:chOff x="5525892" y="5075237"/>
                <a:chExt cx="4402333" cy="1551145"/>
              </a:xfrm>
            </p:grpSpPr>
            <p:sp>
              <p:nvSpPr>
                <p:cNvPr id="55" name="Rectangle 54"/>
                <p:cNvSpPr/>
                <p:nvPr/>
              </p:nvSpPr>
              <p:spPr bwMode="auto">
                <a:xfrm>
                  <a:off x="5525892" y="6396832"/>
                  <a:ext cx="1206759" cy="229550"/>
                </a:xfrm>
                <a:prstGeom prst="rect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 defTabSz="449217" fontAlgn="base" hangingPunct="0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</a:pPr>
                  <a:r>
                    <a:rPr lang="en-US" sz="1000" b="1" noProof="1">
                      <a:solidFill>
                        <a:srgbClr val="0D0D0D"/>
                      </a:solidFill>
                    </a:rPr>
                    <a:t>Ghosh, Amitav</a:t>
                  </a:r>
                  <a:endParaRPr lang="en-US" sz="1000" b="1" noProof="1">
                    <a:solidFill>
                      <a:srgbClr val="0D0D0D"/>
                    </a:solidFill>
                    <a:latin typeface="Arial" charset="0"/>
                  </a:endParaRPr>
                </a:p>
              </p:txBody>
            </p:sp>
            <p:cxnSp>
              <p:nvCxnSpPr>
                <p:cNvPr id="56" name="Curved Connector 55"/>
                <p:cNvCxnSpPr>
                  <a:stCxn id="52" idx="4"/>
                  <a:endCxn id="55" idx="0"/>
                </p:cNvCxnSpPr>
                <p:nvPr/>
              </p:nvCxnSpPr>
              <p:spPr bwMode="auto">
                <a:xfrm rot="5400000">
                  <a:off x="6788731" y="4999277"/>
                  <a:ext cx="738096" cy="2057014"/>
                </a:xfrm>
                <a:prstGeom prst="curvedConnector3">
                  <a:avLst>
                    <a:gd name="adj1" fmla="val 50000"/>
                  </a:avLst>
                </a:prstGeom>
                <a:solidFill>
                  <a:srgbClr val="00B8FF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/>
                  <a:tailEnd type="stealth" w="lg" len="med"/>
                </a:ln>
                <a:effectLst/>
              </p:spPr>
            </p:cxnSp>
            <p:cxnSp>
              <p:nvCxnSpPr>
                <p:cNvPr id="57" name="Curved Connector 56"/>
                <p:cNvCxnSpPr>
                  <a:stCxn id="52" idx="4"/>
                  <a:endCxn id="61" idx="0"/>
                </p:cNvCxnSpPr>
                <p:nvPr/>
              </p:nvCxnSpPr>
              <p:spPr bwMode="auto">
                <a:xfrm rot="5400000">
                  <a:off x="7815422" y="6025968"/>
                  <a:ext cx="738096" cy="3632"/>
                </a:xfrm>
                <a:prstGeom prst="curvedConnector3">
                  <a:avLst>
                    <a:gd name="adj1" fmla="val 50000"/>
                  </a:avLst>
                </a:prstGeom>
                <a:solidFill>
                  <a:srgbClr val="00B8FF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/>
                  <a:tailEnd type="stealth" w="lg" len="med"/>
                </a:ln>
                <a:effectLst/>
              </p:spPr>
            </p:cxnSp>
            <p:sp>
              <p:nvSpPr>
                <p:cNvPr id="58" name="TextBox 57"/>
                <p:cNvSpPr txBox="1"/>
                <p:nvPr/>
              </p:nvSpPr>
              <p:spPr>
                <a:xfrm>
                  <a:off x="6335713" y="5684837"/>
                  <a:ext cx="137160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b="1" noProof="1">
                      <a:solidFill>
                        <a:srgbClr val="0D0D0D"/>
                      </a:solidFill>
                    </a:rPr>
                    <a:t>&lt;Person#Name&gt;</a:t>
                  </a:r>
                </a:p>
              </p:txBody>
            </p:sp>
            <p:sp>
              <p:nvSpPr>
                <p:cNvPr id="59" name="TextBox 58"/>
                <p:cNvSpPr txBox="1"/>
                <p:nvPr/>
              </p:nvSpPr>
              <p:spPr>
                <a:xfrm>
                  <a:off x="8240711" y="5922715"/>
                  <a:ext cx="1687513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b="1" noProof="1">
                      <a:solidFill>
                        <a:srgbClr val="0D0D0D"/>
                      </a:solidFill>
                    </a:rPr>
                    <a:t>&lt;Person#Homepage&gt;</a:t>
                  </a:r>
                </a:p>
              </p:txBody>
            </p:sp>
            <p:sp>
              <p:nvSpPr>
                <p:cNvPr id="60" name="TextBox 59"/>
                <p:cNvSpPr txBox="1"/>
                <p:nvPr/>
              </p:nvSpPr>
              <p:spPr>
                <a:xfrm>
                  <a:off x="7438796" y="5429024"/>
                  <a:ext cx="152400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b="1" noProof="1">
                      <a:solidFill>
                        <a:srgbClr val="0D0D0D"/>
                      </a:solidFill>
                    </a:rPr>
                    <a:t>&lt;Person/ID-id_xyz&gt;</a:t>
                  </a:r>
                </a:p>
              </p:txBody>
            </p:sp>
            <p:sp>
              <p:nvSpPr>
                <p:cNvPr id="61" name="Rectangle 60"/>
                <p:cNvSpPr/>
                <p:nvPr/>
              </p:nvSpPr>
              <p:spPr bwMode="auto">
                <a:xfrm>
                  <a:off x="7115854" y="6396832"/>
                  <a:ext cx="2133599" cy="229550"/>
                </a:xfrm>
                <a:prstGeom prst="rect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 defTabSz="449217" fontAlgn="base" hangingPunct="0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</a:pPr>
                  <a:r>
                    <a:rPr lang="en-US" sz="1000" b="1" noProof="1">
                      <a:solidFill>
                        <a:srgbClr val="0D0D0D"/>
                      </a:solidFill>
                    </a:rPr>
                    <a:t>http://www.amitavghosh.com</a:t>
                  </a:r>
                  <a:endParaRPr lang="en-US" sz="1000" b="1" noProof="1">
                    <a:solidFill>
                      <a:srgbClr val="0D0D0D"/>
                    </a:solidFill>
                    <a:latin typeface="Arial" charset="0"/>
                  </a:endParaRPr>
                </a:p>
              </p:txBody>
            </p:sp>
            <p:sp>
              <p:nvSpPr>
                <p:cNvPr id="62" name="Rectangle 61"/>
                <p:cNvSpPr/>
                <p:nvPr/>
              </p:nvSpPr>
              <p:spPr bwMode="auto">
                <a:xfrm>
                  <a:off x="9307512" y="5075237"/>
                  <a:ext cx="620713" cy="229550"/>
                </a:xfrm>
                <a:prstGeom prst="rect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 defTabSz="449217" fontAlgn="base" hangingPunct="0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</a:pPr>
                  <a:r>
                    <a:rPr lang="en-US" sz="1000" b="1" dirty="0">
                      <a:solidFill>
                        <a:srgbClr val="0D0D0D"/>
                      </a:solidFill>
                    </a:rPr>
                    <a:t>id_xyz</a:t>
                  </a:r>
                  <a:endParaRPr lang="en-US" sz="1000" b="1" dirty="0">
                    <a:solidFill>
                      <a:srgbClr val="0D0D0D"/>
                    </a:solidFill>
                    <a:latin typeface="Arial" charset="0"/>
                  </a:endParaRPr>
                </a:p>
              </p:txBody>
            </p:sp>
            <p:sp>
              <p:nvSpPr>
                <p:cNvPr id="63" name="TextBox 62"/>
                <p:cNvSpPr txBox="1"/>
                <p:nvPr/>
              </p:nvSpPr>
              <p:spPr>
                <a:xfrm rot="20232856">
                  <a:off x="8815365" y="5372699"/>
                  <a:ext cx="1069347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b="1" noProof="1">
                      <a:solidFill>
                        <a:srgbClr val="0D0D0D"/>
                      </a:solidFill>
                    </a:rPr>
                    <a:t>&lt;Person#ID&gt;</a:t>
                  </a:r>
                </a:p>
              </p:txBody>
            </p:sp>
          </p:grpSp>
        </p:grpSp>
        <p:grpSp>
          <p:nvGrpSpPr>
            <p:cNvPr id="30" name="Group 29"/>
            <p:cNvGrpSpPr/>
            <p:nvPr/>
          </p:nvGrpSpPr>
          <p:grpSpPr>
            <a:xfrm>
              <a:off x="4278312" y="3551237"/>
              <a:ext cx="5631185" cy="1882026"/>
              <a:chOff x="4278312" y="3551237"/>
              <a:chExt cx="5631185" cy="1882026"/>
            </a:xfrm>
          </p:grpSpPr>
          <p:sp>
            <p:nvSpPr>
              <p:cNvPr id="35" name="Oval 34"/>
              <p:cNvSpPr/>
              <p:nvPr/>
            </p:nvSpPr>
            <p:spPr bwMode="auto">
              <a:xfrm>
                <a:off x="6823757" y="4102026"/>
                <a:ext cx="2725058" cy="322791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449217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r>
                  <a:rPr lang="en-US" sz="1000" b="1" noProof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charset="0"/>
                  </a:rPr>
                  <a:t>&lt;Book/ISBN-0006511409&gt;</a:t>
                </a:r>
              </a:p>
            </p:txBody>
          </p:sp>
          <p:sp>
            <p:nvSpPr>
              <p:cNvPr id="36" name="Rectangle 35"/>
              <p:cNvSpPr/>
              <p:nvPr/>
            </p:nvSpPr>
            <p:spPr bwMode="auto">
              <a:xfrm>
                <a:off x="4278312" y="3982335"/>
                <a:ext cx="1511559" cy="22955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449217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r>
                  <a:rPr lang="en-US" sz="1000" b="1" dirty="0">
                    <a:solidFill>
                      <a:srgbClr val="0D0D0D"/>
                    </a:solidFill>
                  </a:rPr>
                  <a:t>The Glass Palace</a:t>
                </a:r>
                <a:endParaRPr lang="en-US" sz="1000" b="1" dirty="0">
                  <a:solidFill>
                    <a:srgbClr val="0D0D0D"/>
                  </a:solidFill>
                  <a:latin typeface="Arial" charset="0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 bwMode="auto">
              <a:xfrm>
                <a:off x="4278312" y="4333176"/>
                <a:ext cx="1511559" cy="22955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449217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r>
                  <a:rPr lang="en-US" sz="1000" b="1" dirty="0">
                    <a:solidFill>
                      <a:srgbClr val="0D0D0D"/>
                    </a:solidFill>
                  </a:rPr>
                  <a:t>2000</a:t>
                </a:r>
                <a:endParaRPr lang="en-US" sz="1000" b="1" dirty="0">
                  <a:solidFill>
                    <a:srgbClr val="0D0D0D"/>
                  </a:solidFill>
                  <a:latin typeface="Arial" charset="0"/>
                </a:endParaRPr>
              </a:p>
            </p:txBody>
          </p:sp>
          <p:cxnSp>
            <p:nvCxnSpPr>
              <p:cNvPr id="40" name="Curved Connector 39"/>
              <p:cNvCxnSpPr>
                <a:stCxn id="35" idx="4"/>
              </p:cNvCxnSpPr>
              <p:nvPr/>
            </p:nvCxnSpPr>
            <p:spPr bwMode="auto">
              <a:xfrm rot="5400000">
                <a:off x="7682460" y="4928643"/>
                <a:ext cx="1007652" cy="1588"/>
              </a:xfrm>
              <a:prstGeom prst="curvedConnector3">
                <a:avLst>
                  <a:gd name="adj1" fmla="val 50000"/>
                </a:avLst>
              </a:prstGeom>
              <a:solidFill>
                <a:srgbClr val="00B8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/>
                <a:tailEnd type="stealth" w="lg" len="med"/>
              </a:ln>
              <a:effectLst/>
            </p:spPr>
          </p:cxnSp>
          <p:cxnSp>
            <p:nvCxnSpPr>
              <p:cNvPr id="42" name="Straight Arrow Connector 41"/>
              <p:cNvCxnSpPr>
                <a:stCxn id="35" idx="2"/>
                <a:endCxn id="39" idx="3"/>
              </p:cNvCxnSpPr>
              <p:nvPr/>
            </p:nvCxnSpPr>
            <p:spPr bwMode="auto">
              <a:xfrm flipH="1">
                <a:off x="5789871" y="4263422"/>
                <a:ext cx="1033886" cy="184529"/>
              </a:xfrm>
              <a:prstGeom prst="straightConnector1">
                <a:avLst/>
              </a:prstGeom>
              <a:solidFill>
                <a:srgbClr val="00B8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lg" len="med"/>
              </a:ln>
              <a:effectLst/>
            </p:spPr>
          </p:cxnSp>
          <p:sp>
            <p:nvSpPr>
              <p:cNvPr id="43" name="TextBox 42"/>
              <p:cNvSpPr txBox="1"/>
              <p:nvPr/>
            </p:nvSpPr>
            <p:spPr>
              <a:xfrm rot="346954">
                <a:off x="5905021" y="3973893"/>
                <a:ext cx="106082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noProof="1">
                    <a:solidFill>
                      <a:srgbClr val="0D0D0D"/>
                    </a:solidFill>
                  </a:rPr>
                  <a:t>&lt;Book#Title&gt;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 rot="21077710">
                <a:off x="5843127" y="4320075"/>
                <a:ext cx="115359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noProof="1">
                    <a:solidFill>
                      <a:srgbClr val="0D0D0D"/>
                    </a:solidFill>
                  </a:rPr>
                  <a:t>&lt;Book#Year&gt;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8164511" y="4729409"/>
                <a:ext cx="172615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noProof="1">
                    <a:solidFill>
                      <a:srgbClr val="0D0D0D"/>
                    </a:solidFill>
                  </a:rPr>
                  <a:t>&lt;Book#ref-Author&gt;</a:t>
                </a:r>
              </a:p>
            </p:txBody>
          </p:sp>
          <p:sp>
            <p:nvSpPr>
              <p:cNvPr id="47" name="Rectangle 46"/>
              <p:cNvSpPr/>
              <p:nvPr/>
            </p:nvSpPr>
            <p:spPr bwMode="auto">
              <a:xfrm>
                <a:off x="5429917" y="3551237"/>
                <a:ext cx="1511559" cy="22955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449217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r>
                  <a:rPr lang="en-US" sz="1000" b="1" dirty="0">
                    <a:solidFill>
                      <a:srgbClr val="0D0D0D"/>
                    </a:solidFill>
                  </a:rPr>
                  <a:t>0006511409X</a:t>
                </a:r>
                <a:endParaRPr lang="en-US" sz="1000" b="1" dirty="0">
                  <a:solidFill>
                    <a:srgbClr val="0D0D0D"/>
                  </a:solidFill>
                  <a:latin typeface="Arial" charset="0"/>
                </a:endParaRPr>
              </a:p>
            </p:txBody>
          </p:sp>
          <p:cxnSp>
            <p:nvCxnSpPr>
              <p:cNvPr id="48" name="Straight Arrow Connector 47"/>
              <p:cNvCxnSpPr>
                <a:stCxn id="35" idx="0"/>
                <a:endCxn id="47" idx="3"/>
              </p:cNvCxnSpPr>
              <p:nvPr/>
            </p:nvCxnSpPr>
            <p:spPr bwMode="auto">
              <a:xfrm flipH="1" flipV="1">
                <a:off x="6941476" y="3666012"/>
                <a:ext cx="1244810" cy="436014"/>
              </a:xfrm>
              <a:prstGeom prst="straightConnector1">
                <a:avLst/>
              </a:prstGeom>
              <a:solidFill>
                <a:srgbClr val="00B8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lg" len="med"/>
              </a:ln>
              <a:effectLst/>
            </p:spPr>
          </p:cxnSp>
          <p:sp>
            <p:nvSpPr>
              <p:cNvPr id="49" name="TextBox 48"/>
              <p:cNvSpPr txBox="1"/>
              <p:nvPr/>
            </p:nvSpPr>
            <p:spPr>
              <a:xfrm rot="1202243">
                <a:off x="6988939" y="3674153"/>
                <a:ext cx="115359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noProof="1">
                    <a:solidFill>
                      <a:srgbClr val="0D0D0D"/>
                    </a:solidFill>
                  </a:rPr>
                  <a:t>&lt;Book#ISBN&gt;</a:t>
                </a:r>
              </a:p>
            </p:txBody>
          </p:sp>
          <p:sp>
            <p:nvSpPr>
              <p:cNvPr id="50" name="Rectangle 49"/>
              <p:cNvSpPr/>
              <p:nvPr/>
            </p:nvSpPr>
            <p:spPr bwMode="auto">
              <a:xfrm>
                <a:off x="9288784" y="3563813"/>
                <a:ext cx="620713" cy="22955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449217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r>
                  <a:rPr lang="en-US" sz="1000" b="1" dirty="0">
                    <a:solidFill>
                      <a:srgbClr val="0D0D0D"/>
                    </a:solidFill>
                  </a:rPr>
                  <a:t>id_xyz</a:t>
                </a:r>
                <a:endParaRPr lang="en-US" sz="1000" b="1" dirty="0">
                  <a:solidFill>
                    <a:srgbClr val="0D0D0D"/>
                  </a:solidFill>
                  <a:latin typeface="Arial" charset="0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 rot="20280577">
                <a:off x="8109124" y="3617495"/>
                <a:ext cx="14123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noProof="1">
                    <a:solidFill>
                      <a:srgbClr val="0D0D0D"/>
                    </a:solidFill>
                  </a:rPr>
                  <a:t>&lt;Book#Author&gt;</a:t>
                </a:r>
              </a:p>
            </p:txBody>
          </p:sp>
        </p:grpSp>
        <p:cxnSp>
          <p:nvCxnSpPr>
            <p:cNvPr id="33" name="Straight Arrow Connector 32"/>
            <p:cNvCxnSpPr/>
            <p:nvPr/>
          </p:nvCxnSpPr>
          <p:spPr bwMode="auto">
            <a:xfrm flipV="1">
              <a:off x="8186286" y="3678588"/>
              <a:ext cx="1102498" cy="423438"/>
            </a:xfrm>
            <a:prstGeom prst="straightConnector1">
              <a:avLst/>
            </a:prstGeom>
            <a:solidFill>
              <a:srgbClr val="00B8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med"/>
            </a:ln>
            <a:effectLst/>
          </p:spPr>
        </p:cxnSp>
        <p:cxnSp>
          <p:nvCxnSpPr>
            <p:cNvPr id="34" name="Straight Arrow Connector 33"/>
            <p:cNvCxnSpPr/>
            <p:nvPr/>
          </p:nvCxnSpPr>
          <p:spPr bwMode="auto">
            <a:xfrm flipH="1" flipV="1">
              <a:off x="5789871" y="4097110"/>
              <a:ext cx="1033886" cy="166312"/>
            </a:xfrm>
            <a:prstGeom prst="straightConnector1">
              <a:avLst/>
            </a:prstGeom>
            <a:solidFill>
              <a:srgbClr val="00B8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med"/>
            </a:ln>
            <a:effectLst/>
          </p:spPr>
        </p:cxnSp>
      </p:grpSp>
      <p:graphicFrame>
        <p:nvGraphicFramePr>
          <p:cNvPr id="64" name="Table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060444"/>
              </p:ext>
            </p:extLst>
          </p:nvPr>
        </p:nvGraphicFramePr>
        <p:xfrm>
          <a:off x="373180" y="5339188"/>
          <a:ext cx="4724400" cy="4077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35467"/>
                <a:gridCol w="1335467"/>
                <a:gridCol w="2053466"/>
              </a:tblGrid>
              <a:tr h="20389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ID</a:t>
                      </a:r>
                      <a:endParaRPr lang="en-US" sz="1000" b="1" dirty="0"/>
                    </a:p>
                  </a:txBody>
                  <a:tcPr marL="51490" marR="51490" marT="25745" marB="257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Name</a:t>
                      </a:r>
                      <a:endParaRPr lang="en-US" sz="1000" b="1" dirty="0"/>
                    </a:p>
                  </a:txBody>
                  <a:tcPr marL="51490" marR="51490" marT="25745" marB="257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Homepage</a:t>
                      </a:r>
                      <a:endParaRPr lang="en-US" sz="1000" b="1" dirty="0"/>
                    </a:p>
                  </a:txBody>
                  <a:tcPr marL="51490" marR="51490" marT="25745" marB="25745"/>
                </a:tc>
              </a:tr>
              <a:tr h="203890">
                <a:tc>
                  <a:txBody>
                    <a:bodyPr/>
                    <a:lstStyle/>
                    <a:p>
                      <a:r>
                        <a:rPr lang="en-US" sz="1000" noProof="1" smtClean="0"/>
                        <a:t>id_xyz</a:t>
                      </a:r>
                      <a:endParaRPr lang="en-US" sz="1000" noProof="1"/>
                    </a:p>
                  </a:txBody>
                  <a:tcPr marL="51490" marR="51490" marT="25745" marB="25745"/>
                </a:tc>
                <a:tc>
                  <a:txBody>
                    <a:bodyPr/>
                    <a:lstStyle/>
                    <a:p>
                      <a:r>
                        <a:rPr lang="en-US" sz="1000" noProof="1" smtClean="0"/>
                        <a:t>Ghosh, Amitav</a:t>
                      </a:r>
                      <a:endParaRPr lang="en-US" sz="1000" noProof="1"/>
                    </a:p>
                  </a:txBody>
                  <a:tcPr marL="51490" marR="51490" marT="25745" marB="25745"/>
                </a:tc>
                <a:tc>
                  <a:txBody>
                    <a:bodyPr/>
                    <a:lstStyle/>
                    <a:p>
                      <a:r>
                        <a:rPr lang="en-US" sz="1000" noProof="1" smtClean="0"/>
                        <a:t>http://www.amitavghosh.com</a:t>
                      </a:r>
                      <a:endParaRPr lang="en-US" sz="1000" noProof="1"/>
                    </a:p>
                  </a:txBody>
                  <a:tcPr marL="51490" marR="51490" marT="25745" marB="25745"/>
                </a:tc>
              </a:tr>
            </a:tbl>
          </a:graphicData>
        </a:graphic>
      </p:graphicFrame>
      <p:cxnSp>
        <p:nvCxnSpPr>
          <p:cNvPr id="20" name="Curved Connector 19"/>
          <p:cNvCxnSpPr>
            <a:stCxn id="5" idx="3"/>
            <a:endCxn id="35" idx="0"/>
          </p:cNvCxnSpPr>
          <p:nvPr/>
        </p:nvCxnSpPr>
        <p:spPr>
          <a:xfrm>
            <a:off x="6183312" y="2729729"/>
            <a:ext cx="1171327" cy="1358577"/>
          </a:xfrm>
          <a:prstGeom prst="curvedConnector2">
            <a:avLst/>
          </a:prstGeom>
          <a:ln w="28575" cmpd="sng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Curved Connector 67"/>
          <p:cNvCxnSpPr>
            <a:stCxn id="64" idx="3"/>
            <a:endCxn id="52" idx="2"/>
          </p:cNvCxnSpPr>
          <p:nvPr/>
        </p:nvCxnSpPr>
        <p:spPr>
          <a:xfrm flipV="1">
            <a:off x="5097580" y="5531882"/>
            <a:ext cx="1418858" cy="11196"/>
          </a:xfrm>
          <a:prstGeom prst="curvedConnector3">
            <a:avLst>
              <a:gd name="adj1" fmla="val 50000"/>
            </a:avLst>
          </a:prstGeom>
          <a:ln w="28575" cmpd="sng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1760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926256" y="503313"/>
            <a:ext cx="1451519" cy="872032"/>
            <a:chOff x="1687512" y="4922837"/>
            <a:chExt cx="1600199" cy="96125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87512" y="5227637"/>
              <a:ext cx="1143000" cy="65645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20912" y="4922837"/>
              <a:ext cx="1066799" cy="615736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3706627" y="2144046"/>
            <a:ext cx="1664507" cy="1483253"/>
            <a:chOff x="3896179" y="4130211"/>
            <a:chExt cx="1664507" cy="1483253"/>
          </a:xfrm>
        </p:grpSpPr>
        <p:sp>
          <p:nvSpPr>
            <p:cNvPr id="26" name="Rectangle 25"/>
            <p:cNvSpPr/>
            <p:nvPr/>
          </p:nvSpPr>
          <p:spPr>
            <a:xfrm>
              <a:off x="3896179" y="4130211"/>
              <a:ext cx="1664507" cy="148325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" name="Group 33"/>
            <p:cNvGrpSpPr/>
            <p:nvPr/>
          </p:nvGrpSpPr>
          <p:grpSpPr>
            <a:xfrm>
              <a:off x="4071792" y="4302689"/>
              <a:ext cx="1313280" cy="1138296"/>
              <a:chOff x="4659312" y="2789237"/>
              <a:chExt cx="1143000" cy="990600"/>
            </a:xfrm>
          </p:grpSpPr>
          <p:sp>
            <p:nvSpPr>
              <p:cNvPr id="10" name="Oval 9"/>
              <p:cNvSpPr/>
              <p:nvPr/>
            </p:nvSpPr>
            <p:spPr bwMode="auto">
              <a:xfrm>
                <a:off x="4887912" y="2789237"/>
                <a:ext cx="152400" cy="152400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061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 bwMode="auto">
              <a:xfrm>
                <a:off x="5116512" y="3170237"/>
                <a:ext cx="152400" cy="152400"/>
              </a:xfrm>
              <a:prstGeom prst="ellipse">
                <a:avLst/>
              </a:prstGeom>
              <a:solidFill>
                <a:srgbClr val="00009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061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 bwMode="auto">
              <a:xfrm>
                <a:off x="5573712" y="278923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061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 bwMode="auto">
              <a:xfrm>
                <a:off x="5649912" y="3246437"/>
                <a:ext cx="152400" cy="152400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061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4659312" y="3398837"/>
                <a:ext cx="152400" cy="152400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061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 bwMode="auto">
              <a:xfrm>
                <a:off x="5345112" y="3627437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061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cxnSp>
            <p:nvCxnSpPr>
              <p:cNvPr id="16" name="Straight Arrow Connector 15"/>
              <p:cNvCxnSpPr>
                <a:stCxn id="10" idx="6"/>
                <a:endCxn id="12" idx="2"/>
              </p:cNvCxnSpPr>
              <p:nvPr/>
            </p:nvCxnSpPr>
            <p:spPr bwMode="auto">
              <a:xfrm>
                <a:off x="5040312" y="2865437"/>
                <a:ext cx="533400" cy="1588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17" name="Straight Arrow Connector 16"/>
              <p:cNvCxnSpPr>
                <a:stCxn id="10" idx="5"/>
                <a:endCxn id="13" idx="1"/>
              </p:cNvCxnSpPr>
              <p:nvPr/>
            </p:nvCxnSpPr>
            <p:spPr bwMode="auto">
              <a:xfrm rot="16200000" flipH="1">
                <a:off x="5170394" y="2766919"/>
                <a:ext cx="349436" cy="654236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18" name="Straight Arrow Connector 17"/>
              <p:cNvCxnSpPr>
                <a:stCxn id="14" idx="7"/>
                <a:endCxn id="11" idx="2"/>
              </p:cNvCxnSpPr>
              <p:nvPr/>
            </p:nvCxnSpPr>
            <p:spPr bwMode="auto">
              <a:xfrm rot="5400000" flipH="1" flipV="1">
                <a:off x="4865594" y="3170237"/>
                <a:ext cx="174718" cy="327118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19" name="Straight Arrow Connector 18"/>
              <p:cNvCxnSpPr>
                <a:stCxn id="11" idx="5"/>
                <a:endCxn id="15" idx="0"/>
              </p:cNvCxnSpPr>
              <p:nvPr/>
            </p:nvCxnSpPr>
            <p:spPr bwMode="auto">
              <a:xfrm rot="16200000" flipH="1">
                <a:off x="5170394" y="3376519"/>
                <a:ext cx="327118" cy="174718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20" name="Straight Arrow Connector 19"/>
              <p:cNvCxnSpPr>
                <a:stCxn id="15" idx="7"/>
                <a:endCxn id="12" idx="4"/>
              </p:cNvCxnSpPr>
              <p:nvPr/>
            </p:nvCxnSpPr>
            <p:spPr bwMode="auto">
              <a:xfrm rot="5400000" flipH="1" flipV="1">
                <a:off x="5208494" y="3208337"/>
                <a:ext cx="708118" cy="174718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</p:grpSp>
      </p:grpSp>
      <p:sp>
        <p:nvSpPr>
          <p:cNvPr id="27" name="Oval 26"/>
          <p:cNvSpPr/>
          <p:nvPr/>
        </p:nvSpPr>
        <p:spPr>
          <a:xfrm>
            <a:off x="3496487" y="811645"/>
            <a:ext cx="2084775" cy="691273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390" tIns="45697" rIns="91390" bIns="45697" rtlCol="0" anchor="ctr"/>
          <a:lstStyle/>
          <a:p>
            <a:pPr algn="ctr"/>
            <a:r>
              <a:rPr lang="en-US" sz="2000" dirty="0"/>
              <a:t>Direct Mapping</a:t>
            </a:r>
          </a:p>
        </p:txBody>
      </p:sp>
      <p:cxnSp>
        <p:nvCxnSpPr>
          <p:cNvPr id="37" name="Straight Arrow Connector 36"/>
          <p:cNvCxnSpPr>
            <a:stCxn id="27" idx="4"/>
            <a:endCxn id="26" idx="0"/>
          </p:cNvCxnSpPr>
          <p:nvPr/>
        </p:nvCxnSpPr>
        <p:spPr>
          <a:xfrm>
            <a:off x="4538880" y="1502914"/>
            <a:ext cx="1" cy="641128"/>
          </a:xfrm>
          <a:prstGeom prst="straightConnector1">
            <a:avLst/>
          </a:prstGeom>
          <a:ln w="254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310454" y="307574"/>
            <a:ext cx="1231603" cy="391478"/>
          </a:xfrm>
          <a:prstGeom prst="rect">
            <a:avLst/>
          </a:prstGeom>
          <a:noFill/>
        </p:spPr>
        <p:txBody>
          <a:bodyPr wrap="square" lIns="82849" tIns="41425" rIns="82849" bIns="41425" rtlCol="0">
            <a:spAutoFit/>
          </a:bodyPr>
          <a:lstStyle/>
          <a:p>
            <a:r>
              <a:rPr lang="en-US" sz="2000" dirty="0">
                <a:latin typeface="Helvetica Neue"/>
                <a:cs typeface="Helvetica Neue"/>
              </a:rPr>
              <a:t>Tables</a:t>
            </a:r>
          </a:p>
        </p:txBody>
      </p:sp>
      <p:sp>
        <p:nvSpPr>
          <p:cNvPr id="30" name="Card 29"/>
          <p:cNvSpPr/>
          <p:nvPr/>
        </p:nvSpPr>
        <p:spPr>
          <a:xfrm>
            <a:off x="548105" y="628261"/>
            <a:ext cx="1230033" cy="747089"/>
          </a:xfrm>
          <a:prstGeom prst="flowChartPunchedCard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2849" tIns="41425" rIns="82849" bIns="41425" anchor="ctr"/>
          <a:lstStyle/>
          <a:p>
            <a:pPr algn="ctr"/>
            <a:r>
              <a:rPr lang="en-US" dirty="0"/>
              <a:t>RDB Schema</a:t>
            </a:r>
          </a:p>
        </p:txBody>
      </p:sp>
      <p:cxnSp>
        <p:nvCxnSpPr>
          <p:cNvPr id="110" name="Straight Arrow Connector 109"/>
          <p:cNvCxnSpPr>
            <a:stCxn id="5" idx="1"/>
            <a:endCxn id="27" idx="6"/>
          </p:cNvCxnSpPr>
          <p:nvPr/>
        </p:nvCxnSpPr>
        <p:spPr>
          <a:xfrm flipH="1">
            <a:off x="5581267" y="1077584"/>
            <a:ext cx="1344989" cy="79694"/>
          </a:xfrm>
          <a:prstGeom prst="straightConnector1">
            <a:avLst/>
          </a:prstGeom>
          <a:ln w="254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>
            <a:stCxn id="30" idx="3"/>
            <a:endCxn id="27" idx="2"/>
          </p:cNvCxnSpPr>
          <p:nvPr/>
        </p:nvCxnSpPr>
        <p:spPr>
          <a:xfrm>
            <a:off x="1778138" y="1001806"/>
            <a:ext cx="1718349" cy="155477"/>
          </a:xfrm>
          <a:prstGeom prst="straightConnector1">
            <a:avLst/>
          </a:prstGeom>
          <a:ln w="254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5493187" y="2768363"/>
            <a:ext cx="3009134" cy="453033"/>
          </a:xfrm>
          <a:prstGeom prst="rect">
            <a:avLst/>
          </a:prstGeom>
          <a:noFill/>
        </p:spPr>
        <p:txBody>
          <a:bodyPr wrap="square" lIns="82849" tIns="41425" rIns="82849" bIns="41425" rtlCol="0">
            <a:spAutoFit/>
          </a:bodyPr>
          <a:lstStyle/>
          <a:p>
            <a:r>
              <a:rPr lang="en-US" sz="2400" dirty="0">
                <a:latin typeface="Helvetica Neue"/>
                <a:cs typeface="Helvetica Neue"/>
              </a:rPr>
              <a:t>“Direct Graph”</a:t>
            </a:r>
          </a:p>
        </p:txBody>
      </p:sp>
    </p:spTree>
    <p:extLst>
      <p:ext uri="{BB962C8B-B14F-4D97-AF65-F5344CB8AC3E}">
        <p14:creationId xmlns:p14="http://schemas.microsoft.com/office/powerpoint/2010/main" val="915583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Pros: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irect Mapping is simple, does not require any other concepts</a:t>
            </a:r>
          </a:p>
          <a:p>
            <a:pPr lvl="1"/>
            <a:r>
              <a:rPr lang="en-US" dirty="0" smtClean="0"/>
              <a:t>know the Schema ⇒ know the RDF graph structure</a:t>
            </a:r>
          </a:p>
          <a:p>
            <a:pPr lvl="1"/>
            <a:r>
              <a:rPr lang="en-US" dirty="0" smtClean="0"/>
              <a:t>know the RDF graph structure </a:t>
            </a:r>
            <a:r>
              <a:rPr lang="en-US" dirty="0"/>
              <a:t>⇒ </a:t>
            </a:r>
            <a:r>
              <a:rPr lang="en-US" dirty="0" smtClean="0"/>
              <a:t>good idea of the Schema(!)</a:t>
            </a:r>
          </a:p>
          <a:p>
            <a:r>
              <a:rPr lang="en-US" dirty="0" smtClean="0"/>
              <a:t>Cons:</a:t>
            </a:r>
          </a:p>
          <a:p>
            <a:pPr lvl="1"/>
            <a:r>
              <a:rPr lang="en-US" dirty="0" smtClean="0"/>
              <a:t>the resulting graph is not what the application really wants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Pros and cons of Direct Mapping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965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926256" y="503313"/>
            <a:ext cx="1451519" cy="872032"/>
            <a:chOff x="1687512" y="4922837"/>
            <a:chExt cx="1600199" cy="96125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87512" y="5227637"/>
              <a:ext cx="1143000" cy="65645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20912" y="4922837"/>
              <a:ext cx="1066799" cy="615736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3706627" y="2144046"/>
            <a:ext cx="1664507" cy="1483253"/>
            <a:chOff x="3896179" y="4130211"/>
            <a:chExt cx="1664507" cy="1483253"/>
          </a:xfrm>
        </p:grpSpPr>
        <p:sp>
          <p:nvSpPr>
            <p:cNvPr id="26" name="Rectangle 25"/>
            <p:cNvSpPr/>
            <p:nvPr/>
          </p:nvSpPr>
          <p:spPr>
            <a:xfrm>
              <a:off x="3896179" y="4130211"/>
              <a:ext cx="1664507" cy="148325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" name="Group 33"/>
            <p:cNvGrpSpPr/>
            <p:nvPr/>
          </p:nvGrpSpPr>
          <p:grpSpPr>
            <a:xfrm>
              <a:off x="4071792" y="4302689"/>
              <a:ext cx="1313280" cy="1138296"/>
              <a:chOff x="4659312" y="2789237"/>
              <a:chExt cx="1143000" cy="990600"/>
            </a:xfrm>
          </p:grpSpPr>
          <p:sp>
            <p:nvSpPr>
              <p:cNvPr id="10" name="Oval 9"/>
              <p:cNvSpPr/>
              <p:nvPr/>
            </p:nvSpPr>
            <p:spPr bwMode="auto">
              <a:xfrm>
                <a:off x="4887912" y="2789237"/>
                <a:ext cx="152400" cy="152400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061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 bwMode="auto">
              <a:xfrm>
                <a:off x="5116512" y="3170237"/>
                <a:ext cx="152400" cy="152400"/>
              </a:xfrm>
              <a:prstGeom prst="ellipse">
                <a:avLst/>
              </a:prstGeom>
              <a:solidFill>
                <a:srgbClr val="00009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061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 bwMode="auto">
              <a:xfrm>
                <a:off x="5573712" y="278923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061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 bwMode="auto">
              <a:xfrm>
                <a:off x="5649912" y="3246437"/>
                <a:ext cx="152400" cy="152400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061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4659312" y="3398837"/>
                <a:ext cx="152400" cy="152400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061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 bwMode="auto">
              <a:xfrm>
                <a:off x="5345112" y="3627437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061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cxnSp>
            <p:nvCxnSpPr>
              <p:cNvPr id="16" name="Straight Arrow Connector 15"/>
              <p:cNvCxnSpPr>
                <a:stCxn id="10" idx="6"/>
                <a:endCxn id="12" idx="2"/>
              </p:cNvCxnSpPr>
              <p:nvPr/>
            </p:nvCxnSpPr>
            <p:spPr bwMode="auto">
              <a:xfrm>
                <a:off x="5040312" y="2865437"/>
                <a:ext cx="533400" cy="1588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17" name="Straight Arrow Connector 16"/>
              <p:cNvCxnSpPr>
                <a:stCxn id="10" idx="5"/>
                <a:endCxn id="13" idx="1"/>
              </p:cNvCxnSpPr>
              <p:nvPr/>
            </p:nvCxnSpPr>
            <p:spPr bwMode="auto">
              <a:xfrm rot="16200000" flipH="1">
                <a:off x="5170394" y="2766919"/>
                <a:ext cx="349436" cy="654236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18" name="Straight Arrow Connector 17"/>
              <p:cNvCxnSpPr>
                <a:stCxn id="14" idx="7"/>
                <a:endCxn id="11" idx="2"/>
              </p:cNvCxnSpPr>
              <p:nvPr/>
            </p:nvCxnSpPr>
            <p:spPr bwMode="auto">
              <a:xfrm rot="5400000" flipH="1" flipV="1">
                <a:off x="4865594" y="3170237"/>
                <a:ext cx="174718" cy="327118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19" name="Straight Arrow Connector 18"/>
              <p:cNvCxnSpPr>
                <a:stCxn id="11" idx="5"/>
                <a:endCxn id="15" idx="0"/>
              </p:cNvCxnSpPr>
              <p:nvPr/>
            </p:nvCxnSpPr>
            <p:spPr bwMode="auto">
              <a:xfrm rot="16200000" flipH="1">
                <a:off x="5170394" y="3376519"/>
                <a:ext cx="327118" cy="174718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20" name="Straight Arrow Connector 19"/>
              <p:cNvCxnSpPr>
                <a:stCxn id="15" idx="7"/>
                <a:endCxn id="12" idx="4"/>
              </p:cNvCxnSpPr>
              <p:nvPr/>
            </p:nvCxnSpPr>
            <p:spPr bwMode="auto">
              <a:xfrm rot="5400000" flipH="1" flipV="1">
                <a:off x="5208494" y="3208337"/>
                <a:ext cx="708118" cy="174718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</p:grpSp>
      </p:grpSp>
      <p:sp>
        <p:nvSpPr>
          <p:cNvPr id="27" name="Oval 26"/>
          <p:cNvSpPr/>
          <p:nvPr/>
        </p:nvSpPr>
        <p:spPr>
          <a:xfrm>
            <a:off x="3496487" y="811645"/>
            <a:ext cx="2084775" cy="691273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390" tIns="45697" rIns="91390" bIns="45697" rtlCol="0" anchor="ctr"/>
          <a:lstStyle/>
          <a:p>
            <a:pPr algn="ctr"/>
            <a:r>
              <a:rPr lang="en-US" sz="2000" dirty="0"/>
              <a:t>Direct Mapping</a:t>
            </a:r>
          </a:p>
        </p:txBody>
      </p:sp>
      <p:cxnSp>
        <p:nvCxnSpPr>
          <p:cNvPr id="37" name="Straight Arrow Connector 36"/>
          <p:cNvCxnSpPr>
            <a:stCxn id="27" idx="4"/>
            <a:endCxn id="26" idx="0"/>
          </p:cNvCxnSpPr>
          <p:nvPr/>
        </p:nvCxnSpPr>
        <p:spPr>
          <a:xfrm>
            <a:off x="4538880" y="1502914"/>
            <a:ext cx="1" cy="641128"/>
          </a:xfrm>
          <a:prstGeom prst="straightConnector1">
            <a:avLst/>
          </a:prstGeom>
          <a:ln w="254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310454" y="307574"/>
            <a:ext cx="1231603" cy="391478"/>
          </a:xfrm>
          <a:prstGeom prst="rect">
            <a:avLst/>
          </a:prstGeom>
          <a:noFill/>
        </p:spPr>
        <p:txBody>
          <a:bodyPr wrap="square" lIns="82849" tIns="41425" rIns="82849" bIns="41425" rtlCol="0">
            <a:spAutoFit/>
          </a:bodyPr>
          <a:lstStyle/>
          <a:p>
            <a:r>
              <a:rPr lang="en-US" sz="2000" dirty="0">
                <a:latin typeface="Helvetica Neue"/>
                <a:cs typeface="Helvetica Neue"/>
              </a:rPr>
              <a:t>Tables</a:t>
            </a:r>
          </a:p>
        </p:txBody>
      </p:sp>
      <p:sp>
        <p:nvSpPr>
          <p:cNvPr id="30" name="Card 29"/>
          <p:cNvSpPr/>
          <p:nvPr/>
        </p:nvSpPr>
        <p:spPr>
          <a:xfrm>
            <a:off x="548105" y="628261"/>
            <a:ext cx="1230033" cy="747089"/>
          </a:xfrm>
          <a:prstGeom prst="flowChartPunchedCard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2849" tIns="41425" rIns="82849" bIns="41425" anchor="ctr"/>
          <a:lstStyle/>
          <a:p>
            <a:pPr algn="ctr"/>
            <a:r>
              <a:rPr lang="en-US" dirty="0"/>
              <a:t>RDB Schema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245895" y="3627295"/>
            <a:ext cx="4585368" cy="1560130"/>
            <a:chOff x="2245895" y="3627295"/>
            <a:chExt cx="4585368" cy="1560130"/>
          </a:xfrm>
        </p:grpSpPr>
        <p:sp>
          <p:nvSpPr>
            <p:cNvPr id="51" name="Oval 50"/>
            <p:cNvSpPr/>
            <p:nvPr/>
          </p:nvSpPr>
          <p:spPr>
            <a:xfrm>
              <a:off x="2245895" y="3987363"/>
              <a:ext cx="4585368" cy="691273"/>
            </a:xfrm>
            <a:prstGeom prst="ellipse">
              <a:avLst/>
            </a:prstGeom>
            <a:gradFill>
              <a:gsLst>
                <a:gs pos="0">
                  <a:schemeClr val="bg2">
                    <a:lumMod val="50000"/>
                  </a:schemeClr>
                </a:gs>
                <a:gs pos="65000">
                  <a:schemeClr val="bg2">
                    <a:lumMod val="7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pPr algn="ctr"/>
              <a:r>
                <a:rPr lang="en-US" sz="2000" dirty="0"/>
                <a:t>Graph Processing</a:t>
              </a:r>
            </a:p>
            <a:p>
              <a:pPr algn="ctr"/>
              <a:r>
                <a:rPr lang="en-US" sz="2000" dirty="0"/>
                <a:t>(Rules, SPARQL, …)</a:t>
              </a:r>
            </a:p>
          </p:txBody>
        </p:sp>
        <p:cxnSp>
          <p:nvCxnSpPr>
            <p:cNvPr id="81" name="Straight Arrow Connector 80"/>
            <p:cNvCxnSpPr>
              <a:stCxn id="51" idx="4"/>
              <a:endCxn id="79" idx="0"/>
            </p:cNvCxnSpPr>
            <p:nvPr/>
          </p:nvCxnSpPr>
          <p:spPr>
            <a:xfrm>
              <a:off x="4538579" y="4678636"/>
              <a:ext cx="296" cy="508789"/>
            </a:xfrm>
            <a:prstGeom prst="straightConnector1">
              <a:avLst/>
            </a:prstGeom>
            <a:ln w="254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>
              <a:stCxn id="26" idx="2"/>
              <a:endCxn id="51" idx="0"/>
            </p:cNvCxnSpPr>
            <p:nvPr/>
          </p:nvCxnSpPr>
          <p:spPr>
            <a:xfrm flipH="1">
              <a:off x="4538581" y="3627295"/>
              <a:ext cx="297" cy="360068"/>
            </a:xfrm>
            <a:prstGeom prst="straightConnector1">
              <a:avLst/>
            </a:prstGeom>
            <a:ln w="254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0" name="Straight Arrow Connector 109"/>
          <p:cNvCxnSpPr>
            <a:stCxn id="5" idx="1"/>
            <a:endCxn id="27" idx="6"/>
          </p:cNvCxnSpPr>
          <p:nvPr/>
        </p:nvCxnSpPr>
        <p:spPr>
          <a:xfrm flipH="1">
            <a:off x="5581267" y="1077584"/>
            <a:ext cx="1344989" cy="79694"/>
          </a:xfrm>
          <a:prstGeom prst="straightConnector1">
            <a:avLst/>
          </a:prstGeom>
          <a:ln w="254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>
            <a:stCxn id="30" idx="3"/>
            <a:endCxn id="27" idx="2"/>
          </p:cNvCxnSpPr>
          <p:nvPr/>
        </p:nvCxnSpPr>
        <p:spPr>
          <a:xfrm>
            <a:off x="1778138" y="1001806"/>
            <a:ext cx="1718349" cy="155477"/>
          </a:xfrm>
          <a:prstGeom prst="straightConnector1">
            <a:avLst/>
          </a:prstGeom>
          <a:ln w="254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5493187" y="2768363"/>
            <a:ext cx="3009134" cy="453033"/>
          </a:xfrm>
          <a:prstGeom prst="rect">
            <a:avLst/>
          </a:prstGeom>
          <a:noFill/>
        </p:spPr>
        <p:txBody>
          <a:bodyPr wrap="square" lIns="82849" tIns="41425" rIns="82849" bIns="41425" rtlCol="0">
            <a:spAutoFit/>
          </a:bodyPr>
          <a:lstStyle/>
          <a:p>
            <a:r>
              <a:rPr lang="en-US" sz="2400" dirty="0">
                <a:latin typeface="Helvetica Neue"/>
                <a:cs typeface="Helvetica Neue"/>
              </a:rPr>
              <a:t>“Direct Graph”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496489" y="5187428"/>
            <a:ext cx="5473731" cy="1741580"/>
            <a:chOff x="3496487" y="5187427"/>
            <a:chExt cx="5473731" cy="1741580"/>
          </a:xfrm>
        </p:grpSpPr>
        <p:grpSp>
          <p:nvGrpSpPr>
            <p:cNvPr id="80" name="Group 79"/>
            <p:cNvGrpSpPr/>
            <p:nvPr/>
          </p:nvGrpSpPr>
          <p:grpSpPr>
            <a:xfrm>
              <a:off x="3496487" y="5187427"/>
              <a:ext cx="2084776" cy="1741580"/>
              <a:chOff x="5044470" y="4500081"/>
              <a:chExt cx="2084776" cy="1741580"/>
            </a:xfrm>
          </p:grpSpPr>
          <p:sp>
            <p:nvSpPr>
              <p:cNvPr id="79" name="Rectangle 78"/>
              <p:cNvSpPr/>
              <p:nvPr/>
            </p:nvSpPr>
            <p:spPr>
              <a:xfrm>
                <a:off x="5044470" y="4500081"/>
                <a:ext cx="2084776" cy="17415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5" name="Group 74"/>
              <p:cNvGrpSpPr/>
              <p:nvPr/>
            </p:nvGrpSpPr>
            <p:grpSpPr>
              <a:xfrm>
                <a:off x="5044470" y="4670847"/>
                <a:ext cx="1935316" cy="1570814"/>
                <a:chOff x="4338947" y="4758409"/>
                <a:chExt cx="1851243" cy="1570814"/>
              </a:xfrm>
            </p:grpSpPr>
            <p:sp>
              <p:nvSpPr>
                <p:cNvPr id="36" name="Rectangle 35"/>
                <p:cNvSpPr/>
                <p:nvPr/>
              </p:nvSpPr>
              <p:spPr>
                <a:xfrm>
                  <a:off x="4338947" y="4845970"/>
                  <a:ext cx="1664507" cy="148325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" name="Oval 39"/>
                <p:cNvSpPr/>
                <p:nvPr/>
              </p:nvSpPr>
              <p:spPr bwMode="auto">
                <a:xfrm>
                  <a:off x="5101780" y="4758409"/>
                  <a:ext cx="175104" cy="17512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07061" fontAlgn="base" hangingPunct="0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</a:pPr>
                  <a:endParaRPr lang="en-US" sz="2500" b="1" dirty="0">
                    <a:solidFill>
                      <a:schemeClr val="bg1"/>
                    </a:solidFill>
                    <a:latin typeface="Arial" charset="0"/>
                  </a:endParaRPr>
                </a:p>
              </p:txBody>
            </p:sp>
            <p:sp>
              <p:nvSpPr>
                <p:cNvPr id="41" name="Oval 40"/>
                <p:cNvSpPr/>
                <p:nvPr/>
              </p:nvSpPr>
              <p:spPr bwMode="auto">
                <a:xfrm>
                  <a:off x="4883039" y="5543815"/>
                  <a:ext cx="175104" cy="175122"/>
                </a:xfrm>
                <a:prstGeom prst="ellipse">
                  <a:avLst/>
                </a:prstGeom>
                <a:solidFill>
                  <a:srgbClr val="00009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07061" fontAlgn="base" hangingPunct="0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</a:pPr>
                  <a:endParaRPr lang="en-US" sz="2500" b="1" dirty="0">
                    <a:solidFill>
                      <a:schemeClr val="bg1"/>
                    </a:solidFill>
                    <a:latin typeface="Arial" charset="0"/>
                  </a:endParaRPr>
                </a:p>
              </p:txBody>
            </p:sp>
            <p:sp>
              <p:nvSpPr>
                <p:cNvPr id="42" name="Oval 41"/>
                <p:cNvSpPr/>
                <p:nvPr/>
              </p:nvSpPr>
              <p:spPr bwMode="auto">
                <a:xfrm>
                  <a:off x="5565184" y="5018448"/>
                  <a:ext cx="175104" cy="175122"/>
                </a:xfrm>
                <a:prstGeom prst="ellipse">
                  <a:avLst/>
                </a:prstGeom>
                <a:solidFill>
                  <a:srgbClr val="008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07061" fontAlgn="base" hangingPunct="0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</a:pPr>
                  <a:endParaRPr lang="en-US" sz="2500" b="1" dirty="0">
                    <a:solidFill>
                      <a:schemeClr val="bg1"/>
                    </a:solidFill>
                    <a:latin typeface="Arial" charset="0"/>
                  </a:endParaRPr>
                </a:p>
              </p:txBody>
            </p:sp>
            <p:sp>
              <p:nvSpPr>
                <p:cNvPr id="43" name="Oval 42"/>
                <p:cNvSpPr/>
                <p:nvPr/>
              </p:nvSpPr>
              <p:spPr bwMode="auto">
                <a:xfrm>
                  <a:off x="6015086" y="5456254"/>
                  <a:ext cx="175104" cy="175122"/>
                </a:xfrm>
                <a:prstGeom prst="ellipse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07061" fontAlgn="base" hangingPunct="0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</a:pPr>
                  <a:endParaRPr lang="en-US" sz="2500" b="1" dirty="0">
                    <a:solidFill>
                      <a:schemeClr val="bg1"/>
                    </a:solidFill>
                    <a:latin typeface="Arial" charset="0"/>
                  </a:endParaRPr>
                </a:p>
              </p:txBody>
            </p:sp>
            <p:sp>
              <p:nvSpPr>
                <p:cNvPr id="44" name="Oval 43"/>
                <p:cNvSpPr/>
                <p:nvPr/>
              </p:nvSpPr>
              <p:spPr bwMode="auto">
                <a:xfrm>
                  <a:off x="4514560" y="5718938"/>
                  <a:ext cx="175104" cy="175122"/>
                </a:xfrm>
                <a:prstGeom prst="ellipse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07061" fontAlgn="base" hangingPunct="0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</a:pPr>
                  <a:endParaRPr lang="en-US" sz="2500" b="1" dirty="0">
                    <a:solidFill>
                      <a:schemeClr val="bg1"/>
                    </a:solidFill>
                    <a:latin typeface="Arial" charset="0"/>
                  </a:endParaRPr>
                </a:p>
              </p:txBody>
            </p:sp>
            <p:sp>
              <p:nvSpPr>
                <p:cNvPr id="45" name="Oval 44"/>
                <p:cNvSpPr/>
                <p:nvPr/>
              </p:nvSpPr>
              <p:spPr bwMode="auto">
                <a:xfrm>
                  <a:off x="5302528" y="5981622"/>
                  <a:ext cx="175104" cy="175122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07061" fontAlgn="base" hangingPunct="0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</a:pPr>
                  <a:endParaRPr lang="en-US" sz="2500" b="1" dirty="0">
                    <a:solidFill>
                      <a:schemeClr val="bg1"/>
                    </a:solidFill>
                    <a:latin typeface="Arial" charset="0"/>
                  </a:endParaRPr>
                </a:p>
              </p:txBody>
            </p:sp>
            <p:cxnSp>
              <p:nvCxnSpPr>
                <p:cNvPr id="46" name="Straight Arrow Connector 45"/>
                <p:cNvCxnSpPr>
                  <a:stCxn id="40" idx="6"/>
                  <a:endCxn id="42" idx="2"/>
                </p:cNvCxnSpPr>
                <p:nvPr/>
              </p:nvCxnSpPr>
              <p:spPr bwMode="auto">
                <a:xfrm>
                  <a:off x="5276884" y="4845970"/>
                  <a:ext cx="288300" cy="260039"/>
                </a:xfrm>
                <a:prstGeom prst="straightConnector1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sm"/>
                </a:ln>
                <a:effectLst/>
              </p:spPr>
            </p:cxnSp>
            <p:cxnSp>
              <p:nvCxnSpPr>
                <p:cNvPr id="47" name="Straight Arrow Connector 46"/>
                <p:cNvCxnSpPr>
                  <a:stCxn id="40" idx="3"/>
                  <a:endCxn id="44" idx="0"/>
                </p:cNvCxnSpPr>
                <p:nvPr/>
              </p:nvCxnSpPr>
              <p:spPr bwMode="auto">
                <a:xfrm flipH="1">
                  <a:off x="4602112" y="4907885"/>
                  <a:ext cx="525311" cy="811053"/>
                </a:xfrm>
                <a:prstGeom prst="straightConnector1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sm"/>
                </a:ln>
                <a:effectLst/>
              </p:spPr>
            </p:cxnSp>
            <p:cxnSp>
              <p:nvCxnSpPr>
                <p:cNvPr id="48" name="Straight Arrow Connector 47"/>
                <p:cNvCxnSpPr>
                  <a:stCxn id="44" idx="5"/>
                  <a:endCxn id="45" idx="2"/>
                </p:cNvCxnSpPr>
                <p:nvPr/>
              </p:nvCxnSpPr>
              <p:spPr bwMode="auto">
                <a:xfrm>
                  <a:off x="4664021" y="5868414"/>
                  <a:ext cx="638507" cy="200769"/>
                </a:xfrm>
                <a:prstGeom prst="straightConnector1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sm"/>
                </a:ln>
                <a:effectLst/>
              </p:spPr>
            </p:cxnSp>
            <p:cxnSp>
              <p:nvCxnSpPr>
                <p:cNvPr id="49" name="Straight Arrow Connector 48"/>
                <p:cNvCxnSpPr>
                  <a:stCxn id="41" idx="5"/>
                  <a:endCxn id="45" idx="1"/>
                </p:cNvCxnSpPr>
                <p:nvPr/>
              </p:nvCxnSpPr>
              <p:spPr bwMode="auto">
                <a:xfrm>
                  <a:off x="5032500" y="5693291"/>
                  <a:ext cx="295671" cy="313977"/>
                </a:xfrm>
                <a:prstGeom prst="straightConnector1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sm"/>
                </a:ln>
                <a:effectLst/>
              </p:spPr>
            </p:cxnSp>
            <p:cxnSp>
              <p:nvCxnSpPr>
                <p:cNvPr id="50" name="Straight Arrow Connector 49"/>
                <p:cNvCxnSpPr>
                  <a:stCxn id="45" idx="7"/>
                  <a:endCxn id="42" idx="4"/>
                </p:cNvCxnSpPr>
                <p:nvPr/>
              </p:nvCxnSpPr>
              <p:spPr bwMode="auto">
                <a:xfrm rot="5400000" flipH="1" flipV="1">
                  <a:off x="5145514" y="5500045"/>
                  <a:ext cx="813697" cy="200747"/>
                </a:xfrm>
                <a:prstGeom prst="straightConnector1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sm"/>
                </a:ln>
                <a:effectLst/>
              </p:spPr>
            </p:cxnSp>
            <p:sp>
              <p:nvSpPr>
                <p:cNvPr id="52" name="Oval 51"/>
                <p:cNvSpPr/>
                <p:nvPr/>
              </p:nvSpPr>
              <p:spPr bwMode="auto">
                <a:xfrm>
                  <a:off x="5390080" y="5203334"/>
                  <a:ext cx="175104" cy="175122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07061" fontAlgn="base" hangingPunct="0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</a:pPr>
                  <a:endParaRPr lang="en-US" sz="2500" b="1" dirty="0">
                    <a:solidFill>
                      <a:schemeClr val="bg1"/>
                    </a:solidFill>
                    <a:latin typeface="Arial" charset="0"/>
                  </a:endParaRPr>
                </a:p>
              </p:txBody>
            </p:sp>
            <p:cxnSp>
              <p:nvCxnSpPr>
                <p:cNvPr id="55" name="Straight Arrow Connector 54"/>
                <p:cNvCxnSpPr>
                  <a:stCxn id="41" idx="7"/>
                  <a:endCxn id="52" idx="3"/>
                </p:cNvCxnSpPr>
                <p:nvPr/>
              </p:nvCxnSpPr>
              <p:spPr bwMode="auto">
                <a:xfrm flipV="1">
                  <a:off x="5032500" y="5352810"/>
                  <a:ext cx="383223" cy="216651"/>
                </a:xfrm>
                <a:prstGeom prst="straightConnector1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sm"/>
                </a:ln>
                <a:effectLst/>
              </p:spPr>
            </p:cxnSp>
            <p:cxnSp>
              <p:nvCxnSpPr>
                <p:cNvPr id="58" name="Straight Arrow Connector 57"/>
                <p:cNvCxnSpPr>
                  <a:stCxn id="43" idx="1"/>
                  <a:endCxn id="42" idx="5"/>
                </p:cNvCxnSpPr>
                <p:nvPr/>
              </p:nvCxnSpPr>
              <p:spPr bwMode="auto">
                <a:xfrm flipH="1" flipV="1">
                  <a:off x="5714645" y="5167924"/>
                  <a:ext cx="326084" cy="313976"/>
                </a:xfrm>
                <a:prstGeom prst="straightConnector1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sm"/>
                </a:ln>
                <a:effectLst/>
              </p:spPr>
            </p:cxnSp>
          </p:grpSp>
        </p:grpSp>
        <p:sp>
          <p:nvSpPr>
            <p:cNvPr id="117" name="TextBox 116"/>
            <p:cNvSpPr txBox="1"/>
            <p:nvPr/>
          </p:nvSpPr>
          <p:spPr>
            <a:xfrm>
              <a:off x="5493189" y="5295902"/>
              <a:ext cx="3477029" cy="453033"/>
            </a:xfrm>
            <a:prstGeom prst="rect">
              <a:avLst/>
            </a:prstGeom>
            <a:noFill/>
          </p:spPr>
          <p:txBody>
            <a:bodyPr wrap="square" lIns="82876" tIns="41438" rIns="82876" bIns="41438" rtlCol="0">
              <a:spAutoFit/>
            </a:bodyPr>
            <a:lstStyle/>
            <a:p>
              <a:r>
                <a:rPr lang="en-US" sz="2400" dirty="0">
                  <a:latin typeface="Helvetica Neue"/>
                  <a:cs typeface="Helvetica Neue"/>
                </a:rPr>
                <a:t>Final, Application Graph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4140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Separate vocabulary to control the details of the mapping, e.g.:</a:t>
            </a:r>
            <a:endParaRPr lang="en-US" dirty="0"/>
          </a:p>
          <a:p>
            <a:pPr lvl="1"/>
            <a:r>
              <a:rPr lang="en-US" dirty="0" smtClean="0"/>
              <a:t>finer control over the choice of the subject</a:t>
            </a:r>
          </a:p>
          <a:p>
            <a:pPr lvl="1"/>
            <a:r>
              <a:rPr lang="en-US" dirty="0" smtClean="0"/>
              <a:t>creation of URI references from cells</a:t>
            </a:r>
          </a:p>
          <a:p>
            <a:pPr lvl="1"/>
            <a:r>
              <a:rPr lang="en-US" dirty="0" smtClean="0"/>
              <a:t>predicates may be chosen from a vocabulary</a:t>
            </a:r>
          </a:p>
          <a:p>
            <a:pPr lvl="1"/>
            <a:r>
              <a:rPr lang="en-US" dirty="0" smtClean="0"/>
              <a:t>datatypes may be assigned</a:t>
            </a:r>
          </a:p>
          <a:p>
            <a:pPr lvl="1"/>
            <a:r>
              <a:rPr lang="en-US" dirty="0" smtClean="0"/>
              <a:t>etc.</a:t>
            </a:r>
          </a:p>
          <a:p>
            <a:r>
              <a:rPr lang="en-US" dirty="0" smtClean="0"/>
              <a:t>Gets to the final RDF graph with one processing step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Direct Mapping: R2RML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9132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926256" y="503313"/>
            <a:ext cx="1451519" cy="872032"/>
            <a:chOff x="1687512" y="4922837"/>
            <a:chExt cx="1600199" cy="96125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87512" y="5227637"/>
              <a:ext cx="1143000" cy="65645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20912" y="4922837"/>
              <a:ext cx="1066799" cy="615736"/>
            </a:xfrm>
            <a:prstGeom prst="rect">
              <a:avLst/>
            </a:prstGeom>
          </p:spPr>
        </p:pic>
      </p:grpSp>
      <p:sp>
        <p:nvSpPr>
          <p:cNvPr id="27" name="Oval 26"/>
          <p:cNvSpPr/>
          <p:nvPr/>
        </p:nvSpPr>
        <p:spPr>
          <a:xfrm>
            <a:off x="3502438" y="2317722"/>
            <a:ext cx="2084775" cy="691273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390" tIns="45697" rIns="91390" bIns="45697" rtlCol="0" anchor="ctr"/>
          <a:lstStyle/>
          <a:p>
            <a:pPr algn="ctr"/>
            <a:r>
              <a:rPr lang="en-US" sz="2000" dirty="0"/>
              <a:t>R2RML</a:t>
            </a:r>
          </a:p>
          <a:p>
            <a:pPr algn="ctr"/>
            <a:r>
              <a:rPr lang="en-US" sz="2000" dirty="0"/>
              <a:t>Mapping</a:t>
            </a:r>
          </a:p>
        </p:txBody>
      </p:sp>
      <p:cxnSp>
        <p:nvCxnSpPr>
          <p:cNvPr id="37" name="Straight Arrow Connector 36"/>
          <p:cNvCxnSpPr>
            <a:stCxn id="27" idx="4"/>
            <a:endCxn id="79" idx="0"/>
          </p:cNvCxnSpPr>
          <p:nvPr/>
        </p:nvCxnSpPr>
        <p:spPr>
          <a:xfrm>
            <a:off x="4544822" y="3008995"/>
            <a:ext cx="8383" cy="1445287"/>
          </a:xfrm>
          <a:prstGeom prst="straightConnector1">
            <a:avLst/>
          </a:prstGeom>
          <a:ln w="254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310454" y="307574"/>
            <a:ext cx="1231603" cy="391478"/>
          </a:xfrm>
          <a:prstGeom prst="rect">
            <a:avLst/>
          </a:prstGeom>
          <a:noFill/>
        </p:spPr>
        <p:txBody>
          <a:bodyPr wrap="square" lIns="82849" tIns="41425" rIns="82849" bIns="41425" rtlCol="0">
            <a:spAutoFit/>
          </a:bodyPr>
          <a:lstStyle/>
          <a:p>
            <a:r>
              <a:rPr lang="en-US" sz="2000" dirty="0">
                <a:latin typeface="Helvetica Neue"/>
                <a:cs typeface="Helvetica Neue"/>
              </a:rPr>
              <a:t>Tables</a:t>
            </a:r>
          </a:p>
        </p:txBody>
      </p:sp>
      <p:sp>
        <p:nvSpPr>
          <p:cNvPr id="30" name="Card 29"/>
          <p:cNvSpPr/>
          <p:nvPr/>
        </p:nvSpPr>
        <p:spPr>
          <a:xfrm>
            <a:off x="548105" y="628261"/>
            <a:ext cx="1230033" cy="747089"/>
          </a:xfrm>
          <a:prstGeom prst="flowChartPunchedCard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2849" tIns="41425" rIns="82849" bIns="41425" anchor="ctr"/>
          <a:lstStyle/>
          <a:p>
            <a:pPr algn="ctr"/>
            <a:r>
              <a:rPr lang="en-US" dirty="0"/>
              <a:t>RDB Schema</a:t>
            </a:r>
          </a:p>
        </p:txBody>
      </p:sp>
      <p:grpSp>
        <p:nvGrpSpPr>
          <p:cNvPr id="80" name="Group 79"/>
          <p:cNvGrpSpPr/>
          <p:nvPr/>
        </p:nvGrpSpPr>
        <p:grpSpPr>
          <a:xfrm>
            <a:off x="3510819" y="4454280"/>
            <a:ext cx="2084776" cy="1741580"/>
            <a:chOff x="5044470" y="4500081"/>
            <a:chExt cx="2084776" cy="1741580"/>
          </a:xfrm>
        </p:grpSpPr>
        <p:sp>
          <p:nvSpPr>
            <p:cNvPr id="79" name="Rectangle 78"/>
            <p:cNvSpPr/>
            <p:nvPr/>
          </p:nvSpPr>
          <p:spPr>
            <a:xfrm>
              <a:off x="5044470" y="4500081"/>
              <a:ext cx="2084776" cy="174158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5044470" y="4670847"/>
              <a:ext cx="1935316" cy="1570814"/>
              <a:chOff x="4338947" y="4758409"/>
              <a:chExt cx="1851243" cy="1570814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4338947" y="4845970"/>
                <a:ext cx="1664507" cy="148325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Oval 39"/>
              <p:cNvSpPr/>
              <p:nvPr/>
            </p:nvSpPr>
            <p:spPr bwMode="auto">
              <a:xfrm>
                <a:off x="5101780" y="4758409"/>
                <a:ext cx="175104" cy="17512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061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 bwMode="auto">
              <a:xfrm>
                <a:off x="4883039" y="5543815"/>
                <a:ext cx="175104" cy="175122"/>
              </a:xfrm>
              <a:prstGeom prst="ellipse">
                <a:avLst/>
              </a:prstGeom>
              <a:solidFill>
                <a:srgbClr val="00009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061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 bwMode="auto">
              <a:xfrm>
                <a:off x="5565184" y="5018448"/>
                <a:ext cx="175104" cy="175122"/>
              </a:xfrm>
              <a:prstGeom prst="ellipse">
                <a:avLst/>
              </a:prstGeom>
              <a:solidFill>
                <a:srgbClr val="008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061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43" name="Oval 42"/>
              <p:cNvSpPr/>
              <p:nvPr/>
            </p:nvSpPr>
            <p:spPr bwMode="auto">
              <a:xfrm>
                <a:off x="6015086" y="5456254"/>
                <a:ext cx="175104" cy="175122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061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44" name="Oval 43"/>
              <p:cNvSpPr/>
              <p:nvPr/>
            </p:nvSpPr>
            <p:spPr bwMode="auto">
              <a:xfrm>
                <a:off x="4514560" y="5718938"/>
                <a:ext cx="175104" cy="175122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061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45" name="Oval 44"/>
              <p:cNvSpPr/>
              <p:nvPr/>
            </p:nvSpPr>
            <p:spPr bwMode="auto">
              <a:xfrm>
                <a:off x="5302528" y="5981622"/>
                <a:ext cx="175104" cy="17512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061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cxnSp>
            <p:nvCxnSpPr>
              <p:cNvPr id="46" name="Straight Arrow Connector 45"/>
              <p:cNvCxnSpPr>
                <a:stCxn id="40" idx="6"/>
                <a:endCxn id="42" idx="2"/>
              </p:cNvCxnSpPr>
              <p:nvPr/>
            </p:nvCxnSpPr>
            <p:spPr bwMode="auto">
              <a:xfrm>
                <a:off x="5276884" y="4845970"/>
                <a:ext cx="288300" cy="260039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47" name="Straight Arrow Connector 46"/>
              <p:cNvCxnSpPr>
                <a:stCxn id="40" idx="3"/>
                <a:endCxn id="44" idx="0"/>
              </p:cNvCxnSpPr>
              <p:nvPr/>
            </p:nvCxnSpPr>
            <p:spPr bwMode="auto">
              <a:xfrm flipH="1">
                <a:off x="4602112" y="4907885"/>
                <a:ext cx="525311" cy="811053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48" name="Straight Arrow Connector 47"/>
              <p:cNvCxnSpPr>
                <a:stCxn id="44" idx="5"/>
                <a:endCxn id="45" idx="2"/>
              </p:cNvCxnSpPr>
              <p:nvPr/>
            </p:nvCxnSpPr>
            <p:spPr bwMode="auto">
              <a:xfrm>
                <a:off x="4664021" y="5868414"/>
                <a:ext cx="638507" cy="200769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49" name="Straight Arrow Connector 48"/>
              <p:cNvCxnSpPr>
                <a:stCxn id="41" idx="5"/>
                <a:endCxn id="45" idx="1"/>
              </p:cNvCxnSpPr>
              <p:nvPr/>
            </p:nvCxnSpPr>
            <p:spPr bwMode="auto">
              <a:xfrm>
                <a:off x="5032500" y="5693291"/>
                <a:ext cx="295671" cy="313977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50" name="Straight Arrow Connector 49"/>
              <p:cNvCxnSpPr>
                <a:stCxn id="45" idx="7"/>
                <a:endCxn id="42" idx="4"/>
              </p:cNvCxnSpPr>
              <p:nvPr/>
            </p:nvCxnSpPr>
            <p:spPr bwMode="auto">
              <a:xfrm rot="5400000" flipH="1" flipV="1">
                <a:off x="5145514" y="5500045"/>
                <a:ext cx="813697" cy="200747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sp>
            <p:nvSpPr>
              <p:cNvPr id="52" name="Oval 51"/>
              <p:cNvSpPr/>
              <p:nvPr/>
            </p:nvSpPr>
            <p:spPr bwMode="auto">
              <a:xfrm>
                <a:off x="5390080" y="5203334"/>
                <a:ext cx="175104" cy="175122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061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cxnSp>
            <p:nvCxnSpPr>
              <p:cNvPr id="55" name="Straight Arrow Connector 54"/>
              <p:cNvCxnSpPr>
                <a:stCxn id="41" idx="7"/>
                <a:endCxn id="52" idx="3"/>
              </p:cNvCxnSpPr>
              <p:nvPr/>
            </p:nvCxnSpPr>
            <p:spPr bwMode="auto">
              <a:xfrm flipV="1">
                <a:off x="5032500" y="5352810"/>
                <a:ext cx="383223" cy="216651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58" name="Straight Arrow Connector 57"/>
              <p:cNvCxnSpPr>
                <a:stCxn id="43" idx="1"/>
                <a:endCxn id="42" idx="5"/>
              </p:cNvCxnSpPr>
              <p:nvPr/>
            </p:nvCxnSpPr>
            <p:spPr bwMode="auto">
              <a:xfrm flipH="1" flipV="1">
                <a:off x="5714645" y="5167924"/>
                <a:ext cx="326084" cy="313976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</p:grpSp>
      </p:grpSp>
      <p:cxnSp>
        <p:nvCxnSpPr>
          <p:cNvPr id="110" name="Straight Arrow Connector 109"/>
          <p:cNvCxnSpPr>
            <a:stCxn id="5" idx="1"/>
            <a:endCxn id="27" idx="7"/>
          </p:cNvCxnSpPr>
          <p:nvPr/>
        </p:nvCxnSpPr>
        <p:spPr>
          <a:xfrm flipH="1">
            <a:off x="5281905" y="1077584"/>
            <a:ext cx="1644351" cy="1341368"/>
          </a:xfrm>
          <a:prstGeom prst="straightConnector1">
            <a:avLst/>
          </a:prstGeom>
          <a:ln w="254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>
            <a:stCxn id="30" idx="3"/>
            <a:endCxn id="27" idx="1"/>
          </p:cNvCxnSpPr>
          <p:nvPr/>
        </p:nvCxnSpPr>
        <p:spPr>
          <a:xfrm>
            <a:off x="1778138" y="1001806"/>
            <a:ext cx="2029603" cy="1417151"/>
          </a:xfrm>
          <a:prstGeom prst="straightConnector1">
            <a:avLst/>
          </a:prstGeom>
          <a:ln w="254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/>
          <p:nvPr/>
        </p:nvSpPr>
        <p:spPr>
          <a:xfrm>
            <a:off x="5493192" y="5295905"/>
            <a:ext cx="3477029" cy="453033"/>
          </a:xfrm>
          <a:prstGeom prst="rect">
            <a:avLst/>
          </a:prstGeom>
          <a:noFill/>
        </p:spPr>
        <p:txBody>
          <a:bodyPr wrap="square" lIns="82849" tIns="41425" rIns="82849" bIns="41425" rtlCol="0">
            <a:spAutoFit/>
          </a:bodyPr>
          <a:lstStyle/>
          <a:p>
            <a:r>
              <a:rPr lang="en-US" sz="2400" dirty="0">
                <a:latin typeface="Helvetica Neue"/>
                <a:cs typeface="Helvetica Neue"/>
              </a:rPr>
              <a:t>Final, Application Graph</a:t>
            </a:r>
          </a:p>
        </p:txBody>
      </p:sp>
      <p:sp>
        <p:nvSpPr>
          <p:cNvPr id="65" name="Card 64"/>
          <p:cNvSpPr/>
          <p:nvPr/>
        </p:nvSpPr>
        <p:spPr>
          <a:xfrm>
            <a:off x="3850658" y="378510"/>
            <a:ext cx="1400263" cy="608320"/>
          </a:xfrm>
          <a:prstGeom prst="flowChartPunchedCar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2894" tIns="41446" rIns="82894" bIns="136730" rtlCol="0" anchor="ctr"/>
          <a:lstStyle/>
          <a:p>
            <a:pPr algn="ctr"/>
            <a:r>
              <a:rPr lang="en-US" dirty="0"/>
              <a:t>R2RML Instance</a:t>
            </a:r>
          </a:p>
        </p:txBody>
      </p:sp>
      <p:cxnSp>
        <p:nvCxnSpPr>
          <p:cNvPr id="72" name="Straight Arrow Connector 71"/>
          <p:cNvCxnSpPr>
            <a:stCxn id="65" idx="2"/>
            <a:endCxn id="27" idx="0"/>
          </p:cNvCxnSpPr>
          <p:nvPr/>
        </p:nvCxnSpPr>
        <p:spPr>
          <a:xfrm flipH="1">
            <a:off x="4544821" y="986830"/>
            <a:ext cx="5964" cy="1330887"/>
          </a:xfrm>
          <a:prstGeom prst="straightConnector1">
            <a:avLst/>
          </a:prstGeom>
          <a:ln w="254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48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Fundamentals are similar:</a:t>
            </a:r>
            <a:endParaRPr lang="en-US" dirty="0"/>
          </a:p>
          <a:p>
            <a:pPr lvl="1"/>
            <a:r>
              <a:rPr lang="en-US" dirty="0"/>
              <a:t>each row is turned into a series of triples with a common subject</a:t>
            </a:r>
          </a:p>
          <a:p>
            <a:r>
              <a:rPr lang="en-US" dirty="0" smtClean="0"/>
              <a:t>Direct mapping is a “default” R2RML mapping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Relationships to the Direct Mapping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470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system manipulating and analyzing knowledge bases</a:t>
            </a:r>
          </a:p>
          <a:p>
            <a:pPr lvl="1"/>
            <a:r>
              <a:rPr lang="en-US" dirty="0" smtClean="0"/>
              <a:t>e.g., via big ontologies, vocabularies</a:t>
            </a:r>
          </a:p>
          <a:p>
            <a:pPr lvl="1"/>
            <a:r>
              <a:rPr lang="en-US" dirty="0" smtClean="0"/>
              <a:t>Google’s Knowledge Graph?</a:t>
            </a:r>
          </a:p>
          <a:p>
            <a:r>
              <a:rPr lang="en-US" dirty="0" smtClean="0"/>
              <a:t>Improve search by adding structure to embedded data</a:t>
            </a:r>
          </a:p>
          <a:p>
            <a:r>
              <a:rPr lang="en-US" dirty="0" smtClean="0"/>
              <a:t>A </a:t>
            </a:r>
            <a:r>
              <a:rPr lang="en-US" dirty="0"/>
              <a:t>means to </a:t>
            </a:r>
            <a:r>
              <a:rPr lang="en-US" i="1" dirty="0"/>
              <a:t>integrate</a:t>
            </a:r>
            <a:r>
              <a:rPr lang="en-US" dirty="0"/>
              <a:t> many different pieces of </a:t>
            </a:r>
            <a:r>
              <a:rPr lang="en-US" dirty="0" smtClean="0"/>
              <a:t>data</a:t>
            </a:r>
          </a:p>
          <a:p>
            <a:r>
              <a:rPr lang="en-US" dirty="0" smtClean="0"/>
              <a:t>Integrate data-oriented applications</a:t>
            </a:r>
            <a:endParaRPr lang="en-US" dirty="0"/>
          </a:p>
          <a:p>
            <a:r>
              <a:rPr lang="en-US" dirty="0" smtClean="0"/>
              <a:t>And a mixture of all these…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 some people, Semantic (Web) is…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513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460" y="1479702"/>
            <a:ext cx="8926540" cy="4700654"/>
          </a:xfrm>
        </p:spPr>
        <p:txBody>
          <a:bodyPr/>
          <a:lstStyle/>
          <a:p>
            <a:r>
              <a:rPr lang="en-US" dirty="0" smtClean="0"/>
              <a:t>Technology has been finalized</a:t>
            </a:r>
          </a:p>
          <a:p>
            <a:r>
              <a:rPr lang="en-US" dirty="0"/>
              <a:t>Implementations revealed some minor issues to fold into the specification</a:t>
            </a:r>
          </a:p>
          <a:p>
            <a:r>
              <a:rPr lang="en-US" dirty="0"/>
              <a:t>Should be finished this summer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R2RML and Direct Mapping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178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4141" y="2543044"/>
            <a:ext cx="7626607" cy="1569660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none" lIns="91420" tIns="45711" rIns="91420" bIns="45711">
            <a:spAutoFit/>
          </a:bodyPr>
          <a:lstStyle/>
          <a:p>
            <a:r>
              <a:rPr lang="en-US" sz="4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Structured data in HTML: </a:t>
            </a:r>
          </a:p>
          <a:p>
            <a:r>
              <a:rPr lang="en-US" sz="4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RDFa &amp; microdata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6062606" y="6532299"/>
            <a:ext cx="2882967" cy="290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9953" tIns="67897" rIns="89953" bIns="44978">
            <a:prstTxWarp prst="textNoShape">
              <a:avLst/>
            </a:prstTxWarp>
          </a:bodyPr>
          <a:lstStyle/>
          <a:p>
            <a:pPr algn="r">
              <a:tabLst>
                <a:tab pos="0" algn="l"/>
                <a:tab pos="717179" algn="l"/>
                <a:tab pos="1435943" algn="l"/>
                <a:tab pos="2154706" algn="l"/>
                <a:tab pos="2873473" algn="l"/>
                <a:tab pos="3592237" algn="l"/>
                <a:tab pos="4311003" algn="l"/>
                <a:tab pos="5029768" algn="l"/>
                <a:tab pos="5748533" algn="l"/>
                <a:tab pos="6467296" algn="l"/>
                <a:tab pos="7186062" algn="l"/>
                <a:tab pos="7904825" algn="l"/>
                <a:tab pos="8623591" algn="l"/>
                <a:tab pos="9342355" algn="l"/>
                <a:tab pos="10061121" algn="l"/>
                <a:tab pos="10779886" algn="l"/>
              </a:tabLst>
            </a:pPr>
            <a:r>
              <a:rPr lang="en-US" sz="1000" i="1" dirty="0" smtClean="0">
                <a:solidFill>
                  <a:schemeClr val="bg1"/>
                </a:solidFill>
                <a:ea typeface="msmincho" charset="0"/>
                <a:cs typeface="msmincho" charset="0"/>
              </a:rPr>
              <a:t>Photo credit “</a:t>
            </a:r>
            <a:r>
              <a:rPr lang="en-US" sz="1000" i="1" dirty="0" err="1" smtClean="0">
                <a:solidFill>
                  <a:schemeClr val="bg1"/>
                </a:solidFill>
                <a:ea typeface="msmincho" charset="0"/>
                <a:cs typeface="msmincho" charset="0"/>
              </a:rPr>
              <a:t>shetladd</a:t>
            </a:r>
            <a:r>
              <a:rPr lang="en-US" sz="1000" i="1" dirty="0" smtClean="0">
                <a:solidFill>
                  <a:schemeClr val="bg1"/>
                </a:solidFill>
                <a:ea typeface="msmincho" charset="0"/>
                <a:cs typeface="msmincho" charset="0"/>
              </a:rPr>
              <a:t>”, Flickr</a:t>
            </a:r>
            <a:endParaRPr lang="en-US" sz="1000" i="1" dirty="0">
              <a:solidFill>
                <a:schemeClr val="bg1"/>
              </a:solidFill>
              <a:ea typeface="msmincho" charset="0"/>
              <a:cs typeface="msmincho" charset="0"/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582496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 necessarily large amount of data per page, but lots of them…</a:t>
            </a:r>
          </a:p>
          <a:p>
            <a:r>
              <a:rPr lang="en-US" dirty="0" smtClean="0"/>
              <a:t>Have become very valuable to search engines</a:t>
            </a:r>
          </a:p>
          <a:p>
            <a:pPr lvl="1"/>
            <a:r>
              <a:rPr lang="en-US" dirty="0" smtClean="0"/>
              <a:t>Google, Bing, Yahoo!, or Yandex (i.e., schema.org) all committed to use such data</a:t>
            </a:r>
          </a:p>
          <a:p>
            <a:r>
              <a:rPr lang="en-US" dirty="0" smtClean="0"/>
              <a:t>Two syntaxes have emerged at W3C:</a:t>
            </a:r>
          </a:p>
          <a:p>
            <a:pPr lvl="1"/>
            <a:r>
              <a:rPr lang="en-US" dirty="0" smtClean="0"/>
              <a:t>microdata with HTML5</a:t>
            </a:r>
          </a:p>
          <a:p>
            <a:pPr lvl="1"/>
            <a:r>
              <a:rPr lang="en-US" dirty="0" smtClean="0"/>
              <a:t>RDFa with HTML5, XHTML, and with XML languages in general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HTML pages are a huge source of structured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585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data-home-cur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733"/>
            <a:ext cx="9144000" cy="659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640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data-htm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733"/>
            <a:ext cx="9144000" cy="659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508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RDF…</a:t>
            </a:r>
            <a:endParaRPr lang="en-US" dirty="0"/>
          </a:p>
        </p:txBody>
      </p:sp>
      <p:sp>
        <p:nvSpPr>
          <p:cNvPr id="115714" name="Text Box 2"/>
          <p:cNvSpPr txBox="1">
            <a:spLocks noChangeArrowheads="1"/>
          </p:cNvSpPr>
          <p:nvPr/>
        </p:nvSpPr>
        <p:spPr bwMode="auto">
          <a:xfrm>
            <a:off x="195728" y="1795872"/>
            <a:ext cx="8774662" cy="31355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>
            <a:outerShdw blurRad="63500" dist="101823" dir="2700000" algn="ctr" rotWithShape="0">
              <a:srgbClr val="C0C0C0"/>
            </a:outerShdw>
          </a:effectLst>
        </p:spPr>
        <p:txBody>
          <a:bodyPr wrap="none" lIns="81363" tIns="65289" rIns="81363" bIns="40683">
            <a:prstTxWarp prst="textNoShape">
              <a:avLst/>
            </a:prstTxWarp>
          </a:bodyPr>
          <a:lstStyle/>
          <a:p>
            <a:pPr>
              <a:lnSpc>
                <a:spcPct val="88000"/>
              </a:lnSpc>
              <a:tabLst>
                <a:tab pos="0" algn="l"/>
                <a:tab pos="648724" algn="l"/>
                <a:tab pos="1298902" algn="l"/>
                <a:tab pos="1949071" algn="l"/>
                <a:tab pos="2599241" algn="l"/>
                <a:tab pos="3249413" algn="l"/>
                <a:tab pos="3899579" algn="l"/>
                <a:tab pos="4549749" algn="l"/>
                <a:tab pos="5199919" algn="l"/>
                <a:tab pos="5850087" algn="l"/>
                <a:tab pos="6500258" algn="l"/>
                <a:tab pos="7150424" algn="l"/>
                <a:tab pos="7800592" algn="l"/>
                <a:tab pos="8450759" algn="l"/>
                <a:tab pos="9100931" algn="l"/>
                <a:tab pos="9751099" algn="l"/>
              </a:tabLst>
              <a:defRPr/>
            </a:pPr>
            <a:endParaRPr lang="en-US" sz="1600" b="1" noProof="1">
              <a:solidFill>
                <a:srgbClr val="000000"/>
              </a:solidFill>
              <a:latin typeface="Courier New" charset="0"/>
              <a:ea typeface="msmincho" charset="0"/>
              <a:cs typeface="msmincho" charset="0"/>
            </a:endParaRPr>
          </a:p>
          <a:p>
            <a:pPr>
              <a:lnSpc>
                <a:spcPct val="88000"/>
              </a:lnSpc>
              <a:tabLst>
                <a:tab pos="0" algn="l"/>
                <a:tab pos="648724" algn="l"/>
                <a:tab pos="1298902" algn="l"/>
                <a:tab pos="1949071" algn="l"/>
                <a:tab pos="2599241" algn="l"/>
                <a:tab pos="3249413" algn="l"/>
                <a:tab pos="3899579" algn="l"/>
                <a:tab pos="4549749" algn="l"/>
                <a:tab pos="5199919" algn="l"/>
                <a:tab pos="5850087" algn="l"/>
                <a:tab pos="6500258" algn="l"/>
                <a:tab pos="7150424" algn="l"/>
                <a:tab pos="7800592" algn="l"/>
                <a:tab pos="8450759" algn="l"/>
                <a:tab pos="9100931" algn="l"/>
                <a:tab pos="9751099" algn="l"/>
              </a:tabLst>
              <a:defRPr/>
            </a:pPr>
            <a:r>
              <a:rPr lang="en-US" sz="1600" b="1" noProof="1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[ rdf:type schema:Review ;</a:t>
            </a:r>
          </a:p>
          <a:p>
            <a:pPr>
              <a:lnSpc>
                <a:spcPct val="88000"/>
              </a:lnSpc>
              <a:tabLst>
                <a:tab pos="0" algn="l"/>
                <a:tab pos="648724" algn="l"/>
                <a:tab pos="1298902" algn="l"/>
                <a:tab pos="1949071" algn="l"/>
                <a:tab pos="2599241" algn="l"/>
                <a:tab pos="3249413" algn="l"/>
                <a:tab pos="3899579" algn="l"/>
                <a:tab pos="4549749" algn="l"/>
                <a:tab pos="5199919" algn="l"/>
                <a:tab pos="5850087" algn="l"/>
                <a:tab pos="6500258" algn="l"/>
                <a:tab pos="7150424" algn="l"/>
                <a:tab pos="7800592" algn="l"/>
                <a:tab pos="8450759" algn="l"/>
                <a:tab pos="9100931" algn="l"/>
                <a:tab pos="9751099" algn="l"/>
              </a:tabLst>
              <a:defRPr/>
            </a:pPr>
            <a:r>
              <a:rPr lang="en-US" sz="1600" b="1" noProof="1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  schema:name "Oscars 2012: The Artist, review" ;</a:t>
            </a:r>
          </a:p>
          <a:p>
            <a:pPr>
              <a:lnSpc>
                <a:spcPct val="88000"/>
              </a:lnSpc>
              <a:tabLst>
                <a:tab pos="0" algn="l"/>
                <a:tab pos="648724" algn="l"/>
                <a:tab pos="1298902" algn="l"/>
                <a:tab pos="1949071" algn="l"/>
                <a:tab pos="2599241" algn="l"/>
                <a:tab pos="3249413" algn="l"/>
                <a:tab pos="3899579" algn="l"/>
                <a:tab pos="4549749" algn="l"/>
                <a:tab pos="5199919" algn="l"/>
                <a:tab pos="5850087" algn="l"/>
                <a:tab pos="6500258" algn="l"/>
                <a:tab pos="7150424" algn="l"/>
                <a:tab pos="7800592" algn="l"/>
                <a:tab pos="8450759" algn="l"/>
                <a:tab pos="9100931" algn="l"/>
                <a:tab pos="9751099" algn="l"/>
              </a:tabLst>
              <a:defRPr/>
            </a:pPr>
            <a:r>
              <a:rPr lang="en-US" sz="1600" b="1" noProof="1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  schema:description "The Artist, an utterly beguiling…" ;</a:t>
            </a:r>
          </a:p>
          <a:p>
            <a:pPr>
              <a:lnSpc>
                <a:spcPct val="88000"/>
              </a:lnSpc>
              <a:tabLst>
                <a:tab pos="0" algn="l"/>
                <a:tab pos="648724" algn="l"/>
                <a:tab pos="1298902" algn="l"/>
                <a:tab pos="1949071" algn="l"/>
                <a:tab pos="2599241" algn="l"/>
                <a:tab pos="3249413" algn="l"/>
                <a:tab pos="3899579" algn="l"/>
                <a:tab pos="4549749" algn="l"/>
                <a:tab pos="5199919" algn="l"/>
                <a:tab pos="5850087" algn="l"/>
                <a:tab pos="6500258" algn="l"/>
                <a:tab pos="7150424" algn="l"/>
                <a:tab pos="7800592" algn="l"/>
                <a:tab pos="8450759" algn="l"/>
                <a:tab pos="9100931" algn="l"/>
                <a:tab pos="9751099" algn="l"/>
              </a:tabLst>
              <a:defRPr/>
            </a:pPr>
            <a:r>
              <a:rPr lang="en-US" sz="1600" b="1" noProof="1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  schema:ratingValue "5" ;</a:t>
            </a:r>
          </a:p>
          <a:p>
            <a:pPr>
              <a:lnSpc>
                <a:spcPct val="88000"/>
              </a:lnSpc>
              <a:tabLst>
                <a:tab pos="0" algn="l"/>
                <a:tab pos="648724" algn="l"/>
                <a:tab pos="1298902" algn="l"/>
                <a:tab pos="1949071" algn="l"/>
                <a:tab pos="2599241" algn="l"/>
                <a:tab pos="3249413" algn="l"/>
                <a:tab pos="3899579" algn="l"/>
                <a:tab pos="4549749" algn="l"/>
                <a:tab pos="5199919" algn="l"/>
                <a:tab pos="5850087" algn="l"/>
                <a:tab pos="6500258" algn="l"/>
                <a:tab pos="7150424" algn="l"/>
                <a:tab pos="7800592" algn="l"/>
                <a:tab pos="8450759" algn="l"/>
                <a:tab pos="9100931" algn="l"/>
                <a:tab pos="9751099" algn="l"/>
              </a:tabLst>
              <a:defRPr/>
            </a:pPr>
            <a:r>
              <a:rPr lang="en-US" sz="1600" b="1" noProof="1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  …</a:t>
            </a:r>
          </a:p>
          <a:p>
            <a:pPr>
              <a:lnSpc>
                <a:spcPct val="88000"/>
              </a:lnSpc>
              <a:tabLst>
                <a:tab pos="0" algn="l"/>
                <a:tab pos="648724" algn="l"/>
                <a:tab pos="1298902" algn="l"/>
                <a:tab pos="1949071" algn="l"/>
                <a:tab pos="2599241" algn="l"/>
                <a:tab pos="3249413" algn="l"/>
                <a:tab pos="3899579" algn="l"/>
                <a:tab pos="4549749" algn="l"/>
                <a:tab pos="5199919" algn="l"/>
                <a:tab pos="5850087" algn="l"/>
                <a:tab pos="6500258" algn="l"/>
                <a:tab pos="7150424" algn="l"/>
                <a:tab pos="7800592" algn="l"/>
                <a:tab pos="8450759" algn="l"/>
                <a:tab pos="9100931" algn="l"/>
                <a:tab pos="9751099" algn="l"/>
              </a:tabLst>
              <a:defRPr/>
            </a:pPr>
            <a:r>
              <a:rPr lang="en-US" sz="1600" b="1" noProof="1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]</a:t>
            </a:r>
          </a:p>
          <a:p>
            <a:pPr>
              <a:lnSpc>
                <a:spcPct val="88000"/>
              </a:lnSpc>
              <a:tabLst>
                <a:tab pos="0" algn="l"/>
                <a:tab pos="648724" algn="l"/>
                <a:tab pos="1298902" algn="l"/>
                <a:tab pos="1949071" algn="l"/>
                <a:tab pos="2599241" algn="l"/>
                <a:tab pos="3249413" algn="l"/>
                <a:tab pos="3899579" algn="l"/>
                <a:tab pos="4549749" algn="l"/>
                <a:tab pos="5199919" algn="l"/>
                <a:tab pos="5850087" algn="l"/>
                <a:tab pos="6500258" algn="l"/>
                <a:tab pos="7150424" algn="l"/>
                <a:tab pos="7800592" algn="l"/>
                <a:tab pos="8450759" algn="l"/>
                <a:tab pos="9100931" algn="l"/>
                <a:tab pos="9751099" algn="l"/>
              </a:tabLst>
              <a:defRPr/>
            </a:pPr>
            <a:endParaRPr lang="en-US" sz="1600" b="1" noProof="1">
              <a:solidFill>
                <a:srgbClr val="000000"/>
              </a:solidFill>
              <a:latin typeface="Courier New" charset="0"/>
              <a:ea typeface="msmincho" charset="0"/>
              <a:cs typeface="msminch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81309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dfa-homepage-annotat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649"/>
            <a:ext cx="9144000" cy="668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46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dfa-homepage-cur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649"/>
            <a:ext cx="9144000" cy="668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70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dfa-homepage-htm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649"/>
            <a:ext cx="9144000" cy="668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881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Yielding…</a:t>
            </a:r>
            <a:endParaRPr lang="en-US" dirty="0"/>
          </a:p>
        </p:txBody>
      </p:sp>
      <p:sp>
        <p:nvSpPr>
          <p:cNvPr id="115714" name="Text Box 2"/>
          <p:cNvSpPr txBox="1">
            <a:spLocks noChangeArrowheads="1"/>
          </p:cNvSpPr>
          <p:nvPr/>
        </p:nvSpPr>
        <p:spPr bwMode="auto">
          <a:xfrm>
            <a:off x="195728" y="1795872"/>
            <a:ext cx="8774662" cy="31355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>
            <a:outerShdw blurRad="63500" dist="101823" dir="2700000" algn="ctr" rotWithShape="0">
              <a:srgbClr val="C0C0C0"/>
            </a:outerShdw>
          </a:effectLst>
        </p:spPr>
        <p:txBody>
          <a:bodyPr wrap="none" lIns="81363" tIns="65289" rIns="81363" bIns="40683">
            <a:prstTxWarp prst="textNoShape">
              <a:avLst/>
            </a:prstTxWarp>
          </a:bodyPr>
          <a:lstStyle/>
          <a:p>
            <a:pPr>
              <a:lnSpc>
                <a:spcPct val="88000"/>
              </a:lnSpc>
              <a:tabLst>
                <a:tab pos="0" algn="l"/>
                <a:tab pos="648724" algn="l"/>
                <a:tab pos="1298902" algn="l"/>
                <a:tab pos="1949071" algn="l"/>
                <a:tab pos="2599241" algn="l"/>
                <a:tab pos="3249413" algn="l"/>
                <a:tab pos="3899579" algn="l"/>
                <a:tab pos="4549749" algn="l"/>
                <a:tab pos="5199919" algn="l"/>
                <a:tab pos="5850087" algn="l"/>
                <a:tab pos="6500258" algn="l"/>
                <a:tab pos="7150424" algn="l"/>
                <a:tab pos="7800592" algn="l"/>
                <a:tab pos="8450759" algn="l"/>
                <a:tab pos="9100931" algn="l"/>
                <a:tab pos="9751099" algn="l"/>
              </a:tabLst>
              <a:defRPr/>
            </a:pPr>
            <a:endParaRPr lang="en-US" sz="1600" b="1" noProof="1">
              <a:solidFill>
                <a:srgbClr val="000000"/>
              </a:solidFill>
              <a:latin typeface="Courier New" charset="0"/>
              <a:ea typeface="msmincho" charset="0"/>
              <a:cs typeface="msmincho" charset="0"/>
            </a:endParaRPr>
          </a:p>
          <a:p>
            <a:pPr>
              <a:lnSpc>
                <a:spcPct val="88000"/>
              </a:lnSpc>
              <a:tabLst>
                <a:tab pos="0" algn="l"/>
                <a:tab pos="648724" algn="l"/>
                <a:tab pos="1298902" algn="l"/>
                <a:tab pos="1949071" algn="l"/>
                <a:tab pos="2599241" algn="l"/>
                <a:tab pos="3249413" algn="l"/>
                <a:tab pos="3899579" algn="l"/>
                <a:tab pos="4549749" algn="l"/>
                <a:tab pos="5199919" algn="l"/>
                <a:tab pos="5850087" algn="l"/>
                <a:tab pos="6500258" algn="l"/>
                <a:tab pos="7150424" algn="l"/>
                <a:tab pos="7800592" algn="l"/>
                <a:tab pos="8450759" algn="l"/>
                <a:tab pos="9100931" algn="l"/>
                <a:tab pos="9751099" algn="l"/>
              </a:tabLst>
              <a:defRPr/>
            </a:pPr>
            <a:r>
              <a:rPr lang="en-US" sz="1600" b="1" noProof="1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&lt;http://www.ivan-herman.net/foaf#me&gt;</a:t>
            </a:r>
          </a:p>
          <a:p>
            <a:pPr>
              <a:lnSpc>
                <a:spcPct val="88000"/>
              </a:lnSpc>
              <a:tabLst>
                <a:tab pos="0" algn="l"/>
                <a:tab pos="648724" algn="l"/>
                <a:tab pos="1298902" algn="l"/>
                <a:tab pos="1949071" algn="l"/>
                <a:tab pos="2599241" algn="l"/>
                <a:tab pos="3249413" algn="l"/>
                <a:tab pos="3899579" algn="l"/>
                <a:tab pos="4549749" algn="l"/>
                <a:tab pos="5199919" algn="l"/>
                <a:tab pos="5850087" algn="l"/>
                <a:tab pos="6500258" algn="l"/>
                <a:tab pos="7150424" algn="l"/>
                <a:tab pos="7800592" algn="l"/>
                <a:tab pos="8450759" algn="l"/>
                <a:tab pos="9100931" algn="l"/>
                <a:tab pos="9751099" algn="l"/>
              </a:tabLst>
              <a:defRPr/>
            </a:pPr>
            <a:r>
              <a:rPr lang="en-US" sz="1600" b="1" noProof="1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    schema:alumniOf     &lt;http://www.elte.hu&gt; ;</a:t>
            </a:r>
          </a:p>
          <a:p>
            <a:pPr>
              <a:lnSpc>
                <a:spcPct val="88000"/>
              </a:lnSpc>
              <a:tabLst>
                <a:tab pos="0" algn="l"/>
                <a:tab pos="648724" algn="l"/>
                <a:tab pos="1298902" algn="l"/>
                <a:tab pos="1949071" algn="l"/>
                <a:tab pos="2599241" algn="l"/>
                <a:tab pos="3249413" algn="l"/>
                <a:tab pos="3899579" algn="l"/>
                <a:tab pos="4549749" algn="l"/>
                <a:tab pos="5199919" algn="l"/>
                <a:tab pos="5850087" algn="l"/>
                <a:tab pos="6500258" algn="l"/>
                <a:tab pos="7150424" algn="l"/>
                <a:tab pos="7800592" algn="l"/>
                <a:tab pos="8450759" algn="l"/>
                <a:tab pos="9100931" algn="l"/>
                <a:tab pos="9751099" algn="l"/>
              </a:tabLst>
              <a:defRPr/>
            </a:pPr>
            <a:r>
              <a:rPr lang="en-US" sz="1600" b="1" noProof="1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    foaf:schoolHomePage &lt;http://www.elte.hu&gt; ;</a:t>
            </a:r>
          </a:p>
          <a:p>
            <a:pPr>
              <a:lnSpc>
                <a:spcPct val="88000"/>
              </a:lnSpc>
              <a:tabLst>
                <a:tab pos="0" algn="l"/>
                <a:tab pos="648724" algn="l"/>
                <a:tab pos="1298902" algn="l"/>
                <a:tab pos="1949071" algn="l"/>
                <a:tab pos="2599241" algn="l"/>
                <a:tab pos="3249413" algn="l"/>
                <a:tab pos="3899579" algn="l"/>
                <a:tab pos="4549749" algn="l"/>
                <a:tab pos="5199919" algn="l"/>
                <a:tab pos="5850087" algn="l"/>
                <a:tab pos="6500258" algn="l"/>
                <a:tab pos="7150424" algn="l"/>
                <a:tab pos="7800592" algn="l"/>
                <a:tab pos="8450759" algn="l"/>
                <a:tab pos="9100931" algn="l"/>
                <a:tab pos="9751099" algn="l"/>
              </a:tabLst>
              <a:defRPr/>
            </a:pPr>
            <a:r>
              <a:rPr lang="en-US" sz="1600" b="1" noProof="1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    schema:worksFor     &lt;http://www.w3.org/W3C#data&gt; ;</a:t>
            </a:r>
          </a:p>
          <a:p>
            <a:pPr>
              <a:lnSpc>
                <a:spcPct val="88000"/>
              </a:lnSpc>
              <a:tabLst>
                <a:tab pos="0" algn="l"/>
                <a:tab pos="648724" algn="l"/>
                <a:tab pos="1298902" algn="l"/>
                <a:tab pos="1949071" algn="l"/>
                <a:tab pos="2599241" algn="l"/>
                <a:tab pos="3249413" algn="l"/>
                <a:tab pos="3899579" algn="l"/>
                <a:tab pos="4549749" algn="l"/>
                <a:tab pos="5199919" algn="l"/>
                <a:tab pos="5850087" algn="l"/>
                <a:tab pos="6500258" algn="l"/>
                <a:tab pos="7150424" algn="l"/>
                <a:tab pos="7800592" algn="l"/>
                <a:tab pos="8450759" algn="l"/>
                <a:tab pos="9100931" algn="l"/>
                <a:tab pos="9751099" algn="l"/>
              </a:tabLst>
              <a:defRPr/>
            </a:pPr>
            <a:r>
              <a:rPr lang="en-US" sz="1600" b="1" noProof="1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    …</a:t>
            </a:r>
          </a:p>
          <a:p>
            <a:pPr>
              <a:lnSpc>
                <a:spcPct val="88000"/>
              </a:lnSpc>
              <a:tabLst>
                <a:tab pos="0" algn="l"/>
                <a:tab pos="648724" algn="l"/>
                <a:tab pos="1298902" algn="l"/>
                <a:tab pos="1949071" algn="l"/>
                <a:tab pos="2599241" algn="l"/>
                <a:tab pos="3249413" algn="l"/>
                <a:tab pos="3899579" algn="l"/>
                <a:tab pos="4549749" algn="l"/>
                <a:tab pos="5199919" algn="l"/>
                <a:tab pos="5850087" algn="l"/>
                <a:tab pos="6500258" algn="l"/>
                <a:tab pos="7150424" algn="l"/>
                <a:tab pos="7800592" algn="l"/>
                <a:tab pos="8450759" algn="l"/>
                <a:tab pos="9100931" algn="l"/>
                <a:tab pos="9751099" algn="l"/>
              </a:tabLst>
              <a:defRPr/>
            </a:pPr>
            <a:r>
              <a:rPr lang="en-US" sz="1600" b="1" noProof="1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&lt;http://www.elte.hu&gt; </a:t>
            </a:r>
          </a:p>
          <a:p>
            <a:pPr>
              <a:lnSpc>
                <a:spcPct val="88000"/>
              </a:lnSpc>
              <a:tabLst>
                <a:tab pos="0" algn="l"/>
                <a:tab pos="648724" algn="l"/>
                <a:tab pos="1298902" algn="l"/>
                <a:tab pos="1949071" algn="l"/>
                <a:tab pos="2599241" algn="l"/>
                <a:tab pos="3249413" algn="l"/>
                <a:tab pos="3899579" algn="l"/>
                <a:tab pos="4549749" algn="l"/>
                <a:tab pos="5199919" algn="l"/>
                <a:tab pos="5850087" algn="l"/>
                <a:tab pos="6500258" algn="l"/>
                <a:tab pos="7150424" algn="l"/>
                <a:tab pos="7800592" algn="l"/>
                <a:tab pos="8450759" algn="l"/>
                <a:tab pos="9100931" algn="l"/>
                <a:tab pos="9751099" algn="l"/>
              </a:tabLst>
              <a:defRPr/>
            </a:pPr>
            <a:r>
              <a:rPr lang="en-US" sz="1600" b="1" noProof="1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    dc:title "Eötvös Loránd University of Budapest" .</a:t>
            </a:r>
          </a:p>
          <a:p>
            <a:pPr>
              <a:lnSpc>
                <a:spcPct val="88000"/>
              </a:lnSpc>
              <a:tabLst>
                <a:tab pos="0" algn="l"/>
                <a:tab pos="648724" algn="l"/>
                <a:tab pos="1298902" algn="l"/>
                <a:tab pos="1949071" algn="l"/>
                <a:tab pos="2599241" algn="l"/>
                <a:tab pos="3249413" algn="l"/>
                <a:tab pos="3899579" algn="l"/>
                <a:tab pos="4549749" algn="l"/>
                <a:tab pos="5199919" algn="l"/>
                <a:tab pos="5850087" algn="l"/>
                <a:tab pos="6500258" algn="l"/>
                <a:tab pos="7150424" algn="l"/>
                <a:tab pos="7800592" algn="l"/>
                <a:tab pos="8450759" algn="l"/>
                <a:tab pos="9100931" algn="l"/>
                <a:tab pos="9751099" algn="l"/>
              </a:tabLst>
              <a:defRPr/>
            </a:pPr>
            <a:r>
              <a:rPr lang="en-US" sz="1600" b="1" noProof="1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…</a:t>
            </a:r>
          </a:p>
          <a:p>
            <a:pPr>
              <a:lnSpc>
                <a:spcPct val="88000"/>
              </a:lnSpc>
              <a:tabLst>
                <a:tab pos="0" algn="l"/>
                <a:tab pos="648724" algn="l"/>
                <a:tab pos="1298902" algn="l"/>
                <a:tab pos="1949071" algn="l"/>
                <a:tab pos="2599241" algn="l"/>
                <a:tab pos="3249413" algn="l"/>
                <a:tab pos="3899579" algn="l"/>
                <a:tab pos="4549749" algn="l"/>
                <a:tab pos="5199919" algn="l"/>
                <a:tab pos="5850087" algn="l"/>
                <a:tab pos="6500258" algn="l"/>
                <a:tab pos="7150424" algn="l"/>
                <a:tab pos="7800592" algn="l"/>
                <a:tab pos="8450759" algn="l"/>
                <a:tab pos="9100931" algn="l"/>
                <a:tab pos="9751099" algn="l"/>
              </a:tabLst>
              <a:defRPr/>
            </a:pPr>
            <a:r>
              <a:rPr lang="en-US" sz="1600" b="1" noProof="1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&lt;http://www.w3.org/W3C#data&gt; </a:t>
            </a:r>
          </a:p>
          <a:p>
            <a:pPr>
              <a:lnSpc>
                <a:spcPct val="88000"/>
              </a:lnSpc>
              <a:tabLst>
                <a:tab pos="0" algn="l"/>
                <a:tab pos="648724" algn="l"/>
                <a:tab pos="1298902" algn="l"/>
                <a:tab pos="1949071" algn="l"/>
                <a:tab pos="2599241" algn="l"/>
                <a:tab pos="3249413" algn="l"/>
                <a:tab pos="3899579" algn="l"/>
                <a:tab pos="4549749" algn="l"/>
                <a:tab pos="5199919" algn="l"/>
                <a:tab pos="5850087" algn="l"/>
                <a:tab pos="6500258" algn="l"/>
                <a:tab pos="7150424" algn="l"/>
                <a:tab pos="7800592" algn="l"/>
                <a:tab pos="8450759" algn="l"/>
                <a:tab pos="9100931" algn="l"/>
                <a:tab pos="9751099" algn="l"/>
              </a:tabLst>
              <a:defRPr/>
            </a:pPr>
            <a:r>
              <a:rPr lang="en-US" sz="1600" b="1" noProof="1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    dc:title "World Wide Web Consortium (W3C)”</a:t>
            </a:r>
          </a:p>
          <a:p>
            <a:pPr>
              <a:lnSpc>
                <a:spcPct val="88000"/>
              </a:lnSpc>
              <a:tabLst>
                <a:tab pos="0" algn="l"/>
                <a:tab pos="648724" algn="l"/>
                <a:tab pos="1298902" algn="l"/>
                <a:tab pos="1949071" algn="l"/>
                <a:tab pos="2599241" algn="l"/>
                <a:tab pos="3249413" algn="l"/>
                <a:tab pos="3899579" algn="l"/>
                <a:tab pos="4549749" algn="l"/>
                <a:tab pos="5199919" algn="l"/>
                <a:tab pos="5850087" algn="l"/>
                <a:tab pos="6500258" algn="l"/>
                <a:tab pos="7150424" algn="l"/>
                <a:tab pos="7800592" algn="l"/>
                <a:tab pos="8450759" algn="l"/>
                <a:tab pos="9100931" algn="l"/>
                <a:tab pos="9751099" algn="l"/>
              </a:tabLst>
              <a:defRPr/>
            </a:pPr>
            <a:r>
              <a:rPr lang="en-US" sz="1600" b="1" noProof="1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29446692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1091506" y="1205894"/>
            <a:chExt cx="6187169" cy="5517872"/>
          </a:xfrm>
        </p:grpSpPr>
        <p:pic>
          <p:nvPicPr>
            <p:cNvPr id="3" name="图片 2" descr="中科院数学与系统科学研究院&amp;北京工业大学联合制作-歇山搭建中3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506" y="1205894"/>
              <a:ext cx="6187169" cy="5517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4"/>
            <p:cNvSpPr txBox="1">
              <a:spLocks noChangeArrowheads="1"/>
            </p:cNvSpPr>
            <p:nvPr/>
          </p:nvSpPr>
          <p:spPr bwMode="auto">
            <a:xfrm>
              <a:off x="1589210" y="2194220"/>
              <a:ext cx="2986727" cy="350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9pPr>
            </a:lstStyle>
            <a:p>
              <a:pPr eaLnBrk="1" hangingPunct="1"/>
              <a:r>
                <a:rPr lang="en-US" altLang="zh-CN" sz="1600" dirty="0" err="1">
                  <a:solidFill>
                    <a:schemeClr val="bg1"/>
                  </a:solidFill>
                </a:rPr>
                <a:t>Xieshan</a:t>
              </a:r>
              <a:r>
                <a:rPr lang="en-US" altLang="zh-CN" sz="1600" dirty="0">
                  <a:solidFill>
                    <a:schemeClr val="bg1"/>
                  </a:solidFill>
                </a:rPr>
                <a:t> wooden structure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74460" y="6607829"/>
            <a:ext cx="5866560" cy="26354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23" tIns="61608" rIns="81623" bIns="4081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650754" algn="l"/>
                <a:tab pos="1302950" algn="l"/>
                <a:tab pos="1955144" algn="l"/>
                <a:tab pos="2607338" algn="l"/>
                <a:tab pos="3259532" algn="l"/>
                <a:tab pos="3911727" algn="l"/>
                <a:tab pos="4563921" algn="l"/>
                <a:tab pos="5216115" algn="l"/>
                <a:tab pos="5868310" algn="l"/>
                <a:tab pos="6520505" algn="l"/>
                <a:tab pos="7172698" algn="l"/>
                <a:tab pos="7824894" algn="l"/>
                <a:tab pos="8477087" algn="l"/>
                <a:tab pos="9129281" algn="l"/>
                <a:tab pos="9781475" algn="l"/>
              </a:tabLst>
            </a:pPr>
            <a:r>
              <a:rPr lang="en-US" sz="1000" i="1" dirty="0">
                <a:solidFill>
                  <a:srgbClr val="000000"/>
                </a:solidFill>
                <a:ea typeface="msmincho" charset="0"/>
                <a:cs typeface="msmincho" charset="0"/>
              </a:rPr>
              <a:t>Courtesy of </a:t>
            </a:r>
            <a:r>
              <a:rPr lang="en-US" sz="1000" i="1" dirty="0" err="1">
                <a:solidFill>
                  <a:srgbClr val="000000"/>
                </a:solidFill>
                <a:ea typeface="msmincho" charset="0"/>
                <a:cs typeface="msmincho" charset="0"/>
              </a:rPr>
              <a:t>Songmao</a:t>
            </a:r>
            <a:r>
              <a:rPr lang="en-US" sz="1000" i="1" dirty="0">
                <a:solidFill>
                  <a:srgbClr val="000000"/>
                </a:solidFill>
                <a:ea typeface="msmincho" charset="0"/>
                <a:cs typeface="msmincho" charset="0"/>
              </a:rPr>
              <a:t> Zhang, Academy of Mathematics and System Sciences, China </a:t>
            </a:r>
            <a:endParaRPr lang="en-US" sz="1000" i="1" dirty="0">
              <a:solidFill>
                <a:srgbClr val="000000"/>
              </a:solidFill>
              <a:ea typeface="msmincho" charset="0"/>
              <a:cs typeface="msmincho" charset="0"/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2776148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Both have similar philosophies:</a:t>
            </a:r>
          </a:p>
          <a:p>
            <a:pPr lvl="1"/>
            <a:r>
              <a:rPr lang="en-US" dirty="0" smtClean="0"/>
              <a:t>the structured data is expressed </a:t>
            </a:r>
            <a:r>
              <a:rPr lang="en-US" i="1" dirty="0" smtClean="0"/>
              <a:t>via attributes only </a:t>
            </a:r>
            <a:r>
              <a:rPr lang="en-US" dirty="0" smtClean="0"/>
              <a:t>(no specialized elements)</a:t>
            </a:r>
          </a:p>
          <a:p>
            <a:pPr lvl="1"/>
            <a:r>
              <a:rPr lang="en-US" dirty="0" smtClean="0"/>
              <a:t>both define some special attributes</a:t>
            </a:r>
          </a:p>
          <a:p>
            <a:pPr lvl="2"/>
            <a:r>
              <a:rPr lang="en-US" dirty="0" smtClean="0"/>
              <a:t>e.g., </a:t>
            </a:r>
            <a:r>
              <a:rPr lang="en-US" b="1" dirty="0" smtClean="0">
                <a:latin typeface="Courier New"/>
                <a:cs typeface="Courier New"/>
              </a:rPr>
              <a:t>itemscope</a:t>
            </a:r>
            <a:r>
              <a:rPr lang="en-US" dirty="0" smtClean="0"/>
              <a:t> for microdata, </a:t>
            </a:r>
            <a:r>
              <a:rPr lang="en-US" b="1" dirty="0" smtClean="0">
                <a:latin typeface="Courier New"/>
                <a:cs typeface="Courier New"/>
              </a:rPr>
              <a:t>resource</a:t>
            </a:r>
            <a:r>
              <a:rPr lang="en-US" dirty="0" smtClean="0"/>
              <a:t> for RDFa</a:t>
            </a:r>
          </a:p>
          <a:p>
            <a:pPr lvl="1"/>
            <a:r>
              <a:rPr lang="en-US" dirty="0" smtClean="0"/>
              <a:t>both reuse </a:t>
            </a:r>
            <a:r>
              <a:rPr lang="en-US" i="1" dirty="0" smtClean="0"/>
              <a:t>some</a:t>
            </a:r>
            <a:r>
              <a:rPr lang="en-US" dirty="0" smtClean="0"/>
              <a:t> HTML core attributes (e.g., </a:t>
            </a:r>
            <a:r>
              <a:rPr lang="en-US" b="1" dirty="0" smtClean="0">
                <a:latin typeface="Courier New"/>
                <a:cs typeface="Courier New"/>
              </a:rPr>
              <a:t>href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both reuse the textual content of the HTML source, if needed</a:t>
            </a:r>
          </a:p>
          <a:p>
            <a:r>
              <a:rPr lang="en-US" dirty="0" smtClean="0"/>
              <a:t>RDF data can be extracted from both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RDFa and microdata: similarities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151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Microdata has been </a:t>
            </a:r>
            <a:r>
              <a:rPr lang="en-US" i="1" u="sng" dirty="0" smtClean="0"/>
              <a:t>optimized</a:t>
            </a:r>
            <a:r>
              <a:rPr lang="en-US" dirty="0" smtClean="0"/>
              <a:t> for simpler use cases:</a:t>
            </a:r>
          </a:p>
          <a:p>
            <a:pPr lvl="1"/>
            <a:r>
              <a:rPr lang="en-US" dirty="0" smtClean="0"/>
              <a:t>one vocabulary at a time</a:t>
            </a:r>
          </a:p>
          <a:p>
            <a:pPr lvl="1"/>
            <a:r>
              <a:rPr lang="en-US" dirty="0" smtClean="0"/>
              <a:t>tree shaped data</a:t>
            </a:r>
          </a:p>
          <a:p>
            <a:pPr lvl="1"/>
            <a:r>
              <a:rPr lang="en-US" dirty="0" smtClean="0"/>
              <a:t>no datatypes</a:t>
            </a:r>
          </a:p>
          <a:p>
            <a:r>
              <a:rPr lang="en-US" dirty="0" smtClean="0"/>
              <a:t>RDFa provides a full serialization of RDF in XML or HTML</a:t>
            </a:r>
          </a:p>
          <a:p>
            <a:pPr lvl="1"/>
            <a:r>
              <a:rPr lang="en-US" dirty="0" smtClean="0"/>
              <a:t>the price is an extra complexity compared to microdata</a:t>
            </a:r>
          </a:p>
          <a:p>
            <a:r>
              <a:rPr lang="en-US" dirty="0" smtClean="0"/>
              <a:t>RDFa 1.1 Lite is a simplified authoring profile of RDFa, very similar to microdata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RDFa and microdata: differences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354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HTML Data Guide</a:t>
            </a:r>
            <a:endParaRPr lang="en-US" dirty="0" smtClean="0"/>
          </a:p>
          <a:p>
            <a:pPr lvl="1"/>
            <a:r>
              <a:rPr lang="en-US" dirty="0" smtClean="0"/>
              <a:t>published by a separate W3C Task Force</a:t>
            </a:r>
          </a:p>
          <a:p>
            <a:pPr lvl="1"/>
            <a:r>
              <a:rPr lang="en-US" dirty="0" smtClean="0"/>
              <a:t>help publishers to choose what to use</a:t>
            </a:r>
          </a:p>
          <a:p>
            <a:pPr lvl="1"/>
            <a:r>
              <a:rPr lang="en-US" dirty="0" smtClean="0"/>
              <a:t>how to combine microdata and RDFa in one document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relevant W3C note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493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1764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Structured data in HTML is mainstream!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5680" y="1283693"/>
            <a:ext cx="8501760" cy="1788105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noAutofit/>
          </a:bodyPr>
          <a:lstStyle/>
          <a:p>
            <a:r>
              <a:rPr lang="en-US" sz="3600" i="1" dirty="0" smtClean="0">
                <a:latin typeface="Helvetica Neue Light"/>
                <a:cs typeface="Helvetica Neue Light"/>
              </a:rPr>
              <a:t>… we see </a:t>
            </a:r>
            <a:r>
              <a:rPr lang="en-US" sz="3600" i="1" dirty="0">
                <a:latin typeface="Helvetica Neue Light"/>
                <a:cs typeface="Helvetica Neue Light"/>
              </a:rPr>
              <a:t>a five-fold increase in RDFa </a:t>
            </a:r>
            <a:r>
              <a:rPr lang="en-US" sz="3600" i="1" dirty="0" smtClean="0">
                <a:latin typeface="Helvetica Neue Light"/>
                <a:cs typeface="Helvetica Neue Light"/>
              </a:rPr>
              <a:t>usage […] </a:t>
            </a:r>
            <a:r>
              <a:rPr lang="en-US" sz="3600" i="1" dirty="0">
                <a:latin typeface="Helvetica Neue Light"/>
                <a:cs typeface="Helvetica Neue Light"/>
              </a:rPr>
              <a:t>over 7% of web pages containing </a:t>
            </a:r>
            <a:r>
              <a:rPr lang="en-US" sz="3600" i="1" dirty="0" smtClean="0">
                <a:latin typeface="Helvetica Neue Light"/>
                <a:cs typeface="Helvetica Neue Light"/>
              </a:rPr>
              <a:t>microdata.</a:t>
            </a:r>
            <a:endParaRPr lang="en-US" sz="3600" i="1" dirty="0">
              <a:latin typeface="Helvetica Neue Light"/>
              <a:cs typeface="Helvetica Neue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5680" y="3054543"/>
            <a:ext cx="86295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>
                <a:latin typeface="Helvetica Neue Light"/>
                <a:cs typeface="Helvetica Neue Light"/>
                <a:hlinkClick r:id="rId2"/>
              </a:rPr>
              <a:t>Mail from Peter Mika, Yahoo</a:t>
            </a:r>
            <a:r>
              <a:rPr lang="en-US" i="1" dirty="0" smtClean="0">
                <a:latin typeface="Helvetica Neue Light"/>
                <a:cs typeface="Helvetica Neue Light"/>
              </a:rPr>
              <a:t>!</a:t>
            </a:r>
          </a:p>
          <a:p>
            <a:pPr algn="r"/>
            <a:r>
              <a:rPr lang="en-US" i="1" dirty="0" smtClean="0">
                <a:latin typeface="Helvetica Neue Light"/>
                <a:cs typeface="Helvetica Neue Light"/>
              </a:rPr>
              <a:t>Based on a crawl evaluation by P. Mika and T. Potter</a:t>
            </a:r>
          </a:p>
          <a:p>
            <a:pPr algn="r"/>
            <a:r>
              <a:rPr lang="en-US" i="1" dirty="0" smtClean="0">
                <a:latin typeface="Helvetica Neue Light"/>
                <a:cs typeface="Helvetica Neue Light"/>
              </a:rPr>
              <a:t> LDOW2012 Workshop, April 2012, Lyon, France </a:t>
            </a:r>
            <a:endParaRPr lang="en-US" i="1" dirty="0">
              <a:latin typeface="Helvetica Neue Light"/>
              <a:cs typeface="Helvetica Neue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3490" y="4062624"/>
            <a:ext cx="8501760" cy="1788105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noAutofit/>
          </a:bodyPr>
          <a:lstStyle/>
          <a:p>
            <a:r>
              <a:rPr lang="en-US" sz="3600" i="1" dirty="0" smtClean="0">
                <a:latin typeface="Helvetica Neue Light"/>
                <a:cs typeface="Helvetica Neue Light"/>
              </a:rPr>
              <a:t>… web pages that contain structured data has increased from 6% in 2010 to 12% in 2012.</a:t>
            </a:r>
            <a:endParaRPr lang="en-US" sz="3600" i="1" dirty="0">
              <a:latin typeface="Helvetica Neue Light"/>
              <a:cs typeface="Helvetica Neue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2054" y="5806425"/>
            <a:ext cx="854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 smtClean="0">
                <a:latin typeface="Helvetica Neue Light"/>
                <a:cs typeface="Helvetica Neue Light"/>
                <a:hlinkClick r:id="rId3"/>
              </a:rPr>
              <a:t>Hannes</a:t>
            </a:r>
            <a:r>
              <a:rPr lang="en-US" i="1" dirty="0" smtClean="0">
                <a:latin typeface="Helvetica Neue Light"/>
                <a:cs typeface="Helvetica Neue Light"/>
                <a:hlinkClick r:id="rId3"/>
              </a:rPr>
              <a:t> </a:t>
            </a:r>
            <a:r>
              <a:rPr lang="en-US" i="1" dirty="0" err="1" smtClean="0">
                <a:latin typeface="Helvetica Neue Light"/>
                <a:cs typeface="Helvetica Neue Light"/>
                <a:hlinkClick r:id="rId3"/>
              </a:rPr>
              <a:t>Mühleisen</a:t>
            </a:r>
            <a:r>
              <a:rPr lang="en-US" i="1" dirty="0" smtClean="0">
                <a:latin typeface="Helvetica Neue Light"/>
                <a:cs typeface="Helvetica Neue Light"/>
                <a:hlinkClick r:id="rId3"/>
              </a:rPr>
              <a:t> and Christian </a:t>
            </a:r>
            <a:r>
              <a:rPr lang="en-US" i="1" dirty="0" err="1" smtClean="0">
                <a:latin typeface="Helvetica Neue Light"/>
                <a:cs typeface="Helvetica Neue Light"/>
                <a:hlinkClick r:id="rId3"/>
              </a:rPr>
              <a:t>Bizer</a:t>
            </a:r>
            <a:endParaRPr lang="en-US" i="1" dirty="0" smtClean="0">
              <a:latin typeface="Helvetica Neue Light"/>
              <a:cs typeface="Helvetica Neue Light"/>
            </a:endParaRPr>
          </a:p>
          <a:p>
            <a:pPr algn="r"/>
            <a:r>
              <a:rPr lang="en-US" i="1" dirty="0" smtClean="0">
                <a:latin typeface="Helvetica Neue Light"/>
                <a:cs typeface="Helvetica Neue Light"/>
              </a:rPr>
              <a:t>Web Data Commons—Extracting Structured Data from Two Large Web Corpora,</a:t>
            </a:r>
          </a:p>
          <a:p>
            <a:pPr algn="r"/>
            <a:r>
              <a:rPr lang="en-US" i="1" dirty="0" smtClean="0">
                <a:latin typeface="Helvetica Neue Light"/>
                <a:cs typeface="Helvetica Neue Light"/>
              </a:rPr>
              <a:t>LDOW2012 Workshop, April 2012, Lyon, France </a:t>
            </a:r>
            <a:endParaRPr lang="en-US" i="1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892505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RDFa 1.1</a:t>
            </a:r>
          </a:p>
          <a:p>
            <a:pPr lvl="1"/>
            <a:r>
              <a:rPr lang="en-US" dirty="0" smtClean="0"/>
              <a:t>Technology has been finalized</a:t>
            </a:r>
          </a:p>
          <a:p>
            <a:pPr lvl="1"/>
            <a:r>
              <a:rPr lang="en-US" dirty="0" smtClean="0"/>
              <a:t>Is in “Candidate Recommendation”</a:t>
            </a:r>
          </a:p>
          <a:p>
            <a:pPr lvl="1"/>
            <a:r>
              <a:rPr lang="en-US" dirty="0" smtClean="0"/>
              <a:t>Should be finished this summer</a:t>
            </a:r>
          </a:p>
          <a:p>
            <a:r>
              <a:rPr lang="en-US" dirty="0" smtClean="0"/>
              <a:t>For microdata</a:t>
            </a:r>
          </a:p>
          <a:p>
            <a:pPr lvl="1"/>
            <a:r>
              <a:rPr lang="en-US" dirty="0" smtClean="0"/>
              <a:t>Technology has been finalized</a:t>
            </a:r>
          </a:p>
          <a:p>
            <a:pPr lvl="1"/>
            <a:r>
              <a:rPr lang="en-US" dirty="0"/>
              <a:t>The </a:t>
            </a:r>
            <a:r>
              <a:rPr lang="en-US" dirty="0">
                <a:hlinkClick r:id="rId2"/>
              </a:rPr>
              <a:t>microdata</a:t>
            </a:r>
            <a:r>
              <a:rPr lang="en-US" dirty="0" smtClean="0">
                <a:hlinkClick r:id="rId2"/>
              </a:rPr>
              <a:t>→RDF</a:t>
            </a:r>
            <a:r>
              <a:rPr lang="en-US" dirty="0" smtClean="0"/>
              <a:t> mapping is defined in a separate Note</a:t>
            </a:r>
          </a:p>
          <a:p>
            <a:pPr lvl="1"/>
            <a:r>
              <a:rPr lang="en-US" dirty="0" smtClean="0"/>
              <a:t>Is part of HTML5, hence its formal advancement depends on other technologies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RDFa 1.1 and microdata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509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895600"/>
            <a:ext cx="4990552" cy="1143000"/>
          </a:xfrm>
          <a:solidFill>
            <a:schemeClr val="bg2">
              <a:lumMod val="25000"/>
              <a:alpha val="36000"/>
            </a:schemeClr>
          </a:solidFill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Cleaning up RDF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-34956" y="6593504"/>
            <a:ext cx="8193088" cy="290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9953" tIns="67897" rIns="89953" bIns="44978">
            <a:prstTxWarp prst="textNoShape">
              <a:avLst/>
            </a:prstTxWarp>
          </a:bodyPr>
          <a:lstStyle/>
          <a:p>
            <a:pPr>
              <a:tabLst>
                <a:tab pos="0" algn="l"/>
                <a:tab pos="717179" algn="l"/>
                <a:tab pos="1435943" algn="l"/>
                <a:tab pos="2154706" algn="l"/>
                <a:tab pos="2873473" algn="l"/>
                <a:tab pos="3592237" algn="l"/>
                <a:tab pos="4311003" algn="l"/>
                <a:tab pos="5029768" algn="l"/>
                <a:tab pos="5748533" algn="l"/>
                <a:tab pos="6467296" algn="l"/>
                <a:tab pos="7186062" algn="l"/>
                <a:tab pos="7904825" algn="l"/>
                <a:tab pos="8623591" algn="l"/>
                <a:tab pos="9342355" algn="l"/>
                <a:tab pos="10061121" algn="l"/>
                <a:tab pos="10779886" algn="l"/>
              </a:tabLst>
            </a:pPr>
            <a:r>
              <a:rPr lang="en-US" sz="1000" i="1" dirty="0">
                <a:solidFill>
                  <a:srgbClr val="FFFFFF"/>
                </a:solidFill>
                <a:ea typeface="msmincho" charset="0"/>
                <a:cs typeface="msmincho" charset="0"/>
              </a:rPr>
              <a:t>Nexus Simulation Credit Erich Bremmer</a:t>
            </a:r>
            <a:endParaRPr lang="en-US" sz="1000" i="1" dirty="0">
              <a:solidFill>
                <a:srgbClr val="FFFFFF"/>
              </a:solidFill>
              <a:ea typeface="msmincho" charset="0"/>
              <a:cs typeface="msmincho" charset="0"/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913180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Resource Description Framework</a:t>
            </a:r>
            <a:r>
              <a:rPr lang="en-US" dirty="0" smtClean="0"/>
              <a:t>: a graph-based model for (Web) data and its relationships</a:t>
            </a:r>
          </a:p>
          <a:p>
            <a:pPr lvl="1"/>
            <a:r>
              <a:rPr lang="en-US" dirty="0" smtClean="0"/>
              <a:t>has a simple </a:t>
            </a:r>
            <a:r>
              <a:rPr lang="en-US" b="1" dirty="0" smtClean="0">
                <a:latin typeface="Courier New"/>
                <a:cs typeface="Courier New"/>
              </a:rPr>
              <a:t>(subject,predicate,object)</a:t>
            </a:r>
            <a:r>
              <a:rPr lang="en-US" dirty="0" smtClean="0"/>
              <a:t> model</a:t>
            </a:r>
          </a:p>
          <a:p>
            <a:pPr lvl="1"/>
            <a:r>
              <a:rPr lang="en-US" dirty="0" smtClean="0"/>
              <a:t>makes use of URI-s for the naming of terms</a:t>
            </a:r>
          </a:p>
          <a:p>
            <a:pPr lvl="2"/>
            <a:r>
              <a:rPr lang="en-US" dirty="0" smtClean="0"/>
              <a:t>objects can also be Literals</a:t>
            </a:r>
          </a:p>
          <a:p>
            <a:pPr lvl="1"/>
            <a:r>
              <a:rPr lang="en-US" dirty="0" smtClean="0"/>
              <a:t>informally: defines named relationships (named links) among entities on the Web</a:t>
            </a:r>
          </a:p>
          <a:p>
            <a:pPr lvl="1"/>
            <a:r>
              <a:rPr lang="en-US" dirty="0" smtClean="0"/>
              <a:t>has different serialization formats</a:t>
            </a:r>
          </a:p>
          <a:p>
            <a:r>
              <a:rPr lang="en-US" dirty="0" smtClean="0"/>
              <a:t>Latest version was published in 2004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Reminder…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445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issues have come up since 2004:</a:t>
            </a:r>
          </a:p>
          <a:p>
            <a:pPr lvl="1"/>
            <a:r>
              <a:rPr lang="en-US" dirty="0" smtClean="0"/>
              <a:t>deployment issues</a:t>
            </a:r>
          </a:p>
          <a:p>
            <a:pPr lvl="1"/>
            <a:r>
              <a:rPr lang="en-US" dirty="0" smtClean="0"/>
              <a:t>new functionalities are needed</a:t>
            </a:r>
          </a:p>
          <a:p>
            <a:pPr lvl="1"/>
            <a:r>
              <a:rPr lang="en-US" dirty="0" smtClean="0"/>
              <a:t>underlying technology may have moved on (e.g., datatypes)</a:t>
            </a:r>
          </a:p>
          <a:p>
            <a:r>
              <a:rPr lang="en-US" dirty="0" smtClean="0"/>
              <a:t>The goal of the RDF Working Group is to refresh RDF</a:t>
            </a:r>
          </a:p>
          <a:p>
            <a:r>
              <a:rPr lang="en-US" dirty="0" smtClean="0"/>
              <a:t>NOT a complete reshaping of the standard!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RDF cleanup (a.k.a. RDF1.1)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275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Standardize Turtle as a serialization format</a:t>
            </a:r>
          </a:p>
          <a:p>
            <a:r>
              <a:rPr lang="en-US" dirty="0" smtClean="0"/>
              <a:t>Clean up some aspects of datatyping, e.g.:</a:t>
            </a:r>
          </a:p>
          <a:p>
            <a:pPr lvl="1"/>
            <a:r>
              <a:rPr lang="en-US" dirty="0" smtClean="0"/>
              <a:t>plain vs. typed </a:t>
            </a:r>
            <a:r>
              <a:rPr lang="en-US" dirty="0" smtClean="0"/>
              <a:t>literals</a:t>
            </a:r>
          </a:p>
          <a:p>
            <a:pPr lvl="1"/>
            <a:r>
              <a:rPr lang="en-US" dirty="0" smtClean="0"/>
              <a:t>introduction of an </a:t>
            </a:r>
            <a:r>
              <a:rPr lang="en-US" b="1" dirty="0" err="1" smtClean="0">
                <a:latin typeface="Courier New"/>
                <a:cs typeface="Courier New"/>
              </a:rPr>
              <a:t>rdf:HTML</a:t>
            </a:r>
            <a:r>
              <a:rPr lang="en-US" dirty="0" smtClean="0"/>
              <a:t> </a:t>
            </a:r>
            <a:r>
              <a:rPr lang="en-US" dirty="0" err="1" smtClean="0"/>
              <a:t>datatype</a:t>
            </a:r>
            <a:endParaRPr lang="en-US" dirty="0" smtClean="0"/>
          </a:p>
          <a:p>
            <a:pPr lvl="1"/>
            <a:r>
              <a:rPr lang="en-US" dirty="0" smtClean="0"/>
              <a:t>details and role of </a:t>
            </a:r>
            <a:r>
              <a:rPr lang="en-US" b="1" dirty="0" smtClean="0">
                <a:latin typeface="Courier New"/>
                <a:cs typeface="Courier New"/>
              </a:rPr>
              <a:t>rdf:XMLLiteral</a:t>
            </a:r>
          </a:p>
          <a:p>
            <a:r>
              <a:rPr lang="en-US" dirty="0" smtClean="0"/>
              <a:t>Proper definition for “named graphs”</a:t>
            </a:r>
          </a:p>
          <a:p>
            <a:pPr lvl="1"/>
            <a:r>
              <a:rPr lang="en-US" dirty="0" smtClean="0"/>
              <a:t>including concepts, semantics, syntax, …</a:t>
            </a:r>
          </a:p>
          <a:p>
            <a:pPr lvl="2"/>
            <a:r>
              <a:rPr lang="en-US" dirty="0" smtClean="0"/>
              <a:t>obviously important for linked data access</a:t>
            </a:r>
          </a:p>
          <a:p>
            <a:pPr lvl="2"/>
            <a:r>
              <a:rPr lang="en-US" dirty="0" smtClean="0"/>
              <a:t>but generates quite some discussions on the </a:t>
            </a:r>
            <a:r>
              <a:rPr lang="en-US" dirty="0" smtClean="0"/>
              <a:t>details</a:t>
            </a:r>
          </a:p>
          <a:p>
            <a:r>
              <a:rPr lang="en-US" dirty="0" smtClean="0"/>
              <a:t>JSON format for Linked Data (JSON-LD)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new </a:t>
            </a:r>
            <a:r>
              <a:rPr lang="en-US" dirty="0" smtClean="0"/>
              <a:t>features/plans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281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Cleanup the documents, make them more readable</a:t>
            </a:r>
          </a:p>
          <a:p>
            <a:pPr lvl="1"/>
            <a:r>
              <a:rPr lang="en-US" dirty="0" smtClean="0"/>
              <a:t>possibly rewrite all documents</a:t>
            </a:r>
          </a:p>
          <a:p>
            <a:pPr lvl="1"/>
            <a:r>
              <a:rPr lang="en-US" dirty="0" smtClean="0"/>
              <a:t>maybe a completely new primer</a:t>
            </a:r>
          </a:p>
          <a:p>
            <a:pPr lvl="1"/>
            <a:r>
              <a:rPr lang="en-US" dirty="0" smtClean="0"/>
              <a:t>new structure for the Semantics document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Editorial improvements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011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1" name="Text Box 3"/>
          <p:cNvSpPr txBox="1">
            <a:spLocks noChangeArrowheads="1"/>
          </p:cNvSpPr>
          <p:nvPr/>
        </p:nvSpPr>
        <p:spPr bwMode="auto">
          <a:xfrm>
            <a:off x="174460" y="6607829"/>
            <a:ext cx="5866560" cy="26354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23" tIns="61608" rIns="81623" bIns="4081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650754" algn="l"/>
                <a:tab pos="1302950" algn="l"/>
                <a:tab pos="1955144" algn="l"/>
                <a:tab pos="2607338" algn="l"/>
                <a:tab pos="3259532" algn="l"/>
                <a:tab pos="3911727" algn="l"/>
                <a:tab pos="4563921" algn="l"/>
                <a:tab pos="5216115" algn="l"/>
                <a:tab pos="5868310" algn="l"/>
                <a:tab pos="6520505" algn="l"/>
                <a:tab pos="7172698" algn="l"/>
                <a:tab pos="7824894" algn="l"/>
                <a:tab pos="8477087" algn="l"/>
                <a:tab pos="9129281" algn="l"/>
                <a:tab pos="9781475" algn="l"/>
              </a:tabLst>
            </a:pPr>
            <a:r>
              <a:rPr lang="en-US" sz="1000" i="1" dirty="0">
                <a:solidFill>
                  <a:srgbClr val="000000"/>
                </a:solidFill>
                <a:ea typeface="msmincho" charset="0"/>
                <a:cs typeface="msmincho" charset="0"/>
              </a:rPr>
              <a:t>Courtesy of Erick Von Schweber, PharmaSURVEYOR Inc., </a:t>
            </a:r>
            <a:r>
              <a:rPr lang="en-US" sz="1000" i="1" dirty="0">
                <a:solidFill>
                  <a:srgbClr val="000000"/>
                </a:solidFill>
                <a:ea typeface="msmincho" charset="0"/>
                <a:cs typeface="msmincho" charset="0"/>
                <a:hlinkClick r:id="rId3"/>
              </a:rPr>
              <a:t>(SWEO  Use Case)</a:t>
            </a:r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4460" y="1705567"/>
            <a:ext cx="8811542" cy="36212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63500" dist="101823" dir="2700000" algn="ctr" rotWithShape="0">
              <a:srgbClr val="C0C0C0"/>
            </a:outerShdw>
          </a:effectLst>
        </p:spPr>
      </p:pic>
    </p:spTree>
    <p:extLst>
      <p:ext uri="{BB962C8B-B14F-4D97-AF65-F5344CB8AC3E}">
        <p14:creationId xmlns:p14="http://schemas.microsoft.com/office/powerpoint/2010/main" val="274875273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Turtle </a:t>
            </a:r>
            <a:r>
              <a:rPr lang="en-US" dirty="0" smtClean="0"/>
              <a:t>is almost </a:t>
            </a:r>
            <a:r>
              <a:rPr lang="en-US" dirty="0" smtClean="0"/>
              <a:t>finalized</a:t>
            </a:r>
          </a:p>
          <a:p>
            <a:r>
              <a:rPr lang="en-US" dirty="0" smtClean="0"/>
              <a:t>JSON-LD is in a very good shape</a:t>
            </a:r>
            <a:endParaRPr lang="en-US" dirty="0" smtClean="0"/>
          </a:p>
          <a:p>
            <a:r>
              <a:rPr lang="en-US" dirty="0" smtClean="0"/>
              <a:t>Agreement on most of the literal cleanup</a:t>
            </a:r>
          </a:p>
          <a:p>
            <a:r>
              <a:rPr lang="en-US" dirty="0" smtClean="0"/>
              <a:t>Lots of discussion currently on named graphs…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43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2" y="2895600"/>
            <a:ext cx="4785285" cy="1143000"/>
          </a:xfrm>
          <a:solidFill>
            <a:schemeClr val="bg1">
              <a:alpha val="37000"/>
            </a:schemeClr>
          </a:solidFill>
        </p:spPr>
        <p:txBody>
          <a:bodyPr>
            <a:normAutofit/>
          </a:bodyPr>
          <a:lstStyle/>
          <a:p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Provenance</a:t>
            </a:r>
          </a:p>
        </p:txBody>
      </p:sp>
    </p:spTree>
    <p:extLst>
      <p:ext uri="{BB962C8B-B14F-4D97-AF65-F5344CB8AC3E}">
        <p14:creationId xmlns:p14="http://schemas.microsoft.com/office/powerpoint/2010/main" val="435530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should be able to express all sorts of “meta” information on the data</a:t>
            </a:r>
          </a:p>
          <a:p>
            <a:pPr lvl="1"/>
            <a:r>
              <a:rPr lang="en-US" dirty="0" smtClean="0"/>
              <a:t>who </a:t>
            </a:r>
            <a:r>
              <a:rPr lang="en-US" dirty="0"/>
              <a:t>played what role in creating the data (author, reviewer, etc.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view of the full revision chain of the data</a:t>
            </a:r>
          </a:p>
          <a:p>
            <a:pPr lvl="1"/>
            <a:r>
              <a:rPr lang="en-US" dirty="0" smtClean="0"/>
              <a:t>in case of data integration: which part comes from which original data and under what process</a:t>
            </a:r>
          </a:p>
          <a:p>
            <a:pPr lvl="1"/>
            <a:r>
              <a:rPr lang="en-US" dirty="0" smtClean="0"/>
              <a:t>what vocabularies/ontologies/rules were used to generate some portions of the data</a:t>
            </a:r>
          </a:p>
          <a:p>
            <a:pPr lvl="1"/>
            <a:r>
              <a:rPr lang="en-US" dirty="0" smtClean="0"/>
              <a:t>etc.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goal is simple…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972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Requires a complete model describing the various constituents (actors, revisions, etc.)</a:t>
            </a:r>
          </a:p>
          <a:p>
            <a:r>
              <a:rPr lang="en-US" dirty="0" smtClean="0"/>
              <a:t>The model should be usable with RDF</a:t>
            </a:r>
          </a:p>
          <a:p>
            <a:r>
              <a:rPr lang="en-US" dirty="0" smtClean="0"/>
              <a:t>Has to find a balance between</a:t>
            </a:r>
          </a:p>
          <a:p>
            <a:pPr lvl="1"/>
            <a:r>
              <a:rPr lang="en-US" dirty="0" smtClean="0"/>
              <a:t>simple provenance: easily usable and editable</a:t>
            </a:r>
          </a:p>
          <a:p>
            <a:pPr lvl="1"/>
            <a:r>
              <a:rPr lang="en-US" dirty="0" smtClean="0"/>
              <a:t>complex provenance: allows for a detailed reporting of origins, versions, etc.</a:t>
            </a:r>
          </a:p>
          <a:p>
            <a:r>
              <a:rPr lang="en-US" dirty="0" smtClean="0"/>
              <a:t>That is the role of the Provenance Working Group (started in 2011)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…the solution is more complicated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621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6464" y="1892421"/>
            <a:ext cx="2164404" cy="500757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30" tIns="45715" rIns="91430" bIns="93590" rtlCol="0" anchor="ctr" anchorCtr="1">
            <a:spAutoFit/>
          </a:bodyPr>
          <a:lstStyle/>
          <a:p>
            <a:pPr algn="ctr"/>
            <a:r>
              <a:rPr lang="en-US" sz="1400" b="1" dirty="0" err="1" smtClean="0">
                <a:solidFill>
                  <a:schemeClr val="bg1"/>
                </a:solidFill>
              </a:rPr>
              <a:t>ex:facetedView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3000416" y="1880872"/>
            <a:ext cx="2513579" cy="523855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30" tIns="45715" rIns="91430" bIns="93590" rtlCol="0" anchor="ctr" anchorCtr="1">
            <a:noAutofit/>
          </a:bodyPr>
          <a:lstStyle/>
          <a:p>
            <a:pPr algn="ctr"/>
            <a:r>
              <a:rPr lang="en-US" sz="1400" b="1" dirty="0" err="1" smtClean="0">
                <a:solidFill>
                  <a:schemeClr val="bg1"/>
                </a:solidFill>
              </a:rPr>
              <a:t>ex:integratedData</a:t>
            </a:r>
            <a:endParaRPr lang="en-US" sz="1400" b="1" dirty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967245" y="1336389"/>
            <a:ext cx="2100567" cy="1612821"/>
            <a:chOff x="7198149" y="1336389"/>
            <a:chExt cx="2100567" cy="1612821"/>
          </a:xfrm>
        </p:grpSpPr>
        <p:sp>
          <p:nvSpPr>
            <p:cNvPr id="4" name="Oval 3"/>
            <p:cNvSpPr/>
            <p:nvPr/>
          </p:nvSpPr>
          <p:spPr>
            <a:xfrm>
              <a:off x="7256654" y="1336389"/>
              <a:ext cx="1945852" cy="500757"/>
            </a:xfrm>
            <a:prstGeom prst="ellipse">
              <a:avLst/>
            </a:prstGeom>
            <a:gradFill>
              <a:gsLst>
                <a:gs pos="0">
                  <a:schemeClr val="tx2">
                    <a:lumMod val="5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91430" tIns="45715" rIns="91430" bIns="93590" rtlCol="0" anchor="ctr" anchorCtr="1">
              <a:spAutoFit/>
            </a:bodyPr>
            <a:lstStyle/>
            <a:p>
              <a:pPr algn="ctr"/>
              <a:r>
                <a:rPr lang="en-US" sz="1400" b="1" dirty="0" err="1" smtClean="0">
                  <a:solidFill>
                    <a:schemeClr val="bg1"/>
                  </a:solidFill>
                </a:rPr>
                <a:t>ex:photosDB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7198149" y="2448453"/>
              <a:ext cx="2100567" cy="500757"/>
            </a:xfrm>
            <a:prstGeom prst="ellipse">
              <a:avLst/>
            </a:prstGeom>
            <a:gradFill>
              <a:gsLst>
                <a:gs pos="0">
                  <a:schemeClr val="tx2">
                    <a:lumMod val="5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91430" tIns="45715" rIns="91430" bIns="93590" rtlCol="0" anchor="ctr" anchorCtr="1">
              <a:spAutoFit/>
            </a:bodyPr>
            <a:lstStyle/>
            <a:p>
              <a:pPr algn="ctr"/>
              <a:r>
                <a:rPr lang="en-US" sz="1400" b="1" dirty="0" err="1" smtClean="0">
                  <a:solidFill>
                    <a:schemeClr val="bg1"/>
                  </a:solidFill>
                </a:rPr>
                <a:t>ex:metadata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1843800" y="3540973"/>
            <a:ext cx="1425332" cy="501323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3600" rtlCol="0" anchor="ctr"/>
          <a:lstStyle/>
          <a:p>
            <a:pPr algn="ctr"/>
            <a:r>
              <a:rPr lang="en-US" sz="1400" b="1" dirty="0" err="1" smtClean="0"/>
              <a:t>sim:exhibit</a:t>
            </a:r>
            <a:endParaRPr lang="en-US" sz="1400" b="1" dirty="0"/>
          </a:p>
        </p:txBody>
      </p:sp>
      <p:sp>
        <p:nvSpPr>
          <p:cNvPr id="7" name="Rectangle 6"/>
          <p:cNvSpPr/>
          <p:nvPr/>
        </p:nvSpPr>
        <p:spPr>
          <a:xfrm>
            <a:off x="5494753" y="3540973"/>
            <a:ext cx="1517804" cy="501323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3600" rtlCol="0" anchor="ctr"/>
          <a:lstStyle/>
          <a:p>
            <a:pPr algn="ctr"/>
            <a:r>
              <a:rPr lang="en-US" sz="1400" b="1" dirty="0" err="1" smtClean="0"/>
              <a:t>ex:integrate</a:t>
            </a:r>
            <a:endParaRPr lang="en-US" sz="1400" b="1" dirty="0"/>
          </a:p>
        </p:txBody>
      </p:sp>
      <p:grpSp>
        <p:nvGrpSpPr>
          <p:cNvPr id="37" name="Group 36"/>
          <p:cNvGrpSpPr/>
          <p:nvPr/>
        </p:nvGrpSpPr>
        <p:grpSpPr>
          <a:xfrm>
            <a:off x="200949" y="4956136"/>
            <a:ext cx="4339137" cy="1779040"/>
            <a:chOff x="113240" y="4836192"/>
            <a:chExt cx="4339137" cy="1779040"/>
          </a:xfrm>
        </p:grpSpPr>
        <p:sp>
          <p:nvSpPr>
            <p:cNvPr id="9" name="Pentagon 8"/>
            <p:cNvSpPr/>
            <p:nvPr/>
          </p:nvSpPr>
          <p:spPr>
            <a:xfrm rot="16200000">
              <a:off x="726670" y="4822590"/>
              <a:ext cx="655611" cy="682816"/>
            </a:xfrm>
            <a:prstGeom prst="homePlate">
              <a:avLst/>
            </a:prstGeom>
            <a:gradFill>
              <a:gsLst>
                <a:gs pos="0">
                  <a:schemeClr val="accent2">
                    <a:lumMod val="5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0" scaled="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" name="Straight Arrow Connector 9"/>
            <p:cNvCxnSpPr>
              <a:stCxn id="9" idx="1"/>
              <a:endCxn id="13" idx="0"/>
            </p:cNvCxnSpPr>
            <p:nvPr/>
          </p:nvCxnSpPr>
          <p:spPr>
            <a:xfrm flipH="1">
              <a:off x="510726" y="5491804"/>
              <a:ext cx="543750" cy="722334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9" idx="1"/>
              <a:endCxn id="12" idx="0"/>
            </p:cNvCxnSpPr>
            <p:nvPr/>
          </p:nvCxnSpPr>
          <p:spPr>
            <a:xfrm>
              <a:off x="1054476" y="5491804"/>
              <a:ext cx="2113436" cy="665929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1883446" y="6157733"/>
              <a:ext cx="2568931" cy="457499"/>
            </a:xfrm>
            <a:prstGeom prst="ellipse">
              <a:avLst/>
            </a:prstGeom>
            <a:noFill/>
            <a:ln w="38100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bIns="93600" rtlCol="0" anchor="ctr" anchorCtr="1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accent4">
                      <a:lumMod val="50000"/>
                    </a:schemeClr>
                  </a:solidFill>
                </a:rPr>
                <a:t>mailto:derek@ex.com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13240" y="6214138"/>
              <a:ext cx="794971" cy="344689"/>
            </a:xfrm>
            <a:prstGeom prst="rect">
              <a:avLst/>
            </a:prstGeom>
            <a:noFill/>
            <a:ln w="38100" cmpd="dbl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srgbClr val="1D314E"/>
                  </a:solidFill>
                </a:rPr>
                <a:t>Derek </a:t>
              </a:r>
              <a:endParaRPr lang="en-US" sz="1200" b="1" dirty="0">
                <a:solidFill>
                  <a:srgbClr val="1D314E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92765" y="5718610"/>
              <a:ext cx="877163" cy="276999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accent4">
                      <a:lumMod val="50000"/>
                    </a:schemeClr>
                  </a:solidFill>
                  <a:latin typeface="Arial Unicode MS"/>
                  <a:cs typeface="Arial Unicode MS"/>
                </a:rPr>
                <a:t>foaf:name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726477" y="5724441"/>
              <a:ext cx="864339" cy="276999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1D314E"/>
                  </a:solidFill>
                  <a:latin typeface="Arial Unicode MS"/>
                  <a:cs typeface="Arial Unicode MS"/>
                </a:rPr>
                <a:t>foaf:mbox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088591" y="4956136"/>
            <a:ext cx="3681794" cy="1725696"/>
            <a:chOff x="5039366" y="4660786"/>
            <a:chExt cx="3681794" cy="1725696"/>
          </a:xfrm>
        </p:grpSpPr>
        <p:sp>
          <p:nvSpPr>
            <p:cNvPr id="27" name="Pentagon 26"/>
            <p:cNvSpPr/>
            <p:nvPr/>
          </p:nvSpPr>
          <p:spPr>
            <a:xfrm rot="16200000">
              <a:off x="6639440" y="4647184"/>
              <a:ext cx="655611" cy="682816"/>
            </a:xfrm>
            <a:prstGeom prst="homePlate">
              <a:avLst/>
            </a:prstGeom>
            <a:gradFill>
              <a:gsLst>
                <a:gs pos="0">
                  <a:schemeClr val="accent2">
                    <a:lumMod val="5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0" scaled="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8" name="Straight Arrow Connector 27"/>
            <p:cNvCxnSpPr>
              <a:stCxn id="27" idx="1"/>
              <a:endCxn id="31" idx="0"/>
            </p:cNvCxnSpPr>
            <p:nvPr/>
          </p:nvCxnSpPr>
          <p:spPr>
            <a:xfrm>
              <a:off x="6967246" y="5316398"/>
              <a:ext cx="1356429" cy="685042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27" idx="1"/>
              <a:endCxn id="30" idx="0"/>
            </p:cNvCxnSpPr>
            <p:nvPr/>
          </p:nvCxnSpPr>
          <p:spPr>
            <a:xfrm flipH="1">
              <a:off x="6323832" y="5316398"/>
              <a:ext cx="643414" cy="612585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5039366" y="5928983"/>
              <a:ext cx="2568931" cy="457499"/>
            </a:xfrm>
            <a:prstGeom prst="ellipse">
              <a:avLst/>
            </a:prstGeom>
            <a:noFill/>
            <a:ln w="38100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bIns="93600" rtlCol="0" anchor="ctr" anchorCtr="1">
              <a:spAutoFit/>
            </a:bodyPr>
            <a:lstStyle/>
            <a:p>
              <a:pPr algn="ctr"/>
              <a:r>
                <a:rPr lang="en-US" sz="1200" b="1" dirty="0" err="1" smtClean="0">
                  <a:solidFill>
                    <a:schemeClr val="accent4">
                      <a:lumMod val="50000"/>
                    </a:schemeClr>
                  </a:solidFill>
                </a:rPr>
                <a:t>mailto:betty@</a:t>
              </a:r>
              <a:r>
                <a:rPr lang="en-US" sz="1200" b="1" dirty="0" err="1">
                  <a:solidFill>
                    <a:schemeClr val="accent4">
                      <a:lumMod val="50000"/>
                    </a:schemeClr>
                  </a:solidFill>
                </a:rPr>
                <a:t>ex.com</a:t>
              </a:r>
              <a:endParaRPr lang="en-US" sz="1200" b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926189" y="6001440"/>
              <a:ext cx="794971" cy="344689"/>
            </a:xfrm>
            <a:prstGeom prst="rect">
              <a:avLst/>
            </a:prstGeom>
            <a:noFill/>
            <a:ln w="38100" cmpd="dbl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srgbClr val="1D314E"/>
                  </a:solidFill>
                </a:rPr>
                <a:t>Betty</a:t>
              </a:r>
              <a:endParaRPr lang="en-US" sz="1200" b="1" dirty="0">
                <a:solidFill>
                  <a:srgbClr val="1D314E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308654" y="5501298"/>
              <a:ext cx="877163" cy="276999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1D314E"/>
                  </a:solidFill>
                  <a:latin typeface="Arial Unicode MS"/>
                  <a:cs typeface="Arial Unicode MS"/>
                </a:rPr>
                <a:t>foaf:name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102907" y="5508169"/>
              <a:ext cx="864339" cy="276999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1D314E"/>
                  </a:solidFill>
                  <a:latin typeface="Arial Unicode MS"/>
                  <a:cs typeface="Arial Unicode MS"/>
                </a:rPr>
                <a:t>foaf:mbox</a:t>
              </a:r>
            </a:p>
          </p:txBody>
        </p:sp>
      </p:grpSp>
      <p:cxnSp>
        <p:nvCxnSpPr>
          <p:cNvPr id="38" name="Straight Arrow Connector 37"/>
          <p:cNvCxnSpPr>
            <a:stCxn id="2" idx="4"/>
            <a:endCxn id="6" idx="0"/>
          </p:cNvCxnSpPr>
          <p:nvPr/>
        </p:nvCxnSpPr>
        <p:spPr>
          <a:xfrm>
            <a:off x="1108666" y="2393178"/>
            <a:ext cx="1447800" cy="1147795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6" idx="0"/>
            <a:endCxn id="3" idx="4"/>
          </p:cNvCxnSpPr>
          <p:nvPr/>
        </p:nvCxnSpPr>
        <p:spPr>
          <a:xfrm flipV="1">
            <a:off x="2556466" y="2404727"/>
            <a:ext cx="1700740" cy="1136246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3" idx="4"/>
            <a:endCxn id="7" idx="0"/>
          </p:cNvCxnSpPr>
          <p:nvPr/>
        </p:nvCxnSpPr>
        <p:spPr>
          <a:xfrm>
            <a:off x="4257206" y="2404727"/>
            <a:ext cx="1996449" cy="1136246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7" idx="0"/>
            <a:endCxn id="4" idx="2"/>
          </p:cNvCxnSpPr>
          <p:nvPr/>
        </p:nvCxnSpPr>
        <p:spPr>
          <a:xfrm flipV="1">
            <a:off x="6253655" y="1586768"/>
            <a:ext cx="772095" cy="1954205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7" idx="0"/>
            <a:endCxn id="5" idx="4"/>
          </p:cNvCxnSpPr>
          <p:nvPr/>
        </p:nvCxnSpPr>
        <p:spPr>
          <a:xfrm flipV="1">
            <a:off x="6253655" y="2949210"/>
            <a:ext cx="1763874" cy="591763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3077384" y="2795321"/>
            <a:ext cx="58221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sz="1400" b="1" dirty="0" smtClean="0">
                <a:solidFill>
                  <a:srgbClr val="DA1F28"/>
                </a:solidFill>
                <a:latin typeface="Arial Unicode MS"/>
                <a:cs typeface="Arial Unicode MS"/>
              </a:rPr>
              <a:t>used</a:t>
            </a:r>
            <a:endParaRPr lang="en-US" sz="1400" b="1" dirty="0">
              <a:solidFill>
                <a:srgbClr val="DA1F28"/>
              </a:solidFill>
              <a:latin typeface="Arial Unicode MS"/>
              <a:cs typeface="Arial Unicode MS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172103" y="2804892"/>
            <a:ext cx="1582484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sz="1400" b="1" dirty="0" err="1" smtClean="0">
                <a:solidFill>
                  <a:srgbClr val="DA1F28"/>
                </a:solidFill>
                <a:latin typeface="Arial Unicode MS"/>
                <a:cs typeface="Arial Unicode MS"/>
              </a:rPr>
              <a:t>wasGeneratedBy</a:t>
            </a:r>
            <a:endParaRPr lang="en-US" sz="1400" b="1" dirty="0">
              <a:solidFill>
                <a:srgbClr val="DA1F28"/>
              </a:solidFill>
              <a:latin typeface="Arial Unicode MS"/>
              <a:cs typeface="Arial Unicode MS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6539749" y="2079192"/>
            <a:ext cx="58221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sz="1400" b="1" dirty="0" smtClean="0">
                <a:solidFill>
                  <a:srgbClr val="DA1F28"/>
                </a:solidFill>
                <a:latin typeface="Arial Unicode MS"/>
                <a:cs typeface="Arial Unicode MS"/>
              </a:rPr>
              <a:t>used</a:t>
            </a:r>
            <a:endParaRPr lang="en-US" sz="1400" b="1" dirty="0">
              <a:solidFill>
                <a:srgbClr val="DA1F28"/>
              </a:solidFill>
              <a:latin typeface="Arial Unicode MS"/>
              <a:cs typeface="Arial Unicode MS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6632082" y="3101799"/>
            <a:ext cx="58221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sz="1400" b="1" dirty="0" smtClean="0">
                <a:solidFill>
                  <a:srgbClr val="DA1F28"/>
                </a:solidFill>
                <a:latin typeface="Arial Unicode MS"/>
                <a:cs typeface="Arial Unicode MS"/>
              </a:rPr>
              <a:t>used</a:t>
            </a:r>
            <a:endParaRPr lang="en-US" sz="1400" b="1" dirty="0">
              <a:solidFill>
                <a:srgbClr val="DA1F28"/>
              </a:solidFill>
              <a:latin typeface="Arial Unicode MS"/>
              <a:cs typeface="Arial Unicode MS"/>
            </a:endParaRPr>
          </a:p>
        </p:txBody>
      </p:sp>
      <p:cxnSp>
        <p:nvCxnSpPr>
          <p:cNvPr id="61" name="Straight Arrow Connector 60"/>
          <p:cNvCxnSpPr>
            <a:stCxn id="2" idx="4"/>
            <a:endCxn id="9" idx="3"/>
          </p:cNvCxnSpPr>
          <p:nvPr/>
        </p:nvCxnSpPr>
        <p:spPr>
          <a:xfrm>
            <a:off x="1108666" y="2393178"/>
            <a:ext cx="33519" cy="2562959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12992" y="3955761"/>
            <a:ext cx="1494745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sz="1400" b="1" dirty="0" err="1" smtClean="0">
                <a:solidFill>
                  <a:srgbClr val="DA1F28"/>
                </a:solidFill>
                <a:latin typeface="Arial Unicode MS"/>
                <a:cs typeface="Arial Unicode MS"/>
              </a:rPr>
              <a:t>wasAttributedTo</a:t>
            </a:r>
            <a:endParaRPr lang="en-US" sz="1400" b="1" dirty="0">
              <a:solidFill>
                <a:srgbClr val="DA1F28"/>
              </a:solidFill>
              <a:latin typeface="Arial Unicode MS"/>
              <a:cs typeface="Arial Unicode MS"/>
            </a:endParaRPr>
          </a:p>
        </p:txBody>
      </p:sp>
      <p:cxnSp>
        <p:nvCxnSpPr>
          <p:cNvPr id="65" name="Straight Arrow Connector 64"/>
          <p:cNvCxnSpPr>
            <a:stCxn id="6" idx="2"/>
            <a:endCxn id="9" idx="3"/>
          </p:cNvCxnSpPr>
          <p:nvPr/>
        </p:nvCxnSpPr>
        <p:spPr>
          <a:xfrm flipH="1">
            <a:off x="1142185" y="4042296"/>
            <a:ext cx="1414281" cy="913841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1315363" y="4280094"/>
            <a:ext cx="17620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sz="1400" b="1" dirty="0" err="1" smtClean="0">
                <a:solidFill>
                  <a:srgbClr val="DA1F28"/>
                </a:solidFill>
                <a:latin typeface="Arial Unicode MS"/>
                <a:cs typeface="Arial Unicode MS"/>
              </a:rPr>
              <a:t>wasAssociatedWith</a:t>
            </a:r>
            <a:endParaRPr lang="en-US" sz="1400" b="1" dirty="0">
              <a:solidFill>
                <a:srgbClr val="DA1F28"/>
              </a:solidFill>
              <a:latin typeface="Arial Unicode MS"/>
              <a:cs typeface="Arial Unicode MS"/>
            </a:endParaRPr>
          </a:p>
        </p:txBody>
      </p:sp>
      <p:cxnSp>
        <p:nvCxnSpPr>
          <p:cNvPr id="69" name="Straight Arrow Connector 68"/>
          <p:cNvCxnSpPr>
            <a:stCxn id="7" idx="2"/>
            <a:endCxn id="27" idx="3"/>
          </p:cNvCxnSpPr>
          <p:nvPr/>
        </p:nvCxnSpPr>
        <p:spPr>
          <a:xfrm>
            <a:off x="6253655" y="4042296"/>
            <a:ext cx="762816" cy="913841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Rectangle 71"/>
          <p:cNvSpPr/>
          <p:nvPr/>
        </p:nvSpPr>
        <p:spPr>
          <a:xfrm>
            <a:off x="5794051" y="4280094"/>
            <a:ext cx="17620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sz="1400" b="1" dirty="0" err="1" smtClean="0">
                <a:solidFill>
                  <a:srgbClr val="DA1F28"/>
                </a:solidFill>
                <a:latin typeface="Arial Unicode MS"/>
                <a:cs typeface="Arial Unicode MS"/>
              </a:rPr>
              <a:t>wasAssociatedWith</a:t>
            </a:r>
            <a:endParaRPr lang="en-US" sz="1400" b="1" dirty="0">
              <a:solidFill>
                <a:srgbClr val="DA1F28"/>
              </a:solidFill>
              <a:latin typeface="Arial Unicode MS"/>
              <a:cs typeface="Arial Unicode MS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220893" y="2804892"/>
            <a:ext cx="1582484" cy="307777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sz="1400" b="1" dirty="0" err="1" smtClean="0">
                <a:solidFill>
                  <a:srgbClr val="DA1F28"/>
                </a:solidFill>
                <a:latin typeface="Arial Unicode MS"/>
                <a:cs typeface="Arial Unicode MS"/>
              </a:rPr>
              <a:t>wasGeneratedBy</a:t>
            </a:r>
            <a:endParaRPr lang="en-US" sz="1400" b="1" dirty="0">
              <a:solidFill>
                <a:srgbClr val="DA1F28"/>
              </a:solidFill>
              <a:latin typeface="Arial Unicode MS"/>
              <a:cs typeface="Arial Unicode MS"/>
            </a:endParaRPr>
          </a:p>
        </p:txBody>
      </p:sp>
      <p:pic>
        <p:nvPicPr>
          <p:cNvPr id="73" name="Picture 72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9" y="100232"/>
            <a:ext cx="2211035" cy="1486536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5325" y="856349"/>
            <a:ext cx="458501" cy="458501"/>
          </a:xfrm>
          <a:prstGeom prst="rect">
            <a:avLst/>
          </a:prstGeom>
        </p:spPr>
      </p:pic>
      <p:grpSp>
        <p:nvGrpSpPr>
          <p:cNvPr id="94" name="Group 93"/>
          <p:cNvGrpSpPr/>
          <p:nvPr/>
        </p:nvGrpSpPr>
        <p:grpSpPr>
          <a:xfrm>
            <a:off x="8444905" y="2032485"/>
            <a:ext cx="650960" cy="420352"/>
            <a:chOff x="5009132" y="1008162"/>
            <a:chExt cx="650960" cy="420352"/>
          </a:xfrm>
        </p:grpSpPr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09132" y="1008162"/>
              <a:ext cx="571501" cy="328227"/>
            </a:xfrm>
            <a:prstGeom prst="rect">
              <a:avLst/>
            </a:prstGeom>
          </p:spPr>
        </p:pic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8591" y="1100287"/>
              <a:ext cx="571501" cy="328227"/>
            </a:xfrm>
            <a:prstGeom prst="rect">
              <a:avLst/>
            </a:prstGeom>
          </p:spPr>
        </p:pic>
      </p:grpSp>
      <p:grpSp>
        <p:nvGrpSpPr>
          <p:cNvPr id="95" name="Group 33"/>
          <p:cNvGrpSpPr/>
          <p:nvPr/>
        </p:nvGrpSpPr>
        <p:grpSpPr>
          <a:xfrm>
            <a:off x="3817926" y="857305"/>
            <a:ext cx="743964" cy="644769"/>
            <a:chOff x="4659312" y="2789237"/>
            <a:chExt cx="1143000" cy="990600"/>
          </a:xfrm>
        </p:grpSpPr>
        <p:sp>
          <p:nvSpPr>
            <p:cNvPr id="96" name="Oval 95"/>
            <p:cNvSpPr/>
            <p:nvPr/>
          </p:nvSpPr>
          <p:spPr bwMode="auto">
            <a:xfrm>
              <a:off x="4887912" y="2789237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b="1"/>
            </a:p>
          </p:txBody>
        </p:sp>
        <p:sp>
          <p:nvSpPr>
            <p:cNvPr id="97" name="Oval 96"/>
            <p:cNvSpPr/>
            <p:nvPr/>
          </p:nvSpPr>
          <p:spPr bwMode="auto">
            <a:xfrm>
              <a:off x="5116512" y="3170237"/>
              <a:ext cx="152400" cy="152400"/>
            </a:xfrm>
            <a:prstGeom prst="ellipse">
              <a:avLst/>
            </a:prstGeom>
            <a:solidFill>
              <a:srgbClr val="00009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b="1"/>
            </a:p>
          </p:txBody>
        </p:sp>
        <p:sp>
          <p:nvSpPr>
            <p:cNvPr id="98" name="Oval 97"/>
            <p:cNvSpPr/>
            <p:nvPr/>
          </p:nvSpPr>
          <p:spPr bwMode="auto">
            <a:xfrm>
              <a:off x="5573712" y="2789237"/>
              <a:ext cx="152400" cy="1524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b="1"/>
            </a:p>
          </p:txBody>
        </p:sp>
        <p:sp>
          <p:nvSpPr>
            <p:cNvPr id="99" name="Oval 98"/>
            <p:cNvSpPr/>
            <p:nvPr/>
          </p:nvSpPr>
          <p:spPr bwMode="auto">
            <a:xfrm>
              <a:off x="5649912" y="3246437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b="1"/>
            </a:p>
          </p:txBody>
        </p:sp>
        <p:sp>
          <p:nvSpPr>
            <p:cNvPr id="100" name="Oval 99"/>
            <p:cNvSpPr/>
            <p:nvPr/>
          </p:nvSpPr>
          <p:spPr bwMode="auto">
            <a:xfrm>
              <a:off x="4659312" y="3398837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b="1"/>
            </a:p>
          </p:txBody>
        </p:sp>
        <p:sp>
          <p:nvSpPr>
            <p:cNvPr id="101" name="Oval 100"/>
            <p:cNvSpPr/>
            <p:nvPr/>
          </p:nvSpPr>
          <p:spPr bwMode="auto">
            <a:xfrm>
              <a:off x="5345112" y="3627437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b="1"/>
            </a:p>
          </p:txBody>
        </p:sp>
        <p:cxnSp>
          <p:nvCxnSpPr>
            <p:cNvPr id="102" name="Straight Arrow Connector 101"/>
            <p:cNvCxnSpPr>
              <a:stCxn id="96" idx="6"/>
              <a:endCxn id="98" idx="2"/>
            </p:cNvCxnSpPr>
            <p:nvPr/>
          </p:nvCxnSpPr>
          <p:spPr bwMode="auto">
            <a:xfrm>
              <a:off x="5040312" y="2865437"/>
              <a:ext cx="533400" cy="158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103" name="Straight Arrow Connector 102"/>
            <p:cNvCxnSpPr>
              <a:stCxn id="96" idx="5"/>
              <a:endCxn id="99" idx="1"/>
            </p:cNvCxnSpPr>
            <p:nvPr/>
          </p:nvCxnSpPr>
          <p:spPr bwMode="auto">
            <a:xfrm rot="16200000" flipH="1">
              <a:off x="5170394" y="2766919"/>
              <a:ext cx="349436" cy="654236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104" name="Straight Arrow Connector 103"/>
            <p:cNvCxnSpPr>
              <a:stCxn id="100" idx="7"/>
              <a:endCxn id="97" idx="2"/>
            </p:cNvCxnSpPr>
            <p:nvPr/>
          </p:nvCxnSpPr>
          <p:spPr bwMode="auto">
            <a:xfrm rot="5400000" flipH="1" flipV="1">
              <a:off x="4865594" y="3170237"/>
              <a:ext cx="174718" cy="32711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105" name="Straight Arrow Connector 104"/>
            <p:cNvCxnSpPr>
              <a:stCxn id="97" idx="5"/>
              <a:endCxn id="101" idx="0"/>
            </p:cNvCxnSpPr>
            <p:nvPr/>
          </p:nvCxnSpPr>
          <p:spPr bwMode="auto">
            <a:xfrm rot="16200000" flipH="1">
              <a:off x="5170394" y="3376519"/>
              <a:ext cx="327118" cy="17471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106" name="Straight Arrow Connector 105"/>
            <p:cNvCxnSpPr>
              <a:stCxn id="101" idx="7"/>
              <a:endCxn id="98" idx="4"/>
            </p:cNvCxnSpPr>
            <p:nvPr/>
          </p:nvCxnSpPr>
          <p:spPr bwMode="auto">
            <a:xfrm rot="5400000" flipH="1" flipV="1">
              <a:off x="5208494" y="3208337"/>
              <a:ext cx="708118" cy="17471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</p:grpSp>
      <p:sp>
        <p:nvSpPr>
          <p:cNvPr id="107" name="Text Box 7"/>
          <p:cNvSpPr txBox="1">
            <a:spLocks noChangeArrowheads="1"/>
          </p:cNvSpPr>
          <p:nvPr/>
        </p:nvSpPr>
        <p:spPr bwMode="auto">
          <a:xfrm>
            <a:off x="341990" y="6641469"/>
            <a:ext cx="2140348" cy="290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9953" tIns="67897" rIns="89953" bIns="44978">
            <a:prstTxWarp prst="textNoShape">
              <a:avLst/>
            </a:prstTxWarp>
          </a:bodyPr>
          <a:lstStyle/>
          <a:p>
            <a:pPr>
              <a:tabLst>
                <a:tab pos="0" algn="l"/>
                <a:tab pos="717179" algn="l"/>
                <a:tab pos="1435943" algn="l"/>
                <a:tab pos="2154706" algn="l"/>
                <a:tab pos="2873473" algn="l"/>
                <a:tab pos="3592237" algn="l"/>
                <a:tab pos="4311003" algn="l"/>
                <a:tab pos="5029768" algn="l"/>
                <a:tab pos="5748533" algn="l"/>
                <a:tab pos="6467296" algn="l"/>
                <a:tab pos="7186062" algn="l"/>
                <a:tab pos="7904825" algn="l"/>
                <a:tab pos="8623591" algn="l"/>
                <a:tab pos="9342355" algn="l"/>
                <a:tab pos="10061121" algn="l"/>
                <a:tab pos="10779886" algn="l"/>
              </a:tabLst>
            </a:pPr>
            <a:r>
              <a:rPr lang="en-US" sz="800" i="1" dirty="0" err="1" smtClean="0">
                <a:solidFill>
                  <a:srgbClr val="1D314E"/>
                </a:solidFill>
                <a:ea typeface="msmincho" charset="0"/>
                <a:cs typeface="msmincho" charset="0"/>
              </a:rPr>
              <a:t>Screendump</a:t>
            </a:r>
            <a:r>
              <a:rPr lang="en-US" sz="800" i="1" dirty="0" smtClean="0">
                <a:solidFill>
                  <a:srgbClr val="1D314E"/>
                </a:solidFill>
                <a:ea typeface="msmincho" charset="0"/>
                <a:cs typeface="msmincho" charset="0"/>
              </a:rPr>
              <a:t> from </a:t>
            </a:r>
            <a:r>
              <a:rPr lang="en-US" sz="800" i="1" dirty="0" err="1" smtClean="0">
                <a:solidFill>
                  <a:srgbClr val="1D314E"/>
                </a:solidFill>
                <a:ea typeface="msmincho" charset="0"/>
                <a:cs typeface="msmincho" charset="0"/>
              </a:rPr>
              <a:t>Zepheira</a:t>
            </a:r>
            <a:endParaRPr lang="en-US" sz="800" i="1" dirty="0">
              <a:solidFill>
                <a:srgbClr val="1D314E"/>
              </a:solidFill>
              <a:ea typeface="msmincho" charset="0"/>
              <a:cs typeface="msmincho" charset="0"/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1080906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56" grpId="0" animBg="1"/>
      <p:bldP spid="57" grpId="0" animBg="1"/>
      <p:bldP spid="58" grpId="0" animBg="1"/>
      <p:bldP spid="60" grpId="0" animBg="1"/>
      <p:bldP spid="64" grpId="0" animBg="1"/>
      <p:bldP spid="68" grpId="0" animBg="1"/>
      <p:bldP spid="72" grpId="0" animBg="1"/>
      <p:bldP spid="55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Drafts have been published</a:t>
            </a:r>
          </a:p>
          <a:p>
            <a:pPr lvl="1"/>
            <a:r>
              <a:rPr lang="en-US" dirty="0" smtClean="0"/>
              <a:t>abstract data model, OWL version</a:t>
            </a:r>
          </a:p>
          <a:p>
            <a:pPr lvl="1"/>
            <a:r>
              <a:rPr lang="en-US" dirty="0" smtClean="0"/>
              <a:t>protocol (where to find provenance data)</a:t>
            </a:r>
          </a:p>
          <a:p>
            <a:pPr lvl="1"/>
            <a:r>
              <a:rPr lang="en-US" dirty="0" smtClean="0"/>
              <a:t>primer</a:t>
            </a:r>
          </a:p>
          <a:p>
            <a:r>
              <a:rPr lang="en-US" dirty="0" smtClean="0"/>
              <a:t>Goal is to finalize the technical design in fall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925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2895600"/>
            <a:ext cx="6440250" cy="1143000"/>
          </a:xfrm>
          <a:solidFill>
            <a:srgbClr val="008000">
              <a:alpha val="15000"/>
            </a:srgbClr>
          </a:solidFill>
        </p:spPr>
        <p:txBody>
          <a:bodyPr>
            <a:normAutofit fontScale="90000"/>
          </a:bodyPr>
          <a:lstStyle/>
          <a:p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Linked Data Platforms</a:t>
            </a:r>
          </a:p>
        </p:txBody>
      </p:sp>
    </p:spTree>
    <p:extLst>
      <p:ext uri="{BB962C8B-B14F-4D97-AF65-F5344CB8AC3E}">
        <p14:creationId xmlns:p14="http://schemas.microsoft.com/office/powerpoint/2010/main" val="4080705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d-datasets_2011-09-19_color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9144000" cy="6027420"/>
          </a:xfrm>
          <a:prstGeom prst="rect">
            <a:avLst/>
          </a:prstGeom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28889" y="6624440"/>
            <a:ext cx="8193088" cy="290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9973" tIns="67911" rIns="89973" bIns="44987">
            <a:prstTxWarp prst="textNoShape">
              <a:avLst/>
            </a:prstTxWarp>
          </a:bodyPr>
          <a:lstStyle/>
          <a:p>
            <a:pPr>
              <a:tabLst>
                <a:tab pos="0" algn="l"/>
                <a:tab pos="717327" algn="l"/>
                <a:tab pos="1436241" algn="l"/>
                <a:tab pos="2155154" algn="l"/>
                <a:tab pos="2874069" algn="l"/>
                <a:tab pos="3592981" algn="l"/>
                <a:tab pos="4311897" algn="l"/>
                <a:tab pos="5030810" algn="l"/>
                <a:tab pos="5749725" algn="l"/>
                <a:tab pos="6468637" algn="l"/>
                <a:tab pos="7187552" algn="l"/>
                <a:tab pos="7906465" algn="l"/>
                <a:tab pos="8625380" algn="l"/>
                <a:tab pos="9344293" algn="l"/>
                <a:tab pos="10063208" algn="l"/>
                <a:tab pos="10782121" algn="l"/>
              </a:tabLst>
            </a:pPr>
            <a:r>
              <a:rPr lang="en-US" sz="1000" i="1" dirty="0">
                <a:solidFill>
                  <a:srgbClr val="000000"/>
                </a:solidFill>
                <a:ea typeface="msmincho" charset="0"/>
                <a:cs typeface="msmincho" charset="0"/>
              </a:rPr>
              <a:t>Courtesy of Richard Cyganiak and Anja Jentzsch</a:t>
            </a:r>
            <a:endParaRPr lang="en-US" sz="1000" i="1" dirty="0">
              <a:solidFill>
                <a:srgbClr val="000000"/>
              </a:solidFill>
              <a:ea typeface="msmincho" charset="0"/>
              <a:cs typeface="msmincho" charset="0"/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140105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32906" y="1794290"/>
            <a:ext cx="3495829" cy="3495829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795781" y="1427221"/>
            <a:ext cx="5061659" cy="470065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“Linked Data” is also a set of principles:</a:t>
            </a:r>
          </a:p>
          <a:p>
            <a:pPr lvl="1"/>
            <a:r>
              <a:rPr lang="en-US" dirty="0" smtClean="0"/>
              <a:t>put things on the Web through URI-s</a:t>
            </a:r>
          </a:p>
          <a:p>
            <a:pPr lvl="1"/>
            <a:r>
              <a:rPr lang="en-US" dirty="0" smtClean="0"/>
              <a:t>use HTTP URI-s so that things could be dereferenced</a:t>
            </a:r>
          </a:p>
          <a:p>
            <a:pPr lvl="1"/>
            <a:r>
              <a:rPr lang="en-US" dirty="0" smtClean="0"/>
              <a:t>provide useful </a:t>
            </a:r>
            <a:r>
              <a:rPr lang="en-US" dirty="0"/>
              <a:t>information (using </a:t>
            </a:r>
            <a:r>
              <a:rPr lang="en-US" dirty="0" smtClean="0"/>
              <a:t>standards) when a URI is dereferenced</a:t>
            </a:r>
          </a:p>
          <a:p>
            <a:pPr lvl="1"/>
            <a:r>
              <a:rPr lang="en-US" i="1" dirty="0" smtClean="0"/>
              <a:t>include links </a:t>
            </a:r>
            <a:r>
              <a:rPr lang="en-US" dirty="0" smtClean="0"/>
              <a:t>to other URI-s</a:t>
            </a:r>
          </a:p>
          <a:p>
            <a:r>
              <a:rPr lang="en-US" dirty="0" smtClean="0"/>
              <a:t>RDF is an ideal vehicle to realize these principles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Reminder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754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datasets are essentially read-only</a:t>
            </a:r>
          </a:p>
          <a:p>
            <a:pPr lvl="1"/>
            <a:r>
              <a:rPr lang="en-US" dirty="0" smtClean="0"/>
              <a:t>they are curated “out of band”: regularly extracted from other databases, changed manually by data owners, </a:t>
            </a:r>
            <a:r>
              <a:rPr lang="en-US" dirty="0" err="1" smtClean="0"/>
              <a:t>etc</a:t>
            </a:r>
            <a:endParaRPr lang="en-US" dirty="0" smtClean="0"/>
          </a:p>
          <a:p>
            <a:r>
              <a:rPr lang="en-US" dirty="0" smtClean="0"/>
              <a:t>The dominating paradigm is to extract data via SPARQL queries</a:t>
            </a:r>
          </a:p>
          <a:p>
            <a:r>
              <a:rPr lang="en-US" dirty="0" smtClean="0"/>
              <a:t>Applications use (very) large datasets via (RDF based) integration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Some characteristics of Linked Data and its Applications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391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ec1.png">
            <a:hlinkClick r:id="rId3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96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4351479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048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However… </a:t>
            </a:r>
            <a:r>
              <a:rPr lang="en-US" dirty="0"/>
              <a:t>Linked </a:t>
            </a:r>
            <a:r>
              <a:rPr lang="en-US" dirty="0" smtClean="0"/>
              <a:t>Data Has Potentials </a:t>
            </a:r>
            <a:r>
              <a:rPr lang="en-US" dirty="0"/>
              <a:t>for </a:t>
            </a:r>
            <a:r>
              <a:rPr lang="en-US" dirty="0" smtClean="0"/>
              <a:t>“Simpler</a:t>
            </a:r>
            <a:r>
              <a:rPr lang="en-US" dirty="0"/>
              <a:t>” </a:t>
            </a:r>
            <a:r>
              <a:rPr lang="en-US" dirty="0" smtClean="0"/>
              <a:t>Applications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3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Application Lifecycle Management</a:t>
            </a:r>
          </a:p>
          <a:p>
            <a:pPr lvl="1"/>
            <a:r>
              <a:rPr lang="en-US" dirty="0" smtClean="0"/>
              <a:t>integration of development teams around the globe</a:t>
            </a:r>
          </a:p>
          <a:p>
            <a:pPr lvl="1"/>
            <a:r>
              <a:rPr lang="en-US" dirty="0" smtClean="0"/>
              <a:t>management of bug report, user requirements</a:t>
            </a:r>
          </a:p>
          <a:p>
            <a:pPr lvl="1"/>
            <a:r>
              <a:rPr lang="en-US" dirty="0" smtClean="0"/>
              <a:t>versioning</a:t>
            </a:r>
          </a:p>
          <a:p>
            <a:r>
              <a:rPr lang="en-US" dirty="0" smtClean="0"/>
              <a:t>Distributed access to, and management of Library Catalogue data</a:t>
            </a:r>
          </a:p>
          <a:p>
            <a:r>
              <a:rPr lang="en-US" dirty="0" smtClean="0"/>
              <a:t>Integrated view of corporate and private address book data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Example: Data-intensive application integration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525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There has been approaches in the past</a:t>
            </a:r>
            <a:endParaRPr lang="en-US" dirty="0"/>
          </a:p>
        </p:txBody>
      </p:sp>
      <p:grpSp>
        <p:nvGrpSpPr>
          <p:cNvPr id="77" name="Group 76"/>
          <p:cNvGrpSpPr/>
          <p:nvPr/>
        </p:nvGrpSpPr>
        <p:grpSpPr>
          <a:xfrm>
            <a:off x="355680" y="1401783"/>
            <a:ext cx="2826677" cy="2389842"/>
            <a:chOff x="355680" y="1401783"/>
            <a:chExt cx="2826677" cy="2389842"/>
          </a:xfrm>
        </p:grpSpPr>
        <p:grpSp>
          <p:nvGrpSpPr>
            <p:cNvPr id="71" name="Group 70"/>
            <p:cNvGrpSpPr/>
            <p:nvPr/>
          </p:nvGrpSpPr>
          <p:grpSpPr>
            <a:xfrm>
              <a:off x="644348" y="1401783"/>
              <a:ext cx="2249340" cy="1808626"/>
              <a:chOff x="319217" y="1261879"/>
              <a:chExt cx="2249340" cy="1808626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319217" y="1935758"/>
                <a:ext cx="2249340" cy="460869"/>
                <a:chOff x="319217" y="1834782"/>
                <a:chExt cx="2249340" cy="460869"/>
              </a:xfrm>
            </p:grpSpPr>
            <p:sp>
              <p:nvSpPr>
                <p:cNvPr id="6" name="Rectangle 5"/>
                <p:cNvSpPr/>
                <p:nvPr/>
              </p:nvSpPr>
              <p:spPr>
                <a:xfrm>
                  <a:off x="319217" y="1834782"/>
                  <a:ext cx="527357" cy="460869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Rectangle 6"/>
                <p:cNvSpPr/>
                <p:nvPr/>
              </p:nvSpPr>
              <p:spPr>
                <a:xfrm>
                  <a:off x="2041200" y="1834782"/>
                  <a:ext cx="527357" cy="460869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3" name="Group 62"/>
              <p:cNvGrpSpPr/>
              <p:nvPr/>
            </p:nvGrpSpPr>
            <p:grpSpPr>
              <a:xfrm>
                <a:off x="1180209" y="1261879"/>
                <a:ext cx="527357" cy="1808626"/>
                <a:chOff x="1131778" y="1261879"/>
                <a:chExt cx="527357" cy="1808626"/>
              </a:xfrm>
            </p:grpSpPr>
            <p:sp>
              <p:nvSpPr>
                <p:cNvPr id="8" name="Rectangle 7"/>
                <p:cNvSpPr/>
                <p:nvPr/>
              </p:nvSpPr>
              <p:spPr>
                <a:xfrm>
                  <a:off x="1131778" y="2609636"/>
                  <a:ext cx="527357" cy="460869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Rectangle 8"/>
                <p:cNvSpPr/>
                <p:nvPr/>
              </p:nvSpPr>
              <p:spPr>
                <a:xfrm>
                  <a:off x="1131778" y="1261879"/>
                  <a:ext cx="527357" cy="460869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1" name="Straight Arrow Connector 10"/>
              <p:cNvCxnSpPr>
                <a:stCxn id="6" idx="3"/>
                <a:endCxn id="7" idx="1"/>
              </p:cNvCxnSpPr>
              <p:nvPr/>
            </p:nvCxnSpPr>
            <p:spPr>
              <a:xfrm>
                <a:off x="846574" y="2166193"/>
                <a:ext cx="1194626" cy="0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>
                <a:stCxn id="9" idx="2"/>
                <a:endCxn id="8" idx="0"/>
              </p:cNvCxnSpPr>
              <p:nvPr/>
            </p:nvCxnSpPr>
            <p:spPr>
              <a:xfrm>
                <a:off x="1443888" y="1722748"/>
                <a:ext cx="0" cy="886888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6" idx="3"/>
                <a:endCxn id="8" idx="0"/>
              </p:cNvCxnSpPr>
              <p:nvPr/>
            </p:nvCxnSpPr>
            <p:spPr>
              <a:xfrm>
                <a:off x="846574" y="2166193"/>
                <a:ext cx="597314" cy="443443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6" idx="3"/>
                <a:endCxn id="9" idx="2"/>
              </p:cNvCxnSpPr>
              <p:nvPr/>
            </p:nvCxnSpPr>
            <p:spPr>
              <a:xfrm flipV="1">
                <a:off x="846574" y="1722748"/>
                <a:ext cx="597314" cy="443445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>
                <a:stCxn id="9" idx="2"/>
                <a:endCxn id="7" idx="1"/>
              </p:cNvCxnSpPr>
              <p:nvPr/>
            </p:nvCxnSpPr>
            <p:spPr>
              <a:xfrm>
                <a:off x="1443888" y="1722748"/>
                <a:ext cx="597312" cy="443445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8" idx="0"/>
                <a:endCxn id="7" idx="1"/>
              </p:cNvCxnSpPr>
              <p:nvPr/>
            </p:nvCxnSpPr>
            <p:spPr>
              <a:xfrm flipV="1">
                <a:off x="1443888" y="2166193"/>
                <a:ext cx="597312" cy="443443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3" name="TextBox 72"/>
            <p:cNvSpPr txBox="1"/>
            <p:nvPr/>
          </p:nvSpPr>
          <p:spPr>
            <a:xfrm>
              <a:off x="355680" y="3422293"/>
              <a:ext cx="28266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Point-to-point via API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6087659" y="1517000"/>
            <a:ext cx="2826677" cy="2274625"/>
            <a:chOff x="6087659" y="1517000"/>
            <a:chExt cx="2826677" cy="2274625"/>
          </a:xfrm>
        </p:grpSpPr>
        <p:grpSp>
          <p:nvGrpSpPr>
            <p:cNvPr id="70" name="Group 69"/>
            <p:cNvGrpSpPr/>
            <p:nvPr/>
          </p:nvGrpSpPr>
          <p:grpSpPr>
            <a:xfrm>
              <a:off x="6187985" y="1517000"/>
              <a:ext cx="2626024" cy="1578192"/>
              <a:chOff x="4001683" y="1492313"/>
              <a:chExt cx="2626024" cy="1578192"/>
            </a:xfrm>
          </p:grpSpPr>
          <p:grpSp>
            <p:nvGrpSpPr>
              <p:cNvPr id="66" name="Group 65"/>
              <p:cNvGrpSpPr/>
              <p:nvPr/>
            </p:nvGrpSpPr>
            <p:grpSpPr>
              <a:xfrm>
                <a:off x="4001683" y="1492313"/>
                <a:ext cx="2626024" cy="460869"/>
                <a:chOff x="4001683" y="1492313"/>
                <a:chExt cx="2626024" cy="460869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4001683" y="1492313"/>
                  <a:ext cx="527357" cy="460869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4701239" y="1492313"/>
                  <a:ext cx="527357" cy="460869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5400795" y="1492313"/>
                  <a:ext cx="527357" cy="460869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6100350" y="1492313"/>
                  <a:ext cx="527357" cy="460869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3" name="Can 32"/>
              <p:cNvSpPr/>
              <p:nvPr/>
            </p:nvSpPr>
            <p:spPr>
              <a:xfrm>
                <a:off x="4415071" y="2529039"/>
                <a:ext cx="1799248" cy="541466"/>
              </a:xfrm>
              <a:prstGeom prst="can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" name="Straight Arrow Connector 33"/>
              <p:cNvCxnSpPr>
                <a:stCxn id="29" idx="2"/>
                <a:endCxn id="33" idx="1"/>
              </p:cNvCxnSpPr>
              <p:nvPr/>
            </p:nvCxnSpPr>
            <p:spPr>
              <a:xfrm>
                <a:off x="4265362" y="1953182"/>
                <a:ext cx="1049333" cy="575857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>
                <a:stCxn id="30" idx="2"/>
                <a:endCxn id="33" idx="1"/>
              </p:cNvCxnSpPr>
              <p:nvPr/>
            </p:nvCxnSpPr>
            <p:spPr>
              <a:xfrm>
                <a:off x="4964918" y="1953182"/>
                <a:ext cx="349777" cy="575857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>
                <a:stCxn id="31" idx="2"/>
                <a:endCxn id="33" idx="1"/>
              </p:cNvCxnSpPr>
              <p:nvPr/>
            </p:nvCxnSpPr>
            <p:spPr>
              <a:xfrm flipH="1">
                <a:off x="5314695" y="1953182"/>
                <a:ext cx="349779" cy="575857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>
                <a:stCxn id="32" idx="2"/>
                <a:endCxn id="33" idx="1"/>
              </p:cNvCxnSpPr>
              <p:nvPr/>
            </p:nvCxnSpPr>
            <p:spPr>
              <a:xfrm flipH="1">
                <a:off x="5314695" y="1953182"/>
                <a:ext cx="1049334" cy="575857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4" name="TextBox 73"/>
            <p:cNvSpPr txBox="1"/>
            <p:nvPr/>
          </p:nvSpPr>
          <p:spPr>
            <a:xfrm>
              <a:off x="6087659" y="3422293"/>
              <a:ext cx="28266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7F7F7F"/>
                  </a:solidFill>
                </a:rPr>
                <a:t>Centralized repository</a:t>
              </a:r>
              <a:endParaRPr lang="en-US" dirty="0">
                <a:solidFill>
                  <a:srgbClr val="7F7F7F"/>
                </a:solidFill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3237698" y="4001564"/>
            <a:ext cx="2794620" cy="2643690"/>
            <a:chOff x="3006134" y="4001564"/>
            <a:chExt cx="2794620" cy="2643690"/>
          </a:xfrm>
        </p:grpSpPr>
        <p:grpSp>
          <p:nvGrpSpPr>
            <p:cNvPr id="69" name="Group 68"/>
            <p:cNvGrpSpPr/>
            <p:nvPr/>
          </p:nvGrpSpPr>
          <p:grpSpPr>
            <a:xfrm>
              <a:off x="3006134" y="4001564"/>
              <a:ext cx="2794620" cy="2033836"/>
              <a:chOff x="929170" y="4173752"/>
              <a:chExt cx="2794620" cy="2033836"/>
            </a:xfrm>
          </p:grpSpPr>
          <p:sp>
            <p:nvSpPr>
              <p:cNvPr id="46" name="Can 45"/>
              <p:cNvSpPr/>
              <p:nvPr/>
            </p:nvSpPr>
            <p:spPr>
              <a:xfrm rot="16200000">
                <a:off x="2201780" y="3783589"/>
                <a:ext cx="249399" cy="2794620"/>
              </a:xfrm>
              <a:prstGeom prst="can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7" name="Group 66"/>
              <p:cNvGrpSpPr/>
              <p:nvPr/>
            </p:nvGrpSpPr>
            <p:grpSpPr>
              <a:xfrm>
                <a:off x="1131778" y="4173752"/>
                <a:ext cx="2143443" cy="460869"/>
                <a:chOff x="1131778" y="4173752"/>
                <a:chExt cx="2143443" cy="460869"/>
              </a:xfrm>
            </p:grpSpPr>
            <p:sp>
              <p:nvSpPr>
                <p:cNvPr id="47" name="Rectangle 46"/>
                <p:cNvSpPr/>
                <p:nvPr/>
              </p:nvSpPr>
              <p:spPr>
                <a:xfrm>
                  <a:off x="1131778" y="4173752"/>
                  <a:ext cx="527357" cy="460869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>
                  <a:off x="2747864" y="4173752"/>
                  <a:ext cx="527357" cy="460869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8" name="Group 67"/>
              <p:cNvGrpSpPr/>
              <p:nvPr/>
            </p:nvGrpSpPr>
            <p:grpSpPr>
              <a:xfrm>
                <a:off x="1020499" y="5746719"/>
                <a:ext cx="1811736" cy="460869"/>
                <a:chOff x="1020499" y="5660623"/>
                <a:chExt cx="1811736" cy="460869"/>
              </a:xfrm>
            </p:grpSpPr>
            <p:sp>
              <p:nvSpPr>
                <p:cNvPr id="49" name="Rectangle 48"/>
                <p:cNvSpPr/>
                <p:nvPr/>
              </p:nvSpPr>
              <p:spPr>
                <a:xfrm>
                  <a:off x="1020499" y="5660623"/>
                  <a:ext cx="527357" cy="460869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2304878" y="5660623"/>
                  <a:ext cx="527357" cy="460869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51" name="Straight Arrow Connector 50"/>
              <p:cNvCxnSpPr>
                <a:stCxn id="47" idx="2"/>
              </p:cNvCxnSpPr>
              <p:nvPr/>
            </p:nvCxnSpPr>
            <p:spPr>
              <a:xfrm>
                <a:off x="1395457" y="4634621"/>
                <a:ext cx="0" cy="421578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>
                <a:stCxn id="48" idx="2"/>
              </p:cNvCxnSpPr>
              <p:nvPr/>
            </p:nvCxnSpPr>
            <p:spPr>
              <a:xfrm>
                <a:off x="3011543" y="4634621"/>
                <a:ext cx="0" cy="421578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/>
              <p:cNvCxnSpPr>
                <a:endCxn id="50" idx="0"/>
              </p:cNvCxnSpPr>
              <p:nvPr/>
            </p:nvCxnSpPr>
            <p:spPr>
              <a:xfrm>
                <a:off x="2568557" y="5294695"/>
                <a:ext cx="0" cy="452024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/>
              <p:cNvCxnSpPr>
                <a:endCxn id="49" idx="0"/>
              </p:cNvCxnSpPr>
              <p:nvPr/>
            </p:nvCxnSpPr>
            <p:spPr>
              <a:xfrm>
                <a:off x="1284178" y="5294695"/>
                <a:ext cx="0" cy="452024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TextBox 74"/>
            <p:cNvSpPr txBox="1"/>
            <p:nvPr/>
          </p:nvSpPr>
          <p:spPr>
            <a:xfrm>
              <a:off x="3277118" y="6275922"/>
              <a:ext cx="22526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7F7F7F"/>
                  </a:solidFill>
                </a:rPr>
                <a:t>Central Hub/Bus</a:t>
              </a:r>
              <a:endParaRPr lang="en-US" dirty="0">
                <a:solidFill>
                  <a:srgbClr val="7F7F7F"/>
                </a:solidFill>
              </a:endParaRPr>
            </a:p>
          </p:txBody>
        </p:sp>
      </p:grpSp>
      <p:sp>
        <p:nvSpPr>
          <p:cNvPr id="79" name="Text Box 7"/>
          <p:cNvSpPr txBox="1">
            <a:spLocks noChangeArrowheads="1"/>
          </p:cNvSpPr>
          <p:nvPr/>
        </p:nvSpPr>
        <p:spPr bwMode="auto">
          <a:xfrm>
            <a:off x="324658" y="6592154"/>
            <a:ext cx="7286009" cy="290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9973" tIns="67911" rIns="89973" bIns="44987">
            <a:prstTxWarp prst="textNoShape">
              <a:avLst/>
            </a:prstTxWarp>
          </a:bodyPr>
          <a:lstStyle/>
          <a:p>
            <a:pPr>
              <a:tabLst>
                <a:tab pos="0" algn="l"/>
                <a:tab pos="717327" algn="l"/>
                <a:tab pos="1436241" algn="l"/>
                <a:tab pos="2155154" algn="l"/>
                <a:tab pos="2874069" algn="l"/>
                <a:tab pos="3592981" algn="l"/>
                <a:tab pos="4311897" algn="l"/>
                <a:tab pos="5030810" algn="l"/>
                <a:tab pos="5749725" algn="l"/>
                <a:tab pos="6468637" algn="l"/>
                <a:tab pos="7187552" algn="l"/>
                <a:tab pos="7906465" algn="l"/>
                <a:tab pos="8625380" algn="l"/>
                <a:tab pos="9344293" algn="l"/>
                <a:tab pos="10063208" algn="l"/>
                <a:tab pos="10782121" algn="l"/>
              </a:tabLst>
            </a:pPr>
            <a:r>
              <a:rPr lang="en-US" sz="1000" i="1" dirty="0" smtClean="0">
                <a:solidFill>
                  <a:srgbClr val="000000"/>
                </a:solidFill>
                <a:ea typeface="msmincho" charset="0"/>
                <a:cs typeface="msmincho" charset="0"/>
              </a:rPr>
              <a:t>Inspired by Arnaud Le Hors, IBM, LDOW2012 Presentation</a:t>
            </a:r>
            <a:endParaRPr lang="en-US" sz="1000" i="1" dirty="0">
              <a:solidFill>
                <a:srgbClr val="000000"/>
              </a:solidFill>
              <a:ea typeface="msmincho" charset="0"/>
              <a:cs typeface="msmincho" charset="0"/>
              <a:hlinkClick r:id="rId2"/>
            </a:endParaRPr>
          </a:p>
        </p:txBody>
      </p:sp>
    </p:spTree>
    <p:extLst>
      <p:ext uri="{BB962C8B-B14F-4D97-AF65-F5344CB8AC3E}">
        <p14:creationId xmlns:p14="http://schemas.microsoft.com/office/powerpoint/2010/main" val="445698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They force to re-invent the wheel on many fronts</a:t>
            </a:r>
          </a:p>
          <a:p>
            <a:pPr lvl="1"/>
            <a:r>
              <a:rPr lang="en-US" dirty="0" smtClean="0"/>
              <a:t>distribution of data around the Internet</a:t>
            </a:r>
          </a:p>
          <a:p>
            <a:pPr lvl="1"/>
            <a:r>
              <a:rPr lang="en-US" dirty="0" smtClean="0"/>
              <a:t>access control issues</a:t>
            </a:r>
          </a:p>
          <a:p>
            <a:pPr lvl="1"/>
            <a:r>
              <a:rPr lang="en-US" dirty="0" smtClean="0"/>
              <a:t>definition and implementation of new API-s, Protocols, data formats</a:t>
            </a:r>
          </a:p>
          <a:p>
            <a:pPr lvl="1"/>
            <a:r>
              <a:rPr lang="en-US" dirty="0" smtClean="0"/>
              <a:t>etc.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None of these are really satisfactory </a:t>
            </a:r>
            <a:r>
              <a:rPr lang="en-US" dirty="0" smtClean="0">
                <a:sym typeface="Wingdings"/>
              </a:rPr>
              <a:t>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48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7461" y="1479702"/>
            <a:ext cx="8639999" cy="3158663"/>
          </a:xfrm>
        </p:spPr>
        <p:txBody>
          <a:bodyPr/>
          <a:lstStyle/>
          <a:p>
            <a:r>
              <a:rPr lang="en-US" dirty="0" smtClean="0"/>
              <a:t>Distributed at its core</a:t>
            </a:r>
          </a:p>
          <a:p>
            <a:r>
              <a:rPr lang="en-US" dirty="0" smtClean="0"/>
              <a:t>Scalable in terms of users, of data, of hardware and software architecture</a:t>
            </a:r>
          </a:p>
          <a:p>
            <a:r>
              <a:rPr lang="en-US" dirty="0" smtClean="0"/>
              <a:t>Open to anyone</a:t>
            </a:r>
          </a:p>
          <a:p>
            <a:r>
              <a:rPr lang="en-US" dirty="0" smtClean="0"/>
              <a:t>Has a wide variety of available tools</a:t>
            </a:r>
          </a:p>
          <a:p>
            <a:r>
              <a:rPr lang="en-US" dirty="0" smtClean="0"/>
              <a:t>Widely known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7461" y="41764"/>
            <a:ext cx="8868213" cy="1143000"/>
          </a:xfrm>
        </p:spPr>
        <p:txBody>
          <a:bodyPr>
            <a:noAutofit/>
          </a:bodyPr>
          <a:lstStyle/>
          <a:p>
            <a:r>
              <a:rPr lang="en-US" sz="3700" dirty="0" smtClean="0"/>
              <a:t>Why not make use of an architecture that is…</a:t>
            </a:r>
            <a:endParaRPr lang="en-US" sz="3700" dirty="0"/>
          </a:p>
        </p:txBody>
      </p:sp>
      <p:sp>
        <p:nvSpPr>
          <p:cNvPr id="4" name="TextBox 3"/>
          <p:cNvSpPr txBox="1"/>
          <p:nvPr/>
        </p:nvSpPr>
        <p:spPr>
          <a:xfrm>
            <a:off x="1749289" y="5176458"/>
            <a:ext cx="5396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smtClean="0">
                <a:solidFill>
                  <a:srgbClr val="7F7F7F"/>
                </a:solidFill>
                <a:latin typeface="Helvetica Neue"/>
                <a:cs typeface="Helvetica Neue"/>
              </a:rPr>
              <a:t>Sounds Familiar? </a:t>
            </a:r>
            <a:r>
              <a:rPr lang="en-US" sz="4000" b="1" i="1" dirty="0" smtClean="0">
                <a:solidFill>
                  <a:srgbClr val="7F7F7F"/>
                </a:solidFill>
                <a:latin typeface="Helvetica Neue"/>
                <a:cs typeface="Helvetica Neue"/>
                <a:sym typeface="Wingdings"/>
              </a:rPr>
              <a:t></a:t>
            </a:r>
            <a:endParaRPr lang="en-US" sz="4000" b="1" i="1" dirty="0">
              <a:solidFill>
                <a:srgbClr val="7F7F7F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15891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roup 140"/>
          <p:cNvGrpSpPr/>
          <p:nvPr/>
        </p:nvGrpSpPr>
        <p:grpSpPr>
          <a:xfrm>
            <a:off x="413232" y="1612767"/>
            <a:ext cx="8224309" cy="1743787"/>
            <a:chOff x="413231" y="1612766"/>
            <a:chExt cx="8224309" cy="1743787"/>
          </a:xfrm>
        </p:grpSpPr>
        <p:cxnSp>
          <p:nvCxnSpPr>
            <p:cNvPr id="138" name="Straight Connector 137"/>
            <p:cNvCxnSpPr/>
            <p:nvPr/>
          </p:nvCxnSpPr>
          <p:spPr>
            <a:xfrm flipV="1">
              <a:off x="413231" y="3306155"/>
              <a:ext cx="8224309" cy="50398"/>
            </a:xfrm>
            <a:prstGeom prst="line">
              <a:avLst/>
            </a:prstGeom>
            <a:ln w="19050" cmpd="sng">
              <a:solidFill>
                <a:schemeClr val="bg1">
                  <a:lumMod val="65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ounded Rectangle 100"/>
            <p:cNvSpPr/>
            <p:nvPr/>
          </p:nvSpPr>
          <p:spPr>
            <a:xfrm>
              <a:off x="2267756" y="1612766"/>
              <a:ext cx="1693239" cy="705582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lnSpcReduction="10000"/>
            </a:bodyPr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</a:rPr>
                <a:t>Application #1</a:t>
              </a:r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5266423" y="1612766"/>
              <a:ext cx="1693239" cy="705582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lnSpcReduction="10000"/>
            </a:bodyPr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</a:rPr>
                <a:t>Application #2</a:t>
              </a:r>
              <a:endParaRPr lang="en-US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40" name="Group 139"/>
          <p:cNvGrpSpPr/>
          <p:nvPr/>
        </p:nvGrpSpPr>
        <p:grpSpPr>
          <a:xfrm>
            <a:off x="413232" y="4339775"/>
            <a:ext cx="8224309" cy="2169156"/>
            <a:chOff x="413231" y="4339775"/>
            <a:chExt cx="8224309" cy="2169156"/>
          </a:xfrm>
        </p:grpSpPr>
        <p:grpSp>
          <p:nvGrpSpPr>
            <p:cNvPr id="105" name="Group 104"/>
            <p:cNvGrpSpPr/>
            <p:nvPr/>
          </p:nvGrpSpPr>
          <p:grpSpPr>
            <a:xfrm>
              <a:off x="1374857" y="4349279"/>
              <a:ext cx="1995605" cy="2159652"/>
              <a:chOff x="1796048" y="4007135"/>
              <a:chExt cx="1995605" cy="2159652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1796048" y="4007135"/>
                <a:ext cx="1995605" cy="1550698"/>
                <a:chOff x="749821" y="3845586"/>
                <a:chExt cx="1995605" cy="1550698"/>
              </a:xfrm>
            </p:grpSpPr>
            <p:sp>
              <p:nvSpPr>
                <p:cNvPr id="97" name="Can 96"/>
                <p:cNvSpPr/>
                <p:nvPr/>
              </p:nvSpPr>
              <p:spPr>
                <a:xfrm>
                  <a:off x="749821" y="3845586"/>
                  <a:ext cx="1995605" cy="1550698"/>
                </a:xfrm>
                <a:prstGeom prst="can">
                  <a:avLst>
                    <a:gd name="adj" fmla="val 15052"/>
                  </a:avLst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96" name="Group 95"/>
                <p:cNvGrpSpPr/>
                <p:nvPr/>
              </p:nvGrpSpPr>
              <p:grpSpPr>
                <a:xfrm>
                  <a:off x="820614" y="4126005"/>
                  <a:ext cx="1833861" cy="1220829"/>
                  <a:chOff x="1091722" y="3587812"/>
                  <a:chExt cx="1833861" cy="1524196"/>
                </a:xfrm>
              </p:grpSpPr>
              <p:sp>
                <p:nvSpPr>
                  <p:cNvPr id="67" name="Document 66"/>
                  <p:cNvSpPr/>
                  <p:nvPr/>
                </p:nvSpPr>
                <p:spPr>
                  <a:xfrm>
                    <a:off x="2158075" y="4808641"/>
                    <a:ext cx="437268" cy="303367"/>
                  </a:xfrm>
                  <a:prstGeom prst="flowChartDocument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8" name="Document 67"/>
                  <p:cNvSpPr/>
                  <p:nvPr/>
                </p:nvSpPr>
                <p:spPr>
                  <a:xfrm>
                    <a:off x="1310356" y="4110237"/>
                    <a:ext cx="437268" cy="303367"/>
                  </a:xfrm>
                  <a:prstGeom prst="flowChartDocument">
                    <a:avLst/>
                  </a:prstGeom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9" name="Document 68"/>
                  <p:cNvSpPr/>
                  <p:nvPr/>
                </p:nvSpPr>
                <p:spPr>
                  <a:xfrm>
                    <a:off x="1939441" y="3587812"/>
                    <a:ext cx="437268" cy="303367"/>
                  </a:xfrm>
                  <a:prstGeom prst="flowChartDocument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0" name="Document 69"/>
                  <p:cNvSpPr/>
                  <p:nvPr/>
                </p:nvSpPr>
                <p:spPr>
                  <a:xfrm>
                    <a:off x="1091722" y="4656958"/>
                    <a:ext cx="437268" cy="303367"/>
                  </a:xfrm>
                  <a:prstGeom prst="flowChartDocument">
                    <a:avLst/>
                  </a:prstGeom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71" name="Straight Arrow Connector 70"/>
                  <p:cNvCxnSpPr>
                    <a:stCxn id="69" idx="2"/>
                    <a:endCxn id="67" idx="0"/>
                  </p:cNvCxnSpPr>
                  <p:nvPr/>
                </p:nvCxnSpPr>
                <p:spPr>
                  <a:xfrm>
                    <a:off x="2158075" y="3871123"/>
                    <a:ext cx="218634" cy="937518"/>
                  </a:xfrm>
                  <a:prstGeom prst="straightConnector1">
                    <a:avLst/>
                  </a:prstGeom>
                  <a:ln w="12700" cmpd="sng">
                    <a:solidFill>
                      <a:schemeClr val="accent6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Straight Arrow Connector 71"/>
                  <p:cNvCxnSpPr>
                    <a:stCxn id="69" idx="1"/>
                    <a:endCxn id="68" idx="0"/>
                  </p:cNvCxnSpPr>
                  <p:nvPr/>
                </p:nvCxnSpPr>
                <p:spPr>
                  <a:xfrm flipH="1">
                    <a:off x="1528990" y="3739496"/>
                    <a:ext cx="410451" cy="370741"/>
                  </a:xfrm>
                  <a:prstGeom prst="straightConnector1">
                    <a:avLst/>
                  </a:prstGeom>
                  <a:ln w="12700" cmpd="sng">
                    <a:solidFill>
                      <a:schemeClr val="accent6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Straight Arrow Connector 72"/>
                  <p:cNvCxnSpPr>
                    <a:stCxn id="68" idx="2"/>
                    <a:endCxn id="70" idx="0"/>
                  </p:cNvCxnSpPr>
                  <p:nvPr/>
                </p:nvCxnSpPr>
                <p:spPr>
                  <a:xfrm flipH="1">
                    <a:off x="1310356" y="4393548"/>
                    <a:ext cx="218634" cy="263410"/>
                  </a:xfrm>
                  <a:prstGeom prst="straightConnector1">
                    <a:avLst/>
                  </a:prstGeom>
                  <a:ln w="12700" cmpd="sng">
                    <a:solidFill>
                      <a:schemeClr val="accent6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Arrow Connector 73"/>
                  <p:cNvCxnSpPr>
                    <a:stCxn id="68" idx="2"/>
                    <a:endCxn id="67" idx="0"/>
                  </p:cNvCxnSpPr>
                  <p:nvPr/>
                </p:nvCxnSpPr>
                <p:spPr>
                  <a:xfrm>
                    <a:off x="1528990" y="4393548"/>
                    <a:ext cx="847719" cy="415093"/>
                  </a:xfrm>
                  <a:prstGeom prst="straightConnector1">
                    <a:avLst/>
                  </a:prstGeom>
                  <a:ln w="12700" cmpd="sng">
                    <a:solidFill>
                      <a:schemeClr val="accent6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2" name="Document 81"/>
                  <p:cNvSpPr/>
                  <p:nvPr/>
                </p:nvSpPr>
                <p:spPr>
                  <a:xfrm>
                    <a:off x="2488315" y="4090180"/>
                    <a:ext cx="437268" cy="303367"/>
                  </a:xfrm>
                  <a:prstGeom prst="flowChartDocumen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85" name="Straight Arrow Connector 84"/>
                  <p:cNvCxnSpPr>
                    <a:stCxn id="82" idx="1"/>
                    <a:endCxn id="68" idx="3"/>
                  </p:cNvCxnSpPr>
                  <p:nvPr/>
                </p:nvCxnSpPr>
                <p:spPr>
                  <a:xfrm flipH="1">
                    <a:off x="1747624" y="4241864"/>
                    <a:ext cx="740691" cy="20057"/>
                  </a:xfrm>
                  <a:prstGeom prst="straightConnector1">
                    <a:avLst/>
                  </a:prstGeom>
                  <a:ln w="12700" cmpd="sng">
                    <a:solidFill>
                      <a:schemeClr val="accent6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03" name="TextBox 102"/>
              <p:cNvSpPr txBox="1"/>
              <p:nvPr/>
            </p:nvSpPr>
            <p:spPr>
              <a:xfrm>
                <a:off x="1995044" y="5520456"/>
                <a:ext cx="159761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Linked Data </a:t>
                </a:r>
              </a:p>
              <a:p>
                <a:pPr algn="ctr"/>
                <a:r>
                  <a:rPr lang="en-US" dirty="0" smtClean="0"/>
                  <a:t>on Server #1</a:t>
                </a:r>
                <a:endParaRPr lang="en-US" dirty="0"/>
              </a:p>
            </p:txBody>
          </p:sp>
        </p:grpSp>
        <p:grpSp>
          <p:nvGrpSpPr>
            <p:cNvPr id="106" name="Group 105"/>
            <p:cNvGrpSpPr/>
            <p:nvPr/>
          </p:nvGrpSpPr>
          <p:grpSpPr>
            <a:xfrm>
              <a:off x="5684448" y="4339775"/>
              <a:ext cx="1995605" cy="2159652"/>
              <a:chOff x="5684448" y="4007135"/>
              <a:chExt cx="1995605" cy="2159652"/>
            </a:xfrm>
          </p:grpSpPr>
          <p:grpSp>
            <p:nvGrpSpPr>
              <p:cNvPr id="99" name="Group 98"/>
              <p:cNvGrpSpPr/>
              <p:nvPr/>
            </p:nvGrpSpPr>
            <p:grpSpPr>
              <a:xfrm>
                <a:off x="5684448" y="4007135"/>
                <a:ext cx="1995605" cy="1550698"/>
                <a:chOff x="4686646" y="3186778"/>
                <a:chExt cx="1995605" cy="1550698"/>
              </a:xfrm>
            </p:grpSpPr>
            <p:sp>
              <p:nvSpPr>
                <p:cNvPr id="92" name="Can 91"/>
                <p:cNvSpPr/>
                <p:nvPr/>
              </p:nvSpPr>
              <p:spPr>
                <a:xfrm>
                  <a:off x="4686646" y="3186778"/>
                  <a:ext cx="1995605" cy="1550698"/>
                </a:xfrm>
                <a:prstGeom prst="can">
                  <a:avLst>
                    <a:gd name="adj" fmla="val 15052"/>
                  </a:avLst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95" name="Group 94"/>
                <p:cNvGrpSpPr/>
                <p:nvPr/>
              </p:nvGrpSpPr>
              <p:grpSpPr>
                <a:xfrm>
                  <a:off x="4843108" y="3542514"/>
                  <a:ext cx="1682681" cy="1114444"/>
                  <a:chOff x="4014483" y="1682513"/>
                  <a:chExt cx="1682681" cy="1114444"/>
                </a:xfrm>
              </p:grpSpPr>
              <p:sp>
                <p:nvSpPr>
                  <p:cNvPr id="37" name="Document 36"/>
                  <p:cNvSpPr/>
                  <p:nvPr/>
                </p:nvSpPr>
                <p:spPr>
                  <a:xfrm>
                    <a:off x="5259896" y="2493590"/>
                    <a:ext cx="437268" cy="303367"/>
                  </a:xfrm>
                  <a:prstGeom prst="flowChartDocument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" name="Document 47"/>
                  <p:cNvSpPr/>
                  <p:nvPr/>
                </p:nvSpPr>
                <p:spPr>
                  <a:xfrm>
                    <a:off x="5259896" y="1749887"/>
                    <a:ext cx="437268" cy="303367"/>
                  </a:xfrm>
                  <a:prstGeom prst="flowChartDocument">
                    <a:avLst/>
                  </a:prstGeom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" name="Document 48"/>
                  <p:cNvSpPr/>
                  <p:nvPr/>
                </p:nvSpPr>
                <p:spPr>
                  <a:xfrm>
                    <a:off x="4014483" y="1682513"/>
                    <a:ext cx="437268" cy="303367"/>
                  </a:xfrm>
                  <a:prstGeom prst="flowChartDocument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0" name="Document 49"/>
                  <p:cNvSpPr/>
                  <p:nvPr/>
                </p:nvSpPr>
                <p:spPr>
                  <a:xfrm>
                    <a:off x="4164541" y="2448292"/>
                    <a:ext cx="437268" cy="303367"/>
                  </a:xfrm>
                  <a:prstGeom prst="flowChartDocument">
                    <a:avLst/>
                  </a:prstGeom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52" name="Straight Arrow Connector 51"/>
                  <p:cNvCxnSpPr>
                    <a:stCxn id="49" idx="2"/>
                    <a:endCxn id="37" idx="0"/>
                  </p:cNvCxnSpPr>
                  <p:nvPr/>
                </p:nvCxnSpPr>
                <p:spPr>
                  <a:xfrm>
                    <a:off x="4233117" y="1965824"/>
                    <a:ext cx="1245413" cy="527766"/>
                  </a:xfrm>
                  <a:prstGeom prst="straightConnector1">
                    <a:avLst/>
                  </a:prstGeom>
                  <a:ln w="12700" cmpd="sng">
                    <a:solidFill>
                      <a:schemeClr val="accent6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Straight Arrow Connector 54"/>
                  <p:cNvCxnSpPr>
                    <a:stCxn id="49" idx="3"/>
                    <a:endCxn id="48" idx="1"/>
                  </p:cNvCxnSpPr>
                  <p:nvPr/>
                </p:nvCxnSpPr>
                <p:spPr>
                  <a:xfrm>
                    <a:off x="4451751" y="1834197"/>
                    <a:ext cx="808145" cy="67374"/>
                  </a:xfrm>
                  <a:prstGeom prst="straightConnector1">
                    <a:avLst/>
                  </a:prstGeom>
                  <a:ln w="12700" cmpd="sng">
                    <a:solidFill>
                      <a:schemeClr val="accent6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Straight Arrow Connector 58"/>
                  <p:cNvCxnSpPr>
                    <a:stCxn id="48" idx="2"/>
                    <a:endCxn id="50" idx="3"/>
                  </p:cNvCxnSpPr>
                  <p:nvPr/>
                </p:nvCxnSpPr>
                <p:spPr>
                  <a:xfrm flipH="1">
                    <a:off x="4601809" y="2033198"/>
                    <a:ext cx="876721" cy="566778"/>
                  </a:xfrm>
                  <a:prstGeom prst="straightConnector1">
                    <a:avLst/>
                  </a:prstGeom>
                  <a:ln w="12700" cmpd="sng">
                    <a:solidFill>
                      <a:schemeClr val="accent6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Straight Arrow Connector 61"/>
                  <p:cNvCxnSpPr>
                    <a:stCxn id="48" idx="2"/>
                    <a:endCxn id="37" idx="0"/>
                  </p:cNvCxnSpPr>
                  <p:nvPr/>
                </p:nvCxnSpPr>
                <p:spPr>
                  <a:xfrm>
                    <a:off x="5478530" y="2033198"/>
                    <a:ext cx="0" cy="460392"/>
                  </a:xfrm>
                  <a:prstGeom prst="straightConnector1">
                    <a:avLst/>
                  </a:prstGeom>
                  <a:ln w="12700" cmpd="sng">
                    <a:solidFill>
                      <a:schemeClr val="accent6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04" name="TextBox 103"/>
              <p:cNvSpPr txBox="1"/>
              <p:nvPr/>
            </p:nvSpPr>
            <p:spPr>
              <a:xfrm>
                <a:off x="5883444" y="5520456"/>
                <a:ext cx="159761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Linked Data </a:t>
                </a:r>
              </a:p>
              <a:p>
                <a:pPr algn="ctr"/>
                <a:r>
                  <a:rPr lang="en-US" dirty="0" smtClean="0"/>
                  <a:t>on Server #2</a:t>
                </a:r>
                <a:endParaRPr lang="en-US" dirty="0"/>
              </a:p>
            </p:txBody>
          </p:sp>
        </p:grpSp>
        <p:cxnSp>
          <p:nvCxnSpPr>
            <p:cNvPr id="107" name="Straight Arrow Connector 106"/>
            <p:cNvCxnSpPr>
              <a:stCxn id="67" idx="3"/>
              <a:endCxn id="49" idx="1"/>
            </p:cNvCxnSpPr>
            <p:nvPr/>
          </p:nvCxnSpPr>
          <p:spPr>
            <a:xfrm flipV="1">
              <a:off x="2949271" y="4847195"/>
              <a:ext cx="2891639" cy="881839"/>
            </a:xfrm>
            <a:prstGeom prst="straightConnector1">
              <a:avLst/>
            </a:prstGeom>
            <a:ln w="12700" cmpd="sng">
              <a:solidFill>
                <a:schemeClr val="accent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>
              <a:stCxn id="69" idx="3"/>
              <a:endCxn id="49" idx="1"/>
            </p:cNvCxnSpPr>
            <p:nvPr/>
          </p:nvCxnSpPr>
          <p:spPr>
            <a:xfrm>
              <a:off x="2730637" y="4751192"/>
              <a:ext cx="3110273" cy="96003"/>
            </a:xfrm>
            <a:prstGeom prst="straightConnector1">
              <a:avLst/>
            </a:prstGeom>
            <a:ln w="12700" cmpd="sng">
              <a:solidFill>
                <a:schemeClr val="accent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>
              <a:stCxn id="37" idx="3"/>
            </p:cNvCxnSpPr>
            <p:nvPr/>
          </p:nvCxnSpPr>
          <p:spPr>
            <a:xfrm flipV="1">
              <a:off x="7523591" y="5169636"/>
              <a:ext cx="1113949" cy="488636"/>
            </a:xfrm>
            <a:prstGeom prst="straightConnector1">
              <a:avLst/>
            </a:prstGeom>
            <a:ln w="12700" cmpd="sng">
              <a:solidFill>
                <a:schemeClr val="accent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/>
            <p:cNvCxnSpPr>
              <a:endCxn id="68" idx="1"/>
            </p:cNvCxnSpPr>
            <p:nvPr/>
          </p:nvCxnSpPr>
          <p:spPr>
            <a:xfrm>
              <a:off x="413231" y="5169637"/>
              <a:ext cx="1251053" cy="0"/>
            </a:xfrm>
            <a:prstGeom prst="straightConnector1">
              <a:avLst/>
            </a:prstGeom>
            <a:ln w="12700" cmpd="sng">
              <a:solidFill>
                <a:schemeClr val="accent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/>
            <p:cNvCxnSpPr>
              <a:stCxn id="50" idx="1"/>
              <a:endCxn id="67" idx="3"/>
            </p:cNvCxnSpPr>
            <p:nvPr/>
          </p:nvCxnSpPr>
          <p:spPr>
            <a:xfrm flipH="1">
              <a:off x="2949271" y="5612974"/>
              <a:ext cx="3041697" cy="116060"/>
            </a:xfrm>
            <a:prstGeom prst="straightConnector1">
              <a:avLst/>
            </a:prstGeom>
            <a:ln w="12700" cmpd="sng">
              <a:solidFill>
                <a:schemeClr val="accent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6" name="Title 13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Linked Data Provides a Better Paradigm: </a:t>
            </a:r>
            <a:r>
              <a:rPr lang="en-US" dirty="0" smtClean="0"/>
              <a:t>Use </a:t>
            </a:r>
            <a:r>
              <a:rPr lang="en-US" dirty="0"/>
              <a:t>the Existing Web Architecture!</a:t>
            </a:r>
          </a:p>
        </p:txBody>
      </p:sp>
      <p:grpSp>
        <p:nvGrpSpPr>
          <p:cNvPr id="142" name="Group 141"/>
          <p:cNvGrpSpPr/>
          <p:nvPr/>
        </p:nvGrpSpPr>
        <p:grpSpPr>
          <a:xfrm>
            <a:off x="2372661" y="2318349"/>
            <a:ext cx="4309591" cy="2030931"/>
            <a:chOff x="2372660" y="2318348"/>
            <a:chExt cx="4309591" cy="2030931"/>
          </a:xfrm>
        </p:grpSpPr>
        <p:cxnSp>
          <p:nvCxnSpPr>
            <p:cNvPr id="90" name="Straight Arrow Connector 89"/>
            <p:cNvCxnSpPr>
              <a:stCxn id="97" idx="1"/>
              <a:endCxn id="101" idx="2"/>
            </p:cNvCxnSpPr>
            <p:nvPr/>
          </p:nvCxnSpPr>
          <p:spPr>
            <a:xfrm flipV="1">
              <a:off x="2372660" y="2318348"/>
              <a:ext cx="741716" cy="2030931"/>
            </a:xfrm>
            <a:prstGeom prst="straightConnector1">
              <a:avLst/>
            </a:prstGeom>
            <a:ln w="28575" cmpd="sng">
              <a:solidFill>
                <a:schemeClr val="accent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/>
            <p:cNvCxnSpPr>
              <a:stCxn id="92" idx="1"/>
              <a:endCxn id="101" idx="2"/>
            </p:cNvCxnSpPr>
            <p:nvPr/>
          </p:nvCxnSpPr>
          <p:spPr>
            <a:xfrm flipH="1" flipV="1">
              <a:off x="3114376" y="2318348"/>
              <a:ext cx="3567875" cy="2021427"/>
            </a:xfrm>
            <a:prstGeom prst="straightConnector1">
              <a:avLst/>
            </a:prstGeom>
            <a:ln w="28575" cmpd="sng">
              <a:solidFill>
                <a:schemeClr val="accent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/>
            <p:cNvCxnSpPr>
              <a:stCxn id="97" idx="1"/>
              <a:endCxn id="102" idx="2"/>
            </p:cNvCxnSpPr>
            <p:nvPr/>
          </p:nvCxnSpPr>
          <p:spPr>
            <a:xfrm flipV="1">
              <a:off x="2372660" y="2318348"/>
              <a:ext cx="3740383" cy="2030931"/>
            </a:xfrm>
            <a:prstGeom prst="straightConnector1">
              <a:avLst/>
            </a:prstGeom>
            <a:ln w="28575" cmpd="sng">
              <a:solidFill>
                <a:schemeClr val="accent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TextBox 138"/>
            <p:cNvSpPr txBox="1"/>
            <p:nvPr/>
          </p:nvSpPr>
          <p:spPr>
            <a:xfrm>
              <a:off x="3610733" y="2597340"/>
              <a:ext cx="20577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4"/>
                  </a:solidFill>
                </a:rPr>
                <a:t>HTTP GET, HEAD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3114377" y="2318348"/>
            <a:ext cx="3694739" cy="2806280"/>
            <a:chOff x="3114376" y="2318348"/>
            <a:chExt cx="3694739" cy="2806280"/>
          </a:xfrm>
        </p:grpSpPr>
        <p:cxnSp>
          <p:nvCxnSpPr>
            <p:cNvPr id="147" name="Straight Arrow Connector 146"/>
            <p:cNvCxnSpPr>
              <a:stCxn id="101" idx="2"/>
              <a:endCxn id="92" idx="2"/>
            </p:cNvCxnSpPr>
            <p:nvPr/>
          </p:nvCxnSpPr>
          <p:spPr>
            <a:xfrm>
              <a:off x="3114376" y="2318348"/>
              <a:ext cx="2570072" cy="2796776"/>
            </a:xfrm>
            <a:prstGeom prst="straightConnector1">
              <a:avLst/>
            </a:prstGeom>
            <a:ln w="28575" cmpd="sng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Arrow Connector 142"/>
            <p:cNvCxnSpPr>
              <a:stCxn id="102" idx="2"/>
              <a:endCxn id="97" idx="4"/>
            </p:cNvCxnSpPr>
            <p:nvPr/>
          </p:nvCxnSpPr>
          <p:spPr>
            <a:xfrm flipH="1">
              <a:off x="3370462" y="2318348"/>
              <a:ext cx="2742581" cy="2806280"/>
            </a:xfrm>
            <a:prstGeom prst="straightConnector1">
              <a:avLst/>
            </a:prstGeom>
            <a:ln w="28575" cmpd="sng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Arrow Connector 149"/>
            <p:cNvCxnSpPr>
              <a:stCxn id="102" idx="2"/>
              <a:endCxn id="92" idx="1"/>
            </p:cNvCxnSpPr>
            <p:nvPr/>
          </p:nvCxnSpPr>
          <p:spPr>
            <a:xfrm>
              <a:off x="6113043" y="2318348"/>
              <a:ext cx="569208" cy="2021427"/>
            </a:xfrm>
            <a:prstGeom prst="straightConnector1">
              <a:avLst/>
            </a:prstGeom>
            <a:ln w="28575" cmpd="sng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TextBox 152"/>
            <p:cNvSpPr txBox="1"/>
            <p:nvPr/>
          </p:nvSpPr>
          <p:spPr>
            <a:xfrm>
              <a:off x="4559781" y="3727475"/>
              <a:ext cx="224933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</a:rPr>
                <a:t>HTTP PUT, DELETE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355680" y="2979872"/>
            <a:ext cx="13296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URI+HTTP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394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roup 140"/>
          <p:cNvGrpSpPr/>
          <p:nvPr/>
        </p:nvGrpSpPr>
        <p:grpSpPr>
          <a:xfrm>
            <a:off x="413232" y="1612767"/>
            <a:ext cx="8224309" cy="1743787"/>
            <a:chOff x="413231" y="1612766"/>
            <a:chExt cx="8224309" cy="1743787"/>
          </a:xfrm>
        </p:grpSpPr>
        <p:cxnSp>
          <p:nvCxnSpPr>
            <p:cNvPr id="138" name="Straight Connector 137"/>
            <p:cNvCxnSpPr/>
            <p:nvPr/>
          </p:nvCxnSpPr>
          <p:spPr>
            <a:xfrm flipV="1">
              <a:off x="413231" y="3306155"/>
              <a:ext cx="8224309" cy="50398"/>
            </a:xfrm>
            <a:prstGeom prst="line">
              <a:avLst/>
            </a:prstGeom>
            <a:ln w="19050" cmpd="sng">
              <a:solidFill>
                <a:schemeClr val="bg1">
                  <a:lumMod val="65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ounded Rectangle 100"/>
            <p:cNvSpPr/>
            <p:nvPr/>
          </p:nvSpPr>
          <p:spPr>
            <a:xfrm>
              <a:off x="2267756" y="1612766"/>
              <a:ext cx="1693239" cy="705582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lnSpcReduction="10000"/>
            </a:bodyPr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</a:rPr>
                <a:t>Public Library</a:t>
              </a:r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5266423" y="1612766"/>
              <a:ext cx="1693239" cy="705582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</a:rPr>
                <a:t>Bookshop</a:t>
              </a:r>
              <a:endParaRPr lang="en-US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40" name="Group 139"/>
          <p:cNvGrpSpPr/>
          <p:nvPr/>
        </p:nvGrpSpPr>
        <p:grpSpPr>
          <a:xfrm>
            <a:off x="413232" y="4339775"/>
            <a:ext cx="8224309" cy="2169156"/>
            <a:chOff x="413231" y="4339775"/>
            <a:chExt cx="8224309" cy="2169156"/>
          </a:xfrm>
        </p:grpSpPr>
        <p:grpSp>
          <p:nvGrpSpPr>
            <p:cNvPr id="105" name="Group 104"/>
            <p:cNvGrpSpPr/>
            <p:nvPr/>
          </p:nvGrpSpPr>
          <p:grpSpPr>
            <a:xfrm>
              <a:off x="1042873" y="4349279"/>
              <a:ext cx="2659577" cy="2159652"/>
              <a:chOff x="1464064" y="4007135"/>
              <a:chExt cx="2659577" cy="2159652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1796048" y="4007135"/>
                <a:ext cx="1995605" cy="1550698"/>
                <a:chOff x="749821" y="3845586"/>
                <a:chExt cx="1995605" cy="1550698"/>
              </a:xfrm>
            </p:grpSpPr>
            <p:sp>
              <p:nvSpPr>
                <p:cNvPr id="97" name="Can 96"/>
                <p:cNvSpPr/>
                <p:nvPr/>
              </p:nvSpPr>
              <p:spPr>
                <a:xfrm>
                  <a:off x="749821" y="3845586"/>
                  <a:ext cx="1995605" cy="1550698"/>
                </a:xfrm>
                <a:prstGeom prst="can">
                  <a:avLst>
                    <a:gd name="adj" fmla="val 15052"/>
                  </a:avLst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96" name="Group 95"/>
                <p:cNvGrpSpPr/>
                <p:nvPr/>
              </p:nvGrpSpPr>
              <p:grpSpPr>
                <a:xfrm>
                  <a:off x="820614" y="4126005"/>
                  <a:ext cx="1833861" cy="1220829"/>
                  <a:chOff x="1091722" y="3587812"/>
                  <a:chExt cx="1833861" cy="1524196"/>
                </a:xfrm>
              </p:grpSpPr>
              <p:sp>
                <p:nvSpPr>
                  <p:cNvPr id="67" name="Document 66"/>
                  <p:cNvSpPr/>
                  <p:nvPr/>
                </p:nvSpPr>
                <p:spPr>
                  <a:xfrm>
                    <a:off x="2158075" y="4808641"/>
                    <a:ext cx="437268" cy="303367"/>
                  </a:xfrm>
                  <a:prstGeom prst="flowChartDocument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8" name="Document 67"/>
                  <p:cNvSpPr/>
                  <p:nvPr/>
                </p:nvSpPr>
                <p:spPr>
                  <a:xfrm>
                    <a:off x="1310356" y="4110237"/>
                    <a:ext cx="437268" cy="303367"/>
                  </a:xfrm>
                  <a:prstGeom prst="flowChartDocument">
                    <a:avLst/>
                  </a:prstGeom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9" name="Document 68"/>
                  <p:cNvSpPr/>
                  <p:nvPr/>
                </p:nvSpPr>
                <p:spPr>
                  <a:xfrm>
                    <a:off x="1939441" y="3587812"/>
                    <a:ext cx="437268" cy="303367"/>
                  </a:xfrm>
                  <a:prstGeom prst="flowChartDocument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0" name="Document 69"/>
                  <p:cNvSpPr/>
                  <p:nvPr/>
                </p:nvSpPr>
                <p:spPr>
                  <a:xfrm>
                    <a:off x="1091722" y="4656958"/>
                    <a:ext cx="437268" cy="303367"/>
                  </a:xfrm>
                  <a:prstGeom prst="flowChartDocument">
                    <a:avLst/>
                  </a:prstGeom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71" name="Straight Arrow Connector 70"/>
                  <p:cNvCxnSpPr>
                    <a:stCxn id="69" idx="2"/>
                    <a:endCxn id="67" idx="0"/>
                  </p:cNvCxnSpPr>
                  <p:nvPr/>
                </p:nvCxnSpPr>
                <p:spPr>
                  <a:xfrm>
                    <a:off x="2158075" y="3871123"/>
                    <a:ext cx="218634" cy="937518"/>
                  </a:xfrm>
                  <a:prstGeom prst="straightConnector1">
                    <a:avLst/>
                  </a:prstGeom>
                  <a:ln w="12700" cmpd="sng">
                    <a:solidFill>
                      <a:schemeClr val="accent6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Straight Arrow Connector 71"/>
                  <p:cNvCxnSpPr>
                    <a:stCxn id="69" idx="1"/>
                    <a:endCxn id="68" idx="0"/>
                  </p:cNvCxnSpPr>
                  <p:nvPr/>
                </p:nvCxnSpPr>
                <p:spPr>
                  <a:xfrm flipH="1">
                    <a:off x="1528990" y="3739496"/>
                    <a:ext cx="410451" cy="370741"/>
                  </a:xfrm>
                  <a:prstGeom prst="straightConnector1">
                    <a:avLst/>
                  </a:prstGeom>
                  <a:ln w="12700" cmpd="sng">
                    <a:solidFill>
                      <a:schemeClr val="accent6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Straight Arrow Connector 72"/>
                  <p:cNvCxnSpPr>
                    <a:stCxn id="68" idx="2"/>
                    <a:endCxn id="70" idx="0"/>
                  </p:cNvCxnSpPr>
                  <p:nvPr/>
                </p:nvCxnSpPr>
                <p:spPr>
                  <a:xfrm flipH="1">
                    <a:off x="1310356" y="4393548"/>
                    <a:ext cx="218634" cy="263410"/>
                  </a:xfrm>
                  <a:prstGeom prst="straightConnector1">
                    <a:avLst/>
                  </a:prstGeom>
                  <a:ln w="12700" cmpd="sng">
                    <a:solidFill>
                      <a:schemeClr val="accent6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Arrow Connector 73"/>
                  <p:cNvCxnSpPr>
                    <a:stCxn id="68" idx="2"/>
                    <a:endCxn id="67" idx="0"/>
                  </p:cNvCxnSpPr>
                  <p:nvPr/>
                </p:nvCxnSpPr>
                <p:spPr>
                  <a:xfrm>
                    <a:off x="1528990" y="4393548"/>
                    <a:ext cx="847719" cy="415093"/>
                  </a:xfrm>
                  <a:prstGeom prst="straightConnector1">
                    <a:avLst/>
                  </a:prstGeom>
                  <a:ln w="12700" cmpd="sng">
                    <a:solidFill>
                      <a:schemeClr val="accent6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2" name="Document 81"/>
                  <p:cNvSpPr/>
                  <p:nvPr/>
                </p:nvSpPr>
                <p:spPr>
                  <a:xfrm>
                    <a:off x="2488315" y="4090180"/>
                    <a:ext cx="437268" cy="303367"/>
                  </a:xfrm>
                  <a:prstGeom prst="flowChartDocumen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85" name="Straight Arrow Connector 84"/>
                  <p:cNvCxnSpPr>
                    <a:stCxn id="82" idx="1"/>
                    <a:endCxn id="68" idx="3"/>
                  </p:cNvCxnSpPr>
                  <p:nvPr/>
                </p:nvCxnSpPr>
                <p:spPr>
                  <a:xfrm flipH="1">
                    <a:off x="1747624" y="4241864"/>
                    <a:ext cx="740691" cy="20057"/>
                  </a:xfrm>
                  <a:prstGeom prst="straightConnector1">
                    <a:avLst/>
                  </a:prstGeom>
                  <a:ln w="12700" cmpd="sng">
                    <a:solidFill>
                      <a:schemeClr val="accent6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03" name="TextBox 102"/>
              <p:cNvSpPr txBox="1"/>
              <p:nvPr/>
            </p:nvSpPr>
            <p:spPr>
              <a:xfrm>
                <a:off x="1464064" y="5520456"/>
                <a:ext cx="265957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Catalogue</a:t>
                </a:r>
              </a:p>
              <a:p>
                <a:pPr algn="ctr"/>
                <a:r>
                  <a:rPr lang="en-US" dirty="0" smtClean="0"/>
                  <a:t>in Library of Congress</a:t>
                </a:r>
                <a:endParaRPr lang="en-US" dirty="0"/>
              </a:p>
            </p:txBody>
          </p:sp>
        </p:grpSp>
        <p:grpSp>
          <p:nvGrpSpPr>
            <p:cNvPr id="106" name="Group 105"/>
            <p:cNvGrpSpPr/>
            <p:nvPr/>
          </p:nvGrpSpPr>
          <p:grpSpPr>
            <a:xfrm>
              <a:off x="5262183" y="4339775"/>
              <a:ext cx="2840141" cy="2159652"/>
              <a:chOff x="5262183" y="4007135"/>
              <a:chExt cx="2840141" cy="2159652"/>
            </a:xfrm>
          </p:grpSpPr>
          <p:grpSp>
            <p:nvGrpSpPr>
              <p:cNvPr id="99" name="Group 98"/>
              <p:cNvGrpSpPr/>
              <p:nvPr/>
            </p:nvGrpSpPr>
            <p:grpSpPr>
              <a:xfrm>
                <a:off x="5684448" y="4007135"/>
                <a:ext cx="1995605" cy="1550698"/>
                <a:chOff x="4686646" y="3186778"/>
                <a:chExt cx="1995605" cy="1550698"/>
              </a:xfrm>
            </p:grpSpPr>
            <p:sp>
              <p:nvSpPr>
                <p:cNvPr id="92" name="Can 91"/>
                <p:cNvSpPr/>
                <p:nvPr/>
              </p:nvSpPr>
              <p:spPr>
                <a:xfrm>
                  <a:off x="4686646" y="3186778"/>
                  <a:ext cx="1995605" cy="1550698"/>
                </a:xfrm>
                <a:prstGeom prst="can">
                  <a:avLst>
                    <a:gd name="adj" fmla="val 15052"/>
                  </a:avLst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95" name="Group 94"/>
                <p:cNvGrpSpPr/>
                <p:nvPr/>
              </p:nvGrpSpPr>
              <p:grpSpPr>
                <a:xfrm>
                  <a:off x="4843108" y="3542514"/>
                  <a:ext cx="1682681" cy="1114444"/>
                  <a:chOff x="4014483" y="1682513"/>
                  <a:chExt cx="1682681" cy="1114444"/>
                </a:xfrm>
              </p:grpSpPr>
              <p:sp>
                <p:nvSpPr>
                  <p:cNvPr id="37" name="Document 36"/>
                  <p:cNvSpPr/>
                  <p:nvPr/>
                </p:nvSpPr>
                <p:spPr>
                  <a:xfrm>
                    <a:off x="5259896" y="2493590"/>
                    <a:ext cx="437268" cy="303367"/>
                  </a:xfrm>
                  <a:prstGeom prst="flowChartDocument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" name="Document 47"/>
                  <p:cNvSpPr/>
                  <p:nvPr/>
                </p:nvSpPr>
                <p:spPr>
                  <a:xfrm>
                    <a:off x="5259896" y="1749887"/>
                    <a:ext cx="437268" cy="303367"/>
                  </a:xfrm>
                  <a:prstGeom prst="flowChartDocument">
                    <a:avLst/>
                  </a:prstGeom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" name="Document 48"/>
                  <p:cNvSpPr/>
                  <p:nvPr/>
                </p:nvSpPr>
                <p:spPr>
                  <a:xfrm>
                    <a:off x="4014483" y="1682513"/>
                    <a:ext cx="437268" cy="303367"/>
                  </a:xfrm>
                  <a:prstGeom prst="flowChartDocument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0" name="Document 49"/>
                  <p:cNvSpPr/>
                  <p:nvPr/>
                </p:nvSpPr>
                <p:spPr>
                  <a:xfrm>
                    <a:off x="4164541" y="2448292"/>
                    <a:ext cx="437268" cy="303367"/>
                  </a:xfrm>
                  <a:prstGeom prst="flowChartDocument">
                    <a:avLst/>
                  </a:prstGeom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52" name="Straight Arrow Connector 51"/>
                  <p:cNvCxnSpPr>
                    <a:stCxn id="49" idx="2"/>
                    <a:endCxn id="37" idx="0"/>
                  </p:cNvCxnSpPr>
                  <p:nvPr/>
                </p:nvCxnSpPr>
                <p:spPr>
                  <a:xfrm>
                    <a:off x="4233117" y="1965824"/>
                    <a:ext cx="1245413" cy="527766"/>
                  </a:xfrm>
                  <a:prstGeom prst="straightConnector1">
                    <a:avLst/>
                  </a:prstGeom>
                  <a:ln w="12700" cmpd="sng">
                    <a:solidFill>
                      <a:schemeClr val="accent6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Straight Arrow Connector 54"/>
                  <p:cNvCxnSpPr>
                    <a:stCxn id="49" idx="3"/>
                    <a:endCxn id="48" idx="1"/>
                  </p:cNvCxnSpPr>
                  <p:nvPr/>
                </p:nvCxnSpPr>
                <p:spPr>
                  <a:xfrm>
                    <a:off x="4451751" y="1834197"/>
                    <a:ext cx="808145" cy="67374"/>
                  </a:xfrm>
                  <a:prstGeom prst="straightConnector1">
                    <a:avLst/>
                  </a:prstGeom>
                  <a:ln w="12700" cmpd="sng">
                    <a:solidFill>
                      <a:schemeClr val="accent6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Straight Arrow Connector 58"/>
                  <p:cNvCxnSpPr>
                    <a:stCxn id="48" idx="2"/>
                    <a:endCxn id="50" idx="3"/>
                  </p:cNvCxnSpPr>
                  <p:nvPr/>
                </p:nvCxnSpPr>
                <p:spPr>
                  <a:xfrm flipH="1">
                    <a:off x="4601809" y="2033198"/>
                    <a:ext cx="876721" cy="566778"/>
                  </a:xfrm>
                  <a:prstGeom prst="straightConnector1">
                    <a:avLst/>
                  </a:prstGeom>
                  <a:ln w="12700" cmpd="sng">
                    <a:solidFill>
                      <a:schemeClr val="accent6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Straight Arrow Connector 61"/>
                  <p:cNvCxnSpPr>
                    <a:stCxn id="48" idx="2"/>
                    <a:endCxn id="37" idx="0"/>
                  </p:cNvCxnSpPr>
                  <p:nvPr/>
                </p:nvCxnSpPr>
                <p:spPr>
                  <a:xfrm>
                    <a:off x="5478530" y="2033198"/>
                    <a:ext cx="0" cy="460392"/>
                  </a:xfrm>
                  <a:prstGeom prst="straightConnector1">
                    <a:avLst/>
                  </a:prstGeom>
                  <a:ln w="12700" cmpd="sng">
                    <a:solidFill>
                      <a:schemeClr val="accent6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04" name="TextBox 103"/>
              <p:cNvSpPr txBox="1"/>
              <p:nvPr/>
            </p:nvSpPr>
            <p:spPr>
              <a:xfrm>
                <a:off x="5262183" y="5520456"/>
                <a:ext cx="284014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Catalogue</a:t>
                </a:r>
              </a:p>
              <a:p>
                <a:pPr algn="ctr"/>
                <a:r>
                  <a:rPr lang="en-US" dirty="0" smtClean="0"/>
                  <a:t>in the Centre Pompidou</a:t>
                </a:r>
                <a:endParaRPr lang="en-US" dirty="0"/>
              </a:p>
            </p:txBody>
          </p:sp>
        </p:grpSp>
        <p:cxnSp>
          <p:nvCxnSpPr>
            <p:cNvPr id="107" name="Straight Arrow Connector 106"/>
            <p:cNvCxnSpPr>
              <a:stCxn id="67" idx="3"/>
              <a:endCxn id="49" idx="1"/>
            </p:cNvCxnSpPr>
            <p:nvPr/>
          </p:nvCxnSpPr>
          <p:spPr>
            <a:xfrm flipV="1">
              <a:off x="2949271" y="4847195"/>
              <a:ext cx="2891639" cy="881839"/>
            </a:xfrm>
            <a:prstGeom prst="straightConnector1">
              <a:avLst/>
            </a:prstGeom>
            <a:ln w="12700" cmpd="sng">
              <a:solidFill>
                <a:schemeClr val="accent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>
              <a:stCxn id="69" idx="3"/>
              <a:endCxn id="49" idx="1"/>
            </p:cNvCxnSpPr>
            <p:nvPr/>
          </p:nvCxnSpPr>
          <p:spPr>
            <a:xfrm>
              <a:off x="2730637" y="4751192"/>
              <a:ext cx="3110273" cy="96003"/>
            </a:xfrm>
            <a:prstGeom prst="straightConnector1">
              <a:avLst/>
            </a:prstGeom>
            <a:ln w="12700" cmpd="sng">
              <a:solidFill>
                <a:schemeClr val="accent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>
              <a:stCxn id="37" idx="3"/>
            </p:cNvCxnSpPr>
            <p:nvPr/>
          </p:nvCxnSpPr>
          <p:spPr>
            <a:xfrm flipV="1">
              <a:off x="7523591" y="5169636"/>
              <a:ext cx="1113949" cy="488636"/>
            </a:xfrm>
            <a:prstGeom prst="straightConnector1">
              <a:avLst/>
            </a:prstGeom>
            <a:ln w="12700" cmpd="sng">
              <a:solidFill>
                <a:schemeClr val="accent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/>
            <p:cNvCxnSpPr>
              <a:endCxn id="68" idx="1"/>
            </p:cNvCxnSpPr>
            <p:nvPr/>
          </p:nvCxnSpPr>
          <p:spPr>
            <a:xfrm>
              <a:off x="413231" y="5169637"/>
              <a:ext cx="1251053" cy="0"/>
            </a:xfrm>
            <a:prstGeom prst="straightConnector1">
              <a:avLst/>
            </a:prstGeom>
            <a:ln w="12700" cmpd="sng">
              <a:solidFill>
                <a:schemeClr val="accent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/>
            <p:cNvCxnSpPr>
              <a:stCxn id="50" idx="1"/>
              <a:endCxn id="67" idx="3"/>
            </p:cNvCxnSpPr>
            <p:nvPr/>
          </p:nvCxnSpPr>
          <p:spPr>
            <a:xfrm flipH="1">
              <a:off x="2949271" y="5612974"/>
              <a:ext cx="3041697" cy="116060"/>
            </a:xfrm>
            <a:prstGeom prst="straightConnector1">
              <a:avLst/>
            </a:prstGeom>
            <a:ln w="12700" cmpd="sng">
              <a:solidFill>
                <a:schemeClr val="accent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6" name="Title 13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Example: Simple Application Integration via Linked Data</a:t>
            </a:r>
            <a:endParaRPr lang="en-US" dirty="0"/>
          </a:p>
        </p:txBody>
      </p:sp>
      <p:grpSp>
        <p:nvGrpSpPr>
          <p:cNvPr id="142" name="Group 141"/>
          <p:cNvGrpSpPr/>
          <p:nvPr/>
        </p:nvGrpSpPr>
        <p:grpSpPr>
          <a:xfrm>
            <a:off x="2372661" y="2318349"/>
            <a:ext cx="4309591" cy="2030931"/>
            <a:chOff x="2372660" y="2318348"/>
            <a:chExt cx="4309591" cy="2030931"/>
          </a:xfrm>
        </p:grpSpPr>
        <p:cxnSp>
          <p:nvCxnSpPr>
            <p:cNvPr id="90" name="Straight Arrow Connector 89"/>
            <p:cNvCxnSpPr>
              <a:stCxn id="97" idx="1"/>
              <a:endCxn id="101" idx="2"/>
            </p:cNvCxnSpPr>
            <p:nvPr/>
          </p:nvCxnSpPr>
          <p:spPr>
            <a:xfrm flipV="1">
              <a:off x="2372660" y="2318348"/>
              <a:ext cx="741716" cy="2030931"/>
            </a:xfrm>
            <a:prstGeom prst="straightConnector1">
              <a:avLst/>
            </a:prstGeom>
            <a:ln w="28575" cmpd="sng">
              <a:solidFill>
                <a:schemeClr val="accent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/>
            <p:cNvCxnSpPr>
              <a:stCxn id="92" idx="1"/>
              <a:endCxn id="101" idx="2"/>
            </p:cNvCxnSpPr>
            <p:nvPr/>
          </p:nvCxnSpPr>
          <p:spPr>
            <a:xfrm flipH="1" flipV="1">
              <a:off x="3114376" y="2318348"/>
              <a:ext cx="3567875" cy="2021427"/>
            </a:xfrm>
            <a:prstGeom prst="straightConnector1">
              <a:avLst/>
            </a:prstGeom>
            <a:ln w="28575" cmpd="sng">
              <a:solidFill>
                <a:schemeClr val="accent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/>
            <p:cNvCxnSpPr>
              <a:stCxn id="97" idx="1"/>
              <a:endCxn id="102" idx="2"/>
            </p:cNvCxnSpPr>
            <p:nvPr/>
          </p:nvCxnSpPr>
          <p:spPr>
            <a:xfrm flipV="1">
              <a:off x="2372660" y="2318348"/>
              <a:ext cx="3740383" cy="2030931"/>
            </a:xfrm>
            <a:prstGeom prst="straightConnector1">
              <a:avLst/>
            </a:prstGeom>
            <a:ln w="28575" cmpd="sng">
              <a:solidFill>
                <a:schemeClr val="accent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TextBox 138"/>
            <p:cNvSpPr txBox="1"/>
            <p:nvPr/>
          </p:nvSpPr>
          <p:spPr>
            <a:xfrm>
              <a:off x="3610733" y="2597340"/>
              <a:ext cx="20577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4"/>
                  </a:solidFill>
                </a:rPr>
                <a:t>HTTP GET, HEAD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3114377" y="2318348"/>
            <a:ext cx="3694739" cy="2806280"/>
            <a:chOff x="3114376" y="2318348"/>
            <a:chExt cx="3694739" cy="2806280"/>
          </a:xfrm>
        </p:grpSpPr>
        <p:cxnSp>
          <p:nvCxnSpPr>
            <p:cNvPr id="147" name="Straight Arrow Connector 146"/>
            <p:cNvCxnSpPr>
              <a:stCxn id="101" idx="2"/>
              <a:endCxn id="92" idx="2"/>
            </p:cNvCxnSpPr>
            <p:nvPr/>
          </p:nvCxnSpPr>
          <p:spPr>
            <a:xfrm>
              <a:off x="3114376" y="2318348"/>
              <a:ext cx="2570072" cy="2796776"/>
            </a:xfrm>
            <a:prstGeom prst="straightConnector1">
              <a:avLst/>
            </a:prstGeom>
            <a:ln w="28575" cmpd="sng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Arrow Connector 142"/>
            <p:cNvCxnSpPr>
              <a:stCxn id="102" idx="2"/>
              <a:endCxn id="97" idx="4"/>
            </p:cNvCxnSpPr>
            <p:nvPr/>
          </p:nvCxnSpPr>
          <p:spPr>
            <a:xfrm flipH="1">
              <a:off x="3370462" y="2318348"/>
              <a:ext cx="2742581" cy="2806280"/>
            </a:xfrm>
            <a:prstGeom prst="straightConnector1">
              <a:avLst/>
            </a:prstGeom>
            <a:ln w="28575" cmpd="sng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Arrow Connector 149"/>
            <p:cNvCxnSpPr>
              <a:stCxn id="102" idx="2"/>
              <a:endCxn id="92" idx="1"/>
            </p:cNvCxnSpPr>
            <p:nvPr/>
          </p:nvCxnSpPr>
          <p:spPr>
            <a:xfrm>
              <a:off x="6113043" y="2318348"/>
              <a:ext cx="569208" cy="2021427"/>
            </a:xfrm>
            <a:prstGeom prst="straightConnector1">
              <a:avLst/>
            </a:prstGeom>
            <a:ln w="28575" cmpd="sng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TextBox 152"/>
            <p:cNvSpPr txBox="1"/>
            <p:nvPr/>
          </p:nvSpPr>
          <p:spPr>
            <a:xfrm>
              <a:off x="4559781" y="3727475"/>
              <a:ext cx="224933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</a:rPr>
                <a:t>HTTP PUT, DELETE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4685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roup 140"/>
          <p:cNvGrpSpPr/>
          <p:nvPr/>
        </p:nvGrpSpPr>
        <p:grpSpPr>
          <a:xfrm>
            <a:off x="413232" y="1612767"/>
            <a:ext cx="8224309" cy="1743787"/>
            <a:chOff x="413231" y="1612766"/>
            <a:chExt cx="8224309" cy="1743787"/>
          </a:xfrm>
        </p:grpSpPr>
        <p:cxnSp>
          <p:nvCxnSpPr>
            <p:cNvPr id="138" name="Straight Connector 137"/>
            <p:cNvCxnSpPr/>
            <p:nvPr/>
          </p:nvCxnSpPr>
          <p:spPr>
            <a:xfrm flipV="1">
              <a:off x="413231" y="3306155"/>
              <a:ext cx="8224309" cy="50398"/>
            </a:xfrm>
            <a:prstGeom prst="line">
              <a:avLst/>
            </a:prstGeom>
            <a:ln w="19050" cmpd="sng">
              <a:solidFill>
                <a:schemeClr val="bg1">
                  <a:lumMod val="65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ounded Rectangle 100"/>
            <p:cNvSpPr/>
            <p:nvPr/>
          </p:nvSpPr>
          <p:spPr>
            <a:xfrm>
              <a:off x="2267756" y="1612766"/>
              <a:ext cx="1693239" cy="705582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lnSpcReduction="10000"/>
            </a:bodyPr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</a:rPr>
                <a:t>Private Email Client</a:t>
              </a:r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5266423" y="1612766"/>
              <a:ext cx="1693239" cy="705582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lnSpcReduction="10000"/>
            </a:bodyPr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</a:rPr>
                <a:t>Corporate Email Client</a:t>
              </a:r>
              <a:endParaRPr lang="en-US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40" name="Group 139"/>
          <p:cNvGrpSpPr/>
          <p:nvPr/>
        </p:nvGrpSpPr>
        <p:grpSpPr>
          <a:xfrm>
            <a:off x="413232" y="4339776"/>
            <a:ext cx="8224309" cy="1892157"/>
            <a:chOff x="413231" y="4339775"/>
            <a:chExt cx="8224309" cy="1892157"/>
          </a:xfrm>
        </p:grpSpPr>
        <p:grpSp>
          <p:nvGrpSpPr>
            <p:cNvPr id="105" name="Group 104"/>
            <p:cNvGrpSpPr/>
            <p:nvPr/>
          </p:nvGrpSpPr>
          <p:grpSpPr>
            <a:xfrm>
              <a:off x="1120760" y="4349279"/>
              <a:ext cx="2503810" cy="1882653"/>
              <a:chOff x="1541951" y="4007135"/>
              <a:chExt cx="2503810" cy="1882653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1796048" y="4007135"/>
                <a:ext cx="1995605" cy="1550698"/>
                <a:chOff x="749821" y="3845586"/>
                <a:chExt cx="1995605" cy="1550698"/>
              </a:xfrm>
            </p:grpSpPr>
            <p:sp>
              <p:nvSpPr>
                <p:cNvPr id="97" name="Can 96"/>
                <p:cNvSpPr/>
                <p:nvPr/>
              </p:nvSpPr>
              <p:spPr>
                <a:xfrm>
                  <a:off x="749821" y="3845586"/>
                  <a:ext cx="1995605" cy="1550698"/>
                </a:xfrm>
                <a:prstGeom prst="can">
                  <a:avLst>
                    <a:gd name="adj" fmla="val 15052"/>
                  </a:avLst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96" name="Group 95"/>
                <p:cNvGrpSpPr/>
                <p:nvPr/>
              </p:nvGrpSpPr>
              <p:grpSpPr>
                <a:xfrm>
                  <a:off x="820614" y="4126005"/>
                  <a:ext cx="1833861" cy="1220829"/>
                  <a:chOff x="1091722" y="3587812"/>
                  <a:chExt cx="1833861" cy="1524196"/>
                </a:xfrm>
              </p:grpSpPr>
              <p:sp>
                <p:nvSpPr>
                  <p:cNvPr id="67" name="Document 66"/>
                  <p:cNvSpPr/>
                  <p:nvPr/>
                </p:nvSpPr>
                <p:spPr>
                  <a:xfrm>
                    <a:off x="2158075" y="4808641"/>
                    <a:ext cx="437268" cy="303367"/>
                  </a:xfrm>
                  <a:prstGeom prst="flowChartDocument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8" name="Document 67"/>
                  <p:cNvSpPr/>
                  <p:nvPr/>
                </p:nvSpPr>
                <p:spPr>
                  <a:xfrm>
                    <a:off x="1310356" y="4110237"/>
                    <a:ext cx="437268" cy="303367"/>
                  </a:xfrm>
                  <a:prstGeom prst="flowChartDocument">
                    <a:avLst/>
                  </a:prstGeom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9" name="Document 68"/>
                  <p:cNvSpPr/>
                  <p:nvPr/>
                </p:nvSpPr>
                <p:spPr>
                  <a:xfrm>
                    <a:off x="1939441" y="3587812"/>
                    <a:ext cx="437268" cy="303367"/>
                  </a:xfrm>
                  <a:prstGeom prst="flowChartDocument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0" name="Document 69"/>
                  <p:cNvSpPr/>
                  <p:nvPr/>
                </p:nvSpPr>
                <p:spPr>
                  <a:xfrm>
                    <a:off x="1091722" y="4656958"/>
                    <a:ext cx="437268" cy="303367"/>
                  </a:xfrm>
                  <a:prstGeom prst="flowChartDocument">
                    <a:avLst/>
                  </a:prstGeom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71" name="Straight Arrow Connector 70"/>
                  <p:cNvCxnSpPr>
                    <a:stCxn id="69" idx="2"/>
                    <a:endCxn id="67" idx="0"/>
                  </p:cNvCxnSpPr>
                  <p:nvPr/>
                </p:nvCxnSpPr>
                <p:spPr>
                  <a:xfrm>
                    <a:off x="2158075" y="3871123"/>
                    <a:ext cx="218634" cy="937518"/>
                  </a:xfrm>
                  <a:prstGeom prst="straightConnector1">
                    <a:avLst/>
                  </a:prstGeom>
                  <a:ln w="12700" cmpd="sng">
                    <a:solidFill>
                      <a:schemeClr val="accent6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Straight Arrow Connector 71"/>
                  <p:cNvCxnSpPr>
                    <a:stCxn id="69" idx="1"/>
                    <a:endCxn id="68" idx="0"/>
                  </p:cNvCxnSpPr>
                  <p:nvPr/>
                </p:nvCxnSpPr>
                <p:spPr>
                  <a:xfrm flipH="1">
                    <a:off x="1528990" y="3739496"/>
                    <a:ext cx="410451" cy="370741"/>
                  </a:xfrm>
                  <a:prstGeom prst="straightConnector1">
                    <a:avLst/>
                  </a:prstGeom>
                  <a:ln w="12700" cmpd="sng">
                    <a:solidFill>
                      <a:schemeClr val="accent6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Straight Arrow Connector 72"/>
                  <p:cNvCxnSpPr>
                    <a:stCxn id="68" idx="2"/>
                    <a:endCxn id="70" idx="0"/>
                  </p:cNvCxnSpPr>
                  <p:nvPr/>
                </p:nvCxnSpPr>
                <p:spPr>
                  <a:xfrm flipH="1">
                    <a:off x="1310356" y="4393548"/>
                    <a:ext cx="218634" cy="263410"/>
                  </a:xfrm>
                  <a:prstGeom prst="straightConnector1">
                    <a:avLst/>
                  </a:prstGeom>
                  <a:ln w="12700" cmpd="sng">
                    <a:solidFill>
                      <a:schemeClr val="accent6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Arrow Connector 73"/>
                  <p:cNvCxnSpPr>
                    <a:stCxn id="68" idx="2"/>
                    <a:endCxn id="67" idx="0"/>
                  </p:cNvCxnSpPr>
                  <p:nvPr/>
                </p:nvCxnSpPr>
                <p:spPr>
                  <a:xfrm>
                    <a:off x="1528990" y="4393548"/>
                    <a:ext cx="847719" cy="415093"/>
                  </a:xfrm>
                  <a:prstGeom prst="straightConnector1">
                    <a:avLst/>
                  </a:prstGeom>
                  <a:ln w="12700" cmpd="sng">
                    <a:solidFill>
                      <a:schemeClr val="accent6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2" name="Document 81"/>
                  <p:cNvSpPr/>
                  <p:nvPr/>
                </p:nvSpPr>
                <p:spPr>
                  <a:xfrm>
                    <a:off x="2488315" y="4090180"/>
                    <a:ext cx="437268" cy="303367"/>
                  </a:xfrm>
                  <a:prstGeom prst="flowChartDocumen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85" name="Straight Arrow Connector 84"/>
                  <p:cNvCxnSpPr>
                    <a:stCxn id="82" idx="1"/>
                    <a:endCxn id="68" idx="3"/>
                  </p:cNvCxnSpPr>
                  <p:nvPr/>
                </p:nvCxnSpPr>
                <p:spPr>
                  <a:xfrm flipH="1">
                    <a:off x="1747624" y="4241864"/>
                    <a:ext cx="740691" cy="20057"/>
                  </a:xfrm>
                  <a:prstGeom prst="straightConnector1">
                    <a:avLst/>
                  </a:prstGeom>
                  <a:ln w="12700" cmpd="sng">
                    <a:solidFill>
                      <a:schemeClr val="accent6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03" name="TextBox 102"/>
              <p:cNvSpPr txBox="1"/>
              <p:nvPr/>
            </p:nvSpPr>
            <p:spPr>
              <a:xfrm>
                <a:off x="1541951" y="5520456"/>
                <a:ext cx="25038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Private Address Data</a:t>
                </a:r>
                <a:endParaRPr lang="en-US" dirty="0"/>
              </a:p>
            </p:txBody>
          </p:sp>
        </p:grpSp>
        <p:grpSp>
          <p:nvGrpSpPr>
            <p:cNvPr id="106" name="Group 105"/>
            <p:cNvGrpSpPr/>
            <p:nvPr/>
          </p:nvGrpSpPr>
          <p:grpSpPr>
            <a:xfrm>
              <a:off x="5268273" y="4339775"/>
              <a:ext cx="2827968" cy="1882653"/>
              <a:chOff x="5268273" y="4007135"/>
              <a:chExt cx="2827968" cy="1882653"/>
            </a:xfrm>
          </p:grpSpPr>
          <p:grpSp>
            <p:nvGrpSpPr>
              <p:cNvPr id="99" name="Group 98"/>
              <p:cNvGrpSpPr/>
              <p:nvPr/>
            </p:nvGrpSpPr>
            <p:grpSpPr>
              <a:xfrm>
                <a:off x="5684448" y="4007135"/>
                <a:ext cx="1995605" cy="1550698"/>
                <a:chOff x="4686646" y="3186778"/>
                <a:chExt cx="1995605" cy="1550698"/>
              </a:xfrm>
            </p:grpSpPr>
            <p:sp>
              <p:nvSpPr>
                <p:cNvPr id="92" name="Can 91"/>
                <p:cNvSpPr/>
                <p:nvPr/>
              </p:nvSpPr>
              <p:spPr>
                <a:xfrm>
                  <a:off x="4686646" y="3186778"/>
                  <a:ext cx="1995605" cy="1550698"/>
                </a:xfrm>
                <a:prstGeom prst="can">
                  <a:avLst>
                    <a:gd name="adj" fmla="val 15052"/>
                  </a:avLst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95" name="Group 94"/>
                <p:cNvGrpSpPr/>
                <p:nvPr/>
              </p:nvGrpSpPr>
              <p:grpSpPr>
                <a:xfrm>
                  <a:off x="4843108" y="3542514"/>
                  <a:ext cx="1682681" cy="1114444"/>
                  <a:chOff x="4014483" y="1682513"/>
                  <a:chExt cx="1682681" cy="1114444"/>
                </a:xfrm>
              </p:grpSpPr>
              <p:sp>
                <p:nvSpPr>
                  <p:cNvPr id="37" name="Document 36"/>
                  <p:cNvSpPr/>
                  <p:nvPr/>
                </p:nvSpPr>
                <p:spPr>
                  <a:xfrm>
                    <a:off x="5259896" y="2493590"/>
                    <a:ext cx="437268" cy="303367"/>
                  </a:xfrm>
                  <a:prstGeom prst="flowChartDocument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" name="Document 47"/>
                  <p:cNvSpPr/>
                  <p:nvPr/>
                </p:nvSpPr>
                <p:spPr>
                  <a:xfrm>
                    <a:off x="5259896" y="1749887"/>
                    <a:ext cx="437268" cy="303367"/>
                  </a:xfrm>
                  <a:prstGeom prst="flowChartDocument">
                    <a:avLst/>
                  </a:prstGeom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" name="Document 48"/>
                  <p:cNvSpPr/>
                  <p:nvPr/>
                </p:nvSpPr>
                <p:spPr>
                  <a:xfrm>
                    <a:off x="4014483" y="1682513"/>
                    <a:ext cx="437268" cy="303367"/>
                  </a:xfrm>
                  <a:prstGeom prst="flowChartDocument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0" name="Document 49"/>
                  <p:cNvSpPr/>
                  <p:nvPr/>
                </p:nvSpPr>
                <p:spPr>
                  <a:xfrm>
                    <a:off x="4164541" y="2448292"/>
                    <a:ext cx="437268" cy="303367"/>
                  </a:xfrm>
                  <a:prstGeom prst="flowChartDocument">
                    <a:avLst/>
                  </a:prstGeom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52" name="Straight Arrow Connector 51"/>
                  <p:cNvCxnSpPr>
                    <a:stCxn id="49" idx="2"/>
                    <a:endCxn id="37" idx="0"/>
                  </p:cNvCxnSpPr>
                  <p:nvPr/>
                </p:nvCxnSpPr>
                <p:spPr>
                  <a:xfrm>
                    <a:off x="4233117" y="1965824"/>
                    <a:ext cx="1245413" cy="527766"/>
                  </a:xfrm>
                  <a:prstGeom prst="straightConnector1">
                    <a:avLst/>
                  </a:prstGeom>
                  <a:ln w="12700" cmpd="sng">
                    <a:solidFill>
                      <a:schemeClr val="accent6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Straight Arrow Connector 54"/>
                  <p:cNvCxnSpPr>
                    <a:stCxn id="49" idx="3"/>
                    <a:endCxn id="48" idx="1"/>
                  </p:cNvCxnSpPr>
                  <p:nvPr/>
                </p:nvCxnSpPr>
                <p:spPr>
                  <a:xfrm>
                    <a:off x="4451751" y="1834197"/>
                    <a:ext cx="808145" cy="67374"/>
                  </a:xfrm>
                  <a:prstGeom prst="straightConnector1">
                    <a:avLst/>
                  </a:prstGeom>
                  <a:ln w="12700" cmpd="sng">
                    <a:solidFill>
                      <a:schemeClr val="accent6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Straight Arrow Connector 58"/>
                  <p:cNvCxnSpPr>
                    <a:stCxn id="48" idx="2"/>
                    <a:endCxn id="50" idx="3"/>
                  </p:cNvCxnSpPr>
                  <p:nvPr/>
                </p:nvCxnSpPr>
                <p:spPr>
                  <a:xfrm flipH="1">
                    <a:off x="4601809" y="2033198"/>
                    <a:ext cx="876721" cy="566778"/>
                  </a:xfrm>
                  <a:prstGeom prst="straightConnector1">
                    <a:avLst/>
                  </a:prstGeom>
                  <a:ln w="12700" cmpd="sng">
                    <a:solidFill>
                      <a:schemeClr val="accent6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Straight Arrow Connector 61"/>
                  <p:cNvCxnSpPr>
                    <a:stCxn id="48" idx="2"/>
                    <a:endCxn id="37" idx="0"/>
                  </p:cNvCxnSpPr>
                  <p:nvPr/>
                </p:nvCxnSpPr>
                <p:spPr>
                  <a:xfrm>
                    <a:off x="5478530" y="2033198"/>
                    <a:ext cx="0" cy="460392"/>
                  </a:xfrm>
                  <a:prstGeom prst="straightConnector1">
                    <a:avLst/>
                  </a:prstGeom>
                  <a:ln w="12700" cmpd="sng">
                    <a:solidFill>
                      <a:schemeClr val="accent6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04" name="TextBox 103"/>
              <p:cNvSpPr txBox="1"/>
              <p:nvPr/>
            </p:nvSpPr>
            <p:spPr>
              <a:xfrm>
                <a:off x="5268273" y="5520456"/>
                <a:ext cx="28279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Corporate Contact Data</a:t>
                </a:r>
                <a:endParaRPr lang="en-US" dirty="0"/>
              </a:p>
            </p:txBody>
          </p:sp>
        </p:grpSp>
        <p:cxnSp>
          <p:nvCxnSpPr>
            <p:cNvPr id="107" name="Straight Arrow Connector 106"/>
            <p:cNvCxnSpPr>
              <a:stCxn id="67" idx="3"/>
              <a:endCxn id="49" idx="1"/>
            </p:cNvCxnSpPr>
            <p:nvPr/>
          </p:nvCxnSpPr>
          <p:spPr>
            <a:xfrm flipV="1">
              <a:off x="2949271" y="4847195"/>
              <a:ext cx="2891639" cy="881839"/>
            </a:xfrm>
            <a:prstGeom prst="straightConnector1">
              <a:avLst/>
            </a:prstGeom>
            <a:ln w="12700" cmpd="sng">
              <a:solidFill>
                <a:schemeClr val="accent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>
              <a:stCxn id="69" idx="3"/>
              <a:endCxn id="49" idx="1"/>
            </p:cNvCxnSpPr>
            <p:nvPr/>
          </p:nvCxnSpPr>
          <p:spPr>
            <a:xfrm>
              <a:off x="2730637" y="4751192"/>
              <a:ext cx="3110273" cy="96003"/>
            </a:xfrm>
            <a:prstGeom prst="straightConnector1">
              <a:avLst/>
            </a:prstGeom>
            <a:ln w="12700" cmpd="sng">
              <a:solidFill>
                <a:schemeClr val="accent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>
              <a:stCxn id="37" idx="3"/>
            </p:cNvCxnSpPr>
            <p:nvPr/>
          </p:nvCxnSpPr>
          <p:spPr>
            <a:xfrm flipV="1">
              <a:off x="7523591" y="5169636"/>
              <a:ext cx="1113949" cy="488636"/>
            </a:xfrm>
            <a:prstGeom prst="straightConnector1">
              <a:avLst/>
            </a:prstGeom>
            <a:ln w="12700" cmpd="sng">
              <a:solidFill>
                <a:schemeClr val="accent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/>
            <p:cNvCxnSpPr>
              <a:endCxn id="68" idx="1"/>
            </p:cNvCxnSpPr>
            <p:nvPr/>
          </p:nvCxnSpPr>
          <p:spPr>
            <a:xfrm>
              <a:off x="413231" y="5169637"/>
              <a:ext cx="1251053" cy="0"/>
            </a:xfrm>
            <a:prstGeom prst="straightConnector1">
              <a:avLst/>
            </a:prstGeom>
            <a:ln w="12700" cmpd="sng">
              <a:solidFill>
                <a:schemeClr val="accent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/>
            <p:cNvCxnSpPr>
              <a:stCxn id="50" idx="1"/>
              <a:endCxn id="67" idx="3"/>
            </p:cNvCxnSpPr>
            <p:nvPr/>
          </p:nvCxnSpPr>
          <p:spPr>
            <a:xfrm flipH="1">
              <a:off x="2949271" y="5612974"/>
              <a:ext cx="3041697" cy="116060"/>
            </a:xfrm>
            <a:prstGeom prst="straightConnector1">
              <a:avLst/>
            </a:prstGeom>
            <a:ln w="12700" cmpd="sng">
              <a:solidFill>
                <a:schemeClr val="accent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6" name="Title 13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Example: Simple Application Integration via Linked Data</a:t>
            </a:r>
            <a:endParaRPr lang="en-US" dirty="0"/>
          </a:p>
        </p:txBody>
      </p:sp>
      <p:grpSp>
        <p:nvGrpSpPr>
          <p:cNvPr id="142" name="Group 141"/>
          <p:cNvGrpSpPr/>
          <p:nvPr/>
        </p:nvGrpSpPr>
        <p:grpSpPr>
          <a:xfrm>
            <a:off x="2372661" y="2318349"/>
            <a:ext cx="4309591" cy="2030931"/>
            <a:chOff x="2372660" y="2318348"/>
            <a:chExt cx="4309591" cy="2030931"/>
          </a:xfrm>
        </p:grpSpPr>
        <p:cxnSp>
          <p:nvCxnSpPr>
            <p:cNvPr id="90" name="Straight Arrow Connector 89"/>
            <p:cNvCxnSpPr>
              <a:stCxn id="97" idx="1"/>
              <a:endCxn id="101" idx="2"/>
            </p:cNvCxnSpPr>
            <p:nvPr/>
          </p:nvCxnSpPr>
          <p:spPr>
            <a:xfrm flipV="1">
              <a:off x="2372660" y="2318348"/>
              <a:ext cx="741716" cy="2030931"/>
            </a:xfrm>
            <a:prstGeom prst="straightConnector1">
              <a:avLst/>
            </a:prstGeom>
            <a:ln w="28575" cmpd="sng">
              <a:solidFill>
                <a:schemeClr val="accent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/>
            <p:cNvCxnSpPr>
              <a:stCxn id="92" idx="1"/>
              <a:endCxn id="101" idx="2"/>
            </p:cNvCxnSpPr>
            <p:nvPr/>
          </p:nvCxnSpPr>
          <p:spPr>
            <a:xfrm flipH="1" flipV="1">
              <a:off x="3114376" y="2318348"/>
              <a:ext cx="3567875" cy="2021427"/>
            </a:xfrm>
            <a:prstGeom prst="straightConnector1">
              <a:avLst/>
            </a:prstGeom>
            <a:ln w="28575" cmpd="sng">
              <a:solidFill>
                <a:schemeClr val="accent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/>
            <p:cNvCxnSpPr>
              <a:stCxn id="97" idx="1"/>
              <a:endCxn id="102" idx="2"/>
            </p:cNvCxnSpPr>
            <p:nvPr/>
          </p:nvCxnSpPr>
          <p:spPr>
            <a:xfrm flipV="1">
              <a:off x="2372660" y="2318348"/>
              <a:ext cx="3740383" cy="2030931"/>
            </a:xfrm>
            <a:prstGeom prst="straightConnector1">
              <a:avLst/>
            </a:prstGeom>
            <a:ln w="28575" cmpd="sng">
              <a:solidFill>
                <a:schemeClr val="accent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TextBox 138"/>
            <p:cNvSpPr txBox="1"/>
            <p:nvPr/>
          </p:nvSpPr>
          <p:spPr>
            <a:xfrm>
              <a:off x="3610733" y="2597340"/>
              <a:ext cx="20577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4"/>
                  </a:solidFill>
                </a:rPr>
                <a:t>HTTP GET, HEAD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3114377" y="2318348"/>
            <a:ext cx="3694739" cy="2806280"/>
            <a:chOff x="3114376" y="2318348"/>
            <a:chExt cx="3694739" cy="2806280"/>
          </a:xfrm>
        </p:grpSpPr>
        <p:cxnSp>
          <p:nvCxnSpPr>
            <p:cNvPr id="147" name="Straight Arrow Connector 146"/>
            <p:cNvCxnSpPr>
              <a:stCxn id="101" idx="2"/>
              <a:endCxn id="92" idx="2"/>
            </p:cNvCxnSpPr>
            <p:nvPr/>
          </p:nvCxnSpPr>
          <p:spPr>
            <a:xfrm>
              <a:off x="3114376" y="2318348"/>
              <a:ext cx="2570072" cy="2796776"/>
            </a:xfrm>
            <a:prstGeom prst="straightConnector1">
              <a:avLst/>
            </a:prstGeom>
            <a:ln w="28575" cmpd="sng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Arrow Connector 142"/>
            <p:cNvCxnSpPr>
              <a:stCxn id="102" idx="2"/>
              <a:endCxn id="97" idx="4"/>
            </p:cNvCxnSpPr>
            <p:nvPr/>
          </p:nvCxnSpPr>
          <p:spPr>
            <a:xfrm flipH="1">
              <a:off x="3370462" y="2318348"/>
              <a:ext cx="2742581" cy="2806280"/>
            </a:xfrm>
            <a:prstGeom prst="straightConnector1">
              <a:avLst/>
            </a:prstGeom>
            <a:ln w="28575" cmpd="sng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Arrow Connector 149"/>
            <p:cNvCxnSpPr>
              <a:stCxn id="102" idx="2"/>
              <a:endCxn id="92" idx="1"/>
            </p:cNvCxnSpPr>
            <p:nvPr/>
          </p:nvCxnSpPr>
          <p:spPr>
            <a:xfrm>
              <a:off x="6113043" y="2318348"/>
              <a:ext cx="569208" cy="2021427"/>
            </a:xfrm>
            <a:prstGeom prst="straightConnector1">
              <a:avLst/>
            </a:prstGeom>
            <a:ln w="28575" cmpd="sng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TextBox 152"/>
            <p:cNvSpPr txBox="1"/>
            <p:nvPr/>
          </p:nvSpPr>
          <p:spPr>
            <a:xfrm>
              <a:off x="4559781" y="3727475"/>
              <a:ext cx="224933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</a:rPr>
                <a:t>HTTP PUT, DELETE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3174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</a:t>
            </a:r>
            <a:r>
              <a:rPr lang="en-US" dirty="0" smtClean="0"/>
              <a:t>rovide a simple, HTTP based infrastructure to publish, read, write, or modify linked data</a:t>
            </a:r>
          </a:p>
          <a:p>
            <a:r>
              <a:rPr lang="en-US" dirty="0" smtClean="0"/>
              <a:t>The infrastructure should be easy to implement and install</a:t>
            </a:r>
          </a:p>
          <a:p>
            <a:pPr lvl="1"/>
            <a:r>
              <a:rPr lang="en-US" dirty="0" smtClean="0"/>
              <a:t>more complex applications may require more sophisticated tools like SPARQL, Provenance, OWL,…</a:t>
            </a:r>
          </a:p>
          <a:p>
            <a:pPr lvl="1"/>
            <a:r>
              <a:rPr lang="en-US" dirty="0" smtClean="0"/>
              <a:t>provides an “entry point” for Linked Data applications!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Linked Data Platform WG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753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ustom 16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0099CC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ustom 16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0099CC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12822</TotalTime>
  <Words>3987</Words>
  <Application>Microsoft Macintosh PowerPoint</Application>
  <PresentationFormat>On-screen Show (4:3)</PresentationFormat>
  <Paragraphs>637</Paragraphs>
  <Slides>111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12" baseType="lpstr">
      <vt:lpstr>Concourse</vt:lpstr>
      <vt:lpstr>Semantic Web Activities @ W3C</vt:lpstr>
      <vt:lpstr>Before going into details…</vt:lpstr>
      <vt:lpstr>What does the term “Semantic Web” mean to people?</vt:lpstr>
      <vt:lpstr>PowerPoint Presentation</vt:lpstr>
      <vt:lpstr>PowerPoint Presentation</vt:lpstr>
      <vt:lpstr>For some people, Semantic (Web) is…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 obvious trend: Data on the Web</vt:lpstr>
      <vt:lpstr>PowerPoint Presentation</vt:lpstr>
      <vt:lpstr>Imagine…</vt:lpstr>
      <vt:lpstr>PowerPoint Presentation</vt:lpstr>
      <vt:lpstr>Data on the Web is not enough…</vt:lpstr>
      <vt:lpstr>PowerPoint Presentation</vt:lpstr>
      <vt:lpstr>Semantic Web technologies should be at the service of such a Web of Data</vt:lpstr>
      <vt:lpstr>PowerPoint Presentation</vt:lpstr>
      <vt:lpstr>On a longer term…</vt:lpstr>
      <vt:lpstr>PowerPoint Presentation</vt:lpstr>
      <vt:lpstr>PowerPoint Presentation</vt:lpstr>
      <vt:lpstr>The (almost) past</vt:lpstr>
      <vt:lpstr>The present </vt:lpstr>
      <vt:lpstr>The future</vt:lpstr>
      <vt:lpstr>Link to specialized communities</vt:lpstr>
      <vt:lpstr>These links are not a one-way street!</vt:lpstr>
      <vt:lpstr>Audio, Video, and Semantics</vt:lpstr>
      <vt:lpstr>Audio and Video are now first class entities on the Web</vt:lpstr>
      <vt:lpstr>But… video and audio on the Web is not only what you see and hear</vt:lpstr>
      <vt:lpstr>Ontologies for Media Resources</vt:lpstr>
      <vt:lpstr>Some Media Ontology terms</vt:lpstr>
      <vt:lpstr>Media Fragment URIs</vt:lpstr>
      <vt:lpstr>Query RDF: SPARQL 1.1</vt:lpstr>
      <vt:lpstr>Reminder…</vt:lpstr>
      <vt:lpstr>SPARQL 1.1: adding missing features to SPARQL</vt:lpstr>
      <vt:lpstr>SPARQL 1.1 and RDFS/OWL/RIF</vt:lpstr>
      <vt:lpstr>SPARQL as a unifying point</vt:lpstr>
      <vt:lpstr>SPARQL 1.1 as a unifying point</vt:lpstr>
      <vt:lpstr>SPARQL 1.1 Status</vt:lpstr>
      <vt:lpstr>Access to Relational Databases</vt:lpstr>
      <vt:lpstr>Relational Databases and RDF</vt:lpstr>
      <vt:lpstr>Many RDB systems can handle RDF</vt:lpstr>
      <vt:lpstr>RDF provides a common “view”</vt:lpstr>
      <vt:lpstr>What is “export”?</vt:lpstr>
      <vt:lpstr>Simple export: Direct Mapping</vt:lpstr>
      <vt:lpstr>Fundamental approach</vt:lpstr>
      <vt:lpstr>Fundamental approach</vt:lpstr>
      <vt:lpstr>PowerPoint Presentation</vt:lpstr>
      <vt:lpstr>Pros and cons of Direct Mapping</vt:lpstr>
      <vt:lpstr>PowerPoint Presentation</vt:lpstr>
      <vt:lpstr>Beyond Direct Mapping: R2RML</vt:lpstr>
      <vt:lpstr>PowerPoint Presentation</vt:lpstr>
      <vt:lpstr>Relationships to the Direct Mapping</vt:lpstr>
      <vt:lpstr>R2RML and Direct Mapping Status</vt:lpstr>
      <vt:lpstr>PowerPoint Presentation</vt:lpstr>
      <vt:lpstr>HTML pages are a huge source of structured data</vt:lpstr>
      <vt:lpstr>PowerPoint Presentation</vt:lpstr>
      <vt:lpstr>PowerPoint Presentation</vt:lpstr>
      <vt:lpstr>In RDF…</vt:lpstr>
      <vt:lpstr>PowerPoint Presentation</vt:lpstr>
      <vt:lpstr>PowerPoint Presentation</vt:lpstr>
      <vt:lpstr>PowerPoint Presentation</vt:lpstr>
      <vt:lpstr>Yielding…</vt:lpstr>
      <vt:lpstr>RDFa and microdata: similarities</vt:lpstr>
      <vt:lpstr>RDFa and microdata: differences</vt:lpstr>
      <vt:lpstr>A relevant W3C note</vt:lpstr>
      <vt:lpstr>Structured data in HTML is mainstream!</vt:lpstr>
      <vt:lpstr>RDFa 1.1 and microdata status</vt:lpstr>
      <vt:lpstr>Cleaning up RDF</vt:lpstr>
      <vt:lpstr>Reminder…</vt:lpstr>
      <vt:lpstr>RDF cleanup (a.k.a. RDF1.1)</vt:lpstr>
      <vt:lpstr>Some new features/plans</vt:lpstr>
      <vt:lpstr>Editorial improvements</vt:lpstr>
      <vt:lpstr>Status</vt:lpstr>
      <vt:lpstr>Provenance</vt:lpstr>
      <vt:lpstr>The goal is simple…</vt:lpstr>
      <vt:lpstr>…the solution is more complicated</vt:lpstr>
      <vt:lpstr>PowerPoint Presentation</vt:lpstr>
      <vt:lpstr>Status</vt:lpstr>
      <vt:lpstr>Linked Data Platforms</vt:lpstr>
      <vt:lpstr>PowerPoint Presentation</vt:lpstr>
      <vt:lpstr>Reminder</vt:lpstr>
      <vt:lpstr>Some characteristics of Linked Data and its Applications</vt:lpstr>
      <vt:lpstr>PowerPoint Presentation</vt:lpstr>
      <vt:lpstr>However… Linked Data Has Potentials for “Simpler” Applications</vt:lpstr>
      <vt:lpstr>Example: Data-intensive application integration </vt:lpstr>
      <vt:lpstr>There has been approaches in the past</vt:lpstr>
      <vt:lpstr>None of these are really satisfactory </vt:lpstr>
      <vt:lpstr>Why not make use of an architecture that is…</vt:lpstr>
      <vt:lpstr>Linked Data Provides a Better Paradigm: Use the Existing Web Architecture!</vt:lpstr>
      <vt:lpstr>Example: Simple Application Integration via Linked Data</vt:lpstr>
      <vt:lpstr>Example: Simple Application Integration via Linked Data</vt:lpstr>
      <vt:lpstr>Linked Data Platform WG</vt:lpstr>
      <vt:lpstr>Linked Data Platform WG</vt:lpstr>
      <vt:lpstr>Status</vt:lpstr>
      <vt:lpstr>PowerPoint Presentation</vt:lpstr>
      <vt:lpstr>Further challenges raised by Linked Data</vt:lpstr>
      <vt:lpstr>For example: data vs. vocabularies</vt:lpstr>
      <vt:lpstr>Missing links</vt:lpstr>
      <vt:lpstr>Other, possible future works in the activity</vt:lpstr>
      <vt:lpstr>Other, possible future works in the activity</vt:lpstr>
      <vt:lpstr>To summarize…</vt:lpstr>
      <vt:lpstr>To remember…</vt:lpstr>
      <vt:lpstr>Lot remain to be done…</vt:lpstr>
      <vt:lpstr>Thank you for your attention</vt:lpstr>
    </vt:vector>
  </TitlesOfParts>
  <Manager/>
  <Company>W3C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Semantic Web Activity @ W3C</dc:title>
  <dc:subject/>
  <dc:creator>Ivan Herman</dc:creator>
  <cp:keywords/>
  <dc:description/>
  <cp:lastModifiedBy>Ivan Herman</cp:lastModifiedBy>
  <cp:revision>320</cp:revision>
  <dcterms:created xsi:type="dcterms:W3CDTF">2010-11-25T14:57:57Z</dcterms:created>
  <dcterms:modified xsi:type="dcterms:W3CDTF">2012-05-30T16:17:46Z</dcterms:modified>
  <cp:category/>
</cp:coreProperties>
</file>