
<file path=[Content_Types].xml><?xml version="1.0" encoding="utf-8"?>
<Types xmlns="http://schemas.openxmlformats.org/package/2006/content-types">
  <Override PartName="/ppt/slideLayouts/slideLayout10.xml" ContentType="application/vnd.openxmlformats-officedocument.presentationml.slideLayout+xml"/>
  <Default Extension="rels" ContentType="application/vnd.openxmlformats-package.relationships+xml"/>
  <Override PartName="/ppt/slides/slide69.xml" ContentType="application/vnd.openxmlformats-officedocument.presentationml.slide+xml"/>
  <Override PartName="/ppt/slides/slide14.xml" ContentType="application/vnd.openxmlformats-officedocument.presentationml.slide+xml"/>
  <Override PartName="/ppt/slides/slide62.xml" ContentType="application/vnd.openxmlformats-officedocument.presentationml.slide+xml"/>
  <Override PartName="/ppt/slides/slide78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85.xml" ContentType="application/vnd.openxmlformats-officedocument.presentationml.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77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84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8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75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8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74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81.xml" ContentType="application/vnd.openxmlformats-officedocument.presentationml.slide+xml"/>
  <Override PartName="/ppt/slideLayouts/slideLayout1.xml" ContentType="application/vnd.openxmlformats-officedocument.presentationml.slideLayout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slides/slide73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71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80.xml" ContentType="application/vnd.openxmlformats-officedocument.presentationml.slide+xml"/>
  <Override PartName="/ppt/slides/slide63.xml" ContentType="application/vnd.openxmlformats-officedocument.presentationml.slide+xml"/>
  <Override PartName="/ppt/slides/slide79.xml" ContentType="application/vnd.openxmlformats-officedocument.presentationml.slide+xml"/>
  <Override PartName="/ppt/slides/slide46.xml" ContentType="application/vnd.openxmlformats-officedocument.presentationml.slide+xml"/>
  <Override PartName="/ppt/slides/slide7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s/slide70.xml" ContentType="application/vnd.openxmlformats-officedocument.presentationml.slide+xml"/>
  <Override PartName="/ppt/slides/slide31.xml" ContentType="application/vnd.openxmlformats-officedocument.presentationml.slide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5" r:id="rId1"/>
  </p:sldMasterIdLst>
  <p:notesMasterIdLst>
    <p:notesMasterId r:id="rId87"/>
  </p:notesMasterIdLst>
  <p:sldIdLst>
    <p:sldId id="256" r:id="rId2"/>
    <p:sldId id="365" r:id="rId3"/>
    <p:sldId id="257" r:id="rId4"/>
    <p:sldId id="258" r:id="rId5"/>
    <p:sldId id="319" r:id="rId6"/>
    <p:sldId id="259" r:id="rId7"/>
    <p:sldId id="299" r:id="rId8"/>
    <p:sldId id="300" r:id="rId9"/>
    <p:sldId id="348" r:id="rId10"/>
    <p:sldId id="349" r:id="rId11"/>
    <p:sldId id="350" r:id="rId12"/>
    <p:sldId id="260" r:id="rId13"/>
    <p:sldId id="261" r:id="rId14"/>
    <p:sldId id="262" r:id="rId15"/>
    <p:sldId id="263" r:id="rId16"/>
    <p:sldId id="264" r:id="rId17"/>
    <p:sldId id="314" r:id="rId18"/>
    <p:sldId id="317" r:id="rId19"/>
    <p:sldId id="272" r:id="rId20"/>
    <p:sldId id="273" r:id="rId21"/>
    <p:sldId id="324" r:id="rId22"/>
    <p:sldId id="274" r:id="rId23"/>
    <p:sldId id="325" r:id="rId24"/>
    <p:sldId id="326" r:id="rId25"/>
    <p:sldId id="277" r:id="rId26"/>
    <p:sldId id="278" r:id="rId27"/>
    <p:sldId id="327" r:id="rId28"/>
    <p:sldId id="328" r:id="rId29"/>
    <p:sldId id="329" r:id="rId30"/>
    <p:sldId id="291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2" r:id="rId43"/>
    <p:sldId id="293" r:id="rId44"/>
    <p:sldId id="295" r:id="rId45"/>
    <p:sldId id="296" r:id="rId46"/>
    <p:sldId id="297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34" r:id="rId58"/>
    <p:sldId id="315" r:id="rId59"/>
    <p:sldId id="316" r:id="rId60"/>
    <p:sldId id="313" r:id="rId61"/>
    <p:sldId id="330" r:id="rId62"/>
    <p:sldId id="331" r:id="rId63"/>
    <p:sldId id="332" r:id="rId64"/>
    <p:sldId id="333" r:id="rId65"/>
    <p:sldId id="335" r:id="rId66"/>
    <p:sldId id="355" r:id="rId67"/>
    <p:sldId id="356" r:id="rId68"/>
    <p:sldId id="358" r:id="rId69"/>
    <p:sldId id="357" r:id="rId70"/>
    <p:sldId id="359" r:id="rId71"/>
    <p:sldId id="360" r:id="rId72"/>
    <p:sldId id="361" r:id="rId73"/>
    <p:sldId id="362" r:id="rId74"/>
    <p:sldId id="364" r:id="rId75"/>
    <p:sldId id="363" r:id="rId76"/>
    <p:sldId id="336" r:id="rId77"/>
    <p:sldId id="337" r:id="rId78"/>
    <p:sldId id="338" r:id="rId79"/>
    <p:sldId id="339" r:id="rId80"/>
    <p:sldId id="340" r:id="rId81"/>
    <p:sldId id="341" r:id="rId82"/>
    <p:sldId id="343" r:id="rId83"/>
    <p:sldId id="344" r:id="rId84"/>
    <p:sldId id="351" r:id="rId85"/>
    <p:sldId id="352" r:id="rId86"/>
  </p:sldIdLst>
  <p:sldSz cx="9144000" cy="6858000" type="screen4x3"/>
  <p:notesSz cx="6858000" cy="9144000"/>
  <p:defaultTextStyle>
    <a:defPPr>
      <a:defRPr lang="en-US"/>
    </a:defPPr>
    <a:lvl1pPr marL="0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11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21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32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41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052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062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072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083" algn="l" defTabSz="45701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viewProps" Target="viewProps.xml"/><Relationship Id="rId91" Type="http://schemas.openxmlformats.org/officeDocument/2006/relationships/theme" Target="theme/theme1.xml"/><Relationship Id="rId92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notesMaster" Target="notesMasters/notesMaster1.xml"/><Relationship Id="rId88" Type="http://schemas.openxmlformats.org/officeDocument/2006/relationships/printerSettings" Target="printerSettings/printerSettings1.bin"/><Relationship Id="rId8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0CEAE-F087-F540-A5F2-4DC8B030B4C0}" type="datetimeFigureOut">
              <a:rPr lang="en-US" smtClean="0"/>
              <a:pPr/>
              <a:t>11/25/10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87C4D-13D0-E845-9A72-5C002C106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1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21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32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41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52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62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72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83" algn="l" defTabSz="4570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149C884-814E-844F-AA8B-BDC358491180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741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741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CAA9277-992B-2048-ACF6-6396822BF114}" type="slidenum">
              <a:rPr lang="en-US"/>
              <a:pPr/>
              <a:t>79</a:t>
            </a:fld>
            <a:endParaRPr lang="en-US"/>
          </a:p>
        </p:txBody>
      </p:sp>
      <p:sp>
        <p:nvSpPr>
          <p:cNvPr id="24883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88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20" tIns="45711" rIns="91420" bIns="457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56582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ctr">
              <a:defRPr sz="4800" b="0" i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Helvetica Neue"/>
                <a:cs typeface="Helvetica Neue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761031"/>
            <a:ext cx="7772400" cy="1199704"/>
          </a:xfrm>
        </p:spPr>
        <p:txBody>
          <a:bodyPr lIns="45711" rIns="45711"/>
          <a:lstStyle>
            <a:lvl1pPr marL="0" marR="63994" indent="0" algn="ctr">
              <a:buNone/>
              <a:defRPr b="0" i="0">
                <a:solidFill>
                  <a:schemeClr val="tx2"/>
                </a:solidFill>
                <a:latin typeface="Helvetica Neue"/>
                <a:cs typeface="Helvetica Neue"/>
              </a:defRPr>
            </a:lvl1pPr>
            <a:lvl2pPr marL="457106" indent="0" algn="ctr">
              <a:buNone/>
            </a:lvl2pPr>
            <a:lvl3pPr marL="914210" indent="0" algn="ctr">
              <a:buNone/>
            </a:lvl3pPr>
            <a:lvl4pPr marL="1371316" indent="0" algn="ctr">
              <a:buNone/>
            </a:lvl4pPr>
            <a:lvl5pPr marL="1828421" indent="0" algn="ctr">
              <a:buNone/>
            </a:lvl5pPr>
            <a:lvl6pPr marL="2285526" indent="0" algn="ctr">
              <a:buNone/>
            </a:lvl6pPr>
            <a:lvl7pPr marL="2742630" indent="0" algn="ctr">
              <a:buNone/>
            </a:lvl7pPr>
            <a:lvl8pPr marL="3199736" indent="0" algn="ctr">
              <a:buNone/>
            </a:lvl8pPr>
            <a:lvl9pPr marL="3656841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60" y="0"/>
            <a:ext cx="864000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60" y="0"/>
            <a:ext cx="864000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60" y="0"/>
            <a:ext cx="864000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800" y="2875983"/>
            <a:ext cx="8432640" cy="1362383"/>
          </a:xfrm>
        </p:spPr>
        <p:txBody>
          <a:bodyPr anchor="t"/>
          <a:lstStyle>
            <a:lvl1pPr algn="ctr">
              <a:defRPr sz="3600" b="1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441" y="1479702"/>
            <a:ext cx="8639999" cy="4700654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2pPr>
            <a:lvl3pPr>
              <a:buClr>
                <a:schemeClr val="bg1">
                  <a:lumMod val="50000"/>
                </a:schemeClr>
              </a:buClr>
              <a:buFont typeface="Arial"/>
              <a:buChar char="•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48321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8481" y="1355182"/>
            <a:ext cx="4008959" cy="4838908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2pPr>
            <a:lvl3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rgbClr val="7F7F7F"/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355680" y="1355182"/>
            <a:ext cx="4216320" cy="4838908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2pPr>
            <a:lvl3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21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48321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 b="0" i="0">
                <a:solidFill>
                  <a:schemeClr val="tx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7202" y="2605614"/>
            <a:ext cx="8232775" cy="198393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10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2" y="1323341"/>
            <a:ext cx="8232775" cy="1121763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2pPr>
            <a:lvl3pPr indent="0">
              <a:spcBef>
                <a:spcPts val="0"/>
              </a:spcBef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3pPr>
            <a:lvl4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4pPr>
            <a:lvl5pPr>
              <a:buClr>
                <a:schemeClr val="bg1">
                  <a:lumMod val="50000"/>
                </a:schemeClr>
              </a:buClr>
              <a:defRPr b="0" i="0">
                <a:solidFill>
                  <a:schemeClr val="bg1">
                    <a:lumMod val="50000"/>
                  </a:schemeClr>
                </a:solidFill>
                <a:latin typeface="Helvetica Neue"/>
                <a:cs typeface="Helvetica Neue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57200" y="4737329"/>
            <a:ext cx="8229600" cy="1434874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321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4027" y="1353521"/>
            <a:ext cx="8232775" cy="178924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10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2" y="3309634"/>
            <a:ext cx="8232775" cy="1121763"/>
          </a:xfrm>
        </p:spPr>
        <p:txBody>
          <a:bodyPr/>
          <a:lstStyle>
            <a:lvl1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bg1">
                  <a:lumMod val="50000"/>
                </a:schemeClr>
              </a:buClr>
              <a:buFont typeface="Wingdings" charset="2"/>
              <a:buChar char="§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indent="0">
              <a:spcBef>
                <a:spcPts val="0"/>
              </a:spcBef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454027" y="4598275"/>
            <a:ext cx="8232775" cy="1826320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10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8321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4027" y="1761435"/>
            <a:ext cx="8232775" cy="3902966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88900" dir="2700000" algn="tl" rotWithShape="0">
              <a:srgbClr val="000000">
                <a:alpha val="43000"/>
              </a:srgbClr>
            </a:outerShdw>
          </a:effectLst>
        </p:spPr>
        <p:txBody>
          <a:bodyPr wrap="none" lIns="91410" anchor="t" anchorCtr="0">
            <a:normAutofit/>
          </a:bodyPr>
          <a:lstStyle>
            <a:lvl1pPr marL="0" indent="0">
              <a:buNone/>
              <a:defRPr sz="1600" b="1" kern="900">
                <a:solidFill>
                  <a:schemeClr val="tx1"/>
                </a:solidFill>
                <a:latin typeface="Courier New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48321" y="1243114"/>
            <a:ext cx="8847359" cy="1588"/>
          </a:xfrm>
          <a:prstGeom prst="line">
            <a:avLst/>
          </a:prstGeom>
          <a:ln w="12700" cap="flat" cmpd="thickThin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 rtlCol="0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55680" y="41764"/>
            <a:ext cx="8501760" cy="1143000"/>
          </a:xfrm>
          <a:prstGeom prst="rect">
            <a:avLst/>
          </a:prstGeom>
        </p:spPr>
        <p:txBody>
          <a:bodyPr vert="horz" lIns="91420" tIns="45711" rIns="91420" bIns="45711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48321" y="1392538"/>
            <a:ext cx="8847359" cy="4982942"/>
          </a:xfrm>
          <a:prstGeom prst="rect">
            <a:avLst/>
          </a:prstGeom>
        </p:spPr>
        <p:txBody>
          <a:bodyPr vert="horz" lIns="91420" tIns="45711" rIns="91420" bIns="4571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59040" y="6683180"/>
            <a:ext cx="367116" cy="206859"/>
          </a:xfrm>
          <a:prstGeom prst="rect">
            <a:avLst/>
          </a:prstGeom>
          <a:noFill/>
        </p:spPr>
        <p:txBody>
          <a:bodyPr wrap="none" lIns="82936" tIns="41469" rIns="82936" bIns="41469" rtlCol="0">
            <a:spAutoFit/>
          </a:bodyPr>
          <a:lstStyle/>
          <a:p>
            <a:pPr algn="l"/>
            <a:r>
              <a:rPr lang="en-US" sz="800" dirty="0" smtClean="0"/>
              <a:t>(</a:t>
            </a:r>
            <a:fld id="{1F7FDA8B-F13B-1D43-9711-3B08EFAB2B53}" type="slidenum">
              <a:rPr lang="en-US" sz="800" smtClean="0"/>
              <a:pPr algn="l"/>
              <a:t>‹#›</a:t>
            </a:fld>
            <a:r>
              <a:rPr lang="en-US" sz="800" dirty="0" smtClean="0"/>
              <a:t>)</a:t>
            </a:r>
            <a:endParaRPr lang="en-US" sz="800" dirty="0"/>
          </a:p>
        </p:txBody>
      </p:sp>
      <p:pic>
        <p:nvPicPr>
          <p:cNvPr id="11" name="Picture 10" descr="sw-horz-w3c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11067" y="6629781"/>
            <a:ext cx="994684" cy="19811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0" i="0" kern="1200">
          <a:solidFill>
            <a:srgbClr val="000000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Helvetica Neue Light"/>
          <a:ea typeface="+mj-ea"/>
          <a:cs typeface="Helvetica Neue Light"/>
        </a:defRPr>
      </a:lvl1pPr>
    </p:titleStyle>
    <p:bodyStyle>
      <a:lvl1pPr marL="365684" indent="-255978" algn="l" rtl="0" eaLnBrk="1" latinLnBrk="0" hangingPunct="1">
        <a:spcBef>
          <a:spcPts val="600"/>
        </a:spcBef>
        <a:spcAft>
          <a:spcPts val="0"/>
        </a:spcAft>
        <a:buClr>
          <a:schemeClr val="bg1">
            <a:lumMod val="50000"/>
          </a:schemeClr>
        </a:buClr>
        <a:buSzPct val="68000"/>
        <a:buFont typeface="Wingdings 3"/>
        <a:buChar char=""/>
        <a:defRPr kumimoji="0" sz="27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1pPr>
      <a:lvl2pPr marL="621663" indent="-228553" algn="l" rtl="0" eaLnBrk="1" latinLnBrk="0" hangingPunct="1">
        <a:spcBef>
          <a:spcPts val="400"/>
        </a:spcBef>
        <a:buClr>
          <a:schemeClr val="bg1">
            <a:lumMod val="50000"/>
          </a:schemeClr>
        </a:buClr>
        <a:buFont typeface="Wingdings" charset="2"/>
        <a:buChar char="§"/>
        <a:defRPr kumimoji="0" sz="23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2pPr>
      <a:lvl3pPr marL="859358" indent="-228553" algn="l" rtl="0" eaLnBrk="1" latinLnBrk="0" hangingPunct="1">
        <a:spcBef>
          <a:spcPts val="350"/>
        </a:spcBef>
        <a:buClr>
          <a:schemeClr val="bg1">
            <a:lumMod val="50000"/>
          </a:schemeClr>
        </a:buClr>
        <a:buSzPct val="100000"/>
        <a:buFont typeface="Wingdings 2"/>
        <a:buChar char=""/>
        <a:defRPr kumimoji="0" sz="21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3pPr>
      <a:lvl4pPr marL="1142764" indent="-228553" algn="l" rtl="0" eaLnBrk="1" latinLnBrk="0" hangingPunct="1">
        <a:spcBef>
          <a:spcPts val="350"/>
        </a:spcBef>
        <a:buClr>
          <a:schemeClr val="bg1">
            <a:lumMod val="50000"/>
          </a:schemeClr>
        </a:buClr>
        <a:buFont typeface="Wingdings 2"/>
        <a:buChar char=""/>
        <a:defRPr kumimoji="0" sz="19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4pPr>
      <a:lvl5pPr marL="1371316" indent="-228553" algn="l" rtl="0" eaLnBrk="1" latinLnBrk="0" hangingPunct="1">
        <a:spcBef>
          <a:spcPts val="350"/>
        </a:spcBef>
        <a:buClr>
          <a:schemeClr val="bg1">
            <a:lumMod val="50000"/>
          </a:schemeClr>
        </a:buClr>
        <a:buFont typeface="Wingdings 2"/>
        <a:buChar char=""/>
        <a:defRPr kumimoji="0" sz="1800" b="0" i="0" kern="1200">
          <a:solidFill>
            <a:schemeClr val="bg1">
              <a:lumMod val="50000"/>
            </a:schemeClr>
          </a:solidFill>
          <a:latin typeface="Helvetica Neue"/>
          <a:ea typeface="+mn-ea"/>
          <a:cs typeface="Helvetica Neue"/>
        </a:defRPr>
      </a:lvl5pPr>
      <a:lvl6pPr marL="1599868" indent="-228553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421" indent="-228553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6974" indent="-228553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5526" indent="-228553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hyperlink" Target="http://www.w3.org/2001/sw/sweo/public/UseCases/UniZheijang/" TargetMode="Externa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hyperlink" Target="http://www.w3.org/2001/sw/sweo/public/UseCases/UniZheijang/" TargetMode="Externa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RDFa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Microdata</a:t>
            </a:r>
          </a:p>
          <a:p>
            <a:pPr lvl="1"/>
            <a:r>
              <a:rPr lang="en-US" dirty="0" smtClean="0"/>
              <a:t>adds new attributes to HTML5 to express metadata</a:t>
            </a:r>
          </a:p>
          <a:p>
            <a:pPr lvl="1"/>
            <a:r>
              <a:rPr lang="en-US" dirty="0" smtClean="0"/>
              <a:t>can use URI-</a:t>
            </a:r>
            <a:r>
              <a:rPr lang="en-US" dirty="0" err="1" smtClean="0"/>
              <a:t>s</a:t>
            </a:r>
            <a:r>
              <a:rPr lang="en-US" dirty="0" smtClean="0"/>
              <a:t>, it also fixes some vocabulary mappings (e.g., to Dublin Core elements)</a:t>
            </a:r>
          </a:p>
          <a:p>
            <a:pPr lvl="1"/>
            <a:r>
              <a:rPr lang="en-US" dirty="0" smtClean="0"/>
              <a:t>works for simpler usages, not well suited for complex vocabularies</a:t>
            </a:r>
          </a:p>
          <a:p>
            <a:pPr lvl="1"/>
            <a:r>
              <a:rPr lang="en-US" dirty="0" smtClean="0"/>
              <a:t>has no notion of datatypes, namespaces</a:t>
            </a:r>
          </a:p>
          <a:p>
            <a:pPr lvl="1"/>
            <a:r>
              <a:rPr lang="en-US" dirty="0" smtClean="0"/>
              <a:t>but generic processing becomes possible to generate RDF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approaches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RDFa</a:t>
            </a:r>
          </a:p>
          <a:p>
            <a:pPr lvl="1"/>
            <a:r>
              <a:rPr lang="en-US" dirty="0" smtClean="0"/>
              <a:t>adds new (X)HTML/XML attributes</a:t>
            </a:r>
          </a:p>
          <a:p>
            <a:pPr lvl="1"/>
            <a:r>
              <a:rPr lang="en-US" dirty="0" smtClean="0"/>
              <a:t>has namespaces and URIs at its core; i.e., mixing vocabulary is just as easy as in RDF</a:t>
            </a:r>
          </a:p>
          <a:p>
            <a:pPr lvl="1"/>
            <a:r>
              <a:rPr lang="en-US" dirty="0" smtClean="0"/>
              <a:t>complete flexibility for using Literals or URI Resources</a:t>
            </a:r>
          </a:p>
          <a:p>
            <a:pPr lvl="1"/>
            <a:r>
              <a:rPr lang="en-US" i="1" u="sng" dirty="0" smtClean="0"/>
              <a:t>is a complete serialization of RDF</a:t>
            </a:r>
          </a:p>
          <a:p>
            <a:pPr lvl="1"/>
            <a:r>
              <a:rPr lang="en-US" dirty="0" smtClean="0"/>
              <a:t>generic processing becomes possible to generate RDF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approaches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RDFa is a complete bridge between the Web of Documents and the Web of Data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very important for RDF experts to </a:t>
            </a:r>
          </a:p>
          <a:p>
            <a:pPr lvl="1"/>
            <a:r>
              <a:rPr lang="en-US" dirty="0" smtClean="0"/>
              <a:t>know RDFa</a:t>
            </a:r>
          </a:p>
          <a:p>
            <a:pPr lvl="1"/>
            <a:r>
              <a:rPr lang="en-US" dirty="0" smtClean="0"/>
              <a:t>parse it alongside Turtle, RDF/XML or other</a:t>
            </a:r>
          </a:p>
          <a:p>
            <a:pPr lvl="1"/>
            <a:r>
              <a:rPr lang="en-US" dirty="0" smtClean="0"/>
              <a:t>when appropriate, generate RDFa pages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Therefore…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RDFa look like ?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RDFa means “</a:t>
            </a:r>
            <a:r>
              <a:rPr lang="en-US" i="1" dirty="0" smtClean="0"/>
              <a:t>RDF in attributes</a:t>
            </a:r>
            <a:r>
              <a:rPr lang="en-US" dirty="0" smtClean="0"/>
              <a:t>”. </a:t>
            </a:r>
            <a:r>
              <a:rPr lang="en-US" dirty="0" smtClean="0"/>
              <a:t>I.e.:</a:t>
            </a:r>
            <a:endParaRPr lang="en-US" dirty="0" smtClean="0"/>
          </a:p>
          <a:p>
            <a:pPr lvl="1"/>
            <a:r>
              <a:rPr lang="en-US" dirty="0" smtClean="0"/>
              <a:t>all RDF contents are defined through XML attributes (no elements)</a:t>
            </a:r>
          </a:p>
          <a:p>
            <a:pPr lvl="1"/>
            <a:r>
              <a:rPr lang="en-US" dirty="0" smtClean="0"/>
              <a:t>the XML/HTML </a:t>
            </a:r>
            <a:r>
              <a:rPr lang="en-US" i="1" dirty="0" smtClean="0"/>
              <a:t>tree structure</a:t>
            </a:r>
            <a:r>
              <a:rPr lang="en-US" dirty="0" smtClean="0"/>
              <a:t> is used</a:t>
            </a:r>
          </a:p>
          <a:p>
            <a:pPr lvl="1"/>
            <a:r>
              <a:rPr lang="en-US" dirty="0" smtClean="0"/>
              <a:t>many of the attributes are defined by RDFa</a:t>
            </a:r>
          </a:p>
          <a:p>
            <a:pPr lvl="2"/>
            <a:r>
              <a:rPr lang="en-US" dirty="0" smtClean="0"/>
              <a:t>some attributes (</a:t>
            </a:r>
            <a:r>
              <a:rPr lang="en-US" dirty="0" smtClean="0">
                <a:cs typeface="Courier New"/>
              </a:rPr>
              <a:t>@href</a:t>
            </a:r>
            <a:r>
              <a:rPr lang="en-US" dirty="0" smtClean="0"/>
              <a:t>, </a:t>
            </a:r>
            <a:r>
              <a:rPr lang="en-US" dirty="0" smtClean="0">
                <a:cs typeface="Courier New"/>
              </a:rPr>
              <a:t>@rel</a:t>
            </a:r>
            <a:r>
              <a:rPr lang="en-US" dirty="0" smtClean="0"/>
              <a:t>) are also reused</a:t>
            </a:r>
          </a:p>
          <a:p>
            <a:pPr lvl="1"/>
            <a:r>
              <a:rPr lang="en-US" dirty="0" smtClean="0"/>
              <a:t>if possible, the text content is also reused (for literals) as well as </a:t>
            </a:r>
            <a:r>
              <a:rPr lang="en-US" dirty="0" smtClean="0"/>
              <a:t>@</a:t>
            </a:r>
            <a:r>
              <a:rPr lang="en-US" noProof="1" smtClean="0"/>
              <a:t>href</a:t>
            </a:r>
            <a:r>
              <a:rPr lang="en-US" noProof="1" smtClean="0"/>
              <a:t> </a:t>
            </a:r>
            <a:r>
              <a:rPr lang="en-US" dirty="0" smtClean="0"/>
              <a:t>values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principles of RDFa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same (X)HTML file:</a:t>
            </a:r>
          </a:p>
          <a:p>
            <a:pPr lvl="1"/>
            <a:r>
              <a:rPr lang="en-US" dirty="0" smtClean="0"/>
              <a:t>is used, unchanged, by browsers</a:t>
            </a:r>
          </a:p>
          <a:p>
            <a:pPr lvl="2"/>
            <a:r>
              <a:rPr lang="en-US" dirty="0" smtClean="0"/>
              <a:t>they ignore attributes they do not know</a:t>
            </a:r>
          </a:p>
          <a:p>
            <a:pPr lvl="1"/>
            <a:r>
              <a:rPr lang="en-US" dirty="0" smtClean="0"/>
              <a:t>can be used by specialized processors (or APIs) to extract RDF triples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mean in practice?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current Recommendation is RDFa 1.0</a:t>
            </a:r>
          </a:p>
          <a:p>
            <a:r>
              <a:rPr lang="en-US" dirty="0" smtClean="0"/>
              <a:t>There is an RDFa1.1 in the making, almost ready</a:t>
            </a:r>
          </a:p>
          <a:p>
            <a:r>
              <a:rPr lang="en-US" i="1" dirty="0" smtClean="0"/>
              <a:t>I will talk about RDFa1.1</a:t>
            </a:r>
            <a:r>
              <a:rPr lang="en-US" dirty="0" smtClean="0"/>
              <a:t> and warn when the feature is not available in RDFa1.0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getting into details…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or (X)HTML?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"/>
          </p:nvPr>
        </p:nvSpPr>
        <p:spPr>
          <a:xfrm>
            <a:off x="506521" y="4292431"/>
            <a:ext cx="8229600" cy="1857055"/>
          </a:xfrm>
        </p:spPr>
        <p:txBody>
          <a:bodyPr>
            <a:normAutofit/>
          </a:bodyPr>
          <a:lstStyle/>
          <a:p>
            <a:r>
              <a:rPr lang="en-US" dirty="0" smtClean="0"/>
              <a:t>Formally:</a:t>
            </a:r>
          </a:p>
          <a:p>
            <a:pPr lvl="1"/>
            <a:r>
              <a:rPr lang="en-US" dirty="0" smtClean="0"/>
              <a:t>RDFa WG defines Core and XHTML</a:t>
            </a:r>
          </a:p>
          <a:p>
            <a:pPr lvl="1"/>
            <a:r>
              <a:rPr lang="en-US" dirty="0" smtClean="0"/>
              <a:t>HTML WG defines HTML5</a:t>
            </a:r>
          </a:p>
          <a:p>
            <a:r>
              <a:rPr lang="en-US" dirty="0" smtClean="0"/>
              <a:t>this tutorial uses XHTML examples</a:t>
            </a:r>
          </a:p>
          <a:p>
            <a:endParaRPr lang="en-US" dirty="0"/>
          </a:p>
        </p:txBody>
      </p:sp>
      <p:grpSp>
        <p:nvGrpSpPr>
          <p:cNvPr id="3" name="Group 11"/>
          <p:cNvGrpSpPr/>
          <p:nvPr/>
        </p:nvGrpSpPr>
        <p:grpSpPr>
          <a:xfrm>
            <a:off x="752102" y="1615100"/>
            <a:ext cx="7860718" cy="2354837"/>
            <a:chOff x="826082" y="1726058"/>
            <a:chExt cx="7860718" cy="2354837"/>
          </a:xfrm>
        </p:grpSpPr>
        <p:sp>
          <p:nvSpPr>
            <p:cNvPr id="6" name="Rounded Rectangle 5"/>
            <p:cNvSpPr/>
            <p:nvPr/>
          </p:nvSpPr>
          <p:spPr>
            <a:xfrm>
              <a:off x="826082" y="1726058"/>
              <a:ext cx="1232969" cy="128221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noProof="1" smtClean="0"/>
                <a:t>XHTML+RDFa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483019" y="1726058"/>
              <a:ext cx="1232969" cy="128221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HTML5+RDFa</a:t>
              </a:r>
              <a:r>
                <a:rPr lang="en-US" sz="2400" dirty="0" smtClean="0"/>
                <a:t> </a:t>
              </a:r>
              <a:endParaRPr lang="en-US" sz="2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4139956" y="1726058"/>
              <a:ext cx="1232969" cy="128221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SVG</a:t>
              </a:r>
            </a:p>
            <a:p>
              <a:pPr algn="ctr"/>
              <a:r>
                <a:rPr lang="en-US" sz="2000" dirty="0" smtClean="0"/>
                <a:t>1.2</a:t>
              </a:r>
              <a:endParaRPr lang="en-US" sz="24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7453831" y="1726058"/>
              <a:ext cx="1232969" cy="128221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…</a:t>
              </a:r>
              <a:endParaRPr lang="en-US" sz="24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796893" y="1726058"/>
              <a:ext cx="1232969" cy="128221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ODF</a:t>
              </a:r>
              <a:endParaRPr lang="en-US" sz="2400" dirty="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826082" y="3020602"/>
              <a:ext cx="7860718" cy="1060293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noProof="1" smtClean="0"/>
                <a:t>RDFa </a:t>
              </a:r>
              <a:r>
                <a:rPr lang="en-US" sz="2400" dirty="0" smtClean="0"/>
                <a:t>Core </a:t>
              </a:r>
              <a:r>
                <a:rPr lang="en-US" sz="2400" dirty="0" smtClean="0"/>
                <a:t>1.1</a:t>
              </a:r>
            </a:p>
            <a:p>
              <a:pPr algn="ctr"/>
              <a:r>
                <a:rPr lang="en-US" sz="2400" dirty="0" smtClean="0"/>
                <a:t>(valid for any XML)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</a:t>
            </a:r>
            <a:r>
              <a:rPr lang="en-US" dirty="0" smtClean="0"/>
              <a:t>ow </a:t>
            </a:r>
            <a:r>
              <a:rPr lang="en-US" dirty="0" smtClean="0"/>
              <a:t>does it work?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an evolving slide set. This means:</a:t>
            </a:r>
          </a:p>
          <a:p>
            <a:pPr lvl="1"/>
            <a:r>
              <a:rPr lang="en-US" dirty="0" smtClean="0"/>
              <a:t>it changes frequently</a:t>
            </a:r>
          </a:p>
          <a:p>
            <a:pPr lvl="1"/>
            <a:r>
              <a:rPr lang="en-US" dirty="0" smtClean="0"/>
              <a:t>there may be bugs, inconsistencies</a:t>
            </a:r>
          </a:p>
          <a:p>
            <a:pPr lvl="1"/>
            <a:r>
              <a:rPr lang="en-US" dirty="0" smtClean="0"/>
              <a:t>it may try to reflect the latest view of technology evolution but that is often a moving target</a:t>
            </a:r>
          </a:p>
          <a:p>
            <a:r>
              <a:rPr lang="en-US" dirty="0" smtClean="0"/>
              <a:t>“Frozen” versions are instantiated for a specific presentation, and those become stable</a:t>
            </a:r>
            <a:endParaRPr lang="en-US" dirty="0"/>
          </a:p>
        </p:txBody>
      </p:sp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 TO THE READER!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5"/>
          <p:cNvGrpSpPr/>
          <p:nvPr/>
        </p:nvGrpSpPr>
        <p:grpSpPr>
          <a:xfrm>
            <a:off x="461948" y="1613917"/>
            <a:ext cx="8271891" cy="3746821"/>
            <a:chOff x="461944" y="2151620"/>
            <a:chExt cx="8271891" cy="37468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944" y="2151620"/>
              <a:ext cx="8271891" cy="3746821"/>
            </a:xfrm>
            <a:prstGeom prst="rect">
              <a:avLst/>
            </a:prstGeom>
          </p:spPr>
        </p:pic>
        <p:sp>
          <p:nvSpPr>
            <p:cNvPr id="22" name="Freeform 21"/>
            <p:cNvSpPr/>
            <p:nvPr/>
          </p:nvSpPr>
          <p:spPr>
            <a:xfrm>
              <a:off x="693703" y="3883788"/>
              <a:ext cx="3524288" cy="45719"/>
            </a:xfrm>
            <a:custGeom>
              <a:avLst/>
              <a:gdLst>
                <a:gd name="connsiteX0" fmla="*/ 0 w 4560991"/>
                <a:gd name="connsiteY0" fmla="*/ 120522 h 129793"/>
                <a:gd name="connsiteX1" fmla="*/ 101973 w 4560991"/>
                <a:gd name="connsiteY1" fmla="*/ 83439 h 129793"/>
                <a:gd name="connsiteX2" fmla="*/ 213217 w 4560991"/>
                <a:gd name="connsiteY2" fmla="*/ 64898 h 129793"/>
                <a:gd name="connsiteX3" fmla="*/ 361542 w 4560991"/>
                <a:gd name="connsiteY3" fmla="*/ 27815 h 129793"/>
                <a:gd name="connsiteX4" fmla="*/ 435704 w 4560991"/>
                <a:gd name="connsiteY4" fmla="*/ 18544 h 129793"/>
                <a:gd name="connsiteX5" fmla="*/ 611840 w 4560991"/>
                <a:gd name="connsiteY5" fmla="*/ 3 h 129793"/>
                <a:gd name="connsiteX6" fmla="*/ 815787 w 4560991"/>
                <a:gd name="connsiteY6" fmla="*/ 18544 h 129793"/>
                <a:gd name="connsiteX7" fmla="*/ 843598 w 4560991"/>
                <a:gd name="connsiteY7" fmla="*/ 27815 h 129793"/>
                <a:gd name="connsiteX8" fmla="*/ 899220 w 4560991"/>
                <a:gd name="connsiteY8" fmla="*/ 37086 h 129793"/>
                <a:gd name="connsiteX9" fmla="*/ 927031 w 4560991"/>
                <a:gd name="connsiteY9" fmla="*/ 46356 h 129793"/>
                <a:gd name="connsiteX10" fmla="*/ 1010463 w 4560991"/>
                <a:gd name="connsiteY10" fmla="*/ 55627 h 129793"/>
                <a:gd name="connsiteX11" fmla="*/ 1270032 w 4560991"/>
                <a:gd name="connsiteY11" fmla="*/ 74168 h 129793"/>
                <a:gd name="connsiteX12" fmla="*/ 2011657 w 4560991"/>
                <a:gd name="connsiteY12" fmla="*/ 92710 h 129793"/>
                <a:gd name="connsiteX13" fmla="*/ 2048738 w 4560991"/>
                <a:gd name="connsiteY13" fmla="*/ 101980 h 129793"/>
                <a:gd name="connsiteX14" fmla="*/ 2132171 w 4560991"/>
                <a:gd name="connsiteY14" fmla="*/ 129793 h 129793"/>
                <a:gd name="connsiteX15" fmla="*/ 2530794 w 4560991"/>
                <a:gd name="connsiteY15" fmla="*/ 120522 h 129793"/>
                <a:gd name="connsiteX16" fmla="*/ 2586416 w 4560991"/>
                <a:gd name="connsiteY16" fmla="*/ 111251 h 129793"/>
                <a:gd name="connsiteX17" fmla="*/ 2864525 w 4560991"/>
                <a:gd name="connsiteY17" fmla="*/ 83439 h 129793"/>
                <a:gd name="connsiteX18" fmla="*/ 3383662 w 4560991"/>
                <a:gd name="connsiteY18" fmla="*/ 55627 h 129793"/>
                <a:gd name="connsiteX19" fmla="*/ 3819367 w 4560991"/>
                <a:gd name="connsiteY19" fmla="*/ 64898 h 129793"/>
                <a:gd name="connsiteX20" fmla="*/ 3949151 w 4560991"/>
                <a:gd name="connsiteY20" fmla="*/ 83439 h 129793"/>
                <a:gd name="connsiteX21" fmla="*/ 4088206 w 4560991"/>
                <a:gd name="connsiteY21" fmla="*/ 120522 h 129793"/>
                <a:gd name="connsiteX22" fmla="*/ 4560991 w 4560991"/>
                <a:gd name="connsiteY22" fmla="*/ 120522 h 12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60991" h="129793">
                  <a:moveTo>
                    <a:pt x="0" y="120522"/>
                  </a:moveTo>
                  <a:cubicBezTo>
                    <a:pt x="44729" y="98156"/>
                    <a:pt x="44098" y="95623"/>
                    <a:pt x="101973" y="83439"/>
                  </a:cubicBezTo>
                  <a:cubicBezTo>
                    <a:pt x="138759" y="75694"/>
                    <a:pt x="177071" y="75226"/>
                    <a:pt x="213217" y="64898"/>
                  </a:cubicBezTo>
                  <a:cubicBezTo>
                    <a:pt x="270655" y="48486"/>
                    <a:pt x="300279" y="38627"/>
                    <a:pt x="361542" y="27815"/>
                  </a:cubicBezTo>
                  <a:cubicBezTo>
                    <a:pt x="386076" y="23485"/>
                    <a:pt x="411041" y="22068"/>
                    <a:pt x="435704" y="18544"/>
                  </a:cubicBezTo>
                  <a:cubicBezTo>
                    <a:pt x="565499" y="0"/>
                    <a:pt x="398782" y="16392"/>
                    <a:pt x="611840" y="3"/>
                  </a:cubicBezTo>
                  <a:cubicBezTo>
                    <a:pt x="679822" y="6183"/>
                    <a:pt x="748011" y="10411"/>
                    <a:pt x="815787" y="18544"/>
                  </a:cubicBezTo>
                  <a:cubicBezTo>
                    <a:pt x="825489" y="19708"/>
                    <a:pt x="834059" y="25695"/>
                    <a:pt x="843598" y="27815"/>
                  </a:cubicBezTo>
                  <a:cubicBezTo>
                    <a:pt x="861947" y="31893"/>
                    <a:pt x="880871" y="33008"/>
                    <a:pt x="899220" y="37086"/>
                  </a:cubicBezTo>
                  <a:cubicBezTo>
                    <a:pt x="908759" y="39206"/>
                    <a:pt x="917392" y="44749"/>
                    <a:pt x="927031" y="46356"/>
                  </a:cubicBezTo>
                  <a:cubicBezTo>
                    <a:pt x="954632" y="50956"/>
                    <a:pt x="982652" y="52537"/>
                    <a:pt x="1010463" y="55627"/>
                  </a:cubicBezTo>
                  <a:cubicBezTo>
                    <a:pt x="1117215" y="82316"/>
                    <a:pt x="1048447" y="67776"/>
                    <a:pt x="1270032" y="74168"/>
                  </a:cubicBezTo>
                  <a:lnTo>
                    <a:pt x="2011657" y="92710"/>
                  </a:lnTo>
                  <a:cubicBezTo>
                    <a:pt x="2024017" y="95800"/>
                    <a:pt x="2036561" y="98233"/>
                    <a:pt x="2048738" y="101980"/>
                  </a:cubicBezTo>
                  <a:cubicBezTo>
                    <a:pt x="2076757" y="110602"/>
                    <a:pt x="2132171" y="129793"/>
                    <a:pt x="2132171" y="129793"/>
                  </a:cubicBezTo>
                  <a:lnTo>
                    <a:pt x="2530794" y="120522"/>
                  </a:lnTo>
                  <a:cubicBezTo>
                    <a:pt x="2549575" y="119755"/>
                    <a:pt x="2567735" y="113327"/>
                    <a:pt x="2586416" y="111251"/>
                  </a:cubicBezTo>
                  <a:cubicBezTo>
                    <a:pt x="2679012" y="100962"/>
                    <a:pt x="2771520" y="88910"/>
                    <a:pt x="2864525" y="83439"/>
                  </a:cubicBezTo>
                  <a:cubicBezTo>
                    <a:pt x="3247650" y="60902"/>
                    <a:pt x="3074579" y="69677"/>
                    <a:pt x="3383662" y="55627"/>
                  </a:cubicBezTo>
                  <a:cubicBezTo>
                    <a:pt x="3528897" y="58717"/>
                    <a:pt x="3674275" y="57762"/>
                    <a:pt x="3819367" y="64898"/>
                  </a:cubicBezTo>
                  <a:cubicBezTo>
                    <a:pt x="3863015" y="67045"/>
                    <a:pt x="3906612" y="73430"/>
                    <a:pt x="3949151" y="83439"/>
                  </a:cubicBezTo>
                  <a:cubicBezTo>
                    <a:pt x="4090910" y="116795"/>
                    <a:pt x="3687039" y="120522"/>
                    <a:pt x="4088206" y="120522"/>
                  </a:cubicBezTo>
                  <a:lnTo>
                    <a:pt x="4560991" y="120522"/>
                  </a:lnTo>
                </a:path>
              </a:pathLst>
            </a:custGeom>
            <a:ln w="254000" cmpd="sng">
              <a:solidFill>
                <a:srgbClr val="FFFF00">
                  <a:alpha val="39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&lt;</a:t>
            </a:r>
            <a:r>
              <a:rPr lang="en-US" dirty="0" err="1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 smtClean="0"/>
              <a:t>="http://www.w3.org/ns/entailment/RDFS" 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dirty="0" smtClean="0"/>
              <a:t>="http://</a:t>
            </a:r>
            <a:r>
              <a:rPr lang="en-US" dirty="0" err="1" smtClean="0"/>
              <a:t>purl.org</a:t>
            </a:r>
            <a:r>
              <a:rPr lang="en-US" dirty="0" smtClean="0"/>
              <a:t>/dc/terms/description"&gt;</a:t>
            </a:r>
          </a:p>
          <a:p>
            <a:r>
              <a:rPr lang="en-US" dirty="0" smtClean="0"/>
              <a:t>     Unique identifier for &lt;</a:t>
            </a:r>
            <a:r>
              <a:rPr lang="en-US" dirty="0" err="1" smtClean="0"/>
              <a:t>em</a:t>
            </a:r>
            <a:r>
              <a:rPr lang="en-US" dirty="0" smtClean="0"/>
              <a:t>&gt;RDFS Entailment&lt;/</a:t>
            </a:r>
            <a:r>
              <a:rPr lang="en-US" dirty="0" err="1" smtClean="0"/>
              <a:t>em</a:t>
            </a:r>
            <a:r>
              <a:rPr lang="en-US" dirty="0" smtClean="0"/>
              <a:t>&gt;.&lt;/</a:t>
            </a:r>
            <a:r>
              <a:rPr lang="en-US" dirty="0" err="1" smtClean="0"/>
              <a:t>p</a:t>
            </a:r>
            <a:r>
              <a:rPr lang="en-US" dirty="0" smtClean="0"/>
              <a:t>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&lt;</a:t>
            </a:r>
            <a:r>
              <a:rPr lang="en-US" dirty="0" err="1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 smtClean="0"/>
              <a:t>="http://www.w3.org/ns/entailment/RDFS" 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dirty="0" smtClean="0"/>
              <a:t>="http://</a:t>
            </a:r>
            <a:r>
              <a:rPr lang="en-US" dirty="0" err="1" smtClean="0"/>
              <a:t>purl.org</a:t>
            </a:r>
            <a:r>
              <a:rPr lang="en-US" dirty="0" smtClean="0"/>
              <a:t>/dc/terms/description"&gt;</a:t>
            </a:r>
          </a:p>
          <a:p>
            <a:r>
              <a:rPr lang="en-US" dirty="0" smtClean="0"/>
              <a:t>     Unique identifier for &lt;</a:t>
            </a:r>
            <a:r>
              <a:rPr lang="en-US" dirty="0" err="1" smtClean="0"/>
              <a:t>em</a:t>
            </a:r>
            <a:r>
              <a:rPr lang="en-US" dirty="0" smtClean="0"/>
              <a:t>&gt;RDFS Entailment&lt;/</a:t>
            </a:r>
            <a:r>
              <a:rPr lang="en-US" dirty="0" err="1" smtClean="0"/>
              <a:t>em</a:t>
            </a:r>
            <a:r>
              <a:rPr lang="en-US" dirty="0" smtClean="0"/>
              <a:t>&gt;.&lt;/</a:t>
            </a:r>
            <a:r>
              <a:rPr lang="en-US" dirty="0" err="1" smtClean="0"/>
              <a:t>p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4" y="4280370"/>
            <a:ext cx="8232775" cy="182632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… .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54025" y="1372064"/>
            <a:ext cx="1371600" cy="37475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&lt;</a:t>
            </a:r>
            <a:r>
              <a:rPr lang="en-US" dirty="0" err="1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 smtClean="0"/>
              <a:t>="http://www.w3.org/ns/entailment/RDFS" 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dirty="0" smtClean="0"/>
              <a:t>="http://</a:t>
            </a:r>
            <a:r>
              <a:rPr lang="en-US" dirty="0" err="1" smtClean="0"/>
              <a:t>purl.org</a:t>
            </a:r>
            <a:r>
              <a:rPr lang="en-US" dirty="0" smtClean="0"/>
              <a:t>/dc/terms/description"&gt;</a:t>
            </a:r>
          </a:p>
          <a:p>
            <a:r>
              <a:rPr lang="en-US" dirty="0" smtClean="0"/>
              <a:t>     Unique identifier for &lt;</a:t>
            </a:r>
            <a:r>
              <a:rPr lang="en-US" dirty="0" err="1" smtClean="0"/>
              <a:t>em</a:t>
            </a:r>
            <a:r>
              <a:rPr lang="en-US" dirty="0" smtClean="0"/>
              <a:t>&gt;RDFS Entailment&lt;/</a:t>
            </a:r>
            <a:r>
              <a:rPr lang="en-US" dirty="0" err="1" smtClean="0"/>
              <a:t>em</a:t>
            </a:r>
            <a:r>
              <a:rPr lang="en-US" dirty="0" smtClean="0"/>
              <a:t>&gt;.&lt;/</a:t>
            </a:r>
            <a:r>
              <a:rPr lang="en-US" dirty="0" err="1" smtClean="0"/>
              <a:t>p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4" y="4280370"/>
            <a:ext cx="8232775" cy="182632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olidFill>
                  <a:srgbClr val="0000FF"/>
                </a:solidFill>
              </a:rPr>
              <a:t>&lt;http://</a:t>
            </a:r>
            <a:r>
              <a:rPr lang="en-US" dirty="0" err="1" smtClean="0">
                <a:solidFill>
                  <a:srgbClr val="0000FF"/>
                </a:solidFill>
              </a:rPr>
              <a:t>purl.org</a:t>
            </a:r>
            <a:r>
              <a:rPr lang="en-US" dirty="0" smtClean="0">
                <a:solidFill>
                  <a:srgbClr val="0000FF"/>
                </a:solidFill>
              </a:rPr>
              <a:t>/dc/terms/description&gt;</a:t>
            </a:r>
          </a:p>
          <a:p>
            <a:r>
              <a:rPr lang="en-US" dirty="0" smtClean="0"/>
              <a:t>      … .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68626" y="1677852"/>
            <a:ext cx="1494692" cy="408385"/>
          </a:xfrm>
          <a:prstGeom prst="ellipse">
            <a:avLst/>
          </a:prstGeom>
          <a:noFill/>
          <a:ln w="3175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&lt;</a:t>
            </a:r>
            <a:r>
              <a:rPr lang="en-US" dirty="0" err="1" smtClean="0"/>
              <a:t>p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 smtClean="0"/>
              <a:t>="http://www.w3.org/ns/entailment/RDFS" 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dirty="0" smtClean="0"/>
              <a:t>="http://</a:t>
            </a:r>
            <a:r>
              <a:rPr lang="en-US" dirty="0" err="1" smtClean="0"/>
              <a:t>purl.org</a:t>
            </a:r>
            <a:r>
              <a:rPr lang="en-US" dirty="0" smtClean="0"/>
              <a:t>/dc/terms/description"&gt;</a:t>
            </a:r>
          </a:p>
          <a:p>
            <a:r>
              <a:rPr lang="en-US" dirty="0" smtClean="0"/>
              <a:t>     Unique identifier for &lt;</a:t>
            </a:r>
            <a:r>
              <a:rPr lang="en-US" dirty="0" err="1" smtClean="0"/>
              <a:t>em</a:t>
            </a:r>
            <a:r>
              <a:rPr lang="en-US" dirty="0" smtClean="0"/>
              <a:t>&gt;RDFS Entailment&lt;/</a:t>
            </a:r>
            <a:r>
              <a:rPr lang="en-US" dirty="0" err="1" smtClean="0"/>
              <a:t>em</a:t>
            </a:r>
            <a:r>
              <a:rPr lang="en-US" dirty="0" smtClean="0"/>
              <a:t>&gt;.&lt;/</a:t>
            </a:r>
            <a:r>
              <a:rPr lang="en-US" dirty="0" err="1" smtClean="0"/>
              <a:t>p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4" y="4280370"/>
            <a:ext cx="8232775" cy="182632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olidFill>
                  <a:srgbClr val="0000FF"/>
                </a:solidFill>
              </a:rPr>
              <a:t>&lt;http://</a:t>
            </a:r>
            <a:r>
              <a:rPr lang="en-US" dirty="0" err="1" smtClean="0">
                <a:solidFill>
                  <a:srgbClr val="0000FF"/>
                </a:solidFill>
              </a:rPr>
              <a:t>purl.org</a:t>
            </a:r>
            <a:r>
              <a:rPr lang="en-US" dirty="0" smtClean="0">
                <a:solidFill>
                  <a:srgbClr val="0000FF"/>
                </a:solidFill>
              </a:rPr>
              <a:t>/dc/terms/description&gt;</a:t>
            </a:r>
          </a:p>
          <a:p>
            <a:r>
              <a:rPr lang="en-US" dirty="0" smtClean="0"/>
              <a:t>      "</a:t>
            </a:r>
            <a:r>
              <a:rPr lang="en-US" dirty="0" smtClean="0">
                <a:solidFill>
                  <a:srgbClr val="008000"/>
                </a:solidFill>
              </a:rPr>
              <a:t>Unique identifier for RDFS Entailment.</a:t>
            </a:r>
            <a:r>
              <a:rPr lang="en-US" dirty="0" smtClean="0"/>
              <a:t>" .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59697" y="1910679"/>
            <a:ext cx="6711460" cy="578265"/>
          </a:xfrm>
          <a:prstGeom prst="ellipse">
            <a:avLst/>
          </a:prstGeom>
          <a:noFill/>
          <a:ln w="317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48" y="1613917"/>
            <a:ext cx="8271891" cy="3746821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>
            <a:off x="1939019" y="3904361"/>
            <a:ext cx="1351584" cy="45719"/>
          </a:xfrm>
          <a:custGeom>
            <a:avLst/>
            <a:gdLst>
              <a:gd name="connsiteX0" fmla="*/ 0 w 4560991"/>
              <a:gd name="connsiteY0" fmla="*/ 120522 h 129793"/>
              <a:gd name="connsiteX1" fmla="*/ 101973 w 4560991"/>
              <a:gd name="connsiteY1" fmla="*/ 83439 h 129793"/>
              <a:gd name="connsiteX2" fmla="*/ 213217 w 4560991"/>
              <a:gd name="connsiteY2" fmla="*/ 64898 h 129793"/>
              <a:gd name="connsiteX3" fmla="*/ 361542 w 4560991"/>
              <a:gd name="connsiteY3" fmla="*/ 27815 h 129793"/>
              <a:gd name="connsiteX4" fmla="*/ 435704 w 4560991"/>
              <a:gd name="connsiteY4" fmla="*/ 18544 h 129793"/>
              <a:gd name="connsiteX5" fmla="*/ 611840 w 4560991"/>
              <a:gd name="connsiteY5" fmla="*/ 3 h 129793"/>
              <a:gd name="connsiteX6" fmla="*/ 815787 w 4560991"/>
              <a:gd name="connsiteY6" fmla="*/ 18544 h 129793"/>
              <a:gd name="connsiteX7" fmla="*/ 843598 w 4560991"/>
              <a:gd name="connsiteY7" fmla="*/ 27815 h 129793"/>
              <a:gd name="connsiteX8" fmla="*/ 899220 w 4560991"/>
              <a:gd name="connsiteY8" fmla="*/ 37086 h 129793"/>
              <a:gd name="connsiteX9" fmla="*/ 927031 w 4560991"/>
              <a:gd name="connsiteY9" fmla="*/ 46356 h 129793"/>
              <a:gd name="connsiteX10" fmla="*/ 1010463 w 4560991"/>
              <a:gd name="connsiteY10" fmla="*/ 55627 h 129793"/>
              <a:gd name="connsiteX11" fmla="*/ 1270032 w 4560991"/>
              <a:gd name="connsiteY11" fmla="*/ 74168 h 129793"/>
              <a:gd name="connsiteX12" fmla="*/ 2011657 w 4560991"/>
              <a:gd name="connsiteY12" fmla="*/ 92710 h 129793"/>
              <a:gd name="connsiteX13" fmla="*/ 2048738 w 4560991"/>
              <a:gd name="connsiteY13" fmla="*/ 101980 h 129793"/>
              <a:gd name="connsiteX14" fmla="*/ 2132171 w 4560991"/>
              <a:gd name="connsiteY14" fmla="*/ 129793 h 129793"/>
              <a:gd name="connsiteX15" fmla="*/ 2530794 w 4560991"/>
              <a:gd name="connsiteY15" fmla="*/ 120522 h 129793"/>
              <a:gd name="connsiteX16" fmla="*/ 2586416 w 4560991"/>
              <a:gd name="connsiteY16" fmla="*/ 111251 h 129793"/>
              <a:gd name="connsiteX17" fmla="*/ 2864525 w 4560991"/>
              <a:gd name="connsiteY17" fmla="*/ 83439 h 129793"/>
              <a:gd name="connsiteX18" fmla="*/ 3383662 w 4560991"/>
              <a:gd name="connsiteY18" fmla="*/ 55627 h 129793"/>
              <a:gd name="connsiteX19" fmla="*/ 3819367 w 4560991"/>
              <a:gd name="connsiteY19" fmla="*/ 64898 h 129793"/>
              <a:gd name="connsiteX20" fmla="*/ 3949151 w 4560991"/>
              <a:gd name="connsiteY20" fmla="*/ 83439 h 129793"/>
              <a:gd name="connsiteX21" fmla="*/ 4088206 w 4560991"/>
              <a:gd name="connsiteY21" fmla="*/ 120522 h 129793"/>
              <a:gd name="connsiteX22" fmla="*/ 4560991 w 4560991"/>
              <a:gd name="connsiteY22" fmla="*/ 120522 h 12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560991" h="129793">
                <a:moveTo>
                  <a:pt x="0" y="120522"/>
                </a:moveTo>
                <a:cubicBezTo>
                  <a:pt x="44729" y="98156"/>
                  <a:pt x="44098" y="95623"/>
                  <a:pt x="101973" y="83439"/>
                </a:cubicBezTo>
                <a:cubicBezTo>
                  <a:pt x="138759" y="75694"/>
                  <a:pt x="177071" y="75226"/>
                  <a:pt x="213217" y="64898"/>
                </a:cubicBezTo>
                <a:cubicBezTo>
                  <a:pt x="270655" y="48486"/>
                  <a:pt x="300279" y="38627"/>
                  <a:pt x="361542" y="27815"/>
                </a:cubicBezTo>
                <a:cubicBezTo>
                  <a:pt x="386076" y="23485"/>
                  <a:pt x="411041" y="22068"/>
                  <a:pt x="435704" y="18544"/>
                </a:cubicBezTo>
                <a:cubicBezTo>
                  <a:pt x="565499" y="0"/>
                  <a:pt x="398782" y="16392"/>
                  <a:pt x="611840" y="3"/>
                </a:cubicBezTo>
                <a:cubicBezTo>
                  <a:pt x="679822" y="6183"/>
                  <a:pt x="748011" y="10411"/>
                  <a:pt x="815787" y="18544"/>
                </a:cubicBezTo>
                <a:cubicBezTo>
                  <a:pt x="825489" y="19708"/>
                  <a:pt x="834059" y="25695"/>
                  <a:pt x="843598" y="27815"/>
                </a:cubicBezTo>
                <a:cubicBezTo>
                  <a:pt x="861947" y="31893"/>
                  <a:pt x="880871" y="33008"/>
                  <a:pt x="899220" y="37086"/>
                </a:cubicBezTo>
                <a:cubicBezTo>
                  <a:pt x="908759" y="39206"/>
                  <a:pt x="917392" y="44749"/>
                  <a:pt x="927031" y="46356"/>
                </a:cubicBezTo>
                <a:cubicBezTo>
                  <a:pt x="954632" y="50956"/>
                  <a:pt x="982652" y="52537"/>
                  <a:pt x="1010463" y="55627"/>
                </a:cubicBezTo>
                <a:cubicBezTo>
                  <a:pt x="1117215" y="82316"/>
                  <a:pt x="1048447" y="67776"/>
                  <a:pt x="1270032" y="74168"/>
                </a:cubicBezTo>
                <a:lnTo>
                  <a:pt x="2011657" y="92710"/>
                </a:lnTo>
                <a:cubicBezTo>
                  <a:pt x="2024017" y="95800"/>
                  <a:pt x="2036561" y="98233"/>
                  <a:pt x="2048738" y="101980"/>
                </a:cubicBezTo>
                <a:cubicBezTo>
                  <a:pt x="2076757" y="110602"/>
                  <a:pt x="2132171" y="129793"/>
                  <a:pt x="2132171" y="129793"/>
                </a:cubicBezTo>
                <a:lnTo>
                  <a:pt x="2530794" y="120522"/>
                </a:lnTo>
                <a:cubicBezTo>
                  <a:pt x="2549575" y="119755"/>
                  <a:pt x="2567735" y="113327"/>
                  <a:pt x="2586416" y="111251"/>
                </a:cubicBezTo>
                <a:cubicBezTo>
                  <a:pt x="2679012" y="100962"/>
                  <a:pt x="2771520" y="88910"/>
                  <a:pt x="2864525" y="83439"/>
                </a:cubicBezTo>
                <a:cubicBezTo>
                  <a:pt x="3247650" y="60902"/>
                  <a:pt x="3074579" y="69677"/>
                  <a:pt x="3383662" y="55627"/>
                </a:cubicBezTo>
                <a:cubicBezTo>
                  <a:pt x="3528897" y="58717"/>
                  <a:pt x="3674275" y="57762"/>
                  <a:pt x="3819367" y="64898"/>
                </a:cubicBezTo>
                <a:cubicBezTo>
                  <a:pt x="3863015" y="67045"/>
                  <a:pt x="3906612" y="73430"/>
                  <a:pt x="3949151" y="83439"/>
                </a:cubicBezTo>
                <a:cubicBezTo>
                  <a:pt x="4090910" y="116795"/>
                  <a:pt x="3687039" y="120522"/>
                  <a:pt x="4088206" y="120522"/>
                </a:cubicBezTo>
                <a:lnTo>
                  <a:pt x="4560991" y="120522"/>
                </a:lnTo>
              </a:path>
            </a:pathLst>
          </a:custGeom>
          <a:ln w="254000" cmpd="sng">
            <a:solidFill>
              <a:srgbClr val="FFFF00">
                <a:alpha val="39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00" tIns="45702" rIns="91400" bIns="4570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&lt;a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 smtClean="0"/>
              <a:t>="http://www.w3.org/ns/entailment/RDFS"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rel</a:t>
            </a:r>
            <a:r>
              <a:rPr lang="en-US" dirty="0" smtClean="0"/>
              <a:t>="http://www.w3.org/2000/01/rdf-schema#seeAlso"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href</a:t>
            </a:r>
            <a:r>
              <a:rPr lang="en-US" dirty="0" smtClean="0"/>
              <a:t>="http://www.w3.org/TR/2004/REC-rdf-mt-20040210/"&gt;</a:t>
            </a:r>
          </a:p>
          <a:p>
            <a:r>
              <a:rPr lang="en-US" dirty="0" smtClean="0"/>
              <a:t>     RDF Semantics.</a:t>
            </a:r>
          </a:p>
          <a:p>
            <a:r>
              <a:rPr lang="en-US" dirty="0" smtClean="0"/>
              <a:t>&lt;/a&gt;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&lt;a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 smtClean="0"/>
              <a:t>="http://www.w3.org/ns/entailment/RDFS"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rel</a:t>
            </a:r>
            <a:r>
              <a:rPr lang="en-US" dirty="0" smtClean="0"/>
              <a:t>="http://www.w3.org/2000/01/rdf-schema#seeAlso"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href</a:t>
            </a:r>
            <a:r>
              <a:rPr lang="en-US" dirty="0" smtClean="0"/>
              <a:t>="http://www.w3.org/TR/2004/REC-rdf-mt-20040210/"&gt;</a:t>
            </a:r>
          </a:p>
          <a:p>
            <a:r>
              <a:rPr lang="en-US" dirty="0" smtClean="0"/>
              <a:t>     RDF Semantics.</a:t>
            </a:r>
          </a:p>
          <a:p>
            <a:r>
              <a:rPr lang="en-US" dirty="0" smtClean="0"/>
              <a:t>&lt;/a&gt;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4" y="4280370"/>
            <a:ext cx="8232775" cy="182632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….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02870" y="1372064"/>
            <a:ext cx="1371600" cy="37475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&lt;a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 smtClean="0"/>
              <a:t>="http://www.w3.org/ns/entailment/RDFS"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rel</a:t>
            </a:r>
            <a:r>
              <a:rPr lang="en-US" dirty="0" smtClean="0"/>
              <a:t>="http://www.w3.org/2000/01/rdf-schema#seeAlso"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href</a:t>
            </a:r>
            <a:r>
              <a:rPr lang="en-US" dirty="0" smtClean="0"/>
              <a:t>="http://www.w3.org/TR/2004/REC-rdf-mt-20040210/"&gt;</a:t>
            </a:r>
          </a:p>
          <a:p>
            <a:r>
              <a:rPr lang="en-US" dirty="0" smtClean="0"/>
              <a:t>     RDF Semantics.</a:t>
            </a:r>
          </a:p>
          <a:p>
            <a:r>
              <a:rPr lang="en-US" dirty="0" smtClean="0"/>
              <a:t>&lt;/a&gt;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4" y="4280370"/>
            <a:ext cx="8232775" cy="182632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olidFill>
                  <a:srgbClr val="0000FF"/>
                </a:solidFill>
              </a:rPr>
              <a:t>&lt;http://www.w3.org/2000/01/rdf-schema#seeAlso&gt;</a:t>
            </a:r>
          </a:p>
          <a:p>
            <a:r>
              <a:rPr lang="en-US" dirty="0" smtClean="0"/>
              <a:t>      … .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13865" y="1611012"/>
            <a:ext cx="1494692" cy="408385"/>
          </a:xfrm>
          <a:prstGeom prst="ellipse">
            <a:avLst/>
          </a:prstGeom>
          <a:noFill/>
          <a:ln w="31750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source and generated RDF…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&lt;a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dirty="0" smtClean="0"/>
              <a:t>="http://www.w3.org/ns/entailment/RDFS"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rel</a:t>
            </a:r>
            <a:r>
              <a:rPr lang="en-US" dirty="0" smtClean="0"/>
              <a:t>="http://www.w3.org/2000/01/rdf-schema#seeAlso" </a:t>
            </a:r>
          </a:p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href</a:t>
            </a:r>
            <a:r>
              <a:rPr lang="en-US" dirty="0" smtClean="0"/>
              <a:t>="http://www.w3.org/TR/2004/REC-rdf-mt-20040210/"&gt;</a:t>
            </a:r>
          </a:p>
          <a:p>
            <a:r>
              <a:rPr lang="en-US" dirty="0" smtClean="0"/>
              <a:t>     RDF Semantics.</a:t>
            </a:r>
          </a:p>
          <a:p>
            <a:r>
              <a:rPr lang="en-US" dirty="0" smtClean="0"/>
              <a:t>&lt;/a&gt;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7204" y="4280370"/>
            <a:ext cx="8232775" cy="1826320"/>
          </a:xfrm>
        </p:spPr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&lt;http://www.w3.org/ns/entailment/RDFS&gt;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</a:t>
            </a:r>
            <a:r>
              <a:rPr lang="en-US" dirty="0" smtClean="0">
                <a:solidFill>
                  <a:srgbClr val="0000FF"/>
                </a:solidFill>
              </a:rPr>
              <a:t>&lt;http://www.w3.org/2000/01/rdf-schema#seeAlso&gt;</a:t>
            </a:r>
          </a:p>
          <a:p>
            <a:r>
              <a:rPr lang="en-US" dirty="0" smtClean="0"/>
              <a:t>      </a:t>
            </a:r>
            <a:r>
              <a:rPr lang="en-US" dirty="0" smtClean="0">
                <a:solidFill>
                  <a:srgbClr val="008000"/>
                </a:solidFill>
              </a:rPr>
              <a:t>&lt;http://www.w3.org/TR/2004/REC-rdf-mt-20040210/&gt;</a:t>
            </a:r>
            <a:r>
              <a:rPr lang="en-US" dirty="0" smtClean="0"/>
              <a:t> .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64314" y="1971292"/>
            <a:ext cx="1102698" cy="392645"/>
          </a:xfrm>
          <a:prstGeom prst="ellipse">
            <a:avLst/>
          </a:prstGeom>
          <a:noFill/>
          <a:ln w="3175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RDF people, it </a:t>
            </a:r>
            <a:r>
              <a:rPr lang="en-US" i="1" dirty="0" smtClean="0"/>
              <a:t>sounds </a:t>
            </a:r>
            <a:r>
              <a:rPr lang="en-US" dirty="0" smtClean="0"/>
              <a:t>very simple: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RDFa is a serialization of RDF embedded in XHTML, HTML, or XML in general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RDFa?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that it?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combination of @about with @rel/@property and possibly @href covers most of we need…</a:t>
            </a:r>
          </a:p>
          <a:p>
            <a:r>
              <a:rPr lang="en-US" dirty="0" smtClean="0"/>
              <a:t>But this is too complex for authors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we have is… </a:t>
            </a:r>
            <a:r>
              <a:rPr lang="en-US" dirty="0" err="1" smtClean="0"/>
              <a:t>Ntriples</a:t>
            </a:r>
            <a:r>
              <a:rPr lang="en-US" dirty="0" smtClean="0"/>
              <a:t> in 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compare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331131" y="1353521"/>
            <a:ext cx="8503919" cy="178924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&lt;http://www.w3.org/ns/entailment/RDFS&gt; </a:t>
            </a:r>
          </a:p>
          <a:p>
            <a:r>
              <a:rPr lang="en-US" dirty="0" smtClean="0"/>
              <a:t>   &lt;http:/</a:t>
            </a:r>
            <a:r>
              <a:rPr lang="en-US" dirty="0" smtClean="0"/>
              <a:t>/</a:t>
            </a:r>
            <a:r>
              <a:rPr lang="en-US" noProof="1" smtClean="0"/>
              <a:t>purl.org</a:t>
            </a:r>
            <a:r>
              <a:rPr lang="en-US" dirty="0" smtClean="0"/>
              <a:t>/</a:t>
            </a:r>
            <a:r>
              <a:rPr lang="en-US" dirty="0" smtClean="0"/>
              <a:t>dc/terms/description&gt;</a:t>
            </a:r>
          </a:p>
          <a:p>
            <a:r>
              <a:rPr lang="en-US" dirty="0" smtClean="0"/>
              <a:t>      "Unique identifier for RDFS Entailment." .</a:t>
            </a:r>
          </a:p>
          <a:p>
            <a:r>
              <a:rPr lang="en-US" dirty="0" smtClean="0"/>
              <a:t>&lt;http://www.w3.org/ns/entailment/RDFS&gt; </a:t>
            </a:r>
          </a:p>
          <a:p>
            <a:r>
              <a:rPr lang="en-US" dirty="0" smtClean="0"/>
              <a:t>   &lt;http://www.w3.org/2000/01/rdf-schema#seeAlso&gt;</a:t>
            </a:r>
          </a:p>
          <a:p>
            <a:r>
              <a:rPr lang="en-US" dirty="0" smtClean="0"/>
              <a:t>      &lt;http://www.w3.org/TR/2004/REC-rdf-mt-20040210/&gt; 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4" y="3309638"/>
            <a:ext cx="8232775" cy="741662"/>
          </a:xfrm>
        </p:spPr>
        <p:txBody>
          <a:bodyPr/>
          <a:lstStyle/>
          <a:p>
            <a:r>
              <a:rPr lang="en-US" dirty="0" smtClean="0"/>
              <a:t>with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331134" y="4051297"/>
            <a:ext cx="8503916" cy="2109067"/>
          </a:xfrm>
        </p:spPr>
        <p:txBody>
          <a:bodyPr/>
          <a:lstStyle/>
          <a:p>
            <a:r>
              <a:rPr lang="en-US" dirty="0" smtClean="0"/>
              <a:t>@prefix</a:t>
            </a:r>
            <a:r>
              <a:rPr lang="en-US" dirty="0" smtClean="0"/>
              <a:t> </a:t>
            </a:r>
            <a:r>
              <a:rPr lang="en-US" noProof="1" smtClean="0"/>
              <a:t>rdfs</a:t>
            </a:r>
            <a:r>
              <a:rPr lang="en-US" dirty="0" smtClean="0"/>
              <a:t>: </a:t>
            </a:r>
            <a:r>
              <a:rPr lang="en-US" dirty="0" smtClean="0"/>
              <a:t>&lt;http://www.w3.org/2000/01/rdf-schema#&gt; .</a:t>
            </a:r>
          </a:p>
          <a:p>
            <a:r>
              <a:rPr lang="en-US" dirty="0" smtClean="0"/>
              <a:t>@prefix dc: &lt;http:/</a:t>
            </a:r>
            <a:r>
              <a:rPr lang="en-US" dirty="0" smtClean="0"/>
              <a:t>/</a:t>
            </a:r>
            <a:r>
              <a:rPr lang="en-US" noProof="1" smtClean="0"/>
              <a:t>purl.org</a:t>
            </a:r>
            <a:r>
              <a:rPr lang="en-US" dirty="0" smtClean="0"/>
              <a:t>/</a:t>
            </a:r>
            <a:r>
              <a:rPr lang="en-US" dirty="0" smtClean="0"/>
              <a:t>dc/terms/&gt; .</a:t>
            </a:r>
          </a:p>
          <a:p>
            <a:endParaRPr lang="en-US" dirty="0" smtClean="0"/>
          </a:p>
          <a:p>
            <a:r>
              <a:rPr lang="en-US" dirty="0" smtClean="0"/>
              <a:t>&lt;http://www.w3.org/ns/entailment/RDFS&gt;</a:t>
            </a:r>
          </a:p>
          <a:p>
            <a:r>
              <a:rPr lang="en-US" dirty="0" smtClean="0"/>
              <a:t>   </a:t>
            </a:r>
            <a:r>
              <a:rPr lang="en-US" dirty="0" smtClean="0"/>
              <a:t> </a:t>
            </a:r>
            <a:r>
              <a:rPr lang="en-US" noProof="1" smtClean="0"/>
              <a:t>rdfs:seeAlso </a:t>
            </a:r>
            <a:r>
              <a:rPr lang="en-US" dirty="0" smtClean="0"/>
              <a:t>&lt;</a:t>
            </a:r>
            <a:r>
              <a:rPr lang="en-US" dirty="0" smtClean="0"/>
              <a:t>http://www.w3.org/TR/2004/REC-rdf-mt-20040210/&gt; ;</a:t>
            </a:r>
          </a:p>
          <a:p>
            <a:r>
              <a:rPr lang="en-US" dirty="0" smtClean="0"/>
              <a:t>   </a:t>
            </a:r>
            <a:r>
              <a:rPr lang="en-US" dirty="0" smtClean="0"/>
              <a:t> </a:t>
            </a:r>
            <a:r>
              <a:rPr lang="en-US" noProof="1" smtClean="0"/>
              <a:t>dc:description</a:t>
            </a:r>
            <a:r>
              <a:rPr lang="en-US" dirty="0" smtClean="0"/>
              <a:t> </a:t>
            </a:r>
            <a:r>
              <a:rPr lang="en-US" dirty="0" smtClean="0"/>
              <a:t>"Unique identifier for RDFS Entailment."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compact URI</a:t>
            </a:r>
            <a:r>
              <a:rPr lang="en-US" dirty="0" smtClean="0"/>
              <a:t>-</a:t>
            </a:r>
            <a:r>
              <a:rPr lang="en-US" noProof="1" smtClean="0"/>
              <a:t>s</a:t>
            </a:r>
            <a:r>
              <a:rPr lang="en-US" dirty="0" smtClean="0"/>
              <a:t> </a:t>
            </a:r>
            <a:r>
              <a:rPr lang="en-US" dirty="0" smtClean="0"/>
              <a:t>when possible</a:t>
            </a:r>
          </a:p>
          <a:p>
            <a:r>
              <a:rPr lang="en-US" dirty="0" smtClean="0"/>
              <a:t>Make use of XML structure for</a:t>
            </a:r>
          </a:p>
          <a:p>
            <a:pPr lvl="1"/>
            <a:r>
              <a:rPr lang="en-US" dirty="0" smtClean="0"/>
              <a:t>shared subjects</a:t>
            </a:r>
          </a:p>
          <a:p>
            <a:pPr lvl="1"/>
            <a:r>
              <a:rPr lang="en-US" dirty="0" smtClean="0"/>
              <a:t>shared predicates</a:t>
            </a:r>
          </a:p>
          <a:p>
            <a:pPr lvl="1"/>
            <a:r>
              <a:rPr lang="en-US" dirty="0" smtClean="0"/>
              <a:t>create blank nodes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“Turtle” aspects of RDFa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 like in Turtle:</a:t>
            </a:r>
          </a:p>
          <a:p>
            <a:pPr lvl="1"/>
            <a:r>
              <a:rPr lang="en-US" dirty="0" smtClean="0"/>
              <a:t>define a prefix via @prefix</a:t>
            </a:r>
          </a:p>
          <a:p>
            <a:pPr lvl="1"/>
            <a:r>
              <a:rPr lang="en-US" dirty="0" smtClean="0"/>
              <a:t>use </a:t>
            </a:r>
            <a:r>
              <a:rPr lang="en-US" noProof="1" smtClean="0"/>
              <a:t>prefix:reference</a:t>
            </a:r>
            <a:r>
              <a:rPr lang="en-US" dirty="0" smtClean="0"/>
              <a:t> to abbreviate a URI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Compact URIs (“</a:t>
            </a:r>
            <a:r>
              <a:rPr lang="en-US" noProof="1" smtClean="0"/>
              <a:t>CURIE”s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CURIE definition and usage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54027" y="1353520"/>
            <a:ext cx="8232775" cy="1956117"/>
          </a:xfrm>
        </p:spPr>
        <p:txBody>
          <a:bodyPr>
            <a:normAutofit fontScale="92500" lnSpcReduction="20000"/>
          </a:bodyPr>
          <a:lstStyle/>
          <a:p>
            <a:r>
              <a:rPr lang="en-US" noProof="1" smtClean="0"/>
              <a:t>&lt;html&gt;</a:t>
            </a:r>
          </a:p>
          <a:p>
            <a:r>
              <a:rPr lang="en-US" noProof="1" smtClean="0"/>
              <a:t>  …</a:t>
            </a:r>
          </a:p>
          <a:p>
            <a:r>
              <a:rPr lang="en-US" noProof="1" smtClean="0"/>
              <a:t>  &lt;p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noProof="1" smtClean="0"/>
              <a:t>="http://www.w3.org/ns/entailment/RDFS" </a:t>
            </a:r>
          </a:p>
          <a:p>
            <a:r>
              <a:rPr lang="en-US" noProof="1" smtClean="0"/>
              <a:t>    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noProof="1" smtClean="0"/>
              <a:t>="http://purl.org/dc/terms/description"&gt;</a:t>
            </a:r>
          </a:p>
          <a:p>
            <a:r>
              <a:rPr lang="en-US" noProof="1" smtClean="0"/>
              <a:t>       Unique identifier for &lt;em&gt;RDFS Entailment&lt;/em&gt;.&lt;/p&gt;</a:t>
            </a:r>
          </a:p>
          <a:p>
            <a:r>
              <a:rPr lang="en-US" noProof="1" smtClean="0"/>
              <a:t>  …</a:t>
            </a:r>
          </a:p>
          <a:p>
            <a:r>
              <a:rPr lang="en-US" noProof="1" smtClean="0"/>
              <a:t>&lt;/html&gt;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4" y="3398758"/>
            <a:ext cx="8232775" cy="741662"/>
          </a:xfrm>
        </p:spPr>
        <p:txBody>
          <a:bodyPr/>
          <a:lstStyle/>
          <a:p>
            <a:r>
              <a:rPr lang="en-US" dirty="0" smtClean="0"/>
              <a:t>can be replaced by: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454029" y="4051297"/>
            <a:ext cx="8232775" cy="2373298"/>
          </a:xfrm>
        </p:spPr>
        <p:txBody>
          <a:bodyPr/>
          <a:lstStyle/>
          <a:p>
            <a:r>
              <a:rPr lang="en-US" noProof="1" smtClean="0"/>
              <a:t>&lt;html </a:t>
            </a:r>
            <a:r>
              <a:rPr lang="en-US" noProof="1" smtClean="0">
                <a:solidFill>
                  <a:srgbClr val="800000"/>
                </a:solidFill>
              </a:rPr>
              <a:t>prefix</a:t>
            </a:r>
            <a:r>
              <a:rPr lang="en-US" noProof="1" smtClean="0"/>
              <a:t>="dc: http://purl.org/dc/terms/"&gt;</a:t>
            </a:r>
          </a:p>
          <a:p>
            <a:r>
              <a:rPr lang="en-US" noProof="1" smtClean="0"/>
              <a:t>  …</a:t>
            </a:r>
          </a:p>
          <a:p>
            <a:r>
              <a:rPr lang="en-US" noProof="1" smtClean="0"/>
              <a:t>  &lt;p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noProof="1" smtClean="0"/>
              <a:t>="http://www.w3.org/ns/entailment/RDFS" </a:t>
            </a:r>
          </a:p>
          <a:p>
            <a:r>
              <a:rPr lang="en-US" noProof="1" smtClean="0"/>
              <a:t>    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noProof="1" smtClean="0"/>
              <a:t>="dc:description"&gt;</a:t>
            </a:r>
          </a:p>
          <a:p>
            <a:r>
              <a:rPr lang="en-US" noProof="1" smtClean="0"/>
              <a:t>       Unique identifier for &lt;em&gt;RDFS Entailment&lt;/em&gt;.&lt;/p&gt;</a:t>
            </a:r>
          </a:p>
          <a:p>
            <a:r>
              <a:rPr lang="en-US" noProof="1" smtClean="0"/>
              <a:t>  …</a:t>
            </a:r>
          </a:p>
          <a:p>
            <a:r>
              <a:rPr lang="en-US" noProof="1" smtClean="0"/>
              <a:t>&lt;/html&gt;</a:t>
            </a:r>
            <a:endParaRPr lang="en-US" noProof="1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anywhere in the XML tree and is valid for the whole sub-tree</a:t>
            </a:r>
          </a:p>
          <a:p>
            <a:pPr lvl="1"/>
            <a:r>
              <a:rPr lang="en-US" dirty="0" smtClean="0"/>
              <a:t>i.e., the html element is not the only place to have it</a:t>
            </a:r>
          </a:p>
          <a:p>
            <a:r>
              <a:rPr lang="en-US" dirty="0" smtClean="0"/>
              <a:t>The same @prefix attribute can hold several definitions:</a:t>
            </a:r>
          </a:p>
          <a:p>
            <a:pPr lvl="1"/>
            <a:r>
              <a:rPr lang="en-US" noProof="1" smtClean="0"/>
              <a:t>prefix="dc: http://purl.org… rdfs: http://…"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 on @prefix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alternative (deprecated) syntax is</a:t>
            </a:r>
          </a:p>
          <a:p>
            <a:pPr lvl="1"/>
            <a:r>
              <a:rPr lang="en-US" noProof="1" smtClean="0"/>
              <a:t>xmlns:dc="http://purl.org/dc/terms/"</a:t>
            </a:r>
          </a:p>
          <a:p>
            <a:r>
              <a:rPr lang="en-US" dirty="0" smtClean="0"/>
              <a:t>CURIEs and “real” URIs can be mixed</a:t>
            </a:r>
          </a:p>
          <a:p>
            <a:pPr lvl="1"/>
            <a:r>
              <a:rPr lang="en-US" dirty="0" smtClean="0"/>
              <a:t>if an attribute value can be interpreted as a CURIE, fine</a:t>
            </a:r>
          </a:p>
          <a:p>
            <a:pPr lvl="1"/>
            <a:r>
              <a:rPr lang="en-US" dirty="0" smtClean="0"/>
              <a:t>alternatively, it is considered as a URI</a:t>
            </a:r>
            <a:endParaRPr lang="en-US" dirty="0" smtClean="0"/>
          </a:p>
          <a:p>
            <a:r>
              <a:rPr lang="en-US" noProof="1" smtClean="0"/>
              <a:t>CURIEs</a:t>
            </a:r>
            <a:r>
              <a:rPr lang="en-US" noProof="1" smtClean="0"/>
              <a:t> </a:t>
            </a:r>
            <a:r>
              <a:rPr lang="en-US" dirty="0" smtClean="0"/>
              <a:t>cannot </a:t>
            </a:r>
            <a:r>
              <a:rPr lang="en-US" dirty="0" smtClean="0"/>
              <a:t>be used on</a:t>
            </a:r>
            <a:r>
              <a:rPr lang="en-US" dirty="0" smtClean="0"/>
              <a:t> @href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 on @prefix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RDFa 1.0</a:t>
            </a:r>
          </a:p>
          <a:p>
            <a:pPr lvl="1"/>
            <a:r>
              <a:rPr lang="en-US" dirty="0" smtClean="0"/>
              <a:t>only the</a:t>
            </a:r>
            <a:r>
              <a:rPr lang="en-US" dirty="0" smtClean="0"/>
              <a:t> </a:t>
            </a:r>
            <a:r>
              <a:rPr lang="en-US" noProof="1" smtClean="0"/>
              <a:t>xmlns:XXX</a:t>
            </a:r>
            <a:r>
              <a:rPr lang="en-US" dirty="0" smtClean="0"/>
              <a:t> </a:t>
            </a:r>
            <a:r>
              <a:rPr lang="en-US" dirty="0" smtClean="0"/>
              <a:t>syntax is usable</a:t>
            </a:r>
          </a:p>
          <a:p>
            <a:pPr lvl="1"/>
            <a:r>
              <a:rPr lang="en-US" dirty="0" smtClean="0"/>
              <a:t>CURIEs on @about can only be used with the syntax: about="[</a:t>
            </a:r>
            <a:r>
              <a:rPr lang="en-US" noProof="1" smtClean="0"/>
              <a:t>pref:ref</a:t>
            </a:r>
            <a:r>
              <a:rPr lang="en-US" dirty="0" smtClean="0"/>
              <a:t>]"</a:t>
            </a:r>
          </a:p>
          <a:p>
            <a:pPr lvl="1"/>
            <a:r>
              <a:rPr lang="en-US" dirty="0" smtClean="0"/>
              <a:t>Only CURIEs can be used on, e.g., @property or @rel (no fallback on URIs)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RDFa 1.0 Warnings</a:t>
            </a:r>
            <a:r>
              <a:rPr lang="en-US" dirty="0" smtClean="0"/>
              <a:t> on CURIEs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basic principle: @about is inherited by children nodes</a:t>
            </a:r>
          </a:p>
          <a:p>
            <a:pPr lvl="1"/>
            <a:r>
              <a:rPr lang="en-US" dirty="0" smtClean="0"/>
              <a:t>i.e., no reason to repeat it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subjects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why bother? Why should we care? Why is that of any importance?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 subject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454029" y="1761433"/>
            <a:ext cx="8232775" cy="3487900"/>
          </a:xfrm>
        </p:spPr>
        <p:txBody>
          <a:bodyPr>
            <a:normAutofit/>
          </a:bodyPr>
          <a:lstStyle/>
          <a:p>
            <a:r>
              <a:rPr lang="en-US" noProof="1" smtClean="0"/>
              <a:t>&lt;html </a:t>
            </a:r>
            <a:r>
              <a:rPr lang="en-US" noProof="1" smtClean="0">
                <a:solidFill>
                  <a:srgbClr val="6D1014"/>
                </a:solidFill>
              </a:rPr>
              <a:t>prefix</a:t>
            </a:r>
            <a:r>
              <a:rPr lang="en-US" noProof="1" smtClean="0"/>
              <a:t>="dc: http://purl.org/dc/terms/</a:t>
            </a:r>
          </a:p>
          <a:p>
            <a:r>
              <a:rPr lang="en-US" noProof="1" smtClean="0"/>
              <a:t>              rdfs: http://www.w3.org/2000/01/rdf-schema#"&gt;</a:t>
            </a:r>
          </a:p>
          <a:p>
            <a:r>
              <a:rPr lang="en-US" noProof="1" smtClean="0"/>
              <a:t>  …</a:t>
            </a:r>
          </a:p>
          <a:p>
            <a:r>
              <a:rPr lang="en-US" noProof="1" smtClean="0"/>
              <a:t>  &lt;body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noProof="1" smtClean="0"/>
              <a:t>="http://www.w3.org/ns/entailment/RDFS"&gt;</a:t>
            </a:r>
          </a:p>
          <a:p>
            <a:r>
              <a:rPr lang="en-US" noProof="1" smtClean="0"/>
              <a:t>    …</a:t>
            </a:r>
          </a:p>
          <a:p>
            <a:r>
              <a:rPr lang="en-US" noProof="1" smtClean="0"/>
              <a:t>    &lt;p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property</a:t>
            </a:r>
            <a:r>
              <a:rPr lang="en-US" noProof="1" smtClean="0"/>
              <a:t>="dc:description"&gt;</a:t>
            </a:r>
          </a:p>
          <a:p>
            <a:r>
              <a:rPr lang="en-US" noProof="1" smtClean="0"/>
              <a:t>     Unique identifier for &lt;em&gt;RDFS Entailment&lt;/em&gt;.&lt;/p&gt;</a:t>
            </a:r>
          </a:p>
          <a:p>
            <a:r>
              <a:rPr lang="en-US" noProof="1" smtClean="0"/>
              <a:t>    &lt;p&gt;…&lt;a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="rdfs:seeAlso" </a:t>
            </a:r>
          </a:p>
          <a:p>
            <a:r>
              <a:rPr lang="en-US" noProof="1" smtClean="0"/>
              <a:t>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="http://www.w3.org/TR/2004/REC-rdf-mt-20040210"&gt;</a:t>
            </a:r>
          </a:p>
          <a:p>
            <a:r>
              <a:rPr lang="en-US" noProof="1" smtClean="0"/>
              <a:t>     RDFS Semantics&lt;/a&gt;…&lt;/p&gt;</a:t>
            </a:r>
            <a:endParaRPr lang="en-US" noProof="1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… yielding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286763" y="1775091"/>
            <a:ext cx="8616561" cy="2011742"/>
          </a:xfrm>
        </p:spPr>
        <p:txBody>
          <a:bodyPr>
            <a:normAutofit fontScale="92500" lnSpcReduction="10000"/>
          </a:bodyPr>
          <a:lstStyle/>
          <a:p>
            <a:r>
              <a:rPr lang="en-US" noProof="1" smtClean="0"/>
              <a:t>@prefix rdfs: &lt;http://www.w3.org/2000/01/rdf-schema#&gt; .</a:t>
            </a:r>
          </a:p>
          <a:p>
            <a:r>
              <a:rPr lang="en-US" noProof="1" smtClean="0"/>
              <a:t>@prefix dc: &lt;http://purl.org/dc/terms/&gt; .</a:t>
            </a:r>
          </a:p>
          <a:p>
            <a:endParaRPr lang="en-US" noProof="1" smtClean="0"/>
          </a:p>
          <a:p>
            <a:r>
              <a:rPr lang="en-US" noProof="1" smtClean="0"/>
              <a:t>&lt;http://www.w3.org/ns/entailment/RDFS&gt;</a:t>
            </a:r>
          </a:p>
          <a:p>
            <a:r>
              <a:rPr lang="en-US" noProof="1" smtClean="0"/>
              <a:t>    rdfs:seeAlso </a:t>
            </a:r>
          </a:p>
          <a:p>
            <a:r>
              <a:rPr lang="en-US" noProof="1" smtClean="0"/>
              <a:t>       &lt;http://www.w3.org/TR/2004/REC-rdf-mt-20040210/&gt; ;</a:t>
            </a:r>
          </a:p>
          <a:p>
            <a:r>
              <a:rPr lang="en-US" noProof="1" smtClean="0"/>
              <a:t>    dc:description "Unique identifier for RDFS Entailment." 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Intricacies of literals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Date examples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noProof="1" smtClean="0"/>
              <a:t>&lt;body </a:t>
            </a:r>
            <a:r>
              <a:rPr lang="en-US" noProof="1" smtClean="0">
                <a:solidFill>
                  <a:srgbClr val="800000"/>
                </a:solidFill>
              </a:rPr>
              <a:t>about</a:t>
            </a:r>
            <a:r>
              <a:rPr lang="en-US" noProof="1" smtClean="0"/>
              <a:t>=".." </a:t>
            </a:r>
            <a:r>
              <a:rPr lang="en-US" noProof="1" smtClean="0">
                <a:solidFill>
                  <a:srgbClr val="800000"/>
                </a:solidFill>
              </a:rPr>
              <a:t>prefix</a:t>
            </a:r>
            <a:r>
              <a:rPr lang="en-US" noProof="1" smtClean="0"/>
              <a:t>="dc: http://…"</a:t>
            </a:r>
          </a:p>
          <a:p>
            <a:r>
              <a:rPr lang="en-US" noProof="1" smtClean="0"/>
              <a:t>  &lt;address&gt;</a:t>
            </a:r>
          </a:p>
          <a:p>
            <a:r>
              <a:rPr lang="en-US" noProof="1" smtClean="0"/>
              <a:t>    &lt;p </a:t>
            </a:r>
            <a:r>
              <a:rPr lang="en-US" noProof="1" smtClean="0">
                <a:solidFill>
                  <a:srgbClr val="800000"/>
                </a:solidFill>
              </a:rPr>
              <a:t>property</a:t>
            </a:r>
            <a:r>
              <a:rPr lang="en-US" noProof="1" smtClean="0"/>
              <a:t>="dc:date"&gt;2010-07-05&lt;/p&gt;</a:t>
            </a:r>
          </a:p>
          <a:p>
            <a:r>
              <a:rPr lang="en-US" noProof="1" smtClean="0"/>
              <a:t>  &lt;/address&gt;</a:t>
            </a:r>
          </a:p>
          <a:p>
            <a:r>
              <a:rPr lang="en-US" noProof="1" smtClean="0"/>
              <a:t>&lt;/body&gt;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1" y="3697306"/>
            <a:ext cx="8232775" cy="1121763"/>
          </a:xfrm>
        </p:spPr>
        <p:txBody>
          <a:bodyPr/>
          <a:lstStyle/>
          <a:p>
            <a:r>
              <a:rPr lang="en-US" dirty="0" smtClean="0"/>
              <a:t>This leads to: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4029" y="4598275"/>
            <a:ext cx="8232775" cy="1134705"/>
          </a:xfrm>
        </p:spPr>
        <p:txBody>
          <a:bodyPr>
            <a:normAutofit/>
          </a:bodyPr>
          <a:lstStyle/>
          <a:p>
            <a:r>
              <a:rPr lang="en-US" noProof="1" smtClean="0"/>
              <a:t>@prefix dc: &lt;http://…&gt;</a:t>
            </a:r>
          </a:p>
          <a:p>
            <a:r>
              <a:rPr lang="en-US" noProof="1" smtClean="0"/>
              <a:t>&lt;..&gt; dc:date "2010-07-05" .</a:t>
            </a:r>
            <a:endParaRPr lang="en-US" noProof="1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Datatypes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2096" y="1285246"/>
            <a:ext cx="8435642" cy="1789246"/>
          </a:xfrm>
        </p:spPr>
        <p:txBody>
          <a:bodyPr/>
          <a:lstStyle/>
          <a:p>
            <a:r>
              <a:rPr lang="en-US" noProof="1" smtClean="0"/>
              <a:t>&lt;body </a:t>
            </a:r>
            <a:r>
              <a:rPr lang="en-US" noProof="1" smtClean="0">
                <a:solidFill>
                  <a:srgbClr val="800000"/>
                </a:solidFill>
              </a:rPr>
              <a:t>about</a:t>
            </a:r>
            <a:r>
              <a:rPr lang="en-US" noProof="1" smtClean="0"/>
              <a:t>=".." </a:t>
            </a:r>
            <a:r>
              <a:rPr lang="en-US" noProof="1" smtClean="0">
                <a:solidFill>
                  <a:srgbClr val="800000"/>
                </a:solidFill>
              </a:rPr>
              <a:t>prefix</a:t>
            </a:r>
            <a:r>
              <a:rPr lang="en-US" noProof="1" smtClean="0"/>
              <a:t>="dc: http://… xsd: http://…"</a:t>
            </a:r>
          </a:p>
          <a:p>
            <a:r>
              <a:rPr lang="en-US" noProof="1" smtClean="0"/>
              <a:t>  &lt;address&gt;</a:t>
            </a:r>
          </a:p>
          <a:p>
            <a:r>
              <a:rPr lang="en-US" noProof="1" smtClean="0"/>
              <a:t>    &lt;p </a:t>
            </a:r>
            <a:r>
              <a:rPr lang="en-US" noProof="1" smtClean="0">
                <a:solidFill>
                  <a:srgbClr val="6D1014"/>
                </a:solidFill>
              </a:rPr>
              <a:t>property</a:t>
            </a:r>
            <a:r>
              <a:rPr lang="en-US" noProof="1" smtClean="0"/>
              <a:t>="dc:date" </a:t>
            </a:r>
            <a:r>
              <a:rPr lang="en-US" noProof="1" smtClean="0">
                <a:solidFill>
                  <a:srgbClr val="6D1014"/>
                </a:solidFill>
              </a:rPr>
              <a:t>datatype</a:t>
            </a:r>
            <a:r>
              <a:rPr lang="en-US" noProof="1" smtClean="0"/>
              <a:t>="xsd:date"&gt;2010-07-05&lt;/p&gt;</a:t>
            </a:r>
          </a:p>
          <a:p>
            <a:r>
              <a:rPr lang="en-US" noProof="1" smtClean="0"/>
              <a:t>  &lt;/address&gt;</a:t>
            </a:r>
          </a:p>
          <a:p>
            <a:r>
              <a:rPr lang="en-US" noProof="1" smtClean="0"/>
              <a:t>&lt;/body&gt;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1" y="3596389"/>
            <a:ext cx="8232775" cy="677487"/>
          </a:xfrm>
        </p:spPr>
        <p:txBody>
          <a:bodyPr/>
          <a:lstStyle/>
          <a:p>
            <a:r>
              <a:rPr lang="en-US" dirty="0" smtClean="0"/>
              <a:t>This leads to: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372099" y="4530002"/>
            <a:ext cx="8435639" cy="1393614"/>
          </a:xfrm>
        </p:spPr>
        <p:txBody>
          <a:bodyPr/>
          <a:lstStyle/>
          <a:p>
            <a:r>
              <a:rPr lang="en-US" noProof="1" smtClean="0"/>
              <a:t>@prefix dc: &lt;http://…&gt;</a:t>
            </a:r>
          </a:p>
          <a:p>
            <a:r>
              <a:rPr lang="en-US" noProof="1" smtClean="0"/>
              <a:t>@prefix xsd: &lt;http://…&gt;</a:t>
            </a:r>
          </a:p>
          <a:p>
            <a:r>
              <a:rPr lang="en-US" noProof="1" smtClean="0"/>
              <a:t>&lt;..&gt; dc:date "2010-07-05"^^xsd:date .</a:t>
            </a:r>
            <a:endParaRPr lang="en-US" noProof="1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basic rule says: the (RDF) Literal is the enclosed text from the HTML content</a:t>
            </a:r>
          </a:p>
          <a:p>
            <a:r>
              <a:rPr lang="en-US" dirty="0" smtClean="0"/>
              <a:t>This is fine in 80% of the cases, but…</a:t>
            </a:r>
          </a:p>
          <a:p>
            <a:r>
              <a:rPr lang="en-US" dirty="0" smtClean="0"/>
              <a:t>It may not be natural in all cases! E.g.,</a:t>
            </a:r>
          </a:p>
          <a:p>
            <a:pPr lvl="1"/>
            <a:r>
              <a:rPr lang="en-US" dirty="0" smtClean="0"/>
              <a:t>2010-07-05 is the “official” ISO format (for </a:t>
            </a:r>
            <a:r>
              <a:rPr lang="en-US" noProof="1" smtClean="0"/>
              <a:t>xsd:date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but “July 5, 2010” looks much more natural for a human…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the literal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of @content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1" smtClean="0"/>
              <a:t>&lt;body </a:t>
            </a:r>
            <a:r>
              <a:rPr lang="en-US" noProof="1" smtClean="0">
                <a:solidFill>
                  <a:srgbClr val="800000"/>
                </a:solidFill>
              </a:rPr>
              <a:t>about</a:t>
            </a:r>
            <a:r>
              <a:rPr lang="en-US" noProof="1" smtClean="0"/>
              <a:t>=".." </a:t>
            </a:r>
            <a:r>
              <a:rPr lang="en-US" noProof="1" smtClean="0">
                <a:solidFill>
                  <a:srgbClr val="800000"/>
                </a:solidFill>
              </a:rPr>
              <a:t>prefix</a:t>
            </a:r>
            <a:r>
              <a:rPr lang="en-US" noProof="1" smtClean="0"/>
              <a:t>="dc: http://… xsd: http://…"</a:t>
            </a:r>
          </a:p>
          <a:p>
            <a:r>
              <a:rPr lang="en-US" noProof="1" smtClean="0"/>
              <a:t>  &lt;address&gt;</a:t>
            </a:r>
          </a:p>
          <a:p>
            <a:r>
              <a:rPr lang="en-US" noProof="1" smtClean="0"/>
              <a:t>    &lt;p </a:t>
            </a:r>
            <a:r>
              <a:rPr lang="en-US" noProof="1" smtClean="0">
                <a:solidFill>
                  <a:srgbClr val="6D1014"/>
                </a:solidFill>
              </a:rPr>
              <a:t>property</a:t>
            </a:r>
            <a:r>
              <a:rPr lang="en-US" noProof="1" smtClean="0"/>
              <a:t>="dc:date" </a:t>
            </a:r>
            <a:r>
              <a:rPr lang="en-US" noProof="1" smtClean="0">
                <a:solidFill>
                  <a:srgbClr val="6D1014"/>
                </a:solidFill>
              </a:rPr>
              <a:t>datatype</a:t>
            </a:r>
            <a:r>
              <a:rPr lang="en-US" noProof="1" smtClean="0"/>
              <a:t>="xsd:date"</a:t>
            </a:r>
          </a:p>
          <a:p>
            <a:r>
              <a:rPr lang="en-US" noProof="1" smtClean="0"/>
              <a:t>       </a:t>
            </a:r>
            <a:r>
              <a:rPr lang="en-US" noProof="1" smtClean="0">
                <a:solidFill>
                  <a:srgbClr val="6D1014"/>
                </a:solidFill>
              </a:rPr>
              <a:t>content</a:t>
            </a:r>
            <a:r>
              <a:rPr lang="en-US" noProof="1" smtClean="0"/>
              <a:t>="2010-07-05"&gt;July 5, 2010&lt;/p&gt;</a:t>
            </a:r>
          </a:p>
          <a:p>
            <a:r>
              <a:rPr lang="en-US" noProof="1" smtClean="0"/>
              <a:t>  &lt;/address&gt;</a:t>
            </a:r>
          </a:p>
          <a:p>
            <a:r>
              <a:rPr lang="en-US" noProof="1" smtClean="0"/>
              <a:t>&lt;/body&gt;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4" y="3476512"/>
            <a:ext cx="8232775" cy="1121763"/>
          </a:xfrm>
        </p:spPr>
        <p:txBody>
          <a:bodyPr/>
          <a:lstStyle/>
          <a:p>
            <a:r>
              <a:rPr lang="en-US" dirty="0" smtClean="0"/>
              <a:t>Also leads to: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>
          <a:xfrm>
            <a:off x="454029" y="4598277"/>
            <a:ext cx="8232775" cy="1393614"/>
          </a:xfrm>
        </p:spPr>
        <p:txBody>
          <a:bodyPr/>
          <a:lstStyle/>
          <a:p>
            <a:r>
              <a:rPr lang="en-US" noProof="1" smtClean="0"/>
              <a:t>@prefix dc: &lt;http://…&gt;</a:t>
            </a:r>
          </a:p>
          <a:p>
            <a:r>
              <a:rPr lang="en-US" noProof="1" smtClean="0"/>
              <a:t>@prefix xsd: &lt;http://…&gt;</a:t>
            </a:r>
          </a:p>
          <a:p>
            <a:r>
              <a:rPr lang="en-US" noProof="1" smtClean="0"/>
              <a:t>&lt;..&gt; dc:date "2010-07-05"^^xsd:date .</a:t>
            </a:r>
            <a:endParaRPr lang="en-US" noProof="1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Subjects, and objects, and subjects again…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said is:</a:t>
            </a:r>
          </a:p>
          <a:p>
            <a:pPr lvl="1"/>
            <a:r>
              <a:rPr lang="en-US" dirty="0" smtClean="0"/>
              <a:t>@about sets the subject</a:t>
            </a:r>
          </a:p>
          <a:p>
            <a:pPr lvl="1"/>
            <a:r>
              <a:rPr lang="en-US" dirty="0" smtClean="0"/>
              <a:t>@href sets the object</a:t>
            </a:r>
          </a:p>
          <a:p>
            <a:r>
              <a:rPr lang="en-US" dirty="0" smtClean="0"/>
              <a:t>But that is not always good enough</a:t>
            </a:r>
          </a:p>
          <a:p>
            <a:pPr lvl="1"/>
            <a:r>
              <a:rPr lang="en-US" dirty="0" smtClean="0"/>
              <a:t>we do not always want active links (i.e., the "a" element)</a:t>
            </a:r>
          </a:p>
          <a:p>
            <a:pPr lvl="1"/>
            <a:r>
              <a:rPr lang="en-US" dirty="0" smtClean="0"/>
              <a:t>what about other links in HTML?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rules until now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@src also sets the object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noProof="1" smtClean="0"/>
              <a:t>&lt;body about="…"&gt;</a:t>
            </a:r>
          </a:p>
          <a:p>
            <a:r>
              <a:rPr lang="en-US" noProof="1" smtClean="0"/>
              <a:t>   …&lt;img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="foaf:depiction" </a:t>
            </a:r>
          </a:p>
          <a:p>
            <a:r>
              <a:rPr lang="en-US" noProof="1" smtClean="0"/>
              <a:t>        </a:t>
            </a:r>
            <a:r>
              <a:rPr lang="en-US" noProof="1" smtClean="0">
                <a:solidFill>
                  <a:srgbClr val="6D1014"/>
                </a:solidFill>
              </a:rPr>
              <a:t>src</a:t>
            </a:r>
            <a:r>
              <a:rPr lang="en-US" noProof="1" smtClean="0"/>
              <a:t>="http://www.ex.org/img.png"/&gt;…</a:t>
            </a:r>
          </a:p>
          <a:p>
            <a:r>
              <a:rPr lang="en-US" noProof="1" smtClean="0"/>
              <a:t>&lt;/body&gt;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1" y="3623699"/>
            <a:ext cx="8232775" cy="1121763"/>
          </a:xfrm>
        </p:spPr>
        <p:txBody>
          <a:bodyPr/>
          <a:lstStyle/>
          <a:p>
            <a:r>
              <a:rPr lang="en-US" dirty="0" smtClean="0"/>
              <a:t>yields: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noProof="1" smtClean="0"/>
              <a:t>&lt;…&gt; foaf:depiction &lt;http://www.ex.org/img.png&gt; 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4800" y="2809143"/>
            <a:ext cx="8432640" cy="13623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RDFa may become the single biggest source of RDF triples on the Web after direct database access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sz="2222" dirty="0" smtClean="0"/>
              <a:t>(well, this is a bit cheating, because the RDFa data may come from a database, too…)</a:t>
            </a:r>
            <a:endParaRPr lang="en-US" sz="2222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may not always want links…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3" y="3748013"/>
            <a:ext cx="8395511" cy="1754772"/>
          </a:xfrm>
        </p:spPr>
        <p:txBody>
          <a:bodyPr>
            <a:normAutofit/>
          </a:bodyPr>
          <a:lstStyle/>
          <a:p>
            <a:r>
              <a:rPr lang="en-US" noProof="1" smtClean="0"/>
              <a:t>&lt;span </a:t>
            </a:r>
            <a:r>
              <a:rPr lang="en-US" noProof="1" smtClean="0">
                <a:solidFill>
                  <a:srgbClr val="6D1014"/>
                </a:solidFill>
              </a:rPr>
              <a:t>about</a:t>
            </a:r>
            <a:r>
              <a:rPr lang="en-US" noProof="1" smtClean="0"/>
              <a:t>="http://www.ivan-herman.net/foaf#me"&gt;</a:t>
            </a:r>
          </a:p>
          <a:p>
            <a:r>
              <a:rPr lang="en-US" noProof="1" smtClean="0"/>
              <a:t>  &lt;span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="rdfs:seeAlso" </a:t>
            </a:r>
          </a:p>
          <a:p>
            <a:r>
              <a:rPr lang="en-US" noProof="1" smtClean="0"/>
              <a:t>    </a:t>
            </a:r>
            <a:r>
              <a:rPr lang="en-US" noProof="1" smtClean="0">
                <a:solidFill>
                  <a:srgbClr val="6D1014"/>
                </a:solidFill>
              </a:rPr>
              <a:t>resource</a:t>
            </a:r>
            <a:r>
              <a:rPr lang="en-US" noProof="1" smtClean="0"/>
              <a:t>="http://www.ivan-herman.net/foaf"&gt;</a:t>
            </a:r>
          </a:p>
          <a:p>
            <a:r>
              <a:rPr lang="en-US" noProof="1" smtClean="0"/>
              <a:t>       Activity Lead&lt;/span&gt;</a:t>
            </a:r>
          </a:p>
          <a:p>
            <a:r>
              <a:rPr lang="en-US" noProof="1" smtClean="0"/>
              <a:t>&lt;/span&gt;</a:t>
            </a:r>
            <a:endParaRPr lang="en-US" noProof="1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57204" y="1223723"/>
            <a:ext cx="8232775" cy="2524290"/>
          </a:xfrm>
        </p:spPr>
        <p:txBody>
          <a:bodyPr>
            <a:normAutofit/>
          </a:bodyPr>
          <a:lstStyle/>
          <a:p>
            <a:r>
              <a:rPr lang="en-US" dirty="0" smtClean="0"/>
              <a:t>The RDFa @resource attribute is equivalent to @href</a:t>
            </a:r>
          </a:p>
          <a:p>
            <a:pPr lvl="1"/>
            <a:r>
              <a:rPr lang="en-US" dirty="0" smtClean="0"/>
              <a:t>it sets the object, just like @href</a:t>
            </a:r>
          </a:p>
          <a:p>
            <a:pPr lvl="1"/>
            <a:r>
              <a:rPr lang="en-US" dirty="0" smtClean="0"/>
              <a:t>but it is ignored by a browser, i.e., not a link!</a:t>
            </a:r>
          </a:p>
          <a:p>
            <a:pPr lvl="1"/>
            <a:r>
              <a:rPr lang="en-US" dirty="0" smtClean="0"/>
              <a:t>e.g.,: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“Chaining”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4" y="2530906"/>
            <a:ext cx="8232775" cy="2240417"/>
          </a:xfrm>
        </p:spPr>
        <p:txBody>
          <a:bodyPr>
            <a:normAutofit/>
          </a:bodyPr>
          <a:lstStyle/>
          <a:p>
            <a:r>
              <a:rPr lang="en-US" noProof="1" smtClean="0"/>
              <a:t>&lt;http://www.w3.org/ns/entailment/RDFS&gt;</a:t>
            </a:r>
          </a:p>
          <a:p>
            <a:r>
              <a:rPr lang="en-US" noProof="1" smtClean="0"/>
              <a:t>    dc:creator &lt;http://www.ivan-herman.net/foaf#me&gt; .</a:t>
            </a:r>
          </a:p>
          <a:p>
            <a:endParaRPr lang="en-US" noProof="1" smtClean="0"/>
          </a:p>
          <a:p>
            <a:r>
              <a:rPr lang="en-US" noProof="1" smtClean="0"/>
              <a:t>&lt;http://www.ivan-herman.net/foaf#me&gt;</a:t>
            </a:r>
          </a:p>
          <a:p>
            <a:r>
              <a:rPr lang="en-US" noProof="1" smtClean="0"/>
              <a:t>    foaf:mailbox &lt;mailto:ivan@w3.org&gt; ;</a:t>
            </a:r>
          </a:p>
          <a:p>
            <a:r>
              <a:rPr lang="en-US" noProof="1" smtClean="0"/>
              <a:t>    foaf:workplaceHomepage &lt;http://www.w3.org&gt; 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Here is what we would like to have in RDFa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“Chaining”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4" y="1910993"/>
            <a:ext cx="8232775" cy="4210407"/>
          </a:xfrm>
        </p:spPr>
        <p:txBody>
          <a:bodyPr>
            <a:normAutofit/>
          </a:bodyPr>
          <a:lstStyle/>
          <a:p>
            <a:r>
              <a:rPr lang="en-US" noProof="1" smtClean="0"/>
              <a:t>&lt;body </a:t>
            </a:r>
            <a:r>
              <a:rPr lang="en-US" noProof="1" smtClean="0">
                <a:solidFill>
                  <a:srgbClr val="6D1014"/>
                </a:solidFill>
              </a:rPr>
              <a:t>about</a:t>
            </a:r>
            <a:r>
              <a:rPr lang="en-US" noProof="1" smtClean="0"/>
              <a:t>="http://www.w3.org/ns/entailment/RDFS"&gt;</a:t>
            </a:r>
          </a:p>
          <a:p>
            <a:r>
              <a:rPr lang="en-US" noProof="1" smtClean="0"/>
              <a:t>  …</a:t>
            </a:r>
          </a:p>
          <a:p>
            <a:r>
              <a:rPr lang="en-US" noProof="1" smtClean="0"/>
              <a:t>  &lt;address&gt;</a:t>
            </a:r>
          </a:p>
          <a:p>
            <a:r>
              <a:rPr lang="en-US" noProof="1" smtClean="0"/>
              <a:t>    &lt;span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="dc:creator" </a:t>
            </a:r>
          </a:p>
          <a:p>
            <a:r>
              <a:rPr lang="en-US" noProof="1" smtClean="0"/>
              <a:t>       </a:t>
            </a:r>
            <a:r>
              <a:rPr lang="en-US" noProof="1" smtClean="0">
                <a:solidFill>
                  <a:srgbClr val="6D1014"/>
                </a:solidFill>
              </a:rPr>
              <a:t>resource</a:t>
            </a:r>
            <a:r>
              <a:rPr lang="en-US" noProof="1" smtClean="0"/>
              <a:t>="http://www.ivan-herman.net/foaf#me"/&gt;</a:t>
            </a:r>
          </a:p>
          <a:p>
            <a:r>
              <a:rPr lang="en-US" noProof="1" smtClean="0"/>
              <a:t>    &lt;span </a:t>
            </a:r>
            <a:r>
              <a:rPr lang="en-US" noProof="1" smtClean="0">
                <a:solidFill>
                  <a:srgbClr val="6D1014"/>
                </a:solidFill>
              </a:rPr>
              <a:t>about</a:t>
            </a:r>
            <a:r>
              <a:rPr lang="en-US" noProof="1" smtClean="0"/>
              <a:t>="http://www.ivan-herman.net/foaf#me"&gt;</a:t>
            </a:r>
          </a:p>
          <a:p>
            <a:r>
              <a:rPr lang="en-US" noProof="1" smtClean="0"/>
              <a:t>      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="foaf:mailbox" </a:t>
            </a:r>
          </a:p>
          <a:p>
            <a:r>
              <a:rPr lang="en-US" noProof="1" smtClean="0">
                <a:solidFill>
                  <a:srgbClr val="3E5D78"/>
                </a:solidFill>
              </a:rPr>
              <a:t>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="mailto:ivan@w3.org"&gt;ivan@w3.org&lt;/a&gt;,</a:t>
            </a:r>
          </a:p>
          <a:p>
            <a:r>
              <a:rPr lang="en-US" noProof="1" smtClean="0"/>
              <a:t>      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="foaf:workplaceHomepage" </a:t>
            </a:r>
          </a:p>
          <a:p>
            <a:r>
              <a:rPr lang="en-US" noProof="1" smtClean="0">
                <a:solidFill>
                  <a:srgbClr val="3E5D78"/>
                </a:solidFill>
              </a:rPr>
              <a:t>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="http://www.w3.org"&gt;W3C&lt;/a&gt;</a:t>
            </a:r>
          </a:p>
          <a:p>
            <a:r>
              <a:rPr lang="en-US" noProof="1" smtClean="0"/>
              <a:t>    &lt;/span&gt;</a:t>
            </a:r>
          </a:p>
          <a:p>
            <a:r>
              <a:rPr lang="en-US" noProof="1" smtClean="0"/>
              <a:t>  &lt;/address&gt;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 straightforward way: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“Chaining”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4" y="1910993"/>
            <a:ext cx="8232775" cy="4210407"/>
          </a:xfrm>
        </p:spPr>
        <p:txBody>
          <a:bodyPr>
            <a:normAutofit/>
          </a:bodyPr>
          <a:lstStyle/>
          <a:p>
            <a:r>
              <a:rPr lang="en-US" noProof="1" smtClean="0"/>
              <a:t>&lt;body </a:t>
            </a:r>
            <a:r>
              <a:rPr lang="en-US" noProof="1" smtClean="0">
                <a:solidFill>
                  <a:srgbClr val="6D1014"/>
                </a:solidFill>
              </a:rPr>
              <a:t>about</a:t>
            </a:r>
            <a:r>
              <a:rPr lang="en-US" noProof="1" smtClean="0"/>
              <a:t>="http://www.w3.org/ns/entailment/RDFS"&gt;</a:t>
            </a:r>
          </a:p>
          <a:p>
            <a:r>
              <a:rPr lang="en-US" noProof="1" smtClean="0"/>
              <a:t>  …</a:t>
            </a:r>
          </a:p>
          <a:p>
            <a:r>
              <a:rPr lang="en-US" noProof="1" smtClean="0"/>
              <a:t>  &lt;address&gt;</a:t>
            </a:r>
          </a:p>
          <a:p>
            <a:r>
              <a:rPr lang="en-US" noProof="1" smtClean="0"/>
              <a:t>    &lt;span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="dc:creator" </a:t>
            </a:r>
          </a:p>
          <a:p>
            <a:r>
              <a:rPr lang="en-US" noProof="1" smtClean="0"/>
              <a:t>       </a:t>
            </a:r>
            <a:r>
              <a:rPr lang="en-US" noProof="1" smtClean="0">
                <a:solidFill>
                  <a:srgbClr val="6D1014"/>
                </a:solidFill>
              </a:rPr>
              <a:t>resource</a:t>
            </a:r>
            <a:r>
              <a:rPr lang="en-US" noProof="1" smtClean="0"/>
              <a:t>="http://www.ivan-herman.net/foaf#me"/&gt;</a:t>
            </a:r>
          </a:p>
          <a:p>
            <a:r>
              <a:rPr lang="en-US" noProof="1" smtClean="0"/>
              <a:t>    &lt;span </a:t>
            </a:r>
            <a:r>
              <a:rPr lang="en-US" noProof="1" smtClean="0">
                <a:solidFill>
                  <a:srgbClr val="6D1014"/>
                </a:solidFill>
              </a:rPr>
              <a:t>about</a:t>
            </a:r>
            <a:r>
              <a:rPr lang="en-US" noProof="1" smtClean="0"/>
              <a:t>="http://www.ivan-herman.net/foaf#me"&gt;</a:t>
            </a:r>
          </a:p>
          <a:p>
            <a:r>
              <a:rPr lang="en-US" noProof="1" smtClean="0"/>
              <a:t>      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="foaf:mailbox" </a:t>
            </a:r>
          </a:p>
          <a:p>
            <a:r>
              <a:rPr lang="en-US" noProof="1" smtClean="0">
                <a:solidFill>
                  <a:srgbClr val="3E5D78"/>
                </a:solidFill>
              </a:rPr>
              <a:t>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="mailto:ivan@w3.org"&gt;ivan@w3.org&lt;/a&gt;,</a:t>
            </a:r>
          </a:p>
          <a:p>
            <a:r>
              <a:rPr lang="en-US" noProof="1" smtClean="0"/>
              <a:t>      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="foaf:workplaceHomepage" </a:t>
            </a:r>
          </a:p>
          <a:p>
            <a:r>
              <a:rPr lang="en-US" noProof="1" smtClean="0">
                <a:solidFill>
                  <a:srgbClr val="3E5D78"/>
                </a:solidFill>
              </a:rPr>
              <a:t>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="http://www.w3.org"&gt;W3C&lt;/a&gt;</a:t>
            </a:r>
          </a:p>
          <a:p>
            <a:r>
              <a:rPr lang="en-US" noProof="1" smtClean="0"/>
              <a:t>    &lt;/span&gt;</a:t>
            </a:r>
          </a:p>
          <a:p>
            <a:r>
              <a:rPr lang="en-US" noProof="1" smtClean="0"/>
              <a:t>  &lt;/address&gt;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 straightforward way: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441281" y="2934303"/>
            <a:ext cx="4611301" cy="1232899"/>
          </a:xfrm>
          <a:prstGeom prst="ellipse">
            <a:avLst/>
          </a:prstGeom>
          <a:noFill/>
          <a:ln w="34925">
            <a:solidFill>
              <a:srgbClr val="000090">
                <a:alpha val="65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“Chaining”: when objects become subjects…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457204" y="1910993"/>
            <a:ext cx="8232775" cy="4210407"/>
          </a:xfrm>
        </p:spPr>
        <p:txBody>
          <a:bodyPr>
            <a:normAutofit/>
          </a:bodyPr>
          <a:lstStyle/>
          <a:p>
            <a:r>
              <a:rPr lang="en-US" noProof="1" smtClean="0"/>
              <a:t>&lt;body </a:t>
            </a:r>
            <a:r>
              <a:rPr lang="en-US" noProof="1" smtClean="0">
                <a:solidFill>
                  <a:srgbClr val="6D1014"/>
                </a:solidFill>
              </a:rPr>
              <a:t>about</a:t>
            </a:r>
            <a:r>
              <a:rPr lang="en-US" noProof="1" smtClean="0"/>
              <a:t>="http://www.w3.org/ns/entailment/RDFS"&gt;</a:t>
            </a:r>
          </a:p>
          <a:p>
            <a:r>
              <a:rPr lang="en-US" noProof="1" smtClean="0"/>
              <a:t>  …</a:t>
            </a:r>
          </a:p>
          <a:p>
            <a:r>
              <a:rPr lang="en-US" noProof="1" smtClean="0"/>
              <a:t>  &lt;address&gt;</a:t>
            </a:r>
          </a:p>
          <a:p>
            <a:r>
              <a:rPr lang="en-US" noProof="1" smtClean="0"/>
              <a:t>    &lt;span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="dc:creator" </a:t>
            </a:r>
          </a:p>
          <a:p>
            <a:r>
              <a:rPr lang="en-US" noProof="1" smtClean="0"/>
              <a:t>       </a:t>
            </a:r>
            <a:r>
              <a:rPr lang="en-US" noProof="1" smtClean="0">
                <a:solidFill>
                  <a:srgbClr val="6D1014"/>
                </a:solidFill>
              </a:rPr>
              <a:t>resource</a:t>
            </a:r>
            <a:r>
              <a:rPr lang="en-US" noProof="1" smtClean="0"/>
              <a:t>="http://www.ivan-herman.net/foaf#me"&gt;</a:t>
            </a:r>
          </a:p>
          <a:p>
            <a:r>
              <a:rPr lang="en-US" noProof="1" smtClean="0"/>
              <a:t>         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="foaf:mailbox" </a:t>
            </a:r>
          </a:p>
          <a:p>
            <a:r>
              <a:rPr lang="en-US" noProof="1" smtClean="0">
                <a:solidFill>
                  <a:srgbClr val="3E5D78"/>
                </a:solidFill>
              </a:rPr>
              <a:t>   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="mailto:ivan@w3.org"&gt;ivan@w3.org&lt;/a&gt;,</a:t>
            </a:r>
          </a:p>
          <a:p>
            <a:r>
              <a:rPr lang="en-US" noProof="1" smtClean="0"/>
              <a:t>         &lt;a </a:t>
            </a:r>
            <a:r>
              <a:rPr lang="en-US" noProof="1" smtClean="0">
                <a:solidFill>
                  <a:srgbClr val="6D1014"/>
                </a:solidFill>
              </a:rPr>
              <a:t>rel</a:t>
            </a:r>
            <a:r>
              <a:rPr lang="en-US" noProof="1" smtClean="0"/>
              <a:t>="foaf:workplaceHomepage" </a:t>
            </a:r>
          </a:p>
          <a:p>
            <a:r>
              <a:rPr lang="en-US" noProof="1" smtClean="0">
                <a:solidFill>
                  <a:srgbClr val="3E5D78"/>
                </a:solidFill>
              </a:rPr>
              <a:t>             </a:t>
            </a:r>
            <a:r>
              <a:rPr lang="en-US" noProof="1" smtClean="0">
                <a:solidFill>
                  <a:srgbClr val="6D1014"/>
                </a:solidFill>
              </a:rPr>
              <a:t>href</a:t>
            </a:r>
            <a:r>
              <a:rPr lang="en-US" noProof="1" smtClean="0"/>
              <a:t>="http://www.w3.org"&gt;W3C&lt;/a&gt;</a:t>
            </a:r>
          </a:p>
          <a:p>
            <a:r>
              <a:rPr lang="en-US" noProof="1" smtClean="0"/>
              <a:t>    &lt;/span&gt;</a:t>
            </a:r>
          </a:p>
          <a:p>
            <a:r>
              <a:rPr lang="en-US" noProof="1" smtClean="0"/>
              <a:t>  &lt;/address&gt;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An alternative: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@resource (or @href) becomes a subject </a:t>
            </a:r>
            <a:r>
              <a:rPr lang="en-US" i="1" dirty="0" smtClean="0"/>
              <a:t>for the sub-tree</a:t>
            </a:r>
            <a:endParaRPr lang="en-US" dirty="0" smtClean="0"/>
          </a:p>
          <a:p>
            <a:r>
              <a:rPr lang="en-US" dirty="0" smtClean="0"/>
              <a:t>This feature is a bit like in RDF/XML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Chaining means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extra features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Blank nodes can be created using “_:XX”</a:t>
            </a:r>
          </a:p>
          <a:p>
            <a:r>
              <a:rPr lang="en-US" dirty="0" smtClean="0"/>
              <a:t>Shorthand for</a:t>
            </a:r>
            <a:r>
              <a:rPr lang="en-US" dirty="0" smtClean="0"/>
              <a:t> </a:t>
            </a:r>
            <a:r>
              <a:rPr lang="en-US" dirty="0" smtClean="0"/>
              <a:t>RDF </a:t>
            </a:r>
            <a:r>
              <a:rPr lang="en-US" dirty="0" smtClean="0"/>
              <a:t>types</a:t>
            </a:r>
            <a:endParaRPr lang="en-US" dirty="0" smtClean="0"/>
          </a:p>
          <a:p>
            <a:r>
              <a:rPr lang="en-US" dirty="0" smtClean="0"/>
              <a:t>An API has been defined for Web Applications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extra </a:t>
            </a:r>
            <a:r>
              <a:rPr lang="en-US" dirty="0" smtClean="0"/>
              <a:t>features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Typing can of course be done using @rel="</a:t>
            </a:r>
            <a:r>
              <a:rPr lang="en-US" noProof="1" smtClean="0"/>
              <a:t>rdf:type</a:t>
            </a:r>
            <a:r>
              <a:rPr lang="en-US" dirty="0" smtClean="0"/>
              <a:t>"</a:t>
            </a:r>
          </a:p>
          <a:p>
            <a:r>
              <a:rPr lang="en-US" dirty="0" smtClean="0"/>
              <a:t>But that is a widely used combination, so there is a separate @</a:t>
            </a:r>
            <a:r>
              <a:rPr lang="en-US" noProof="1" smtClean="0"/>
              <a:t>typeof </a:t>
            </a:r>
            <a:r>
              <a:rPr lang="en-US" dirty="0" smtClean="0"/>
              <a:t>attribute for that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Typing example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noProof="1" smtClean="0"/>
              <a:t>&lt;span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noProof="1" smtClean="0"/>
              <a:t>="http://www.ivan-herman.net/foaf#me"</a:t>
            </a:r>
          </a:p>
          <a:p>
            <a:r>
              <a:rPr lang="en-US" noProof="1" smtClean="0"/>
              <a:t>      </a:t>
            </a:r>
            <a:r>
              <a:rPr lang="en-US" noProof="1" smtClean="0">
                <a:solidFill>
                  <a:srgbClr val="6D1014"/>
                </a:solidFill>
              </a:rPr>
              <a:t>typeof</a:t>
            </a:r>
            <a:r>
              <a:rPr lang="en-US" noProof="1" smtClean="0"/>
              <a:t>="foaf:Person"&gt;			</a:t>
            </a:r>
          </a:p>
          <a:p>
            <a:r>
              <a:rPr lang="en-US" noProof="1" smtClean="0"/>
              <a:t>    &lt;span </a:t>
            </a:r>
            <a:r>
              <a:rPr lang="en-US" noProof="1" smtClean="0">
                <a:solidFill>
                  <a:srgbClr val="800000"/>
                </a:solidFill>
              </a:rPr>
              <a:t>property</a:t>
            </a:r>
            <a:r>
              <a:rPr lang="en-US" noProof="1" smtClean="0"/>
              <a:t>="foaf:name"&gt;Ivan Herman&lt;/span&gt;</a:t>
            </a:r>
          </a:p>
          <a:p>
            <a:r>
              <a:rPr lang="en-US" noProof="1" smtClean="0"/>
              <a:t>&lt;/span&gt;,</a:t>
            </a:r>
            <a:endParaRPr lang="en-US" noProof="1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3550184"/>
            <a:ext cx="8232775" cy="1121763"/>
          </a:xfrm>
        </p:spPr>
        <p:txBody>
          <a:bodyPr/>
          <a:lstStyle/>
          <a:p>
            <a:r>
              <a:rPr lang="en-US" dirty="0" smtClean="0"/>
              <a:t>yields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0"/>
          </p:nvPr>
        </p:nvSpPr>
        <p:spPr>
          <a:xfrm>
            <a:off x="454029" y="4445875"/>
            <a:ext cx="8232775" cy="1826320"/>
          </a:xfrm>
        </p:spPr>
        <p:txBody>
          <a:bodyPr/>
          <a:lstStyle/>
          <a:p>
            <a:r>
              <a:rPr lang="en-US" noProof="1" smtClean="0"/>
              <a:t>&lt;http://www.ivan-herman.net/foaf#me&gt; a foaf:Person ;</a:t>
            </a:r>
          </a:p>
          <a:p>
            <a:r>
              <a:rPr lang="en-US" noProof="1" smtClean="0"/>
              <a:t>   foaf:name "Ivan Herman" .</a:t>
            </a:r>
            <a:endParaRPr lang="en-US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Apart from relational databases, most of the data on the Web are in… (X)HTML content</a:t>
            </a:r>
          </a:p>
          <a:p>
            <a:r>
              <a:rPr lang="en-US" dirty="0" smtClean="0"/>
              <a:t>New content is generated every day</a:t>
            </a:r>
          </a:p>
          <a:p>
            <a:r>
              <a:rPr lang="en-US" dirty="0" smtClean="0"/>
              <a:t>How would one get structured data from that information?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for a Web of Data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Prefix declarations can be collected in a separate file and referred to via a @profile attribute</a:t>
            </a:r>
          </a:p>
          <a:p>
            <a:pPr lvl="1"/>
            <a:r>
              <a:rPr lang="en-US" dirty="0" smtClean="0"/>
              <a:t>the “profile file”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RDFa1.0 warning</a:t>
            </a:r>
            <a:r>
              <a:rPr lang="en-US" dirty="0" smtClean="0"/>
              <a:t>: this is an RDFa1.1 feature!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Profile files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profile file can also define a </a:t>
            </a:r>
            <a:r>
              <a:rPr lang="en-US" i="1" dirty="0" smtClean="0"/>
              <a:t>term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assign a URI to a simple string</a:t>
            </a:r>
          </a:p>
          <a:p>
            <a:r>
              <a:rPr lang="en-US" dirty="0" smtClean="0"/>
              <a:t>The term can be used directly by authors, without prefixes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“Term” declarations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 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4" y="1353525"/>
            <a:ext cx="8232775" cy="3804633"/>
          </a:xfrm>
        </p:spPr>
        <p:txBody>
          <a:bodyPr/>
          <a:lstStyle/>
          <a:p>
            <a:r>
              <a:rPr lang="en-US" dirty="0" smtClean="0"/>
              <a:t>Say, file “</a:t>
            </a:r>
            <a:r>
              <a:rPr lang="en-US" noProof="1" smtClean="0"/>
              <a:t>http://ex.org/prof</a:t>
            </a:r>
            <a:r>
              <a:rPr lang="en-US" dirty="0" smtClean="0"/>
              <a:t>” defines a mapping:</a:t>
            </a:r>
          </a:p>
          <a:p>
            <a:pPr lvl="1"/>
            <a:r>
              <a:rPr lang="en-US" dirty="0" smtClean="0"/>
              <a:t>"desc" → "</a:t>
            </a:r>
            <a:r>
              <a:rPr lang="en-US" noProof="1" smtClean="0"/>
              <a:t>http://purl.org/dc/terms/description"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 Example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xfrm>
            <a:off x="454026" y="1353520"/>
            <a:ext cx="8232775" cy="2101081"/>
          </a:xfrm>
        </p:spPr>
        <p:txBody>
          <a:bodyPr>
            <a:normAutofit fontScale="92500" lnSpcReduction="10000"/>
          </a:bodyPr>
          <a:lstStyle/>
          <a:p>
            <a:r>
              <a:rPr lang="en-US" noProof="1" smtClean="0"/>
              <a:t>&lt;html </a:t>
            </a:r>
            <a:r>
              <a:rPr lang="en-US" noProof="1" smtClean="0">
                <a:solidFill>
                  <a:srgbClr val="6D1014"/>
                </a:solidFill>
              </a:rPr>
              <a:t>prefix</a:t>
            </a:r>
            <a:r>
              <a:rPr lang="en-US" noProof="1" smtClean="0"/>
              <a:t>="dc: http://purl.org/dc/terms/</a:t>
            </a:r>
          </a:p>
          <a:p>
            <a:r>
              <a:rPr lang="en-US" noProof="1" smtClean="0"/>
              <a:t>              rdfs: http://www.w3.org/2000/01/rdf-schema#"&gt;</a:t>
            </a:r>
          </a:p>
          <a:p>
            <a:r>
              <a:rPr lang="en-US" noProof="1" smtClean="0"/>
              <a:t>  …</a:t>
            </a:r>
          </a:p>
          <a:p>
            <a:r>
              <a:rPr lang="en-US" noProof="1" smtClean="0"/>
              <a:t>  &lt;body </a:t>
            </a:r>
            <a:r>
              <a:rPr lang="en-US" noProof="1" smtClean="0">
                <a:solidFill>
                  <a:srgbClr val="6D1014"/>
                </a:solidFill>
              </a:rPr>
              <a:t>profile</a:t>
            </a:r>
            <a:r>
              <a:rPr lang="en-US" noProof="1" smtClean="0"/>
              <a:t>="http://ex.org/prof.html" </a:t>
            </a:r>
            <a:r>
              <a:rPr lang="en-US" noProof="1" smtClean="0">
                <a:solidFill>
                  <a:schemeClr val="accent2">
                    <a:lumMod val="50000"/>
                  </a:schemeClr>
                </a:solidFill>
              </a:rPr>
              <a:t>about</a:t>
            </a:r>
            <a:r>
              <a:rPr lang="en-US" noProof="1" smtClean="0"/>
              <a:t>="…"&gt;</a:t>
            </a:r>
          </a:p>
          <a:p>
            <a:r>
              <a:rPr lang="en-US" noProof="1" smtClean="0"/>
              <a:t>    …</a:t>
            </a:r>
          </a:p>
          <a:p>
            <a:r>
              <a:rPr lang="en-US" noProof="1" smtClean="0"/>
              <a:t>    &lt;p </a:t>
            </a:r>
            <a:r>
              <a:rPr lang="en-US" noProof="1" smtClean="0">
                <a:solidFill>
                  <a:srgbClr val="6D1014"/>
                </a:solidFill>
              </a:rPr>
              <a:t>property</a:t>
            </a:r>
            <a:r>
              <a:rPr lang="en-US" noProof="1" smtClean="0"/>
              <a:t>="desc"&gt;</a:t>
            </a:r>
          </a:p>
          <a:p>
            <a:r>
              <a:rPr lang="en-US" noProof="1" smtClean="0"/>
              <a:t>      Unique identifier for &lt;em&gt;RDFS Entailment&lt;/em&gt;.&lt;/p&gt;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3645766"/>
            <a:ext cx="8232775" cy="715436"/>
          </a:xfrm>
        </p:spPr>
        <p:txBody>
          <a:bodyPr/>
          <a:lstStyle/>
          <a:p>
            <a:r>
              <a:rPr lang="en-US" dirty="0" smtClean="0"/>
              <a:t>yields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noProof="1" smtClean="0"/>
              <a:t>@prefix dc: &lt;http://purl.org/dc/terms/&gt; .</a:t>
            </a:r>
          </a:p>
          <a:p>
            <a:endParaRPr lang="en-US" noProof="1" smtClean="0"/>
          </a:p>
          <a:p>
            <a:r>
              <a:rPr lang="en-US" noProof="1" smtClean="0"/>
              <a:t>&lt;…&gt; &lt;http://purl.org/dc/terms/description&gt; </a:t>
            </a:r>
          </a:p>
          <a:p>
            <a:r>
              <a:rPr lang="en-US" noProof="1" smtClean="0"/>
              <a:t>      "Unique identifier for RDFS Entailment."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Usage of CURIEs and URIs is intuitive for RDF people…</a:t>
            </a:r>
          </a:p>
          <a:p>
            <a:r>
              <a:rPr lang="en-US" dirty="0" smtClean="0"/>
              <a:t>It is </a:t>
            </a:r>
            <a:r>
              <a:rPr lang="en-US" i="1" dirty="0" smtClean="0"/>
              <a:t>not </a:t>
            </a:r>
            <a:r>
              <a:rPr lang="en-US" dirty="0" smtClean="0"/>
              <a:t>for average HTML authors!</a:t>
            </a:r>
          </a:p>
          <a:p>
            <a:r>
              <a:rPr lang="en-US" dirty="0" smtClean="0"/>
              <a:t>Profile files can be published by major publishers:</a:t>
            </a:r>
          </a:p>
          <a:p>
            <a:pPr lvl="1"/>
            <a:r>
              <a:rPr lang="en-US" dirty="0" smtClean="0"/>
              <a:t>Dublin Core, FOAF, …</a:t>
            </a:r>
          </a:p>
          <a:p>
            <a:pPr lvl="1"/>
            <a:r>
              <a:rPr lang="en-US" dirty="0" smtClean="0"/>
              <a:t>FaceBook, Google, …</a:t>
            </a:r>
          </a:p>
          <a:p>
            <a:r>
              <a:rPr lang="en-US" dirty="0" smtClean="0"/>
              <a:t>… and users can simply refer to the profiles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are important…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 RDFa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75978"/>
          </a:xfrm>
        </p:spPr>
        <p:txBody>
          <a:bodyPr/>
          <a:lstStyle/>
          <a:p>
            <a:r>
              <a:rPr lang="en-US" dirty="0" smtClean="0"/>
              <a:t>A browser usually asks for an HTML content: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</a:t>
            </a:r>
            <a:r>
              <a:rPr lang="en-US" dirty="0" smtClean="0"/>
              <a:t> deployment pattern</a:t>
            </a:r>
            <a:endParaRPr lang="en-US" dirty="0"/>
          </a:p>
        </p:txBody>
      </p:sp>
      <p:grpSp>
        <p:nvGrpSpPr>
          <p:cNvPr id="5" name="Group 6"/>
          <p:cNvGrpSpPr/>
          <p:nvPr/>
        </p:nvGrpSpPr>
        <p:grpSpPr>
          <a:xfrm>
            <a:off x="461948" y="2095178"/>
            <a:ext cx="8271891" cy="3803264"/>
            <a:chOff x="461944" y="2095178"/>
            <a:chExt cx="8271891" cy="38032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944" y="2151620"/>
              <a:ext cx="8271891" cy="3746822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2737556" y="2095178"/>
              <a:ext cx="3226740" cy="680007"/>
            </a:xfrm>
            <a:prstGeom prst="ellipse">
              <a:avLst/>
            </a:prstGeom>
            <a:noFill/>
            <a:ln w="25400">
              <a:solidFill>
                <a:srgbClr val="FF0000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75978"/>
          </a:xfrm>
        </p:spPr>
        <p:txBody>
          <a:bodyPr>
            <a:normAutofit/>
          </a:bodyPr>
          <a:lstStyle/>
          <a:p>
            <a:r>
              <a:rPr lang="en-US" dirty="0" smtClean="0"/>
              <a:t>Via content negotiations this goes to: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</a:t>
            </a:r>
            <a:r>
              <a:rPr lang="en-US" dirty="0" smtClean="0"/>
              <a:t> deployment pattern</a:t>
            </a:r>
            <a:endParaRPr lang="en-US" dirty="0"/>
          </a:p>
        </p:txBody>
      </p:sp>
      <p:grpSp>
        <p:nvGrpSpPr>
          <p:cNvPr id="5" name="Group 6"/>
          <p:cNvGrpSpPr/>
          <p:nvPr/>
        </p:nvGrpSpPr>
        <p:grpSpPr>
          <a:xfrm>
            <a:off x="461948" y="2095182"/>
            <a:ext cx="8271891" cy="3803263"/>
            <a:chOff x="461944" y="2095178"/>
            <a:chExt cx="8271891" cy="38032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944" y="2151620"/>
              <a:ext cx="8271891" cy="374682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2737556" y="2095178"/>
              <a:ext cx="3226740" cy="680007"/>
            </a:xfrm>
            <a:prstGeom prst="ellipse">
              <a:avLst/>
            </a:prstGeom>
            <a:noFill/>
            <a:ln w="25400">
              <a:solidFill>
                <a:srgbClr val="FF0000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875978"/>
          </a:xfrm>
        </p:spPr>
        <p:txBody>
          <a:bodyPr/>
          <a:lstStyle/>
          <a:p>
            <a:r>
              <a:rPr lang="en-US" dirty="0" smtClean="0"/>
              <a:t>But a client could ask for, say, Turtle: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typical</a:t>
            </a:r>
            <a:r>
              <a:rPr lang="en-US" dirty="0" smtClean="0"/>
              <a:t> deployment pattern</a:t>
            </a:r>
            <a:endParaRPr lang="en-US" dirty="0"/>
          </a:p>
        </p:txBody>
      </p:sp>
      <p:grpSp>
        <p:nvGrpSpPr>
          <p:cNvPr id="5" name="Group 9"/>
          <p:cNvGrpSpPr/>
          <p:nvPr/>
        </p:nvGrpSpPr>
        <p:grpSpPr>
          <a:xfrm>
            <a:off x="416381" y="2095182"/>
            <a:ext cx="8317457" cy="3803263"/>
            <a:chOff x="416377" y="2095178"/>
            <a:chExt cx="8317457" cy="38032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1945" y="2151620"/>
              <a:ext cx="8271889" cy="374682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2737556" y="2095178"/>
              <a:ext cx="3226740" cy="680007"/>
            </a:xfrm>
            <a:prstGeom prst="ellipse">
              <a:avLst/>
            </a:prstGeom>
            <a:noFill/>
            <a:ln w="25400">
              <a:solidFill>
                <a:srgbClr val="FF0000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 flipV="1">
              <a:off x="2132171" y="4296397"/>
              <a:ext cx="6257456" cy="45719"/>
            </a:xfrm>
            <a:custGeom>
              <a:avLst/>
              <a:gdLst>
                <a:gd name="connsiteX0" fmla="*/ 0 w 4560991"/>
                <a:gd name="connsiteY0" fmla="*/ 120522 h 129793"/>
                <a:gd name="connsiteX1" fmla="*/ 101973 w 4560991"/>
                <a:gd name="connsiteY1" fmla="*/ 83439 h 129793"/>
                <a:gd name="connsiteX2" fmla="*/ 213217 w 4560991"/>
                <a:gd name="connsiteY2" fmla="*/ 64898 h 129793"/>
                <a:gd name="connsiteX3" fmla="*/ 361542 w 4560991"/>
                <a:gd name="connsiteY3" fmla="*/ 27815 h 129793"/>
                <a:gd name="connsiteX4" fmla="*/ 435704 w 4560991"/>
                <a:gd name="connsiteY4" fmla="*/ 18544 h 129793"/>
                <a:gd name="connsiteX5" fmla="*/ 611840 w 4560991"/>
                <a:gd name="connsiteY5" fmla="*/ 3 h 129793"/>
                <a:gd name="connsiteX6" fmla="*/ 815787 w 4560991"/>
                <a:gd name="connsiteY6" fmla="*/ 18544 h 129793"/>
                <a:gd name="connsiteX7" fmla="*/ 843598 w 4560991"/>
                <a:gd name="connsiteY7" fmla="*/ 27815 h 129793"/>
                <a:gd name="connsiteX8" fmla="*/ 899220 w 4560991"/>
                <a:gd name="connsiteY8" fmla="*/ 37086 h 129793"/>
                <a:gd name="connsiteX9" fmla="*/ 927031 w 4560991"/>
                <a:gd name="connsiteY9" fmla="*/ 46356 h 129793"/>
                <a:gd name="connsiteX10" fmla="*/ 1010463 w 4560991"/>
                <a:gd name="connsiteY10" fmla="*/ 55627 h 129793"/>
                <a:gd name="connsiteX11" fmla="*/ 1270032 w 4560991"/>
                <a:gd name="connsiteY11" fmla="*/ 74168 h 129793"/>
                <a:gd name="connsiteX12" fmla="*/ 2011657 w 4560991"/>
                <a:gd name="connsiteY12" fmla="*/ 92710 h 129793"/>
                <a:gd name="connsiteX13" fmla="*/ 2048738 w 4560991"/>
                <a:gd name="connsiteY13" fmla="*/ 101980 h 129793"/>
                <a:gd name="connsiteX14" fmla="*/ 2132171 w 4560991"/>
                <a:gd name="connsiteY14" fmla="*/ 129793 h 129793"/>
                <a:gd name="connsiteX15" fmla="*/ 2530794 w 4560991"/>
                <a:gd name="connsiteY15" fmla="*/ 120522 h 129793"/>
                <a:gd name="connsiteX16" fmla="*/ 2586416 w 4560991"/>
                <a:gd name="connsiteY16" fmla="*/ 111251 h 129793"/>
                <a:gd name="connsiteX17" fmla="*/ 2864525 w 4560991"/>
                <a:gd name="connsiteY17" fmla="*/ 83439 h 129793"/>
                <a:gd name="connsiteX18" fmla="*/ 3383662 w 4560991"/>
                <a:gd name="connsiteY18" fmla="*/ 55627 h 129793"/>
                <a:gd name="connsiteX19" fmla="*/ 3819367 w 4560991"/>
                <a:gd name="connsiteY19" fmla="*/ 64898 h 129793"/>
                <a:gd name="connsiteX20" fmla="*/ 3949151 w 4560991"/>
                <a:gd name="connsiteY20" fmla="*/ 83439 h 129793"/>
                <a:gd name="connsiteX21" fmla="*/ 4088206 w 4560991"/>
                <a:gd name="connsiteY21" fmla="*/ 120522 h 129793"/>
                <a:gd name="connsiteX22" fmla="*/ 4560991 w 4560991"/>
                <a:gd name="connsiteY22" fmla="*/ 120522 h 12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60991" h="129793">
                  <a:moveTo>
                    <a:pt x="0" y="120522"/>
                  </a:moveTo>
                  <a:cubicBezTo>
                    <a:pt x="44729" y="98156"/>
                    <a:pt x="44098" y="95623"/>
                    <a:pt x="101973" y="83439"/>
                  </a:cubicBezTo>
                  <a:cubicBezTo>
                    <a:pt x="138759" y="75694"/>
                    <a:pt x="177071" y="75226"/>
                    <a:pt x="213217" y="64898"/>
                  </a:cubicBezTo>
                  <a:cubicBezTo>
                    <a:pt x="270655" y="48486"/>
                    <a:pt x="300279" y="38627"/>
                    <a:pt x="361542" y="27815"/>
                  </a:cubicBezTo>
                  <a:cubicBezTo>
                    <a:pt x="386076" y="23485"/>
                    <a:pt x="411041" y="22068"/>
                    <a:pt x="435704" y="18544"/>
                  </a:cubicBezTo>
                  <a:cubicBezTo>
                    <a:pt x="565499" y="0"/>
                    <a:pt x="398782" y="16392"/>
                    <a:pt x="611840" y="3"/>
                  </a:cubicBezTo>
                  <a:cubicBezTo>
                    <a:pt x="679822" y="6183"/>
                    <a:pt x="748011" y="10411"/>
                    <a:pt x="815787" y="18544"/>
                  </a:cubicBezTo>
                  <a:cubicBezTo>
                    <a:pt x="825489" y="19708"/>
                    <a:pt x="834059" y="25695"/>
                    <a:pt x="843598" y="27815"/>
                  </a:cubicBezTo>
                  <a:cubicBezTo>
                    <a:pt x="861947" y="31893"/>
                    <a:pt x="880871" y="33008"/>
                    <a:pt x="899220" y="37086"/>
                  </a:cubicBezTo>
                  <a:cubicBezTo>
                    <a:pt x="908759" y="39206"/>
                    <a:pt x="917392" y="44749"/>
                    <a:pt x="927031" y="46356"/>
                  </a:cubicBezTo>
                  <a:cubicBezTo>
                    <a:pt x="954632" y="50956"/>
                    <a:pt x="982652" y="52537"/>
                    <a:pt x="1010463" y="55627"/>
                  </a:cubicBezTo>
                  <a:cubicBezTo>
                    <a:pt x="1117215" y="82316"/>
                    <a:pt x="1048447" y="67776"/>
                    <a:pt x="1270032" y="74168"/>
                  </a:cubicBezTo>
                  <a:lnTo>
                    <a:pt x="2011657" y="92710"/>
                  </a:lnTo>
                  <a:cubicBezTo>
                    <a:pt x="2024017" y="95800"/>
                    <a:pt x="2036561" y="98233"/>
                    <a:pt x="2048738" y="101980"/>
                  </a:cubicBezTo>
                  <a:cubicBezTo>
                    <a:pt x="2076757" y="110602"/>
                    <a:pt x="2132171" y="129793"/>
                    <a:pt x="2132171" y="129793"/>
                  </a:cubicBezTo>
                  <a:lnTo>
                    <a:pt x="2530794" y="120522"/>
                  </a:lnTo>
                  <a:cubicBezTo>
                    <a:pt x="2549575" y="119755"/>
                    <a:pt x="2567735" y="113327"/>
                    <a:pt x="2586416" y="111251"/>
                  </a:cubicBezTo>
                  <a:cubicBezTo>
                    <a:pt x="2679012" y="100962"/>
                    <a:pt x="2771520" y="88910"/>
                    <a:pt x="2864525" y="83439"/>
                  </a:cubicBezTo>
                  <a:cubicBezTo>
                    <a:pt x="3247650" y="60902"/>
                    <a:pt x="3074579" y="69677"/>
                    <a:pt x="3383662" y="55627"/>
                  </a:cubicBezTo>
                  <a:cubicBezTo>
                    <a:pt x="3528897" y="58717"/>
                    <a:pt x="3674275" y="57762"/>
                    <a:pt x="3819367" y="64898"/>
                  </a:cubicBezTo>
                  <a:cubicBezTo>
                    <a:pt x="3863015" y="67045"/>
                    <a:pt x="3906612" y="73430"/>
                    <a:pt x="3949151" y="83439"/>
                  </a:cubicBezTo>
                  <a:cubicBezTo>
                    <a:pt x="4090910" y="116795"/>
                    <a:pt x="3687039" y="120522"/>
                    <a:pt x="4088206" y="120522"/>
                  </a:cubicBezTo>
                  <a:lnTo>
                    <a:pt x="4560991" y="120522"/>
                  </a:lnTo>
                </a:path>
              </a:pathLst>
            </a:custGeom>
            <a:ln w="254000" cmpd="sng">
              <a:solidFill>
                <a:srgbClr val="FFFF00">
                  <a:alpha val="23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2251115" y="4126096"/>
              <a:ext cx="3524288" cy="45719"/>
            </a:xfrm>
            <a:custGeom>
              <a:avLst/>
              <a:gdLst>
                <a:gd name="connsiteX0" fmla="*/ 0 w 4560991"/>
                <a:gd name="connsiteY0" fmla="*/ 120522 h 129793"/>
                <a:gd name="connsiteX1" fmla="*/ 101973 w 4560991"/>
                <a:gd name="connsiteY1" fmla="*/ 83439 h 129793"/>
                <a:gd name="connsiteX2" fmla="*/ 213217 w 4560991"/>
                <a:gd name="connsiteY2" fmla="*/ 64898 h 129793"/>
                <a:gd name="connsiteX3" fmla="*/ 361542 w 4560991"/>
                <a:gd name="connsiteY3" fmla="*/ 27815 h 129793"/>
                <a:gd name="connsiteX4" fmla="*/ 435704 w 4560991"/>
                <a:gd name="connsiteY4" fmla="*/ 18544 h 129793"/>
                <a:gd name="connsiteX5" fmla="*/ 611840 w 4560991"/>
                <a:gd name="connsiteY5" fmla="*/ 3 h 129793"/>
                <a:gd name="connsiteX6" fmla="*/ 815787 w 4560991"/>
                <a:gd name="connsiteY6" fmla="*/ 18544 h 129793"/>
                <a:gd name="connsiteX7" fmla="*/ 843598 w 4560991"/>
                <a:gd name="connsiteY7" fmla="*/ 27815 h 129793"/>
                <a:gd name="connsiteX8" fmla="*/ 899220 w 4560991"/>
                <a:gd name="connsiteY8" fmla="*/ 37086 h 129793"/>
                <a:gd name="connsiteX9" fmla="*/ 927031 w 4560991"/>
                <a:gd name="connsiteY9" fmla="*/ 46356 h 129793"/>
                <a:gd name="connsiteX10" fmla="*/ 1010463 w 4560991"/>
                <a:gd name="connsiteY10" fmla="*/ 55627 h 129793"/>
                <a:gd name="connsiteX11" fmla="*/ 1270032 w 4560991"/>
                <a:gd name="connsiteY11" fmla="*/ 74168 h 129793"/>
                <a:gd name="connsiteX12" fmla="*/ 2011657 w 4560991"/>
                <a:gd name="connsiteY12" fmla="*/ 92710 h 129793"/>
                <a:gd name="connsiteX13" fmla="*/ 2048738 w 4560991"/>
                <a:gd name="connsiteY13" fmla="*/ 101980 h 129793"/>
                <a:gd name="connsiteX14" fmla="*/ 2132171 w 4560991"/>
                <a:gd name="connsiteY14" fmla="*/ 129793 h 129793"/>
                <a:gd name="connsiteX15" fmla="*/ 2530794 w 4560991"/>
                <a:gd name="connsiteY15" fmla="*/ 120522 h 129793"/>
                <a:gd name="connsiteX16" fmla="*/ 2586416 w 4560991"/>
                <a:gd name="connsiteY16" fmla="*/ 111251 h 129793"/>
                <a:gd name="connsiteX17" fmla="*/ 2864525 w 4560991"/>
                <a:gd name="connsiteY17" fmla="*/ 83439 h 129793"/>
                <a:gd name="connsiteX18" fmla="*/ 3383662 w 4560991"/>
                <a:gd name="connsiteY18" fmla="*/ 55627 h 129793"/>
                <a:gd name="connsiteX19" fmla="*/ 3819367 w 4560991"/>
                <a:gd name="connsiteY19" fmla="*/ 64898 h 129793"/>
                <a:gd name="connsiteX20" fmla="*/ 3949151 w 4560991"/>
                <a:gd name="connsiteY20" fmla="*/ 83439 h 129793"/>
                <a:gd name="connsiteX21" fmla="*/ 4088206 w 4560991"/>
                <a:gd name="connsiteY21" fmla="*/ 120522 h 129793"/>
                <a:gd name="connsiteX22" fmla="*/ 4560991 w 4560991"/>
                <a:gd name="connsiteY22" fmla="*/ 120522 h 12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60991" h="129793">
                  <a:moveTo>
                    <a:pt x="0" y="120522"/>
                  </a:moveTo>
                  <a:cubicBezTo>
                    <a:pt x="44729" y="98156"/>
                    <a:pt x="44098" y="95623"/>
                    <a:pt x="101973" y="83439"/>
                  </a:cubicBezTo>
                  <a:cubicBezTo>
                    <a:pt x="138759" y="75694"/>
                    <a:pt x="177071" y="75226"/>
                    <a:pt x="213217" y="64898"/>
                  </a:cubicBezTo>
                  <a:cubicBezTo>
                    <a:pt x="270655" y="48486"/>
                    <a:pt x="300279" y="38627"/>
                    <a:pt x="361542" y="27815"/>
                  </a:cubicBezTo>
                  <a:cubicBezTo>
                    <a:pt x="386076" y="23485"/>
                    <a:pt x="411041" y="22068"/>
                    <a:pt x="435704" y="18544"/>
                  </a:cubicBezTo>
                  <a:cubicBezTo>
                    <a:pt x="565499" y="0"/>
                    <a:pt x="398782" y="16392"/>
                    <a:pt x="611840" y="3"/>
                  </a:cubicBezTo>
                  <a:cubicBezTo>
                    <a:pt x="679822" y="6183"/>
                    <a:pt x="748011" y="10411"/>
                    <a:pt x="815787" y="18544"/>
                  </a:cubicBezTo>
                  <a:cubicBezTo>
                    <a:pt x="825489" y="19708"/>
                    <a:pt x="834059" y="25695"/>
                    <a:pt x="843598" y="27815"/>
                  </a:cubicBezTo>
                  <a:cubicBezTo>
                    <a:pt x="861947" y="31893"/>
                    <a:pt x="880871" y="33008"/>
                    <a:pt x="899220" y="37086"/>
                  </a:cubicBezTo>
                  <a:cubicBezTo>
                    <a:pt x="908759" y="39206"/>
                    <a:pt x="917392" y="44749"/>
                    <a:pt x="927031" y="46356"/>
                  </a:cubicBezTo>
                  <a:cubicBezTo>
                    <a:pt x="954632" y="50956"/>
                    <a:pt x="982652" y="52537"/>
                    <a:pt x="1010463" y="55627"/>
                  </a:cubicBezTo>
                  <a:cubicBezTo>
                    <a:pt x="1117215" y="82316"/>
                    <a:pt x="1048447" y="67776"/>
                    <a:pt x="1270032" y="74168"/>
                  </a:cubicBezTo>
                  <a:lnTo>
                    <a:pt x="2011657" y="92710"/>
                  </a:lnTo>
                  <a:cubicBezTo>
                    <a:pt x="2024017" y="95800"/>
                    <a:pt x="2036561" y="98233"/>
                    <a:pt x="2048738" y="101980"/>
                  </a:cubicBezTo>
                  <a:cubicBezTo>
                    <a:pt x="2076757" y="110602"/>
                    <a:pt x="2132171" y="129793"/>
                    <a:pt x="2132171" y="129793"/>
                  </a:cubicBezTo>
                  <a:lnTo>
                    <a:pt x="2530794" y="120522"/>
                  </a:lnTo>
                  <a:cubicBezTo>
                    <a:pt x="2549575" y="119755"/>
                    <a:pt x="2567735" y="113327"/>
                    <a:pt x="2586416" y="111251"/>
                  </a:cubicBezTo>
                  <a:cubicBezTo>
                    <a:pt x="2679012" y="100962"/>
                    <a:pt x="2771520" y="88910"/>
                    <a:pt x="2864525" y="83439"/>
                  </a:cubicBezTo>
                  <a:cubicBezTo>
                    <a:pt x="3247650" y="60902"/>
                    <a:pt x="3074579" y="69677"/>
                    <a:pt x="3383662" y="55627"/>
                  </a:cubicBezTo>
                  <a:cubicBezTo>
                    <a:pt x="3528897" y="58717"/>
                    <a:pt x="3674275" y="57762"/>
                    <a:pt x="3819367" y="64898"/>
                  </a:cubicBezTo>
                  <a:cubicBezTo>
                    <a:pt x="3863015" y="67045"/>
                    <a:pt x="3906612" y="73430"/>
                    <a:pt x="3949151" y="83439"/>
                  </a:cubicBezTo>
                  <a:cubicBezTo>
                    <a:pt x="4090910" y="116795"/>
                    <a:pt x="3687039" y="120522"/>
                    <a:pt x="4088206" y="120522"/>
                  </a:cubicBezTo>
                  <a:lnTo>
                    <a:pt x="4560991" y="120522"/>
                  </a:lnTo>
                </a:path>
              </a:pathLst>
            </a:custGeom>
            <a:ln w="254000" cmpd="sng">
              <a:solidFill>
                <a:srgbClr val="FFFF00">
                  <a:alpha val="21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416377" y="4469112"/>
              <a:ext cx="2068064" cy="45719"/>
            </a:xfrm>
            <a:custGeom>
              <a:avLst/>
              <a:gdLst>
                <a:gd name="connsiteX0" fmla="*/ 0 w 4560991"/>
                <a:gd name="connsiteY0" fmla="*/ 120522 h 129793"/>
                <a:gd name="connsiteX1" fmla="*/ 101973 w 4560991"/>
                <a:gd name="connsiteY1" fmla="*/ 83439 h 129793"/>
                <a:gd name="connsiteX2" fmla="*/ 213217 w 4560991"/>
                <a:gd name="connsiteY2" fmla="*/ 64898 h 129793"/>
                <a:gd name="connsiteX3" fmla="*/ 361542 w 4560991"/>
                <a:gd name="connsiteY3" fmla="*/ 27815 h 129793"/>
                <a:gd name="connsiteX4" fmla="*/ 435704 w 4560991"/>
                <a:gd name="connsiteY4" fmla="*/ 18544 h 129793"/>
                <a:gd name="connsiteX5" fmla="*/ 611840 w 4560991"/>
                <a:gd name="connsiteY5" fmla="*/ 3 h 129793"/>
                <a:gd name="connsiteX6" fmla="*/ 815787 w 4560991"/>
                <a:gd name="connsiteY6" fmla="*/ 18544 h 129793"/>
                <a:gd name="connsiteX7" fmla="*/ 843598 w 4560991"/>
                <a:gd name="connsiteY7" fmla="*/ 27815 h 129793"/>
                <a:gd name="connsiteX8" fmla="*/ 899220 w 4560991"/>
                <a:gd name="connsiteY8" fmla="*/ 37086 h 129793"/>
                <a:gd name="connsiteX9" fmla="*/ 927031 w 4560991"/>
                <a:gd name="connsiteY9" fmla="*/ 46356 h 129793"/>
                <a:gd name="connsiteX10" fmla="*/ 1010463 w 4560991"/>
                <a:gd name="connsiteY10" fmla="*/ 55627 h 129793"/>
                <a:gd name="connsiteX11" fmla="*/ 1270032 w 4560991"/>
                <a:gd name="connsiteY11" fmla="*/ 74168 h 129793"/>
                <a:gd name="connsiteX12" fmla="*/ 2011657 w 4560991"/>
                <a:gd name="connsiteY12" fmla="*/ 92710 h 129793"/>
                <a:gd name="connsiteX13" fmla="*/ 2048738 w 4560991"/>
                <a:gd name="connsiteY13" fmla="*/ 101980 h 129793"/>
                <a:gd name="connsiteX14" fmla="*/ 2132171 w 4560991"/>
                <a:gd name="connsiteY14" fmla="*/ 129793 h 129793"/>
                <a:gd name="connsiteX15" fmla="*/ 2530794 w 4560991"/>
                <a:gd name="connsiteY15" fmla="*/ 120522 h 129793"/>
                <a:gd name="connsiteX16" fmla="*/ 2586416 w 4560991"/>
                <a:gd name="connsiteY16" fmla="*/ 111251 h 129793"/>
                <a:gd name="connsiteX17" fmla="*/ 2864525 w 4560991"/>
                <a:gd name="connsiteY17" fmla="*/ 83439 h 129793"/>
                <a:gd name="connsiteX18" fmla="*/ 3383662 w 4560991"/>
                <a:gd name="connsiteY18" fmla="*/ 55627 h 129793"/>
                <a:gd name="connsiteX19" fmla="*/ 3819367 w 4560991"/>
                <a:gd name="connsiteY19" fmla="*/ 64898 h 129793"/>
                <a:gd name="connsiteX20" fmla="*/ 3949151 w 4560991"/>
                <a:gd name="connsiteY20" fmla="*/ 83439 h 129793"/>
                <a:gd name="connsiteX21" fmla="*/ 4088206 w 4560991"/>
                <a:gd name="connsiteY21" fmla="*/ 120522 h 129793"/>
                <a:gd name="connsiteX22" fmla="*/ 4560991 w 4560991"/>
                <a:gd name="connsiteY22" fmla="*/ 120522 h 12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60991" h="129793">
                  <a:moveTo>
                    <a:pt x="0" y="120522"/>
                  </a:moveTo>
                  <a:cubicBezTo>
                    <a:pt x="44729" y="98156"/>
                    <a:pt x="44098" y="95623"/>
                    <a:pt x="101973" y="83439"/>
                  </a:cubicBezTo>
                  <a:cubicBezTo>
                    <a:pt x="138759" y="75694"/>
                    <a:pt x="177071" y="75226"/>
                    <a:pt x="213217" y="64898"/>
                  </a:cubicBezTo>
                  <a:cubicBezTo>
                    <a:pt x="270655" y="48486"/>
                    <a:pt x="300279" y="38627"/>
                    <a:pt x="361542" y="27815"/>
                  </a:cubicBezTo>
                  <a:cubicBezTo>
                    <a:pt x="386076" y="23485"/>
                    <a:pt x="411041" y="22068"/>
                    <a:pt x="435704" y="18544"/>
                  </a:cubicBezTo>
                  <a:cubicBezTo>
                    <a:pt x="565499" y="0"/>
                    <a:pt x="398782" y="16392"/>
                    <a:pt x="611840" y="3"/>
                  </a:cubicBezTo>
                  <a:cubicBezTo>
                    <a:pt x="679822" y="6183"/>
                    <a:pt x="748011" y="10411"/>
                    <a:pt x="815787" y="18544"/>
                  </a:cubicBezTo>
                  <a:cubicBezTo>
                    <a:pt x="825489" y="19708"/>
                    <a:pt x="834059" y="25695"/>
                    <a:pt x="843598" y="27815"/>
                  </a:cubicBezTo>
                  <a:cubicBezTo>
                    <a:pt x="861947" y="31893"/>
                    <a:pt x="880871" y="33008"/>
                    <a:pt x="899220" y="37086"/>
                  </a:cubicBezTo>
                  <a:cubicBezTo>
                    <a:pt x="908759" y="39206"/>
                    <a:pt x="917392" y="44749"/>
                    <a:pt x="927031" y="46356"/>
                  </a:cubicBezTo>
                  <a:cubicBezTo>
                    <a:pt x="954632" y="50956"/>
                    <a:pt x="982652" y="52537"/>
                    <a:pt x="1010463" y="55627"/>
                  </a:cubicBezTo>
                  <a:cubicBezTo>
                    <a:pt x="1117215" y="82316"/>
                    <a:pt x="1048447" y="67776"/>
                    <a:pt x="1270032" y="74168"/>
                  </a:cubicBezTo>
                  <a:lnTo>
                    <a:pt x="2011657" y="92710"/>
                  </a:lnTo>
                  <a:cubicBezTo>
                    <a:pt x="2024017" y="95800"/>
                    <a:pt x="2036561" y="98233"/>
                    <a:pt x="2048738" y="101980"/>
                  </a:cubicBezTo>
                  <a:cubicBezTo>
                    <a:pt x="2076757" y="110602"/>
                    <a:pt x="2132171" y="129793"/>
                    <a:pt x="2132171" y="129793"/>
                  </a:cubicBezTo>
                  <a:lnTo>
                    <a:pt x="2530794" y="120522"/>
                  </a:lnTo>
                  <a:cubicBezTo>
                    <a:pt x="2549575" y="119755"/>
                    <a:pt x="2567735" y="113327"/>
                    <a:pt x="2586416" y="111251"/>
                  </a:cubicBezTo>
                  <a:cubicBezTo>
                    <a:pt x="2679012" y="100962"/>
                    <a:pt x="2771520" y="88910"/>
                    <a:pt x="2864525" y="83439"/>
                  </a:cubicBezTo>
                  <a:cubicBezTo>
                    <a:pt x="3247650" y="60902"/>
                    <a:pt x="3074579" y="69677"/>
                    <a:pt x="3383662" y="55627"/>
                  </a:cubicBezTo>
                  <a:cubicBezTo>
                    <a:pt x="3528897" y="58717"/>
                    <a:pt x="3674275" y="57762"/>
                    <a:pt x="3819367" y="64898"/>
                  </a:cubicBezTo>
                  <a:cubicBezTo>
                    <a:pt x="3863015" y="67045"/>
                    <a:pt x="3906612" y="73430"/>
                    <a:pt x="3949151" y="83439"/>
                  </a:cubicBezTo>
                  <a:cubicBezTo>
                    <a:pt x="4090910" y="116795"/>
                    <a:pt x="3687039" y="120522"/>
                    <a:pt x="4088206" y="120522"/>
                  </a:cubicBezTo>
                  <a:lnTo>
                    <a:pt x="4560991" y="120522"/>
                  </a:lnTo>
                </a:path>
              </a:pathLst>
            </a:custGeom>
            <a:ln w="254000" cmpd="sng">
              <a:solidFill>
                <a:srgbClr val="FFFF00">
                  <a:alpha val="39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…corresponding to:</a:t>
            </a:r>
            <a:endParaRPr lang="en-US" dirty="0"/>
          </a:p>
        </p:txBody>
      </p:sp>
      <p:grpSp>
        <p:nvGrpSpPr>
          <p:cNvPr id="5" name="Group 10"/>
          <p:cNvGrpSpPr/>
          <p:nvPr/>
        </p:nvGrpSpPr>
        <p:grpSpPr>
          <a:xfrm>
            <a:off x="461948" y="2095182"/>
            <a:ext cx="8271891" cy="3803263"/>
            <a:chOff x="461948" y="2095182"/>
            <a:chExt cx="8271891" cy="3803263"/>
          </a:xfrm>
        </p:grpSpPr>
        <p:grpSp>
          <p:nvGrpSpPr>
            <p:cNvPr id="7" name="Group 6"/>
            <p:cNvGrpSpPr/>
            <p:nvPr/>
          </p:nvGrpSpPr>
          <p:grpSpPr>
            <a:xfrm>
              <a:off x="461948" y="2095182"/>
              <a:ext cx="8271891" cy="3803263"/>
              <a:chOff x="461944" y="2095178"/>
              <a:chExt cx="8271891" cy="380326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61944" y="2151620"/>
                <a:ext cx="8271891" cy="3746821"/>
              </a:xfrm>
              <a:prstGeom prst="rect">
                <a:avLst/>
              </a:prstGeom>
            </p:spPr>
          </p:pic>
          <p:sp>
            <p:nvSpPr>
              <p:cNvPr id="6" name="Oval 5"/>
              <p:cNvSpPr/>
              <p:nvPr/>
            </p:nvSpPr>
            <p:spPr>
              <a:xfrm>
                <a:off x="2737556" y="2095178"/>
                <a:ext cx="3226740" cy="680007"/>
              </a:xfrm>
              <a:prstGeom prst="ellipse">
                <a:avLst/>
              </a:prstGeom>
              <a:noFill/>
              <a:ln w="25400">
                <a:solidFill>
                  <a:srgbClr val="FF0000">
                    <a:alpha val="61000"/>
                  </a:srgb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Freeform 21"/>
            <p:cNvSpPr/>
            <p:nvPr/>
          </p:nvSpPr>
          <p:spPr>
            <a:xfrm>
              <a:off x="693707" y="3883792"/>
              <a:ext cx="3524288" cy="45719"/>
            </a:xfrm>
            <a:custGeom>
              <a:avLst/>
              <a:gdLst>
                <a:gd name="connsiteX0" fmla="*/ 0 w 4560991"/>
                <a:gd name="connsiteY0" fmla="*/ 120522 h 129793"/>
                <a:gd name="connsiteX1" fmla="*/ 101973 w 4560991"/>
                <a:gd name="connsiteY1" fmla="*/ 83439 h 129793"/>
                <a:gd name="connsiteX2" fmla="*/ 213217 w 4560991"/>
                <a:gd name="connsiteY2" fmla="*/ 64898 h 129793"/>
                <a:gd name="connsiteX3" fmla="*/ 361542 w 4560991"/>
                <a:gd name="connsiteY3" fmla="*/ 27815 h 129793"/>
                <a:gd name="connsiteX4" fmla="*/ 435704 w 4560991"/>
                <a:gd name="connsiteY4" fmla="*/ 18544 h 129793"/>
                <a:gd name="connsiteX5" fmla="*/ 611840 w 4560991"/>
                <a:gd name="connsiteY5" fmla="*/ 3 h 129793"/>
                <a:gd name="connsiteX6" fmla="*/ 815787 w 4560991"/>
                <a:gd name="connsiteY6" fmla="*/ 18544 h 129793"/>
                <a:gd name="connsiteX7" fmla="*/ 843598 w 4560991"/>
                <a:gd name="connsiteY7" fmla="*/ 27815 h 129793"/>
                <a:gd name="connsiteX8" fmla="*/ 899220 w 4560991"/>
                <a:gd name="connsiteY8" fmla="*/ 37086 h 129793"/>
                <a:gd name="connsiteX9" fmla="*/ 927031 w 4560991"/>
                <a:gd name="connsiteY9" fmla="*/ 46356 h 129793"/>
                <a:gd name="connsiteX10" fmla="*/ 1010463 w 4560991"/>
                <a:gd name="connsiteY10" fmla="*/ 55627 h 129793"/>
                <a:gd name="connsiteX11" fmla="*/ 1270032 w 4560991"/>
                <a:gd name="connsiteY11" fmla="*/ 74168 h 129793"/>
                <a:gd name="connsiteX12" fmla="*/ 2011657 w 4560991"/>
                <a:gd name="connsiteY12" fmla="*/ 92710 h 129793"/>
                <a:gd name="connsiteX13" fmla="*/ 2048738 w 4560991"/>
                <a:gd name="connsiteY13" fmla="*/ 101980 h 129793"/>
                <a:gd name="connsiteX14" fmla="*/ 2132171 w 4560991"/>
                <a:gd name="connsiteY14" fmla="*/ 129793 h 129793"/>
                <a:gd name="connsiteX15" fmla="*/ 2530794 w 4560991"/>
                <a:gd name="connsiteY15" fmla="*/ 120522 h 129793"/>
                <a:gd name="connsiteX16" fmla="*/ 2586416 w 4560991"/>
                <a:gd name="connsiteY16" fmla="*/ 111251 h 129793"/>
                <a:gd name="connsiteX17" fmla="*/ 2864525 w 4560991"/>
                <a:gd name="connsiteY17" fmla="*/ 83439 h 129793"/>
                <a:gd name="connsiteX18" fmla="*/ 3383662 w 4560991"/>
                <a:gd name="connsiteY18" fmla="*/ 55627 h 129793"/>
                <a:gd name="connsiteX19" fmla="*/ 3819367 w 4560991"/>
                <a:gd name="connsiteY19" fmla="*/ 64898 h 129793"/>
                <a:gd name="connsiteX20" fmla="*/ 3949151 w 4560991"/>
                <a:gd name="connsiteY20" fmla="*/ 83439 h 129793"/>
                <a:gd name="connsiteX21" fmla="*/ 4088206 w 4560991"/>
                <a:gd name="connsiteY21" fmla="*/ 120522 h 129793"/>
                <a:gd name="connsiteX22" fmla="*/ 4560991 w 4560991"/>
                <a:gd name="connsiteY22" fmla="*/ 120522 h 12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60991" h="129793">
                  <a:moveTo>
                    <a:pt x="0" y="120522"/>
                  </a:moveTo>
                  <a:cubicBezTo>
                    <a:pt x="44729" y="98156"/>
                    <a:pt x="44098" y="95623"/>
                    <a:pt x="101973" y="83439"/>
                  </a:cubicBezTo>
                  <a:cubicBezTo>
                    <a:pt x="138759" y="75694"/>
                    <a:pt x="177071" y="75226"/>
                    <a:pt x="213217" y="64898"/>
                  </a:cubicBezTo>
                  <a:cubicBezTo>
                    <a:pt x="270655" y="48486"/>
                    <a:pt x="300279" y="38627"/>
                    <a:pt x="361542" y="27815"/>
                  </a:cubicBezTo>
                  <a:cubicBezTo>
                    <a:pt x="386076" y="23485"/>
                    <a:pt x="411041" y="22068"/>
                    <a:pt x="435704" y="18544"/>
                  </a:cubicBezTo>
                  <a:cubicBezTo>
                    <a:pt x="565499" y="0"/>
                    <a:pt x="398782" y="16392"/>
                    <a:pt x="611840" y="3"/>
                  </a:cubicBezTo>
                  <a:cubicBezTo>
                    <a:pt x="679822" y="6183"/>
                    <a:pt x="748011" y="10411"/>
                    <a:pt x="815787" y="18544"/>
                  </a:cubicBezTo>
                  <a:cubicBezTo>
                    <a:pt x="825489" y="19708"/>
                    <a:pt x="834059" y="25695"/>
                    <a:pt x="843598" y="27815"/>
                  </a:cubicBezTo>
                  <a:cubicBezTo>
                    <a:pt x="861947" y="31893"/>
                    <a:pt x="880871" y="33008"/>
                    <a:pt x="899220" y="37086"/>
                  </a:cubicBezTo>
                  <a:cubicBezTo>
                    <a:pt x="908759" y="39206"/>
                    <a:pt x="917392" y="44749"/>
                    <a:pt x="927031" y="46356"/>
                  </a:cubicBezTo>
                  <a:cubicBezTo>
                    <a:pt x="954632" y="50956"/>
                    <a:pt x="982652" y="52537"/>
                    <a:pt x="1010463" y="55627"/>
                  </a:cubicBezTo>
                  <a:cubicBezTo>
                    <a:pt x="1117215" y="82316"/>
                    <a:pt x="1048447" y="67776"/>
                    <a:pt x="1270032" y="74168"/>
                  </a:cubicBezTo>
                  <a:lnTo>
                    <a:pt x="2011657" y="92710"/>
                  </a:lnTo>
                  <a:cubicBezTo>
                    <a:pt x="2024017" y="95800"/>
                    <a:pt x="2036561" y="98233"/>
                    <a:pt x="2048738" y="101980"/>
                  </a:cubicBezTo>
                  <a:cubicBezTo>
                    <a:pt x="2076757" y="110602"/>
                    <a:pt x="2132171" y="129793"/>
                    <a:pt x="2132171" y="129793"/>
                  </a:cubicBezTo>
                  <a:lnTo>
                    <a:pt x="2530794" y="120522"/>
                  </a:lnTo>
                  <a:cubicBezTo>
                    <a:pt x="2549575" y="119755"/>
                    <a:pt x="2567735" y="113327"/>
                    <a:pt x="2586416" y="111251"/>
                  </a:cubicBezTo>
                  <a:cubicBezTo>
                    <a:pt x="2679012" y="100962"/>
                    <a:pt x="2771520" y="88910"/>
                    <a:pt x="2864525" y="83439"/>
                  </a:cubicBezTo>
                  <a:cubicBezTo>
                    <a:pt x="3247650" y="60902"/>
                    <a:pt x="3074579" y="69677"/>
                    <a:pt x="3383662" y="55627"/>
                  </a:cubicBezTo>
                  <a:cubicBezTo>
                    <a:pt x="3528897" y="58717"/>
                    <a:pt x="3674275" y="57762"/>
                    <a:pt x="3819367" y="64898"/>
                  </a:cubicBezTo>
                  <a:cubicBezTo>
                    <a:pt x="3863015" y="67045"/>
                    <a:pt x="3906612" y="73430"/>
                    <a:pt x="3949151" y="83439"/>
                  </a:cubicBezTo>
                  <a:cubicBezTo>
                    <a:pt x="4090910" y="116795"/>
                    <a:pt x="3687039" y="120522"/>
                    <a:pt x="4088206" y="120522"/>
                  </a:cubicBezTo>
                  <a:lnTo>
                    <a:pt x="4560991" y="120522"/>
                  </a:lnTo>
                </a:path>
              </a:pathLst>
            </a:custGeom>
            <a:ln w="254000" cmpd="sng">
              <a:solidFill>
                <a:srgbClr val="FFFF00">
                  <a:alpha val="39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5162516" y="4237348"/>
              <a:ext cx="3301279" cy="45719"/>
            </a:xfrm>
            <a:custGeom>
              <a:avLst/>
              <a:gdLst>
                <a:gd name="connsiteX0" fmla="*/ 0 w 4560991"/>
                <a:gd name="connsiteY0" fmla="*/ 120522 h 129793"/>
                <a:gd name="connsiteX1" fmla="*/ 101973 w 4560991"/>
                <a:gd name="connsiteY1" fmla="*/ 83439 h 129793"/>
                <a:gd name="connsiteX2" fmla="*/ 213217 w 4560991"/>
                <a:gd name="connsiteY2" fmla="*/ 64898 h 129793"/>
                <a:gd name="connsiteX3" fmla="*/ 361542 w 4560991"/>
                <a:gd name="connsiteY3" fmla="*/ 27815 h 129793"/>
                <a:gd name="connsiteX4" fmla="*/ 435704 w 4560991"/>
                <a:gd name="connsiteY4" fmla="*/ 18544 h 129793"/>
                <a:gd name="connsiteX5" fmla="*/ 611840 w 4560991"/>
                <a:gd name="connsiteY5" fmla="*/ 3 h 129793"/>
                <a:gd name="connsiteX6" fmla="*/ 815787 w 4560991"/>
                <a:gd name="connsiteY6" fmla="*/ 18544 h 129793"/>
                <a:gd name="connsiteX7" fmla="*/ 843598 w 4560991"/>
                <a:gd name="connsiteY7" fmla="*/ 27815 h 129793"/>
                <a:gd name="connsiteX8" fmla="*/ 899220 w 4560991"/>
                <a:gd name="connsiteY8" fmla="*/ 37086 h 129793"/>
                <a:gd name="connsiteX9" fmla="*/ 927031 w 4560991"/>
                <a:gd name="connsiteY9" fmla="*/ 46356 h 129793"/>
                <a:gd name="connsiteX10" fmla="*/ 1010463 w 4560991"/>
                <a:gd name="connsiteY10" fmla="*/ 55627 h 129793"/>
                <a:gd name="connsiteX11" fmla="*/ 1270032 w 4560991"/>
                <a:gd name="connsiteY11" fmla="*/ 74168 h 129793"/>
                <a:gd name="connsiteX12" fmla="*/ 2011657 w 4560991"/>
                <a:gd name="connsiteY12" fmla="*/ 92710 h 129793"/>
                <a:gd name="connsiteX13" fmla="*/ 2048738 w 4560991"/>
                <a:gd name="connsiteY13" fmla="*/ 101980 h 129793"/>
                <a:gd name="connsiteX14" fmla="*/ 2132171 w 4560991"/>
                <a:gd name="connsiteY14" fmla="*/ 129793 h 129793"/>
                <a:gd name="connsiteX15" fmla="*/ 2530794 w 4560991"/>
                <a:gd name="connsiteY15" fmla="*/ 120522 h 129793"/>
                <a:gd name="connsiteX16" fmla="*/ 2586416 w 4560991"/>
                <a:gd name="connsiteY16" fmla="*/ 111251 h 129793"/>
                <a:gd name="connsiteX17" fmla="*/ 2864525 w 4560991"/>
                <a:gd name="connsiteY17" fmla="*/ 83439 h 129793"/>
                <a:gd name="connsiteX18" fmla="*/ 3383662 w 4560991"/>
                <a:gd name="connsiteY18" fmla="*/ 55627 h 129793"/>
                <a:gd name="connsiteX19" fmla="*/ 3819367 w 4560991"/>
                <a:gd name="connsiteY19" fmla="*/ 64898 h 129793"/>
                <a:gd name="connsiteX20" fmla="*/ 3949151 w 4560991"/>
                <a:gd name="connsiteY20" fmla="*/ 83439 h 129793"/>
                <a:gd name="connsiteX21" fmla="*/ 4088206 w 4560991"/>
                <a:gd name="connsiteY21" fmla="*/ 120522 h 129793"/>
                <a:gd name="connsiteX22" fmla="*/ 4560991 w 4560991"/>
                <a:gd name="connsiteY22" fmla="*/ 120522 h 12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60991" h="129793">
                  <a:moveTo>
                    <a:pt x="0" y="120522"/>
                  </a:moveTo>
                  <a:cubicBezTo>
                    <a:pt x="44729" y="98156"/>
                    <a:pt x="44098" y="95623"/>
                    <a:pt x="101973" y="83439"/>
                  </a:cubicBezTo>
                  <a:cubicBezTo>
                    <a:pt x="138759" y="75694"/>
                    <a:pt x="177071" y="75226"/>
                    <a:pt x="213217" y="64898"/>
                  </a:cubicBezTo>
                  <a:cubicBezTo>
                    <a:pt x="270655" y="48486"/>
                    <a:pt x="300279" y="38627"/>
                    <a:pt x="361542" y="27815"/>
                  </a:cubicBezTo>
                  <a:cubicBezTo>
                    <a:pt x="386076" y="23485"/>
                    <a:pt x="411041" y="22068"/>
                    <a:pt x="435704" y="18544"/>
                  </a:cubicBezTo>
                  <a:cubicBezTo>
                    <a:pt x="565499" y="0"/>
                    <a:pt x="398782" y="16392"/>
                    <a:pt x="611840" y="3"/>
                  </a:cubicBezTo>
                  <a:cubicBezTo>
                    <a:pt x="679822" y="6183"/>
                    <a:pt x="748011" y="10411"/>
                    <a:pt x="815787" y="18544"/>
                  </a:cubicBezTo>
                  <a:cubicBezTo>
                    <a:pt x="825489" y="19708"/>
                    <a:pt x="834059" y="25695"/>
                    <a:pt x="843598" y="27815"/>
                  </a:cubicBezTo>
                  <a:cubicBezTo>
                    <a:pt x="861947" y="31893"/>
                    <a:pt x="880871" y="33008"/>
                    <a:pt x="899220" y="37086"/>
                  </a:cubicBezTo>
                  <a:cubicBezTo>
                    <a:pt x="908759" y="39206"/>
                    <a:pt x="917392" y="44749"/>
                    <a:pt x="927031" y="46356"/>
                  </a:cubicBezTo>
                  <a:cubicBezTo>
                    <a:pt x="954632" y="50956"/>
                    <a:pt x="982652" y="52537"/>
                    <a:pt x="1010463" y="55627"/>
                  </a:cubicBezTo>
                  <a:cubicBezTo>
                    <a:pt x="1117215" y="82316"/>
                    <a:pt x="1048447" y="67776"/>
                    <a:pt x="1270032" y="74168"/>
                  </a:cubicBezTo>
                  <a:lnTo>
                    <a:pt x="2011657" y="92710"/>
                  </a:lnTo>
                  <a:cubicBezTo>
                    <a:pt x="2024017" y="95800"/>
                    <a:pt x="2036561" y="98233"/>
                    <a:pt x="2048738" y="101980"/>
                  </a:cubicBezTo>
                  <a:cubicBezTo>
                    <a:pt x="2076757" y="110602"/>
                    <a:pt x="2132171" y="129793"/>
                    <a:pt x="2132171" y="129793"/>
                  </a:cubicBezTo>
                  <a:lnTo>
                    <a:pt x="2530794" y="120522"/>
                  </a:lnTo>
                  <a:cubicBezTo>
                    <a:pt x="2549575" y="119755"/>
                    <a:pt x="2567735" y="113327"/>
                    <a:pt x="2586416" y="111251"/>
                  </a:cubicBezTo>
                  <a:cubicBezTo>
                    <a:pt x="2679012" y="100962"/>
                    <a:pt x="2771520" y="88910"/>
                    <a:pt x="2864525" y="83439"/>
                  </a:cubicBezTo>
                  <a:cubicBezTo>
                    <a:pt x="3247650" y="60902"/>
                    <a:pt x="3074579" y="69677"/>
                    <a:pt x="3383662" y="55627"/>
                  </a:cubicBezTo>
                  <a:cubicBezTo>
                    <a:pt x="3528897" y="58717"/>
                    <a:pt x="3674275" y="57762"/>
                    <a:pt x="3819367" y="64898"/>
                  </a:cubicBezTo>
                  <a:cubicBezTo>
                    <a:pt x="3863015" y="67045"/>
                    <a:pt x="3906612" y="73430"/>
                    <a:pt x="3949151" y="83439"/>
                  </a:cubicBezTo>
                  <a:cubicBezTo>
                    <a:pt x="4090910" y="116795"/>
                    <a:pt x="3687039" y="120522"/>
                    <a:pt x="4088206" y="120522"/>
                  </a:cubicBezTo>
                  <a:lnTo>
                    <a:pt x="4560991" y="120522"/>
                  </a:lnTo>
                </a:path>
              </a:pathLst>
            </a:custGeom>
            <a:ln w="254000" cmpd="sng">
              <a:solidFill>
                <a:srgbClr val="FFFF00">
                  <a:alpha val="39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916716" y="4435467"/>
              <a:ext cx="4367364" cy="45719"/>
            </a:xfrm>
            <a:custGeom>
              <a:avLst/>
              <a:gdLst>
                <a:gd name="connsiteX0" fmla="*/ 0 w 4560991"/>
                <a:gd name="connsiteY0" fmla="*/ 120522 h 129793"/>
                <a:gd name="connsiteX1" fmla="*/ 101973 w 4560991"/>
                <a:gd name="connsiteY1" fmla="*/ 83439 h 129793"/>
                <a:gd name="connsiteX2" fmla="*/ 213217 w 4560991"/>
                <a:gd name="connsiteY2" fmla="*/ 64898 h 129793"/>
                <a:gd name="connsiteX3" fmla="*/ 361542 w 4560991"/>
                <a:gd name="connsiteY3" fmla="*/ 27815 h 129793"/>
                <a:gd name="connsiteX4" fmla="*/ 435704 w 4560991"/>
                <a:gd name="connsiteY4" fmla="*/ 18544 h 129793"/>
                <a:gd name="connsiteX5" fmla="*/ 611840 w 4560991"/>
                <a:gd name="connsiteY5" fmla="*/ 3 h 129793"/>
                <a:gd name="connsiteX6" fmla="*/ 815787 w 4560991"/>
                <a:gd name="connsiteY6" fmla="*/ 18544 h 129793"/>
                <a:gd name="connsiteX7" fmla="*/ 843598 w 4560991"/>
                <a:gd name="connsiteY7" fmla="*/ 27815 h 129793"/>
                <a:gd name="connsiteX8" fmla="*/ 899220 w 4560991"/>
                <a:gd name="connsiteY8" fmla="*/ 37086 h 129793"/>
                <a:gd name="connsiteX9" fmla="*/ 927031 w 4560991"/>
                <a:gd name="connsiteY9" fmla="*/ 46356 h 129793"/>
                <a:gd name="connsiteX10" fmla="*/ 1010463 w 4560991"/>
                <a:gd name="connsiteY10" fmla="*/ 55627 h 129793"/>
                <a:gd name="connsiteX11" fmla="*/ 1270032 w 4560991"/>
                <a:gd name="connsiteY11" fmla="*/ 74168 h 129793"/>
                <a:gd name="connsiteX12" fmla="*/ 2011657 w 4560991"/>
                <a:gd name="connsiteY12" fmla="*/ 92710 h 129793"/>
                <a:gd name="connsiteX13" fmla="*/ 2048738 w 4560991"/>
                <a:gd name="connsiteY13" fmla="*/ 101980 h 129793"/>
                <a:gd name="connsiteX14" fmla="*/ 2132171 w 4560991"/>
                <a:gd name="connsiteY14" fmla="*/ 129793 h 129793"/>
                <a:gd name="connsiteX15" fmla="*/ 2530794 w 4560991"/>
                <a:gd name="connsiteY15" fmla="*/ 120522 h 129793"/>
                <a:gd name="connsiteX16" fmla="*/ 2586416 w 4560991"/>
                <a:gd name="connsiteY16" fmla="*/ 111251 h 129793"/>
                <a:gd name="connsiteX17" fmla="*/ 2864525 w 4560991"/>
                <a:gd name="connsiteY17" fmla="*/ 83439 h 129793"/>
                <a:gd name="connsiteX18" fmla="*/ 3383662 w 4560991"/>
                <a:gd name="connsiteY18" fmla="*/ 55627 h 129793"/>
                <a:gd name="connsiteX19" fmla="*/ 3819367 w 4560991"/>
                <a:gd name="connsiteY19" fmla="*/ 64898 h 129793"/>
                <a:gd name="connsiteX20" fmla="*/ 3949151 w 4560991"/>
                <a:gd name="connsiteY20" fmla="*/ 83439 h 129793"/>
                <a:gd name="connsiteX21" fmla="*/ 4088206 w 4560991"/>
                <a:gd name="connsiteY21" fmla="*/ 120522 h 129793"/>
                <a:gd name="connsiteX22" fmla="*/ 4560991 w 4560991"/>
                <a:gd name="connsiteY22" fmla="*/ 120522 h 129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560991" h="129793">
                  <a:moveTo>
                    <a:pt x="0" y="120522"/>
                  </a:moveTo>
                  <a:cubicBezTo>
                    <a:pt x="44729" y="98156"/>
                    <a:pt x="44098" y="95623"/>
                    <a:pt x="101973" y="83439"/>
                  </a:cubicBezTo>
                  <a:cubicBezTo>
                    <a:pt x="138759" y="75694"/>
                    <a:pt x="177071" y="75226"/>
                    <a:pt x="213217" y="64898"/>
                  </a:cubicBezTo>
                  <a:cubicBezTo>
                    <a:pt x="270655" y="48486"/>
                    <a:pt x="300279" y="38627"/>
                    <a:pt x="361542" y="27815"/>
                  </a:cubicBezTo>
                  <a:cubicBezTo>
                    <a:pt x="386076" y="23485"/>
                    <a:pt x="411041" y="22068"/>
                    <a:pt x="435704" y="18544"/>
                  </a:cubicBezTo>
                  <a:cubicBezTo>
                    <a:pt x="565499" y="0"/>
                    <a:pt x="398782" y="16392"/>
                    <a:pt x="611840" y="3"/>
                  </a:cubicBezTo>
                  <a:cubicBezTo>
                    <a:pt x="679822" y="6183"/>
                    <a:pt x="748011" y="10411"/>
                    <a:pt x="815787" y="18544"/>
                  </a:cubicBezTo>
                  <a:cubicBezTo>
                    <a:pt x="825489" y="19708"/>
                    <a:pt x="834059" y="25695"/>
                    <a:pt x="843598" y="27815"/>
                  </a:cubicBezTo>
                  <a:cubicBezTo>
                    <a:pt x="861947" y="31893"/>
                    <a:pt x="880871" y="33008"/>
                    <a:pt x="899220" y="37086"/>
                  </a:cubicBezTo>
                  <a:cubicBezTo>
                    <a:pt x="908759" y="39206"/>
                    <a:pt x="917392" y="44749"/>
                    <a:pt x="927031" y="46356"/>
                  </a:cubicBezTo>
                  <a:cubicBezTo>
                    <a:pt x="954632" y="50956"/>
                    <a:pt x="982652" y="52537"/>
                    <a:pt x="1010463" y="55627"/>
                  </a:cubicBezTo>
                  <a:cubicBezTo>
                    <a:pt x="1117215" y="82316"/>
                    <a:pt x="1048447" y="67776"/>
                    <a:pt x="1270032" y="74168"/>
                  </a:cubicBezTo>
                  <a:lnTo>
                    <a:pt x="2011657" y="92710"/>
                  </a:lnTo>
                  <a:cubicBezTo>
                    <a:pt x="2024017" y="95800"/>
                    <a:pt x="2036561" y="98233"/>
                    <a:pt x="2048738" y="101980"/>
                  </a:cubicBezTo>
                  <a:cubicBezTo>
                    <a:pt x="2076757" y="110602"/>
                    <a:pt x="2132171" y="129793"/>
                    <a:pt x="2132171" y="129793"/>
                  </a:cubicBezTo>
                  <a:lnTo>
                    <a:pt x="2530794" y="120522"/>
                  </a:lnTo>
                  <a:cubicBezTo>
                    <a:pt x="2549575" y="119755"/>
                    <a:pt x="2567735" y="113327"/>
                    <a:pt x="2586416" y="111251"/>
                  </a:cubicBezTo>
                  <a:cubicBezTo>
                    <a:pt x="2679012" y="100962"/>
                    <a:pt x="2771520" y="88910"/>
                    <a:pt x="2864525" y="83439"/>
                  </a:cubicBezTo>
                  <a:cubicBezTo>
                    <a:pt x="3247650" y="60902"/>
                    <a:pt x="3074579" y="69677"/>
                    <a:pt x="3383662" y="55627"/>
                  </a:cubicBezTo>
                  <a:cubicBezTo>
                    <a:pt x="3528897" y="58717"/>
                    <a:pt x="3674275" y="57762"/>
                    <a:pt x="3819367" y="64898"/>
                  </a:cubicBezTo>
                  <a:cubicBezTo>
                    <a:pt x="3863015" y="67045"/>
                    <a:pt x="3906612" y="73430"/>
                    <a:pt x="3949151" y="83439"/>
                  </a:cubicBezTo>
                  <a:cubicBezTo>
                    <a:pt x="4090910" y="116795"/>
                    <a:pt x="3687039" y="120522"/>
                    <a:pt x="4088206" y="120522"/>
                  </a:cubicBezTo>
                  <a:lnTo>
                    <a:pt x="4560991" y="120522"/>
                  </a:lnTo>
                </a:path>
              </a:pathLst>
            </a:custGeom>
            <a:ln w="254000" cmpd="sng">
              <a:solidFill>
                <a:srgbClr val="FFFF00">
                  <a:alpha val="39000"/>
                </a:srgbClr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</a:t>
            </a:r>
            <a:r>
              <a:rPr lang="en-US" i="1" dirty="0" smtClean="0"/>
              <a:t>not </a:t>
            </a:r>
            <a:r>
              <a:rPr lang="en-US" dirty="0" smtClean="0"/>
              <a:t>generate RDF/XML files separately</a:t>
            </a:r>
          </a:p>
          <a:p>
            <a:pPr lvl="1"/>
            <a:r>
              <a:rPr lang="en-US" dirty="0" smtClean="0"/>
              <a:t>RDF/XML is complex</a:t>
            </a:r>
          </a:p>
          <a:p>
            <a:pPr lvl="1"/>
            <a:r>
              <a:rPr lang="en-US" dirty="0" smtClean="0"/>
              <a:t>it requires a separate storage, generation, etc mechanism</a:t>
            </a:r>
          </a:p>
          <a:p>
            <a:pPr lvl="2"/>
            <a:r>
              <a:rPr lang="en-US" dirty="0" smtClean="0"/>
              <a:t>that is also valid for, e.g., Turtle</a:t>
            </a:r>
          </a:p>
          <a:p>
            <a:pPr lvl="2"/>
            <a:r>
              <a:rPr lang="en-US" dirty="0" smtClean="0"/>
              <a:t>even when authoring with, say, Emacs, creating an extra file is a load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Authors of the “traditional Web”…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triples are embedded in the HTML file</a:t>
            </a:r>
          </a:p>
          <a:p>
            <a:pPr lvl="1"/>
            <a:r>
              <a:rPr lang="en-US" dirty="0" smtClean="0"/>
              <a:t>a client may know how to extract RDF triples directly from that file; or</a:t>
            </a:r>
          </a:p>
          <a:p>
            <a:pPr lvl="1"/>
            <a:r>
              <a:rPr lang="en-US" dirty="0" smtClean="0"/>
              <a:t>an online “distiller” service is used; or</a:t>
            </a:r>
          </a:p>
          <a:p>
            <a:pPr lvl="1"/>
            <a:r>
              <a:rPr lang="en-US" dirty="0" smtClean="0"/>
              <a:t>the server is set up to generate the Turtle file </a:t>
            </a:r>
            <a:r>
              <a:rPr lang="en-US" dirty="0" smtClean="0"/>
              <a:t>automatically and let content negotiation work (previous examples)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does the Turtle </a:t>
            </a:r>
            <a:r>
              <a:rPr lang="en-US" smtClean="0"/>
              <a:t>content come </a:t>
            </a:r>
            <a:r>
              <a:rPr lang="en-US" dirty="0" smtClean="0"/>
              <a:t>from?</a:t>
            </a:r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example, use an online service…</a:t>
            </a:r>
            <a:endParaRPr lang="en-US" dirty="0"/>
          </a:p>
        </p:txBody>
      </p:sp>
      <p:grpSp>
        <p:nvGrpSpPr>
          <p:cNvPr id="3" name="Group 9"/>
          <p:cNvGrpSpPr/>
          <p:nvPr/>
        </p:nvGrpSpPr>
        <p:grpSpPr>
          <a:xfrm>
            <a:off x="582960" y="2095182"/>
            <a:ext cx="8029859" cy="3803263"/>
            <a:chOff x="582960" y="2095178"/>
            <a:chExt cx="8029859" cy="38032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2960" y="2151620"/>
              <a:ext cx="8029859" cy="374682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2737555" y="2095178"/>
              <a:ext cx="4706501" cy="680007"/>
            </a:xfrm>
            <a:prstGeom prst="ellipse">
              <a:avLst/>
            </a:prstGeom>
            <a:noFill/>
            <a:ln w="25400">
              <a:solidFill>
                <a:srgbClr val="FF0000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or set up the server…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3"/>
          </p:nvPr>
        </p:nvSpPr>
        <p:spPr>
          <a:xfrm>
            <a:off x="290169" y="1775088"/>
            <a:ext cx="8689971" cy="2283752"/>
          </a:xfrm>
        </p:spPr>
        <p:txBody>
          <a:bodyPr/>
          <a:lstStyle/>
          <a:p>
            <a:r>
              <a:rPr lang="en-US" dirty="0" err="1" smtClean="0"/>
              <a:t>RewriteEngine</a:t>
            </a:r>
            <a:r>
              <a:rPr lang="en-US" dirty="0" smtClean="0"/>
              <a:t> On</a:t>
            </a:r>
          </a:p>
          <a:p>
            <a:r>
              <a:rPr lang="en-US" dirty="0" err="1" smtClean="0"/>
              <a:t>RewriteBase</a:t>
            </a:r>
            <a:r>
              <a:rPr lang="en-US" dirty="0" smtClean="0"/>
              <a:t> /ns/entailment/data/</a:t>
            </a:r>
          </a:p>
          <a:p>
            <a:endParaRPr lang="en-US" dirty="0" smtClean="0"/>
          </a:p>
          <a:p>
            <a:r>
              <a:rPr lang="en-US" dirty="0" err="1" smtClean="0"/>
              <a:t>RewriteRule</a:t>
            </a:r>
            <a:r>
              <a:rPr lang="en-US" dirty="0" smtClean="0"/>
              <a:t> </a:t>
            </a:r>
            <a:r>
              <a:rPr lang="en-US" dirty="0" err="1" smtClean="0"/>
              <a:t>RDFS.ttl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/2007/08/pyRdfa/extract?format=</a:t>
            </a:r>
            <a:r>
              <a:rPr lang="en-US" dirty="0" err="1" smtClean="0"/>
              <a:t>turtle&amp;amp</a:t>
            </a:r>
            <a:r>
              <a:rPr lang="en-US" dirty="0" smtClean="0"/>
              <a:t>;</a:t>
            </a:r>
          </a:p>
          <a:p>
            <a:r>
              <a:rPr lang="en-US" dirty="0" smtClean="0"/>
              <a:t>       </a:t>
            </a:r>
            <a:r>
              <a:rPr lang="en-US" dirty="0" err="1" smtClean="0"/>
              <a:t>uri</a:t>
            </a:r>
            <a:r>
              <a:rPr lang="en-US" dirty="0" smtClean="0"/>
              <a:t>=http://www.w3.org/ns/entailment/data/RDFS.html [L]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RDFa gives an easy way of publishing RDF data on the Web</a:t>
            </a:r>
          </a:p>
          <a:p>
            <a:r>
              <a:rPr lang="en-US" dirty="0" smtClean="0"/>
              <a:t>Often, the same RDF data is</a:t>
            </a:r>
            <a:r>
              <a:rPr lang="en-US" dirty="0" smtClean="0"/>
              <a:t> available </a:t>
            </a:r>
            <a:r>
              <a:rPr lang="en-US" dirty="0" smtClean="0"/>
              <a:t>in different formats, including RDFa</a:t>
            </a:r>
          </a:p>
          <a:p>
            <a:pPr lvl="1"/>
            <a:r>
              <a:rPr lang="en-US" dirty="0" smtClean="0"/>
              <a:t>it is up to the client to choose which one to use</a:t>
            </a:r>
          </a:p>
          <a:p>
            <a:pPr lvl="1"/>
            <a:r>
              <a:rPr lang="en-US" i="1" dirty="0" smtClean="0"/>
              <a:t>Web Applications</a:t>
            </a:r>
            <a:r>
              <a:rPr lang="en-US" dirty="0" smtClean="0"/>
              <a:t> would rely on </a:t>
            </a:r>
            <a:r>
              <a:rPr lang="en-US" dirty="0" smtClean="0"/>
              <a:t>RDFa</a:t>
            </a:r>
          </a:p>
          <a:p>
            <a:pPr lvl="1"/>
            <a:r>
              <a:rPr lang="en-US" dirty="0" smtClean="0"/>
              <a:t>non-RDFa aware clients would rely on RDF/XML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 RDFa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Drupal 7 has RDFa at its core, i.e.,</a:t>
            </a:r>
          </a:p>
          <a:p>
            <a:pPr lvl="1"/>
            <a:r>
              <a:rPr lang="en-US" dirty="0" smtClean="0"/>
              <a:t>Drupal 7 clients and users get RDFa whether they care or not!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Publishing via CMS systems</a:t>
            </a:r>
            <a:endParaRPr lang="en-US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deployment examples</a:t>
            </a: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 example</a:t>
            </a:r>
            <a:endParaRPr lang="en-US" dirty="0"/>
          </a:p>
        </p:txBody>
      </p:sp>
      <p:pic>
        <p:nvPicPr>
          <p:cNvPr id="4" name="Picture 3" descr="Unknow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351" y="1371478"/>
            <a:ext cx="6305204" cy="4724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 example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336" y="1406771"/>
            <a:ext cx="7016569" cy="470437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447692" y="2725619"/>
            <a:ext cx="1348154" cy="468923"/>
          </a:xfrm>
          <a:prstGeom prst="ellipse">
            <a:avLst/>
          </a:prstGeom>
          <a:noFill/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277708" y="3683004"/>
            <a:ext cx="1348154" cy="468923"/>
          </a:xfrm>
          <a:prstGeom prst="ellipse">
            <a:avLst/>
          </a:prstGeom>
          <a:noFill/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77708" y="4669696"/>
            <a:ext cx="1348154" cy="468923"/>
          </a:xfrm>
          <a:prstGeom prst="ellipse">
            <a:avLst/>
          </a:prstGeom>
          <a:noFill/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0" tIns="45702" rIns="91400" bIns="45702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Various search engines begin to consume RDFa</a:t>
            </a:r>
          </a:p>
          <a:p>
            <a:pPr lvl="1"/>
            <a:r>
              <a:rPr lang="en-US" dirty="0" smtClean="0"/>
              <a:t>Google, Yahoo, …</a:t>
            </a:r>
          </a:p>
          <a:p>
            <a:pPr lvl="2"/>
            <a:r>
              <a:rPr lang="en-US" dirty="0" smtClean="0"/>
              <a:t>they may specify which vocabularies they “understand”</a:t>
            </a:r>
          </a:p>
          <a:p>
            <a:pPr lvl="2"/>
            <a:r>
              <a:rPr lang="en-US" dirty="0" smtClean="0"/>
              <a:t>this is still an evolving area</a:t>
            </a:r>
          </a:p>
          <a:p>
            <a:r>
              <a:rPr lang="en-US" dirty="0" smtClean="0"/>
              <a:t>Facebook’s “social graph” is based on RDFa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Consuming RDFa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71129" y="3582714"/>
            <a:ext cx="5498765" cy="2778946"/>
            <a:chOff x="1771129" y="3582714"/>
            <a:chExt cx="5498765" cy="27789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71129" y="3582714"/>
              <a:ext cx="5498765" cy="2778946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2306789" y="5495040"/>
              <a:ext cx="1883446" cy="578880"/>
            </a:xfrm>
            <a:prstGeom prst="ellipse">
              <a:avLst/>
            </a:prstGeom>
            <a:noFill/>
            <a:ln w="25400"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781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Embedded metadata (</a:t>
            </a:r>
            <a:r>
              <a:rPr lang="en-US" dirty="0" err="1" smtClean="0"/>
              <a:t>microformat</a:t>
            </a:r>
            <a:r>
              <a:rPr lang="en-US" dirty="0" smtClean="0"/>
              <a:t> or </a:t>
            </a:r>
            <a:r>
              <a:rPr lang="en-US" dirty="0" err="1" smtClean="0"/>
              <a:t>RDFa</a:t>
            </a:r>
            <a:r>
              <a:rPr lang="en-US" dirty="0" smtClean="0"/>
              <a:t>) is used to improve search result page</a:t>
            </a:r>
          </a:p>
          <a:p>
            <a:pPr lvl="1"/>
            <a:r>
              <a:rPr lang="en-US" dirty="0" smtClean="0"/>
              <a:t>at the moment only a few vocabularies are recognized, but that will evolve over the years</a:t>
            </a:r>
            <a:endParaRPr lang="en-US" dirty="0"/>
          </a:p>
        </p:txBody>
      </p:sp>
      <p:sp>
        <p:nvSpPr>
          <p:cNvPr id="24781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Google’s rich </a:t>
            </a:r>
            <a:r>
              <a:rPr lang="en-US" dirty="0" err="1" smtClean="0"/>
              <a:t>sniplet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extra structured content to the (X)HTML pages</a:t>
            </a:r>
          </a:p>
          <a:p>
            <a:r>
              <a:rPr lang="en-US" dirty="0" smtClean="0"/>
              <a:t>Let processors extract those and turn into RDF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number of popular sites publish RDFa as part of their normal pages:</a:t>
            </a:r>
          </a:p>
          <a:p>
            <a:pPr lvl="1"/>
            <a:r>
              <a:rPr lang="en-US" dirty="0" smtClean="0"/>
              <a:t>Tesco, BestBuy, Slideshare, The London Gazette, Newsweek, MSNBC, O’Reilly Catalog, the </a:t>
            </a:r>
            <a:r>
              <a:rPr lang="en-US" smtClean="0"/>
              <a:t>White House…</a:t>
            </a:r>
            <a:endParaRPr lang="en-US" dirty="0" smtClean="0"/>
          </a:p>
          <a:p>
            <a:pPr lvl="1"/>
            <a:r>
              <a:rPr lang="en-US" dirty="0" smtClean="0"/>
              <a:t>Creative Commons snippets are in </a:t>
            </a:r>
            <a:r>
              <a:rPr lang="en-US" dirty="0" err="1" smtClean="0"/>
              <a:t>RDFa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of, e.g., Google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BestBuy Example for RDFa Usage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128" y="1147802"/>
            <a:ext cx="6915871" cy="5338570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31041" y="6597333"/>
            <a:ext cx="5029920" cy="263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23" tIns="61608" rIns="81623" bIns="40811">
            <a:prstTxWarp prst="textNoShape">
              <a:avLst/>
            </a:prstTxWarp>
          </a:bodyPr>
          <a:lstStyle/>
          <a:p>
            <a:pPr>
              <a:tabLst>
                <a:tab pos="0" algn="l"/>
                <a:tab pos="650754" algn="l"/>
                <a:tab pos="1302950" algn="l"/>
                <a:tab pos="1955144" algn="l"/>
                <a:tab pos="2607338" algn="l"/>
                <a:tab pos="3259532" algn="l"/>
                <a:tab pos="3911727" algn="l"/>
                <a:tab pos="4563921" algn="l"/>
                <a:tab pos="5216115" algn="l"/>
                <a:tab pos="5868310" algn="l"/>
                <a:tab pos="6520505" algn="l"/>
                <a:tab pos="7172698" algn="l"/>
                <a:tab pos="7824894" algn="l"/>
                <a:tab pos="8477087" algn="l"/>
                <a:tab pos="9129281" algn="l"/>
                <a:tab pos="9781475" algn="l"/>
              </a:tabLst>
            </a:pPr>
            <a:r>
              <a:rPr lang="en-US" sz="1300" i="1" dirty="0">
                <a:solidFill>
                  <a:schemeClr val="bg1"/>
                </a:solidFill>
                <a:ea typeface="msmincho" charset="0"/>
                <a:cs typeface="msmincho" charset="0"/>
              </a:rPr>
              <a:t>Courtesy </a:t>
            </a:r>
            <a:r>
              <a:rPr lang="en-US" sz="1300" i="1" dirty="0" smtClean="0">
                <a:solidFill>
                  <a:schemeClr val="bg1"/>
                </a:solidFill>
                <a:ea typeface="msmincho" charset="0"/>
                <a:cs typeface="msmincho" charset="0"/>
              </a:rPr>
              <a:t>of Jay Myers, BestBuy, SemTech2010</a:t>
            </a:r>
            <a:r>
              <a:rPr lang="en-US" sz="1300" i="1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 Presentation</a:t>
            </a:r>
            <a:endParaRPr lang="en-US" sz="1300" i="1" dirty="0">
              <a:solidFill>
                <a:srgbClr val="000000"/>
              </a:solidFill>
              <a:ea typeface="msmincho" charset="0"/>
              <a:cs typeface="msmincho" charset="0"/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999" y="1147800"/>
            <a:ext cx="6922080" cy="53413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BestBuy Example for RDFa Usage</a:t>
            </a: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1041" y="6597333"/>
            <a:ext cx="5029920" cy="2635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61621" rIns="81639" bIns="40820">
            <a:prstTxWarp prst="textNoShape">
              <a:avLst/>
            </a:prstTxWarp>
          </a:bodyPr>
          <a:lstStyle/>
          <a:p>
            <a:pPr>
              <a:tabLst>
                <a:tab pos="0" algn="l"/>
                <a:tab pos="650890" algn="l"/>
                <a:tab pos="1303220" algn="l"/>
                <a:tab pos="1955549" algn="l"/>
                <a:tab pos="2607879" algn="l"/>
                <a:tab pos="3260208" algn="l"/>
                <a:tab pos="3912538" algn="l"/>
                <a:tab pos="4564867" algn="l"/>
                <a:tab pos="5217197" algn="l"/>
                <a:tab pos="5869527" algn="l"/>
                <a:tab pos="6521857" algn="l"/>
                <a:tab pos="7174186" algn="l"/>
                <a:tab pos="7826516" algn="l"/>
                <a:tab pos="8478845" algn="l"/>
                <a:tab pos="9131175" algn="l"/>
                <a:tab pos="9783504" algn="l"/>
              </a:tabLst>
            </a:pPr>
            <a:r>
              <a:rPr lang="en-US" sz="1300" i="1" dirty="0">
                <a:solidFill>
                  <a:srgbClr val="FFFFFF"/>
                </a:solidFill>
                <a:ea typeface="msmincho" charset="0"/>
                <a:cs typeface="msmincho" charset="0"/>
              </a:rPr>
              <a:t>Courtesy </a:t>
            </a:r>
            <a:r>
              <a:rPr lang="en-US" sz="1300" i="1" dirty="0" smtClean="0">
                <a:solidFill>
                  <a:srgbClr val="FFFFFF"/>
                </a:solidFill>
                <a:ea typeface="msmincho" charset="0"/>
                <a:cs typeface="msmincho" charset="0"/>
              </a:rPr>
              <a:t>of Jay Myers, BestBuy, SemTech2010</a:t>
            </a:r>
            <a:r>
              <a:rPr lang="en-US" sz="1300" i="1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 Presentation</a:t>
            </a:r>
            <a:endParaRPr lang="en-US" sz="1300" i="1" dirty="0">
              <a:solidFill>
                <a:srgbClr val="000000"/>
              </a:solidFill>
              <a:ea typeface="msmincho" charset="0"/>
              <a:cs typeface="msmincho" charset="0"/>
              <a:hlinkClick r:id="rId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Reported in a BestBuy blog:</a:t>
            </a:r>
          </a:p>
          <a:p>
            <a:pPr lvl="1"/>
            <a:r>
              <a:rPr lang="en-US" noProof="1" smtClean="0"/>
              <a:t>GoodRelations+RDFa</a:t>
            </a:r>
            <a:r>
              <a:rPr lang="en-US" dirty="0" smtClean="0"/>
              <a:t> improved Google rank tremendously</a:t>
            </a:r>
          </a:p>
          <a:p>
            <a:pPr lvl="1"/>
            <a:r>
              <a:rPr lang="en-US" dirty="0" smtClean="0"/>
              <a:t>30% increase in traffic on BestBuy store pages</a:t>
            </a:r>
          </a:p>
          <a:p>
            <a:pPr lvl="1"/>
            <a:r>
              <a:rPr lang="en-US" dirty="0" smtClean="0"/>
              <a:t>Yahoo observers a 15% increase in click-through rate</a:t>
            </a:r>
          </a:p>
          <a:p>
            <a:r>
              <a:rPr lang="en-US" dirty="0" smtClean="0"/>
              <a:t>Not bad…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on BestBuy</a:t>
            </a:r>
            <a:endParaRPr lang="en-US" dirty="0"/>
          </a:p>
        </p:txBody>
      </p:sp>
      <p:pic>
        <p:nvPicPr>
          <p:cNvPr id="4" name="Picture 3" descr="smi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118" y="3261947"/>
            <a:ext cx="311456" cy="311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Overstock.com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3" name="Picture 2" descr="Unknow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080" y="1216928"/>
            <a:ext cx="5541120" cy="5178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Overstock.com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3" name="Picture 2" descr="Unknow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080" y="1216928"/>
            <a:ext cx="5541120" cy="517849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7440" y="2668600"/>
            <a:ext cx="7672320" cy="3968275"/>
            <a:chOff x="239712" y="2941637"/>
            <a:chExt cx="8458200" cy="4374288"/>
          </a:xfrm>
        </p:grpSpPr>
        <p:pic>
          <p:nvPicPr>
            <p:cNvPr id="4" name="Picture 3" descr="turtl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9712" y="2941637"/>
              <a:ext cx="8458200" cy="4374288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239712" y="6142037"/>
              <a:ext cx="5715000" cy="1143000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Microformats</a:t>
            </a:r>
          </a:p>
          <a:p>
            <a:pPr lvl="1"/>
            <a:r>
              <a:rPr lang="en-US" dirty="0" smtClean="0"/>
              <a:t>reuses HTML attributes like @class, @title</a:t>
            </a:r>
          </a:p>
          <a:p>
            <a:pPr lvl="1"/>
            <a:r>
              <a:rPr lang="en-US" dirty="0" smtClean="0"/>
              <a:t>separate vocabularies (address, CV, …)</a:t>
            </a:r>
          </a:p>
          <a:p>
            <a:pPr lvl="1"/>
            <a:r>
              <a:rPr lang="en-US" dirty="0" smtClean="0"/>
              <a:t>difficult to mix microformats (no concept of namespaces)</a:t>
            </a:r>
          </a:p>
          <a:p>
            <a:pPr lvl="1"/>
            <a:r>
              <a:rPr lang="en-US" dirty="0" smtClean="0"/>
              <a:t>possible to transform via, e.g., XSLT + GRDDL, but all transformations are vocabulary dependent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approaches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SW-Simple.potx</Template>
  <TotalTime>2129</TotalTime>
  <Words>4301</Words>
  <Application>Microsoft Macintosh PowerPoint</Application>
  <PresentationFormat>On-screen Show (4:3)</PresentationFormat>
  <Paragraphs>444</Paragraphs>
  <Slides>85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Concourse</vt:lpstr>
      <vt:lpstr>RDFa</vt:lpstr>
      <vt:lpstr>WARNING TO THE READER!</vt:lpstr>
      <vt:lpstr>What is RDFa?</vt:lpstr>
      <vt:lpstr>So why bother? Why should we care? Why is that of any importance?</vt:lpstr>
      <vt:lpstr>RDFa may become the single biggest source of RDF triples on the Web after direct database access! (well, this is a bit cheating, because the RDFa data may come from a database, too…)</vt:lpstr>
      <vt:lpstr>Data for a Web of Data</vt:lpstr>
      <vt:lpstr>Authors of the “traditional Web”…</vt:lpstr>
      <vt:lpstr>Solution</vt:lpstr>
      <vt:lpstr>Existing approaches</vt:lpstr>
      <vt:lpstr>Existing approaches</vt:lpstr>
      <vt:lpstr>Existing approaches</vt:lpstr>
      <vt:lpstr>RDFa is a complete bridge between the Web of Documents and the Web of Data</vt:lpstr>
      <vt:lpstr>Therefore…</vt:lpstr>
      <vt:lpstr>What does RDFa look like ?</vt:lpstr>
      <vt:lpstr>Main principles of RDFa</vt:lpstr>
      <vt:lpstr>What does this mean in practice?</vt:lpstr>
      <vt:lpstr>Before getting into details…</vt:lpstr>
      <vt:lpstr>XML or (X)HTML?</vt:lpstr>
      <vt:lpstr>How does it work?</vt:lpstr>
      <vt:lpstr>Slide 20</vt:lpstr>
      <vt:lpstr>The source and generated RDF…</vt:lpstr>
      <vt:lpstr>The source and generated RDF…</vt:lpstr>
      <vt:lpstr>The source and generated RDF…</vt:lpstr>
      <vt:lpstr>The source and generated RDF…</vt:lpstr>
      <vt:lpstr>Slide 25</vt:lpstr>
      <vt:lpstr>The source and generated RDF…</vt:lpstr>
      <vt:lpstr>The source and generated RDF…</vt:lpstr>
      <vt:lpstr>The source and generated RDF…</vt:lpstr>
      <vt:lpstr>The source and generated RDF…</vt:lpstr>
      <vt:lpstr>Is that it?</vt:lpstr>
      <vt:lpstr>What we have is… Ntriples in HTML</vt:lpstr>
      <vt:lpstr>Just compare</vt:lpstr>
      <vt:lpstr>The “Turtle” aspects of RDFa</vt:lpstr>
      <vt:lpstr>Compact URIs (“CURIE”s)</vt:lpstr>
      <vt:lpstr>CURIE definition and usage</vt:lpstr>
      <vt:lpstr>Some details on @prefix</vt:lpstr>
      <vt:lpstr>Some details on @prefix</vt:lpstr>
      <vt:lpstr>RDFa 1.0 Warnings on CURIEs</vt:lpstr>
      <vt:lpstr>Sharing subjects</vt:lpstr>
      <vt:lpstr>Shared subject example</vt:lpstr>
      <vt:lpstr>… yielding</vt:lpstr>
      <vt:lpstr>Intricacies of literals</vt:lpstr>
      <vt:lpstr>Date examples</vt:lpstr>
      <vt:lpstr>Datatypes</vt:lpstr>
      <vt:lpstr>Controlling the literal</vt:lpstr>
      <vt:lpstr>Usage of @content</vt:lpstr>
      <vt:lpstr>Subjects, and objects, and subjects again…</vt:lpstr>
      <vt:lpstr>The rules until now</vt:lpstr>
      <vt:lpstr>@src also sets the object</vt:lpstr>
      <vt:lpstr>We may not always want links…</vt:lpstr>
      <vt:lpstr>“Chaining”</vt:lpstr>
      <vt:lpstr>“Chaining”</vt:lpstr>
      <vt:lpstr>“Chaining”</vt:lpstr>
      <vt:lpstr>“Chaining”: when objects become subjects…</vt:lpstr>
      <vt:lpstr>Chaining means</vt:lpstr>
      <vt:lpstr>Some extra features</vt:lpstr>
      <vt:lpstr>Some extra features</vt:lpstr>
      <vt:lpstr>Typing</vt:lpstr>
      <vt:lpstr>Typing example</vt:lpstr>
      <vt:lpstr>Profile files</vt:lpstr>
      <vt:lpstr>“Term” declarations</vt:lpstr>
      <vt:lpstr>Term Example</vt:lpstr>
      <vt:lpstr>Term Example</vt:lpstr>
      <vt:lpstr>Terms are important…</vt:lpstr>
      <vt:lpstr>Publishing RDFa</vt:lpstr>
      <vt:lpstr>A typical deployment pattern</vt:lpstr>
      <vt:lpstr>A typical deployment pattern</vt:lpstr>
      <vt:lpstr>A typical deployment pattern</vt:lpstr>
      <vt:lpstr>…corresponding to:</vt:lpstr>
      <vt:lpstr>Where does the Turtle content come from?</vt:lpstr>
      <vt:lpstr>For example, use an online service…</vt:lpstr>
      <vt:lpstr>… or set up the server…</vt:lpstr>
      <vt:lpstr>Publishing RDFa</vt:lpstr>
      <vt:lpstr>Publishing via CMS systems</vt:lpstr>
      <vt:lpstr>Some deployment examples</vt:lpstr>
      <vt:lpstr>LOC example</vt:lpstr>
      <vt:lpstr>LOC example</vt:lpstr>
      <vt:lpstr>Consuming RDFa</vt:lpstr>
      <vt:lpstr>Google’s rich sniplet</vt:lpstr>
      <vt:lpstr>Effects of, e.g., Google</vt:lpstr>
      <vt:lpstr>BestBuy Example for RDFa Usage</vt:lpstr>
      <vt:lpstr>BestBuy Example for RDFa Usage</vt:lpstr>
      <vt:lpstr>Effects on BestBuy</vt:lpstr>
      <vt:lpstr>Overstock.com example</vt:lpstr>
      <vt:lpstr>Overstock.com example</vt:lpstr>
    </vt:vector>
  </TitlesOfParts>
  <Company>CWI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RDFa</dc:title>
  <dc:creator>Ivan Herman</dc:creator>
  <cp:lastModifiedBy>Ivan Herman</cp:lastModifiedBy>
  <cp:revision>68</cp:revision>
  <dcterms:created xsi:type="dcterms:W3CDTF">2010-11-25T14:57:57Z</dcterms:created>
  <dcterms:modified xsi:type="dcterms:W3CDTF">2010-11-25T15:55:47Z</dcterms:modified>
</cp:coreProperties>
</file>