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9"/>
  </p:notesMasterIdLst>
  <p:sldIdLst>
    <p:sldId id="264" r:id="rId2"/>
    <p:sldId id="257" r:id="rId3"/>
    <p:sldId id="259" r:id="rId4"/>
    <p:sldId id="258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8080"/>
    <a:srgbClr val="015883"/>
    <a:srgbClr val="004283"/>
    <a:srgbClr val="006184"/>
    <a:srgbClr val="FF0101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300" autoAdjust="0"/>
    <p:restoredTop sz="94712" autoAdjust="0"/>
  </p:normalViewPr>
  <p:slideViewPr>
    <p:cSldViewPr>
      <p:cViewPr varScale="1">
        <p:scale>
          <a:sx n="76" d="100"/>
          <a:sy n="76" d="100"/>
        </p:scale>
        <p:origin x="-1195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021" y="-8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9BDD40-95F2-4E9D-A8F1-33EBEA66B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899C4-E2F4-4A53-9801-261BFB4A6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28" descr="screenshot_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905000"/>
            <a:ext cx="363220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 bwMode="auto">
          <a:xfrm>
            <a:off x="381000" y="48768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>
            <a:lvl1pPr marL="0" indent="0" algn="l">
              <a:lnSpc>
                <a:spcPts val="3000"/>
              </a:lnSpc>
              <a:buFontTx/>
              <a:buNone/>
              <a:defRPr/>
            </a:lvl1pPr>
          </a:lstStyle>
          <a:p>
            <a:pPr>
              <a:spcBef>
                <a:spcPct val="20000"/>
              </a:spcBef>
              <a:defRPr/>
            </a:pPr>
            <a:r>
              <a:rPr lang="en-US" sz="2000" i="1" kern="0" dirty="0" smtClean="0">
                <a:latin typeface="+mn-lt"/>
                <a:cs typeface="+mn-cs"/>
              </a:rPr>
              <a:t>Click to edit Master subtitle style</a:t>
            </a:r>
            <a:endParaRPr lang="en-US" sz="2000" i="1" kern="0" dirty="0">
              <a:latin typeface="+mn-lt"/>
              <a:cs typeface="+mn-cs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191001" y="1981200"/>
            <a:ext cx="4572000" cy="38862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89F13-82C6-411B-93D5-5452293A89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381000" y="381000"/>
            <a:ext cx="3048000" cy="758825"/>
          </a:xfrm>
          <a:prstGeom prst="rect">
            <a:avLst/>
          </a:prstGeom>
          <a:solidFill>
            <a:srgbClr val="015883"/>
          </a:solidFill>
        </p:spPr>
        <p:txBody>
          <a:bodyPr>
            <a:spAutoFit/>
          </a:bodyPr>
          <a:lstStyle/>
          <a:p>
            <a:pPr>
              <a:lnSpc>
                <a:spcPts val="2600"/>
              </a:lnSpc>
              <a:defRPr/>
            </a:pPr>
            <a:r>
              <a:rPr lang="en-US" sz="2400" i="1" dirty="0">
                <a:solidFill>
                  <a:schemeClr val="bg1"/>
                </a:solidFill>
                <a:latin typeface="+mn-lt"/>
              </a:rPr>
              <a:t>Click to edit </a:t>
            </a:r>
            <a:br>
              <a:rPr lang="en-US" sz="2400" i="1" dirty="0">
                <a:solidFill>
                  <a:schemeClr val="bg1"/>
                </a:solidFill>
                <a:latin typeface="+mn-lt"/>
              </a:rPr>
            </a:br>
            <a:r>
              <a:rPr lang="en-US" sz="2400" i="1" dirty="0">
                <a:solidFill>
                  <a:schemeClr val="bg1"/>
                </a:solidFill>
                <a:latin typeface="+mn-lt"/>
              </a:rPr>
              <a:t>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1" y="1295400"/>
            <a:ext cx="3048000" cy="4648201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81400" y="381000"/>
            <a:ext cx="5181600" cy="55626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 baseline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A9310-8949-42B1-9E08-50B4B6F355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68E7E-333E-4CF3-BC15-96DACD291E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 rot="5400000">
            <a:off x="4629150" y="1809750"/>
            <a:ext cx="4038600" cy="4229099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C7CD4-F32C-495D-819A-9A7D874A8C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 rot="5400000">
            <a:off x="6096000" y="3352800"/>
            <a:ext cx="419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 anchor="ctr"/>
          <a:lstStyle>
            <a:lvl1pPr algn="l">
              <a:defRPr sz="4400"/>
            </a:lvl1pPr>
          </a:lstStyle>
          <a:p>
            <a:pPr>
              <a:defRPr/>
            </a:pPr>
            <a:r>
              <a:rPr lang="en-US" b="1" kern="0" dirty="0" smtClean="0">
                <a:solidFill>
                  <a:srgbClr val="015883"/>
                </a:solidFill>
                <a:latin typeface="+mj-lt"/>
                <a:ea typeface="+mj-ea"/>
                <a:cs typeface="+mj-cs"/>
              </a:rPr>
              <a:t>Click to edit </a:t>
            </a:r>
            <a:br>
              <a:rPr lang="en-US" b="1" kern="0" dirty="0" smtClean="0">
                <a:solidFill>
                  <a:srgbClr val="015883"/>
                </a:solidFill>
                <a:latin typeface="+mj-lt"/>
                <a:ea typeface="+mj-ea"/>
                <a:cs typeface="+mj-cs"/>
              </a:rPr>
            </a:br>
            <a:r>
              <a:rPr lang="en-US" b="1" kern="0" dirty="0" smtClean="0">
                <a:solidFill>
                  <a:srgbClr val="015883"/>
                </a:solidFill>
                <a:latin typeface="+mj-lt"/>
                <a:ea typeface="+mj-ea"/>
                <a:cs typeface="+mj-cs"/>
              </a:rPr>
              <a:t>Master title style</a:t>
            </a:r>
            <a:endParaRPr lang="en-US" b="1" kern="0" dirty="0">
              <a:solidFill>
                <a:srgbClr val="01588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/>
          </p:nvPr>
        </p:nvSpPr>
        <p:spPr>
          <a:xfrm rot="5400000">
            <a:off x="857250" y="285752"/>
            <a:ext cx="5105400" cy="62103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7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FD87E-7381-4C3F-90FF-BB088697A2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2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4572000" y="17526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7"/>
          </p:nvPr>
        </p:nvSpPr>
        <p:spPr>
          <a:xfrm>
            <a:off x="4571999" y="38862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8"/>
          </p:nvPr>
        </p:nvSpPr>
        <p:spPr>
          <a:xfrm>
            <a:off x="304801" y="1752600"/>
            <a:ext cx="4190999" cy="42672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 noChangeArrowheads="1"/>
          </p:cNvSpPr>
          <p:nvPr>
            <p:ph type="sldNum" sz="quarter" idx="20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700F-833E-4C31-AF61-9AE29BE58A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1" y="17526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572000" y="17526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304800" y="38862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571999" y="3886200"/>
            <a:ext cx="4190999" cy="20574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8E0BC-F834-4F94-A6EF-465F0A8BAB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52461"/>
            <a:ext cx="8534400" cy="4406562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A5B0C-61C0-43EA-8D12-3C85F0E4AC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 algn="l">
              <a:buSzPct val="70000"/>
              <a:buFont typeface="Wingdings" pitchFamily="2" charset="2"/>
              <a:buChar char="§"/>
              <a:tabLst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025900"/>
            <a:ext cx="8458200" cy="1362075"/>
          </a:xfrm>
        </p:spPr>
        <p:txBody>
          <a:bodyPr anchor="t"/>
          <a:lstStyle>
            <a:lvl1pPr algn="ctr">
              <a:defRPr sz="4000" b="1" cap="all" baseline="0">
                <a:solidFill>
                  <a:srgbClr val="01588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362200"/>
            <a:ext cx="8458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7128F-9C75-4B6C-8285-C9097732C6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1" y="1981200"/>
            <a:ext cx="4190999" cy="40386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572000" y="1981200"/>
            <a:ext cx="4190999" cy="40386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129AD-6863-45EB-9D3E-79A9808EE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1" y="2286000"/>
            <a:ext cx="4190999" cy="37338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304800" y="1600200"/>
            <a:ext cx="4191000" cy="639762"/>
          </a:xfrm>
        </p:spPr>
        <p:txBody>
          <a:bodyPr anchor="b"/>
          <a:lstStyle>
            <a:lvl1pPr marL="0" indent="0" algn="l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/>
          </p:nvPr>
        </p:nvSpPr>
        <p:spPr>
          <a:xfrm>
            <a:off x="4572000" y="1600200"/>
            <a:ext cx="4191000" cy="639762"/>
          </a:xfrm>
        </p:spPr>
        <p:txBody>
          <a:bodyPr anchor="b"/>
          <a:lstStyle>
            <a:lvl1pPr marL="0" indent="0" algn="l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4572000" y="2286000"/>
            <a:ext cx="4190999" cy="37338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2400" b="0"/>
            </a:lvl1pPr>
            <a:lvl2pPr>
              <a:buSzPct val="80000"/>
              <a:buFont typeface="Arial" pitchFamily="34" charset="0"/>
              <a:buChar char="•"/>
              <a:defRPr sz="2200"/>
            </a:lvl2pPr>
            <a:lvl3pPr>
              <a:buSzPct val="80000"/>
              <a:buFont typeface="Calibri" pitchFamily="34" charset="0"/>
              <a:buChar char="–"/>
              <a:defRPr sz="2000"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Slide Number Placeholder 13"/>
          <p:cNvSpPr>
            <a:spLocks noGrp="1" noChangeArrowheads="1"/>
          </p:cNvSpPr>
          <p:nvPr>
            <p:ph type="sldNum" sz="quarter" idx="17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1E58F-B16D-4955-9CDC-E7A11020C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 baseline="0">
                <a:solidFill>
                  <a:srgbClr val="01588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EF077-5A8A-49BC-971F-A55964CC60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bg>
      <p:bgPr>
        <a:blipFill dpi="0" rotWithShape="0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6553200" y="0"/>
            <a:ext cx="2590800" cy="1905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6" descr="globe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04800"/>
            <a:ext cx="4799013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 baseline="0">
                <a:solidFill>
                  <a:srgbClr val="01588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1" y="1828800"/>
            <a:ext cx="5943599" cy="41148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2DB7B-F879-4F82-B0AB-2142F8B997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6553200" y="0"/>
            <a:ext cx="2590800" cy="1905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10" descr="bois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828800"/>
            <a:ext cx="18288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sanfrancisc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2905125"/>
            <a:ext cx="18288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altimor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3971925"/>
            <a:ext cx="18288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denver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762000"/>
            <a:ext cx="18288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 baseline="0">
                <a:solidFill>
                  <a:srgbClr val="01588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04801" y="1828800"/>
            <a:ext cx="5943599" cy="4114800"/>
          </a:xfrm>
        </p:spPr>
        <p:txBody>
          <a:bodyPr/>
          <a:lstStyle>
            <a:lvl1pPr marL="228600" indent="-228600" algn="l">
              <a:lnSpc>
                <a:spcPts val="2900"/>
              </a:lnSpc>
              <a:buSzPct val="70000"/>
              <a:buFont typeface="Wingdings" pitchFamily="2" charset="2"/>
              <a:buChar char="§"/>
              <a:defRPr sz="3000" b="0"/>
            </a:lvl1pPr>
            <a:lvl2pPr>
              <a:buSzPct val="80000"/>
              <a:buFont typeface="Arial" pitchFamily="34" charset="0"/>
              <a:buChar char="•"/>
              <a:defRPr/>
            </a:lvl2pPr>
            <a:lvl3pPr>
              <a:buSzPct val="80000"/>
              <a:buFont typeface="Calibri" pitchFamily="34" charset="0"/>
              <a:buChar char="–"/>
              <a:defRPr/>
            </a:lvl3pPr>
            <a:lvl4pPr>
              <a:buFont typeface="Calibri" pitchFamily="34" charset="0"/>
              <a:buChar char="»"/>
              <a:defRPr/>
            </a:lvl4pPr>
            <a:lvl5pPr>
              <a:buSzPct val="80000"/>
              <a:buFont typeface="Courier New" pitchFamily="49" charset="0"/>
              <a:buChar char="o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653B5-92EE-4EDF-BFF1-EB29C9F9F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28" descr="screenshot_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905000"/>
            <a:ext cx="363220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 bwMode="auto">
          <a:xfrm>
            <a:off x="381000" y="48768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>
            <a:lvl1pPr marL="0" indent="0" algn="l">
              <a:lnSpc>
                <a:spcPts val="3000"/>
              </a:lnSpc>
              <a:buFontTx/>
              <a:buNone/>
              <a:defRPr/>
            </a:lvl1pPr>
          </a:lstStyle>
          <a:p>
            <a:pPr>
              <a:spcBef>
                <a:spcPct val="20000"/>
              </a:spcBef>
              <a:defRPr/>
            </a:pPr>
            <a:r>
              <a:rPr lang="en-US" sz="2000" i="1" kern="0" dirty="0" smtClean="0">
                <a:latin typeface="+mn-lt"/>
                <a:cs typeface="+mn-cs"/>
              </a:rPr>
              <a:t>Click to edit Master subtitle style</a:t>
            </a:r>
            <a:endParaRPr lang="en-US" sz="2000" i="1" kern="0" dirty="0">
              <a:latin typeface="+mn-lt"/>
              <a:cs typeface="+mn-cs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1905000"/>
            <a:ext cx="4648200" cy="3962400"/>
          </a:xfrm>
        </p:spPr>
        <p:txBody>
          <a:bodyPr/>
          <a:lstStyle>
            <a:lvl1pPr marL="0" indent="0" algn="l">
              <a:lnSpc>
                <a:spcPts val="3000"/>
              </a:lnSpc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488362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172200"/>
            <a:ext cx="914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EBE26-0A1A-4125-AA1C-CE07151C84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752600"/>
            <a:ext cx="845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>
          <a:xfrm>
            <a:off x="2667000" y="6172200"/>
            <a:ext cx="2894013" cy="4572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1588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15883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15883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15883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15883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Example_XML.x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ns/its-xliff/" TargetMode="External"/><Relationship Id="rId2" Type="http://schemas.openxmlformats.org/officeDocument/2006/relationships/hyperlink" Target="http://www.w3.org/International/its/wiki/XLIFF_1.2_Mapp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its20/" TargetMode="External"/><Relationship Id="rId2" Type="http://schemas.openxmlformats.org/officeDocument/2006/relationships/hyperlink" Target="http://www.w3.org/International/its/wiki/XLIFF_1.2_Mapp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oasis-open.org/xliff/xliff-core/xliff-cor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Using ITS 2.0 in XLIFF 1.2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42990" y="1795046"/>
            <a:ext cx="3316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/>
              <a:t>FEISGILTT</a:t>
            </a:r>
            <a:r>
              <a:rPr lang="en-US" sz="1600" dirty="0" smtClean="0"/>
              <a:t> – June 2013 – London</a:t>
            </a:r>
            <a:br>
              <a:rPr lang="en-US" sz="1600" dirty="0" smtClean="0"/>
            </a:br>
            <a:r>
              <a:rPr lang="en-US" sz="1200" dirty="0" smtClean="0"/>
              <a:t>Yves Savourel – ENLASO Corporation</a:t>
            </a:r>
            <a:endParaRPr lang="en-US" sz="16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 t="9531" r="58986" b="24223"/>
          <a:stretch>
            <a:fillRect/>
          </a:stretch>
        </p:blipFill>
        <p:spPr bwMode="auto">
          <a:xfrm>
            <a:off x="385762" y="2133600"/>
            <a:ext cx="167163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</a:t>
            </a:r>
            <a:r>
              <a:rPr lang="en-US" dirty="0" smtClean="0"/>
              <a:t>nternationalization </a:t>
            </a:r>
            <a:r>
              <a:rPr lang="en-US" b="1" dirty="0" smtClean="0"/>
              <a:t>T</a:t>
            </a:r>
            <a:r>
              <a:rPr lang="en-US" dirty="0" smtClean="0"/>
              <a:t>ag </a:t>
            </a:r>
            <a:r>
              <a:rPr lang="en-US" b="1" dirty="0" smtClean="0"/>
              <a:t>S</a:t>
            </a:r>
            <a:r>
              <a:rPr lang="en-US" dirty="0" smtClean="0"/>
              <a:t>et</a:t>
            </a:r>
          </a:p>
          <a:p>
            <a:r>
              <a:rPr lang="en-US" dirty="0" smtClean="0"/>
              <a:t>Defined by the W3C </a:t>
            </a:r>
            <a:r>
              <a:rPr lang="en-US" dirty="0" err="1" smtClean="0"/>
              <a:t>MultilingualWeb</a:t>
            </a:r>
            <a:r>
              <a:rPr lang="en-US" dirty="0" smtClean="0"/>
              <a:t>-LT WG</a:t>
            </a:r>
          </a:p>
          <a:p>
            <a:r>
              <a:rPr lang="en-US" dirty="0" smtClean="0"/>
              <a:t>Set of properties (called </a:t>
            </a:r>
            <a:r>
              <a:rPr lang="en-US" i="1" dirty="0" smtClean="0"/>
              <a:t>data categories</a:t>
            </a:r>
            <a:r>
              <a:rPr lang="en-US" dirty="0" smtClean="0"/>
              <a:t>) describing internationalization and localization-related information in a common way across XML vocabularies and HTML5.</a:t>
            </a:r>
          </a:p>
          <a:p>
            <a:r>
              <a:rPr lang="en-US" dirty="0" smtClean="0"/>
              <a:t>Here is </a:t>
            </a:r>
            <a:r>
              <a:rPr lang="en-US" dirty="0" smtClean="0">
                <a:hlinkClick r:id="rId2" action="ppaction://hlinkpres?slideindex=1&amp;slidetitle="/>
              </a:rPr>
              <a:t>an Example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ITS 2.0 in a Few Words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ITS 1.0: 7 data categories:</a:t>
            </a:r>
          </a:p>
          <a:p>
            <a:pPr lvl="1"/>
            <a:r>
              <a:rPr lang="en-US" dirty="0" smtClean="0"/>
              <a:t>Most of them specific to the source document and used to tell what and how to extract it.</a:t>
            </a:r>
          </a:p>
          <a:p>
            <a:r>
              <a:rPr lang="en-US" dirty="0" smtClean="0"/>
              <a:t>ITS 2.0: 19 data categories:</a:t>
            </a:r>
          </a:p>
          <a:p>
            <a:pPr lvl="1"/>
            <a:r>
              <a:rPr lang="en-US" dirty="0" smtClean="0"/>
              <a:t>Many of them provide </a:t>
            </a:r>
            <a:r>
              <a:rPr lang="en-US" b="1" dirty="0" smtClean="0"/>
              <a:t>metadata useful during the localization process</a:t>
            </a:r>
            <a:r>
              <a:rPr lang="en-US" dirty="0" smtClean="0"/>
              <a:t> (not just during extraction)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 Mapping to XLIFF is a requirement.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ITS 1.0 </a:t>
            </a:r>
            <a:r>
              <a:rPr lang="en-US" dirty="0" err="1" smtClean="0"/>
              <a:t>vs</a:t>
            </a:r>
            <a:r>
              <a:rPr lang="en-US" dirty="0" smtClean="0"/>
              <a:t> 2.0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XML or HTML to XLIFF.</a:t>
            </a:r>
          </a:p>
          <a:p>
            <a:pPr lvl="1"/>
            <a:r>
              <a:rPr lang="en-US" dirty="0" smtClean="0"/>
              <a:t>E.g. specify the maximum length of a content.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Adding ITS metadata to XLIFF.</a:t>
            </a:r>
          </a:p>
          <a:p>
            <a:pPr lvl="1"/>
            <a:r>
              <a:rPr lang="en-US" dirty="0" smtClean="0"/>
              <a:t>E.g. list quality issues.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Feeding back ITS metadata into the original documents from translated XLIFF.</a:t>
            </a:r>
          </a:p>
          <a:p>
            <a:pPr lvl="1"/>
            <a:r>
              <a:rPr lang="en-US" dirty="0" smtClean="0"/>
              <a:t>E.g. localization quality ratings, comments from translators that will be useful next time around, etc.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Different Use Cases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Mapping described in ITS IG wiki page:</a:t>
            </a:r>
            <a:br>
              <a:rPr lang="en-US" dirty="0" smtClean="0"/>
            </a:br>
            <a:r>
              <a:rPr lang="en-US" sz="2400" dirty="0" smtClean="0">
                <a:hlinkClick r:id="rId2"/>
              </a:rPr>
              <a:t>http://www.w3.org/International/its/wiki/XLIFF_1.2_Mapping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3200" b="1" dirty="0" smtClean="0"/>
              <a:t>Still being defined/tested</a:t>
            </a:r>
            <a:endParaRPr lang="en-US" b="1" dirty="0" smtClean="0"/>
          </a:p>
          <a:p>
            <a:r>
              <a:rPr lang="en-US" dirty="0" smtClean="0"/>
              <a:t>ITS-XLIFF namespace: </a:t>
            </a:r>
            <a:r>
              <a:rPr lang="en-US" sz="2400" dirty="0" smtClean="0">
                <a:hlinkClick r:id="rId3"/>
              </a:rPr>
              <a:t>http://www.w3.org/ns/its-xliff/</a:t>
            </a:r>
            <a:endParaRPr lang="en-US" sz="2400" dirty="0" smtClean="0"/>
          </a:p>
          <a:p>
            <a:r>
              <a:rPr lang="en-US" dirty="0" smtClean="0"/>
              <a:t>Challenges:</a:t>
            </a:r>
          </a:p>
          <a:p>
            <a:pPr lvl="1"/>
            <a:r>
              <a:rPr lang="en-US" dirty="0" smtClean="0"/>
              <a:t>ITS </a:t>
            </a:r>
            <a:r>
              <a:rPr lang="en-US" dirty="0" smtClean="0"/>
              <a:t>processors should be able to process the ITS information in the document without XLIFF knowledge.</a:t>
            </a:r>
          </a:p>
          <a:p>
            <a:pPr lvl="1"/>
            <a:r>
              <a:rPr lang="en-US" dirty="0" smtClean="0"/>
              <a:t>Scope of ITS markup is often different from the scope expected in XLIFF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ITS 2.0 in XLIFF 1.2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Using Rainbow, one of the tools based on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smtClean="0"/>
              <a:t>Okapi Framework</a:t>
            </a:r>
            <a:r>
              <a:rPr lang="en-US" dirty="0" smtClean="0"/>
              <a:t>, we can create a set of XLIFF documents illustrating the mapping to XLIFF from both XML and HTML5 documents.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 action="ppaction://hlinkfile"/>
              </a:rPr>
              <a:t>List of examples…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2000" dirty="0" smtClean="0"/>
              <a:t>Remember: both mapping and implementation are </a:t>
            </a:r>
            <a:r>
              <a:rPr lang="en-US" sz="2000" b="1" dirty="0" smtClean="0"/>
              <a:t>still under </a:t>
            </a:r>
            <a:r>
              <a:rPr lang="en-US" sz="2000" b="1" dirty="0" smtClean="0"/>
              <a:t>development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5" name="Picture 2" descr="http://okapi.opentag.com/okapi_larg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609600"/>
            <a:ext cx="1990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Mapping ITS 2.0 in XLIFF 1.2:</a:t>
            </a:r>
            <a:br>
              <a:rPr lang="en-US" dirty="0" smtClean="0"/>
            </a:br>
            <a:r>
              <a:rPr lang="en-US" sz="2400" dirty="0" smtClean="0">
                <a:hlinkClick r:id="rId2"/>
              </a:rPr>
              <a:t>http://www.w3.org/International/its/wiki/XLIFF_1.2_Mapping</a:t>
            </a:r>
            <a:endParaRPr lang="en-US" dirty="0" smtClean="0"/>
          </a:p>
          <a:p>
            <a:r>
              <a:rPr lang="en-US" dirty="0" smtClean="0"/>
              <a:t>ITS 2.0:</a:t>
            </a:r>
            <a:br>
              <a:rPr lang="en-US" dirty="0" smtClean="0"/>
            </a:br>
            <a:r>
              <a:rPr lang="en-US" sz="2400" dirty="0" smtClean="0">
                <a:hlinkClick r:id="rId3"/>
              </a:rPr>
              <a:t>http://www.w3.org/TR/its20/</a:t>
            </a:r>
            <a:endParaRPr lang="en-US" dirty="0" smtClean="0"/>
          </a:p>
          <a:p>
            <a:r>
              <a:rPr lang="en-US" dirty="0" smtClean="0"/>
              <a:t>XLIFF 1.2:</a:t>
            </a:r>
            <a:br>
              <a:rPr lang="en-US" dirty="0" smtClean="0"/>
            </a:br>
            <a:r>
              <a:rPr lang="en-US" sz="2400" dirty="0" smtClean="0">
                <a:hlinkClick r:id="rId4"/>
              </a:rPr>
              <a:t>http://docs.oasis-open.org/xliff/xliff-core/xliff-core.html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LASO_Presentation_Template_v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3502</TotalTime>
  <Words>202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ENLASO_Presentation_Template_v3</vt:lpstr>
      <vt:lpstr>Using ITS 2.0 in XLIFF 1.2</vt:lpstr>
      <vt:lpstr>ITS 2.0 in a Few Words</vt:lpstr>
      <vt:lpstr>ITS 1.0 vs 2.0</vt:lpstr>
      <vt:lpstr>Different Use Cases</vt:lpstr>
      <vt:lpstr>ITS 2.0 in XLIFF 1.2</vt:lpstr>
      <vt:lpstr>Examples</vt:lpstr>
      <vt:lpstr>Questions?</vt:lpstr>
    </vt:vector>
  </TitlesOfParts>
  <Company>ENLASO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Meeting January 2011</dc:title>
  <dc:creator>jwatkins</dc:creator>
  <cp:lastModifiedBy>Yves Savourel</cp:lastModifiedBy>
  <cp:revision>576</cp:revision>
  <dcterms:created xsi:type="dcterms:W3CDTF">2011-01-06T23:48:37Z</dcterms:created>
  <dcterms:modified xsi:type="dcterms:W3CDTF">2013-06-10T04:30:45Z</dcterms:modified>
</cp:coreProperties>
</file>