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64" r:id="rId3"/>
    <p:sldId id="263" r:id="rId4"/>
    <p:sldId id="265" r:id="rId5"/>
    <p:sldId id="262" r:id="rId6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948" autoAdjust="0"/>
  </p:normalViewPr>
  <p:slideViewPr>
    <p:cSldViewPr snapToGrid="0" snapToObjects="1">
      <p:cViewPr varScale="1">
        <p:scale>
          <a:sx n="38" d="100"/>
          <a:sy n="38" d="100"/>
        </p:scale>
        <p:origin x="-14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E643B6-3FD0-2244-B23E-E1DB54608D52}" type="datetimeFigureOut">
              <a:rPr lang="de-DE" smtClean="0"/>
              <a:pPr/>
              <a:t>11.06.2012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F805E5-68B9-CE42-AA62-F3DC44861B5A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84731014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ADDEA6-6041-FD40-A7F4-F7B28CA05342}" type="datetimeFigureOut">
              <a:rPr lang="de-DE" smtClean="0"/>
              <a:pPr/>
              <a:t>11.06.2012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E351A3-5E3C-B34B-9535-A4A115083402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111020187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Language technologies encompass two</a:t>
            </a:r>
            <a:r>
              <a:rPr lang="en-GB" baseline="0" dirty="0" smtClean="0"/>
              <a:t> somewhat parallel groups</a:t>
            </a:r>
          </a:p>
          <a:p>
            <a:r>
              <a:rPr lang="en-GB" baseline="0" dirty="0" smtClean="0"/>
              <a:t>Language research, where language resource communities has evolved, in large part to support the language technology research community.</a:t>
            </a:r>
          </a:p>
          <a:p>
            <a:endParaRPr lang="en-GB" dirty="0" smtClean="0"/>
          </a:p>
          <a:p>
            <a:r>
              <a:rPr lang="en-GB" dirty="0" smtClean="0"/>
              <a:t>In parallel we have the more commercial world of Web content providers striving to make their content accessible in multiple language, served by the localisation industry.</a:t>
            </a:r>
            <a:r>
              <a:rPr lang="en-GB" baseline="0" dirty="0" smtClean="0"/>
              <a:t> The localisation industry already relies heavily on assembling and reusing language resources in the form of term bases and translation memories.</a:t>
            </a:r>
          </a:p>
          <a:p>
            <a:endParaRPr lang="en-GB" baseline="0" dirty="0" smtClean="0"/>
          </a:p>
          <a:p>
            <a:r>
              <a:rPr lang="en-GB" baseline="0" dirty="0" smtClean="0"/>
              <a:t>We now see the localisation industry getting switched onto the benefits of language technology, primarily in the form of SMT, as are the content providers with direct use of SMT.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E351A3-5E3C-B34B-9535-A4A115083402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2874792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Master-Untertitelformat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8D93-1E56-E14B-896D-B2976A2592B2}" type="datetime1">
              <a:rPr lang="de-DE" smtClean="0"/>
              <a:pPr/>
              <a:t>11.06.2012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C036-D658-F548-918D-0611CA88C186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1903197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477F4-9636-2E43-805A-DEE846A9A3B4}" type="datetime1">
              <a:rPr lang="de-DE" smtClean="0"/>
              <a:pPr/>
              <a:t>11.06.2012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C036-D658-F548-918D-0611CA88C186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3648223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23C55-904D-2F49-A7E0-2680215E7D1F}" type="datetime1">
              <a:rPr lang="de-DE" smtClean="0"/>
              <a:pPr/>
              <a:t>11.06.2012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C036-D658-F548-918D-0611CA88C186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1911179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0B882-3FD5-574A-B00C-C0B32EF89C52}" type="datetime1">
              <a:rPr lang="de-DE" smtClean="0"/>
              <a:pPr/>
              <a:t>11.06.2012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C036-D658-F548-918D-0611CA88C186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167171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49901-C298-0741-83A3-196022EA453B}" type="datetime1">
              <a:rPr lang="de-DE" smtClean="0"/>
              <a:pPr/>
              <a:t>11.06.2012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C036-D658-F548-918D-0611CA88C186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3218330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9876E-45E5-F94B-9B24-6326C09A09BD}" type="datetime1">
              <a:rPr lang="de-DE" smtClean="0"/>
              <a:pPr/>
              <a:t>11.06.2012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C036-D658-F548-918D-0611CA88C186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1857049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388B1-1142-B94B-AABE-D2D014930515}" type="datetime1">
              <a:rPr lang="de-DE" smtClean="0"/>
              <a:pPr/>
              <a:t>11.06.2012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C036-D658-F548-918D-0611CA88C186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563495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7BD39-195E-F04E-8604-00822BFBDCD1}" type="datetime1">
              <a:rPr lang="de-DE" smtClean="0"/>
              <a:pPr/>
              <a:t>11.06.2012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C036-D658-F548-918D-0611CA88C186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3659056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A761-AE89-B24D-8930-B4B65B9BE708}" type="datetime1">
              <a:rPr lang="de-DE" smtClean="0"/>
              <a:pPr/>
              <a:t>11.06.2012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C036-D658-F548-918D-0611CA88C186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3426590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1BD5C-BB6A-A943-AD25-20C7F0DF0A49}" type="datetime1">
              <a:rPr lang="de-DE" smtClean="0"/>
              <a:pPr/>
              <a:t>11.06.2012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C036-D658-F548-918D-0611CA88C186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1979219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6D6AC-E5C4-854B-87D9-59D3243F525C}" type="datetime1">
              <a:rPr lang="de-DE" smtClean="0"/>
              <a:pPr/>
              <a:t>11.06.2012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C036-D658-F548-918D-0611CA88C186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1248752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D0983-402F-CB4E-A7F4-E39086140828}" type="datetime1">
              <a:rPr lang="de-DE" smtClean="0"/>
              <a:pPr/>
              <a:t>11.06.2012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9C036-D658-F548-918D-0611CA88C186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18796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Discussion: </a:t>
            </a:r>
            <a:br>
              <a:rPr lang="en-GB" dirty="0" smtClean="0"/>
            </a:br>
            <a:r>
              <a:rPr lang="en-GB" dirty="0" smtClean="0"/>
              <a:t>Convergence of the Multilingual Web and Linked Open Data</a:t>
            </a:r>
            <a:br>
              <a:rPr lang="en-GB" dirty="0" smtClean="0"/>
            </a:br>
            <a:r>
              <a:rPr lang="en-GB" dirty="0" smtClean="0"/>
              <a:t>11 June 2012</a:t>
            </a:r>
            <a:endParaRPr lang="en-GB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4241042"/>
            <a:ext cx="6400800" cy="1752600"/>
          </a:xfrm>
        </p:spPr>
        <p:txBody>
          <a:bodyPr/>
          <a:lstStyle/>
          <a:p>
            <a:r>
              <a:rPr lang="en-GB" dirty="0" smtClean="0"/>
              <a:t>Dave Lewis</a:t>
            </a:r>
          </a:p>
          <a:p>
            <a:r>
              <a:rPr lang="en-GB" dirty="0"/>
              <a:t>Felix Sasaki</a:t>
            </a:r>
            <a:br>
              <a:rPr lang="en-GB" dirty="0"/>
            </a:b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C036-D658-F548-918D-0611CA88C186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376243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MLW and LOD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C036-D658-F548-918D-0611CA88C186}" type="slidenum">
              <a:rPr lang="de-DE" smtClean="0"/>
              <a:pPr/>
              <a:t>2</a:t>
            </a:fld>
            <a:endParaRPr lang="de-DE"/>
          </a:p>
        </p:txBody>
      </p:sp>
      <p:pic>
        <p:nvPicPr>
          <p:cNvPr id="4" name="Picture 2" descr="Linguistic Linked Open Data cloud diagram (draft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2633" y="3018977"/>
            <a:ext cx="3098984" cy="176557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loud 4"/>
          <p:cNvSpPr/>
          <p:nvPr/>
        </p:nvSpPr>
        <p:spPr>
          <a:xfrm>
            <a:off x="777923" y="4991573"/>
            <a:ext cx="2620370" cy="1364777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Multilingual Web</a:t>
            </a:r>
            <a:endParaRPr lang="en-GB" dirty="0"/>
          </a:p>
        </p:txBody>
      </p:sp>
      <p:sp>
        <p:nvSpPr>
          <p:cNvPr id="6" name="Cloud 5"/>
          <p:cNvSpPr/>
          <p:nvPr/>
        </p:nvSpPr>
        <p:spPr>
          <a:xfrm>
            <a:off x="777923" y="1628559"/>
            <a:ext cx="2542562" cy="1213419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Language Resource Community</a:t>
            </a:r>
            <a:endParaRPr lang="en-GB" dirty="0"/>
          </a:p>
        </p:txBody>
      </p:sp>
      <p:sp>
        <p:nvSpPr>
          <p:cNvPr id="7" name="Cloud 6"/>
          <p:cNvSpPr/>
          <p:nvPr/>
        </p:nvSpPr>
        <p:spPr>
          <a:xfrm>
            <a:off x="6091451" y="1692322"/>
            <a:ext cx="2206390" cy="1213418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Language Technology Community</a:t>
            </a:r>
            <a:endParaRPr lang="en-GB" dirty="0"/>
          </a:p>
        </p:txBody>
      </p:sp>
      <p:sp>
        <p:nvSpPr>
          <p:cNvPr id="9" name="Right Arrow 8"/>
          <p:cNvSpPr/>
          <p:nvPr/>
        </p:nvSpPr>
        <p:spPr>
          <a:xfrm>
            <a:off x="3603009" y="1937982"/>
            <a:ext cx="2238233" cy="46402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Cloud 9"/>
          <p:cNvSpPr/>
          <p:nvPr/>
        </p:nvSpPr>
        <p:spPr>
          <a:xfrm>
            <a:off x="5918580" y="5117910"/>
            <a:ext cx="2379260" cy="1223560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Localisation Industry</a:t>
            </a:r>
            <a:endParaRPr lang="en-GB" dirty="0"/>
          </a:p>
        </p:txBody>
      </p:sp>
      <p:sp>
        <p:nvSpPr>
          <p:cNvPr id="11" name="Left Arrow 10"/>
          <p:cNvSpPr/>
          <p:nvPr/>
        </p:nvSpPr>
        <p:spPr>
          <a:xfrm>
            <a:off x="3650775" y="5274859"/>
            <a:ext cx="2142699" cy="504967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8" name="Group 17"/>
          <p:cNvGrpSpPr/>
          <p:nvPr/>
        </p:nvGrpSpPr>
        <p:grpSpPr>
          <a:xfrm>
            <a:off x="777923" y="2882921"/>
            <a:ext cx="2154329" cy="2093772"/>
            <a:chOff x="777923" y="2882921"/>
            <a:chExt cx="2154329" cy="2093772"/>
          </a:xfrm>
        </p:grpSpPr>
        <p:pic>
          <p:nvPicPr>
            <p:cNvPr id="1026" name="Picture 2" descr="http://datavisualization.ch/wp-content/uploads/2011/01/lod-wikipedia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7923" y="3152124"/>
              <a:ext cx="2154329" cy="1401725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Up Arrow 11"/>
            <p:cNvSpPr/>
            <p:nvPr/>
          </p:nvSpPr>
          <p:spPr>
            <a:xfrm>
              <a:off x="1637731" y="4553849"/>
              <a:ext cx="450377" cy="422844"/>
            </a:xfrm>
            <a:prstGeom prst="up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Up Arrow 13"/>
            <p:cNvSpPr/>
            <p:nvPr/>
          </p:nvSpPr>
          <p:spPr>
            <a:xfrm>
              <a:off x="1637731" y="2882921"/>
              <a:ext cx="450377" cy="422844"/>
            </a:xfrm>
            <a:prstGeom prst="up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3" name="Flowchart: Magnetic Disk 12"/>
          <p:cNvSpPr/>
          <p:nvPr/>
        </p:nvSpPr>
        <p:spPr>
          <a:xfrm>
            <a:off x="8414322" y="4765271"/>
            <a:ext cx="587748" cy="569809"/>
          </a:xfrm>
          <a:prstGeom prst="flowChartMagneticDisk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TM+TB</a:t>
            </a:r>
            <a:endParaRPr lang="en-GB" dirty="0"/>
          </a:p>
        </p:txBody>
      </p:sp>
      <p:sp>
        <p:nvSpPr>
          <p:cNvPr id="15" name="Circular Arrow 14"/>
          <p:cNvSpPr/>
          <p:nvPr/>
        </p:nvSpPr>
        <p:spPr>
          <a:xfrm rot="16989728">
            <a:off x="7925118" y="4976693"/>
            <a:ext cx="978408" cy="978408"/>
          </a:xfrm>
          <a:prstGeom prst="circularArrow">
            <a:avLst>
              <a:gd name="adj1" fmla="val 12500"/>
              <a:gd name="adj2" fmla="val 1872432"/>
              <a:gd name="adj3" fmla="val 20457681"/>
              <a:gd name="adj4" fmla="val 3996540"/>
              <a:gd name="adj5" fmla="val 12500"/>
            </a:avLst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" name="Up-Down Arrow 15"/>
          <p:cNvSpPr/>
          <p:nvPr/>
        </p:nvSpPr>
        <p:spPr>
          <a:xfrm>
            <a:off x="7642746" y="3018977"/>
            <a:ext cx="341194" cy="2031198"/>
          </a:xfrm>
          <a:prstGeom prst="up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Up-Down Arrow 16"/>
          <p:cNvSpPr/>
          <p:nvPr/>
        </p:nvSpPr>
        <p:spPr>
          <a:xfrm rot="2851051">
            <a:off x="5980895" y="2443564"/>
            <a:ext cx="461749" cy="924349"/>
          </a:xfrm>
          <a:prstGeom prst="upDown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Up-Down Arrow 18"/>
          <p:cNvSpPr/>
          <p:nvPr/>
        </p:nvSpPr>
        <p:spPr>
          <a:xfrm rot="2851051">
            <a:off x="3167419" y="4514517"/>
            <a:ext cx="461749" cy="924349"/>
          </a:xfrm>
          <a:prstGeom prst="upDown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Up-Down Arrow 19"/>
          <p:cNvSpPr/>
          <p:nvPr/>
        </p:nvSpPr>
        <p:spPr>
          <a:xfrm rot="18980519">
            <a:off x="3104614" y="2476383"/>
            <a:ext cx="461749" cy="924349"/>
          </a:xfrm>
          <a:prstGeom prst="upDown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Up-Down Arrow 21"/>
          <p:cNvSpPr/>
          <p:nvPr/>
        </p:nvSpPr>
        <p:spPr>
          <a:xfrm rot="18980519">
            <a:off x="6040742" y="4503165"/>
            <a:ext cx="461749" cy="924349"/>
          </a:xfrm>
          <a:prstGeom prst="upDown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433184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9" grpId="0" animBg="1"/>
      <p:bldP spid="20" grpId="0" animBg="1"/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Roadmap - Opportunities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Sharing open language resources as LOD</a:t>
            </a:r>
          </a:p>
          <a:p>
            <a:pPr lvl="1"/>
            <a:r>
              <a:rPr lang="en-GB" dirty="0" smtClean="0"/>
              <a:t>Interlinking LR and stand off QA, e.g. For training SMT or Text analytics</a:t>
            </a:r>
          </a:p>
          <a:p>
            <a:r>
              <a:rPr lang="en-GB" smtClean="0"/>
              <a:t>Pooling </a:t>
            </a:r>
            <a:r>
              <a:rPr lang="en-GB" smtClean="0"/>
              <a:t>TM &amp; TB </a:t>
            </a:r>
            <a:r>
              <a:rPr lang="en-GB" dirty="0" smtClean="0"/>
              <a:t>as enterprise linked data</a:t>
            </a:r>
          </a:p>
          <a:p>
            <a:pPr lvl="1"/>
            <a:r>
              <a:rPr lang="en-GB" dirty="0" smtClean="0"/>
              <a:t>Improve data management and integration</a:t>
            </a:r>
          </a:p>
          <a:p>
            <a:r>
              <a:rPr lang="en-GB" dirty="0" smtClean="0"/>
              <a:t>Quality Meta-data when harvesting language resources from the web</a:t>
            </a:r>
          </a:p>
          <a:p>
            <a:pPr lvl="1"/>
            <a:r>
              <a:rPr lang="en-GB" dirty="0" smtClean="0"/>
              <a:t>Provenance annotation</a:t>
            </a:r>
          </a:p>
          <a:p>
            <a:r>
              <a:rPr lang="en-GB" dirty="0"/>
              <a:t>Localising Linked </a:t>
            </a:r>
            <a:r>
              <a:rPr lang="en-GB" dirty="0" smtClean="0"/>
              <a:t>Data</a:t>
            </a:r>
          </a:p>
          <a:p>
            <a:pPr lvl="1"/>
            <a:r>
              <a:rPr lang="en-GB" dirty="0" smtClean="0"/>
              <a:t>Cross language interlinks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C036-D658-F548-918D-0611CA88C186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1565101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Roadmap - Challenges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Use and business cases</a:t>
            </a:r>
          </a:p>
          <a:p>
            <a:pPr lvl="1"/>
            <a:r>
              <a:rPr lang="en-GB" dirty="0" smtClean="0"/>
              <a:t>Why bother? Why invest? Why change?</a:t>
            </a:r>
            <a:endParaRPr lang="en-GB" dirty="0" smtClean="0"/>
          </a:p>
          <a:p>
            <a:r>
              <a:rPr lang="en-GB" dirty="0" smtClean="0"/>
              <a:t>Multiple paths: </a:t>
            </a:r>
          </a:p>
          <a:p>
            <a:pPr lvl="1"/>
            <a:r>
              <a:rPr lang="en-GB" dirty="0" smtClean="0"/>
              <a:t>LEMON, NIF, LMF, TBX/RDF....</a:t>
            </a:r>
          </a:p>
          <a:p>
            <a:r>
              <a:rPr lang="en-GB" dirty="0" smtClean="0"/>
              <a:t>Sourcing LR </a:t>
            </a:r>
            <a:r>
              <a:rPr lang="en-GB" dirty="0" smtClean="0"/>
              <a:t>resources</a:t>
            </a:r>
          </a:p>
          <a:p>
            <a:pPr lvl="1"/>
            <a:r>
              <a:rPr lang="en-GB" dirty="0" smtClean="0"/>
              <a:t>Public sector bootstrap + commercial value add?</a:t>
            </a:r>
          </a:p>
          <a:p>
            <a:r>
              <a:rPr lang="en-GB" dirty="0" smtClean="0"/>
              <a:t>Accessibility of LR and LT to SMEs</a:t>
            </a:r>
          </a:p>
          <a:p>
            <a:pPr lvl="1"/>
            <a:r>
              <a:rPr lang="en-GB" dirty="0" smtClean="0"/>
              <a:t>Simplicity, tools, </a:t>
            </a:r>
            <a:r>
              <a:rPr lang="en-GB" dirty="0" smtClean="0"/>
              <a:t>training, best practice</a:t>
            </a:r>
            <a:endParaRPr lang="en-GB" dirty="0" smtClean="0"/>
          </a:p>
          <a:p>
            <a:r>
              <a:rPr lang="en-GB" dirty="0" smtClean="0"/>
              <a:t>Progressive access control</a:t>
            </a:r>
          </a:p>
          <a:p>
            <a:pPr lvl="1"/>
            <a:r>
              <a:rPr lang="en-GB" dirty="0" smtClean="0"/>
              <a:t>Enterprise data access to open data access</a:t>
            </a:r>
          </a:p>
          <a:p>
            <a:r>
              <a:rPr lang="en-GB" dirty="0" smtClean="0"/>
              <a:t>Different velocities</a:t>
            </a:r>
            <a:endParaRPr lang="en-GB" dirty="0" smtClean="0"/>
          </a:p>
          <a:p>
            <a:pPr lvl="1"/>
            <a:r>
              <a:rPr lang="en-GB" dirty="0" smtClean="0"/>
              <a:t>2 yrs = 0.5 </a:t>
            </a:r>
            <a:r>
              <a:rPr lang="en-GB" dirty="0" err="1" smtClean="0"/>
              <a:t>phd</a:t>
            </a:r>
            <a:r>
              <a:rPr lang="en-GB" dirty="0" smtClean="0"/>
              <a:t> = 8 </a:t>
            </a:r>
            <a:r>
              <a:rPr lang="en-GB" dirty="0" smtClean="0"/>
              <a:t>quarterly </a:t>
            </a:r>
            <a:r>
              <a:rPr lang="en-GB" dirty="0" smtClean="0"/>
              <a:t>reports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C036-D658-F548-918D-0611CA88C186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2793721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666484"/>
            <a:ext cx="8229600" cy="1143000"/>
          </a:xfrm>
        </p:spPr>
        <p:txBody>
          <a:bodyPr/>
          <a:lstStyle/>
          <a:p>
            <a:r>
              <a:rPr lang="en-GB" dirty="0" smtClean="0"/>
              <a:t>Discuss?</a:t>
            </a: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C036-D658-F548-918D-0611CA88C186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50293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600</TotalTime>
  <Words>267</Words>
  <Application>Microsoft Office PowerPoint</Application>
  <PresentationFormat>On-screen Show (4:3)</PresentationFormat>
  <Paragraphs>44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Office-Design</vt:lpstr>
      <vt:lpstr>Discussion:  Convergence of the Multilingual Web and Linked Open Data 11 June 2012</vt:lpstr>
      <vt:lpstr>MLW and LOD</vt:lpstr>
      <vt:lpstr>Roadmap - Opportunities</vt:lpstr>
      <vt:lpstr>Roadmap - Challenges</vt:lpstr>
      <vt:lpstr>Discuss?</vt:lpstr>
    </vt:vector>
  </TitlesOfParts>
  <Company>DFKI GmbH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of MLW-LT Requirements</dc:title>
  <dc:creator>Felix Sasaki lokaler Adminaccount</dc:creator>
  <cp:lastModifiedBy>David Lewis</cp:lastModifiedBy>
  <cp:revision>36</cp:revision>
  <dcterms:created xsi:type="dcterms:W3CDTF">2012-06-10T06:15:56Z</dcterms:created>
  <dcterms:modified xsi:type="dcterms:W3CDTF">2012-06-11T15:21:38Z</dcterms:modified>
</cp:coreProperties>
</file>