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574A-FA00-43CC-8066-496966502FC1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03574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85736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84608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187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0422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88945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8252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3424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14885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2190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8113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8848-6D45-4F27-B47C-7787A54F768C}" type="datetimeFigureOut">
              <a:rPr lang="en-IE" smtClean="0"/>
              <a:pPr/>
              <a:t>15/03/2012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3512-2563-489E-8EE6-0A364319C0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4709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International/multilingualweb/lt/wiki/Requirem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sasaki@w3.org" TargetMode="External"/><Relationship Id="rId2" Type="http://schemas.openxmlformats.org/officeDocument/2006/relationships/hyperlink" Target="http://www.w3.org/International/multilingualweb/l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e.lewis@cs.tcd.ie" TargetMode="External"/><Relationship Id="rId4" Type="http://schemas.openxmlformats.org/officeDocument/2006/relationships/hyperlink" Target="mailto:david.filip@ul.i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MultilingualWeb – </a:t>
            </a:r>
            <a:br>
              <a:rPr lang="en-IE" dirty="0" smtClean="0"/>
            </a:br>
            <a:r>
              <a:rPr lang="en-IE" dirty="0" smtClean="0"/>
              <a:t>Language Technology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 New W3C Working Group</a:t>
            </a:r>
          </a:p>
          <a:p>
            <a:r>
              <a:rPr lang="en-IE" dirty="0" smtClean="0"/>
              <a:t>Felix Sasaki, David </a:t>
            </a:r>
            <a:r>
              <a:rPr lang="en-IE" dirty="0" err="1" smtClean="0"/>
              <a:t>Filip</a:t>
            </a:r>
            <a:r>
              <a:rPr lang="en-IE" dirty="0" smtClean="0"/>
              <a:t>, David Lewis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5" name="Picture 4" descr="mlw-logo-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2656"/>
            <a:ext cx="2044421" cy="18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6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Rich Meta-data for TM Leverage </a:t>
            </a:r>
            <a:endParaRPr lang="en-US" dirty="0"/>
          </a:p>
        </p:txBody>
      </p:sp>
      <p:pic>
        <p:nvPicPr>
          <p:cNvPr id="3" name="Picture 2" descr="Swordfi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329385" cy="44695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1808836" cy="6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IE" dirty="0" smtClean="0"/>
              <a:t>Next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r>
              <a:rPr lang="en-IE" sz="2400" dirty="0" smtClean="0"/>
              <a:t>Contribute to MLW-LT requirements gathering</a:t>
            </a:r>
          </a:p>
          <a:p>
            <a:pPr lvl="1"/>
            <a:r>
              <a:rPr lang="en-IE" sz="2400" dirty="0" smtClean="0"/>
              <a:t>Breakout session Friday</a:t>
            </a:r>
          </a:p>
          <a:p>
            <a:pPr lvl="1"/>
            <a:r>
              <a:rPr lang="en-IE" sz="2400" dirty="0" smtClean="0"/>
              <a:t>Feedback on Requirements</a:t>
            </a:r>
          </a:p>
          <a:p>
            <a:pPr lvl="2"/>
            <a:r>
              <a:rPr lang="en-IE" sz="1800" dirty="0" smtClean="0"/>
              <a:t>New ones</a:t>
            </a:r>
            <a:r>
              <a:rPr lang="en-IE" sz="1800" dirty="0"/>
              <a:t>?</a:t>
            </a:r>
            <a:r>
              <a:rPr lang="en-IE" sz="1800" dirty="0" smtClean="0"/>
              <a:t> Priorities</a:t>
            </a:r>
            <a:r>
              <a:rPr lang="en-IE" sz="1800" dirty="0" smtClean="0"/>
              <a:t>? </a:t>
            </a:r>
            <a:endParaRPr lang="en-IE" sz="1800" dirty="0" smtClean="0"/>
          </a:p>
          <a:p>
            <a:pPr lvl="2"/>
            <a:r>
              <a:rPr lang="en-IE" sz="1800" dirty="0" smtClean="0">
                <a:hlinkClick r:id="rId2"/>
              </a:rPr>
              <a:t>http://www.w3.org/International/multilingualweb/lt/wiki/Requirements</a:t>
            </a:r>
            <a:endParaRPr lang="en-IE" sz="1800" dirty="0" smtClean="0"/>
          </a:p>
          <a:p>
            <a:r>
              <a:rPr lang="en-IE" sz="2400" dirty="0" smtClean="0"/>
              <a:t>Get involved in WG</a:t>
            </a:r>
          </a:p>
          <a:p>
            <a:pPr lvl="1"/>
            <a:r>
              <a:rPr lang="en-IE" sz="2400" dirty="0" smtClean="0"/>
              <a:t>Participate as W3C members</a:t>
            </a:r>
          </a:p>
          <a:p>
            <a:pPr lvl="1"/>
            <a:r>
              <a:rPr lang="en-IE" sz="2400" dirty="0" smtClean="0"/>
              <a:t>Feedback via public list and WG site</a:t>
            </a:r>
          </a:p>
          <a:p>
            <a:pPr lvl="1"/>
            <a:r>
              <a:rPr lang="en-IE" sz="2400" dirty="0" smtClean="0"/>
              <a:t>Requirements Workshop in Dublin in 11-12 </a:t>
            </a:r>
            <a:r>
              <a:rPr lang="en-IE" sz="2400" dirty="0" smtClean="0"/>
              <a:t>June</a:t>
            </a:r>
          </a:p>
          <a:p>
            <a:pPr lvl="1"/>
            <a:r>
              <a:rPr lang="en-IE" sz="2400" dirty="0" smtClean="0"/>
              <a:t>Implementations</a:t>
            </a:r>
            <a:endParaRPr lang="en-IE" sz="2400" dirty="0" smtClean="0"/>
          </a:p>
          <a:p>
            <a:r>
              <a:rPr lang="en-IE" sz="2400" dirty="0" smtClean="0"/>
              <a:t>Where next ?– mapping the future of the MLW</a:t>
            </a:r>
          </a:p>
          <a:p>
            <a:pPr lvl="1">
              <a:buNone/>
            </a:pPr>
            <a:r>
              <a:rPr lang="en-IE" sz="2000" dirty="0" smtClean="0"/>
              <a:t>		MLW-</a:t>
            </a:r>
            <a:r>
              <a:rPr lang="en-IE" sz="2000" dirty="0" err="1" smtClean="0"/>
              <a:t>MultiModal</a:t>
            </a:r>
            <a:r>
              <a:rPr lang="en-IE" sz="2000" dirty="0" smtClean="0"/>
              <a:t> </a:t>
            </a:r>
            <a:r>
              <a:rPr lang="en-IE" sz="2000" dirty="0" smtClean="0"/>
              <a:t>Interaction ....</a:t>
            </a:r>
          </a:p>
          <a:p>
            <a:pPr lvl="1">
              <a:buNone/>
            </a:pPr>
            <a:r>
              <a:rPr lang="en-IE" sz="2000" dirty="0" smtClean="0"/>
              <a:t>			MLW-Audio-Visual </a:t>
            </a:r>
            <a:r>
              <a:rPr lang="en-IE" sz="2000" dirty="0" smtClean="0"/>
              <a:t>Content ....</a:t>
            </a:r>
          </a:p>
          <a:p>
            <a:pPr lvl="1">
              <a:buNone/>
            </a:pPr>
            <a:r>
              <a:rPr lang="en-IE" sz="2000" dirty="0" smtClean="0"/>
              <a:t>				MLW-JavaScript </a:t>
            </a:r>
            <a:r>
              <a:rPr lang="en-IE" sz="2400" dirty="0" smtClean="0"/>
              <a:t>....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xmlns="" val="4977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MultilingualWeb-LT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New W3C Working Group under I18n Activity</a:t>
            </a:r>
          </a:p>
          <a:p>
            <a:pPr lvl="1"/>
            <a:r>
              <a:rPr lang="en-IE" sz="2400" dirty="0" smtClean="0">
                <a:hlinkClick r:id="rId2"/>
              </a:rPr>
              <a:t>http://www.w3.org/International/multilingualweb/lt/</a:t>
            </a:r>
            <a:endParaRPr lang="en-IE" sz="2400" dirty="0" smtClean="0"/>
          </a:p>
          <a:p>
            <a:r>
              <a:rPr lang="en-IE" b="1" dirty="0" smtClean="0"/>
              <a:t>Aims:</a:t>
            </a:r>
            <a:r>
              <a:rPr lang="en-IE" dirty="0" smtClean="0"/>
              <a:t> define meta-data for web content that facilitates its interaction with language technologies and localization processes.</a:t>
            </a:r>
          </a:p>
          <a:p>
            <a:r>
              <a:rPr lang="en-IE" dirty="0" smtClean="0"/>
              <a:t>Already have 28 participants from 20 organisations</a:t>
            </a:r>
          </a:p>
          <a:p>
            <a:pPr lvl="1"/>
            <a:r>
              <a:rPr lang="en-IE" dirty="0" smtClean="0"/>
              <a:t>Chairs</a:t>
            </a:r>
            <a:r>
              <a:rPr lang="en-IE" dirty="0" smtClean="0"/>
              <a:t>: </a:t>
            </a:r>
            <a:r>
              <a:rPr lang="en-IE" i="1" dirty="0" smtClean="0">
                <a:hlinkClick r:id="rId3"/>
              </a:rPr>
              <a:t>Felix Sasaki</a:t>
            </a:r>
            <a:r>
              <a:rPr lang="en-IE" i="1" dirty="0" smtClean="0"/>
              <a:t>, </a:t>
            </a:r>
            <a:r>
              <a:rPr lang="en-IE" i="1" dirty="0" smtClean="0">
                <a:hlinkClick r:id="rId4"/>
              </a:rPr>
              <a:t>David </a:t>
            </a:r>
            <a:r>
              <a:rPr lang="en-IE" i="1" dirty="0" err="1" smtClean="0">
                <a:hlinkClick r:id="rId4"/>
              </a:rPr>
              <a:t>Filip</a:t>
            </a:r>
            <a:r>
              <a:rPr lang="en-IE" i="1" dirty="0" smtClean="0"/>
              <a:t>, </a:t>
            </a:r>
            <a:r>
              <a:rPr lang="en-IE" i="1" dirty="0" smtClean="0">
                <a:hlinkClick r:id="rId5"/>
              </a:rPr>
              <a:t>Dave Lewis</a:t>
            </a:r>
            <a:endParaRPr lang="en-IE" i="1" dirty="0" smtClean="0"/>
          </a:p>
          <a:p>
            <a:r>
              <a:rPr lang="en-IE" dirty="0" smtClean="0"/>
              <a:t>Timeline: </a:t>
            </a:r>
          </a:p>
          <a:p>
            <a:pPr lvl="1"/>
            <a:r>
              <a:rPr lang="en-IE" dirty="0" smtClean="0"/>
              <a:t>Feature Freeze Nov 2012</a:t>
            </a:r>
          </a:p>
          <a:p>
            <a:pPr lvl="1"/>
            <a:r>
              <a:rPr lang="en-IE" dirty="0" smtClean="0"/>
              <a:t>Recommendation complete Dec 2013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61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Approach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Standardise Data Categories</a:t>
            </a:r>
          </a:p>
          <a:p>
            <a:pPr lvl="1"/>
            <a:r>
              <a:rPr lang="en-IE" dirty="0" smtClean="0"/>
              <a:t>ITS (1.0) has: Translate, Loc note, Terminology, Directionality, Ruby, Language Info, Element Within Text</a:t>
            </a:r>
          </a:p>
          <a:p>
            <a:pPr lvl="1"/>
            <a:r>
              <a:rPr lang="en-IE" dirty="0" smtClean="0"/>
              <a:t>MLW-LT could add: MT-specific instructions, quality-related provenance, legal?</a:t>
            </a:r>
          </a:p>
          <a:p>
            <a:r>
              <a:rPr lang="en-IE" dirty="0" smtClean="0"/>
              <a:t>Map to formats</a:t>
            </a:r>
          </a:p>
          <a:p>
            <a:pPr lvl="1"/>
            <a:r>
              <a:rPr lang="en-IE" dirty="0" smtClean="0"/>
              <a:t>ITS focussed on XML</a:t>
            </a:r>
          </a:p>
          <a:p>
            <a:pPr lvl="2"/>
            <a:r>
              <a:rPr lang="en-IE" dirty="0" smtClean="0"/>
              <a:t>useful for XHTML, DITA, </a:t>
            </a:r>
            <a:r>
              <a:rPr lang="en-IE" dirty="0" err="1" smtClean="0"/>
              <a:t>DocBook</a:t>
            </a:r>
            <a:endParaRPr lang="en-IE" dirty="0" smtClean="0"/>
          </a:p>
          <a:p>
            <a:pPr lvl="1"/>
            <a:r>
              <a:rPr lang="en-IE" dirty="0" smtClean="0"/>
              <a:t>MLW-LT also targets HTML5 and CMS-based ‘deep web’ </a:t>
            </a:r>
            <a:endParaRPr lang="en-IE" dirty="0" smtClean="0"/>
          </a:p>
          <a:p>
            <a:pPr lvl="1"/>
            <a:r>
              <a:rPr lang="en-IE" dirty="0" smtClean="0"/>
              <a:t>Use of </a:t>
            </a:r>
            <a:r>
              <a:rPr lang="en-IE" dirty="0" err="1" smtClean="0"/>
              <a:t>microdata</a:t>
            </a:r>
            <a:r>
              <a:rPr lang="en-IE" dirty="0" smtClean="0"/>
              <a:t> and </a:t>
            </a:r>
            <a:r>
              <a:rPr lang="en-IE" dirty="0" err="1" smtClean="0"/>
              <a:t>RDFa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xmlns="" val="41379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Candidate Stakeholders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Content Author</a:t>
            </a:r>
          </a:p>
          <a:p>
            <a:r>
              <a:rPr lang="en-IE" dirty="0" smtClean="0"/>
              <a:t>CMS-based </a:t>
            </a:r>
          </a:p>
          <a:p>
            <a:pPr lvl="1"/>
            <a:r>
              <a:rPr lang="en-IE" dirty="0" smtClean="0"/>
              <a:t>Localisation Management</a:t>
            </a:r>
          </a:p>
          <a:p>
            <a:pPr lvl="1"/>
            <a:r>
              <a:rPr lang="en-IE" dirty="0" smtClean="0"/>
              <a:t>Translator/</a:t>
            </a:r>
            <a:r>
              <a:rPr lang="en-IE" dirty="0" err="1" smtClean="0"/>
              <a:t>Posteditor</a:t>
            </a:r>
            <a:r>
              <a:rPr lang="en-IE" dirty="0" smtClean="0"/>
              <a:t>/ Reviewer</a:t>
            </a:r>
            <a:endParaRPr lang="en-IE" dirty="0" smtClean="0"/>
          </a:p>
          <a:p>
            <a:pPr lvl="1">
              <a:buNone/>
            </a:pPr>
            <a:endParaRPr lang="en-IE" dirty="0" smtClean="0"/>
          </a:p>
          <a:p>
            <a:r>
              <a:rPr lang="en-IE" dirty="0" smtClean="0"/>
              <a:t>LSP-based (CAT/TMS users)</a:t>
            </a:r>
          </a:p>
          <a:p>
            <a:pPr lvl="1"/>
            <a:r>
              <a:rPr lang="en-IE" dirty="0" smtClean="0"/>
              <a:t>Translator/</a:t>
            </a:r>
            <a:r>
              <a:rPr lang="en-IE" dirty="0" err="1" smtClean="0"/>
              <a:t>Posteditor</a:t>
            </a:r>
            <a:r>
              <a:rPr lang="en-IE" dirty="0" smtClean="0"/>
              <a:t>/ Reviewer</a:t>
            </a:r>
            <a:endParaRPr lang="en-IE" dirty="0" smtClean="0"/>
          </a:p>
          <a:p>
            <a:pPr lvl="1"/>
            <a:r>
              <a:rPr lang="en-IE" dirty="0" smtClean="0"/>
              <a:t>Translation/Review </a:t>
            </a:r>
            <a:r>
              <a:rPr lang="en-IE" dirty="0" smtClean="0"/>
              <a:t>Process Manager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MT Service Provider</a:t>
            </a:r>
          </a:p>
          <a:p>
            <a:r>
              <a:rPr lang="en-IE" dirty="0" smtClean="0"/>
              <a:t>Text Analytics Service Provider</a:t>
            </a:r>
          </a:p>
          <a:p>
            <a:r>
              <a:rPr lang="en-IE" dirty="0" smtClean="0"/>
              <a:t>CMS Developer</a:t>
            </a:r>
          </a:p>
          <a:p>
            <a:r>
              <a:rPr lang="en-IE" dirty="0" smtClean="0"/>
              <a:t>Localisation Tool developer</a:t>
            </a:r>
          </a:p>
          <a:p>
            <a:r>
              <a:rPr lang="en-IE" dirty="0" smtClean="0"/>
              <a:t>Systems Integrator</a:t>
            </a:r>
          </a:p>
          <a:p>
            <a:r>
              <a:rPr lang="en-IE" dirty="0" smtClean="0"/>
              <a:t>Search engine crawler</a:t>
            </a:r>
          </a:p>
          <a:p>
            <a:r>
              <a:rPr lang="en-IE" dirty="0" smtClean="0"/>
              <a:t>Content Consumer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1399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Scope of Use Cases</a:t>
            </a:r>
            <a:endParaRPr lang="en-IE" dirty="0"/>
          </a:p>
        </p:txBody>
      </p:sp>
      <p:sp>
        <p:nvSpPr>
          <p:cNvPr id="3" name="Rounded Rectangle 2"/>
          <p:cNvSpPr/>
          <p:nvPr/>
        </p:nvSpPr>
        <p:spPr>
          <a:xfrm>
            <a:off x="2555776" y="1412776"/>
            <a:ext cx="4176464" cy="1368152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400" dirty="0" smtClean="0">
                <a:solidFill>
                  <a:schemeClr val="tx1"/>
                </a:solidFill>
              </a:rPr>
              <a:t>Create Content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7784" y="2996952"/>
            <a:ext cx="4104456" cy="1368152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400" dirty="0" smtClean="0">
                <a:solidFill>
                  <a:schemeClr val="tx1"/>
                </a:solidFill>
              </a:rPr>
              <a:t>Translate Content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7784" y="4653136"/>
            <a:ext cx="4104456" cy="1368152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400" dirty="0" smtClean="0">
                <a:solidFill>
                  <a:schemeClr val="tx1"/>
                </a:solidFill>
              </a:rPr>
              <a:t>Consume Content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1412528"/>
            <a:ext cx="1872208" cy="4608760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400" dirty="0" smtClean="0">
                <a:solidFill>
                  <a:schemeClr val="tx1"/>
                </a:solidFill>
              </a:rPr>
              <a:t>Language Technology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20272" y="1412776"/>
            <a:ext cx="1656184" cy="4608760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400" dirty="0" smtClean="0">
                <a:solidFill>
                  <a:schemeClr val="tx1"/>
                </a:solidFill>
              </a:rPr>
              <a:t>Language Resources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7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Source Content Processing</a:t>
            </a:r>
            <a:endParaRPr lang="en-IE" dirty="0"/>
          </a:p>
        </p:txBody>
      </p:sp>
      <p:sp>
        <p:nvSpPr>
          <p:cNvPr id="3" name="Rounded Rectangle 2"/>
          <p:cNvSpPr/>
          <p:nvPr/>
        </p:nvSpPr>
        <p:spPr>
          <a:xfrm>
            <a:off x="2483768" y="1412776"/>
            <a:ext cx="4032448" cy="3168352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Create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83768" y="4869160"/>
            <a:ext cx="3960440" cy="1152128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Translate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412528"/>
            <a:ext cx="2016224" cy="2520528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1600" dirty="0" smtClean="0">
                <a:solidFill>
                  <a:schemeClr val="tx1"/>
                </a:solidFill>
              </a:rPr>
              <a:t>Language Technology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04248" y="1408300"/>
            <a:ext cx="1944216" cy="4608760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1600" dirty="0" smtClean="0">
                <a:solidFill>
                  <a:schemeClr val="tx1"/>
                </a:solidFill>
              </a:rPr>
              <a:t>Language Resources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07904" y="1916832"/>
            <a:ext cx="1440160" cy="540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Author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99792" y="3068960"/>
            <a:ext cx="1656184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Identify no -translate</a:t>
            </a:r>
          </a:p>
        </p:txBody>
      </p:sp>
      <p:sp>
        <p:nvSpPr>
          <p:cNvPr id="11" name="Oval 10"/>
          <p:cNvSpPr/>
          <p:nvPr/>
        </p:nvSpPr>
        <p:spPr>
          <a:xfrm>
            <a:off x="4860032" y="3068960"/>
            <a:ext cx="1512168" cy="6840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Identify terms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5536" y="2204864"/>
            <a:ext cx="172819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Named entity recognition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6"/>
            <a:endCxn id="8" idx="2"/>
          </p:cNvCxnSpPr>
          <p:nvPr/>
        </p:nvCxnSpPr>
        <p:spPr>
          <a:xfrm flipV="1">
            <a:off x="2123728" y="2186862"/>
            <a:ext cx="1584176" cy="52205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1" idx="0"/>
          </p:cNvCxnSpPr>
          <p:nvPr/>
        </p:nvCxnSpPr>
        <p:spPr>
          <a:xfrm>
            <a:off x="4937157" y="2377802"/>
            <a:ext cx="678959" cy="69115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10" idx="0"/>
          </p:cNvCxnSpPr>
          <p:nvPr/>
        </p:nvCxnSpPr>
        <p:spPr>
          <a:xfrm flipH="1">
            <a:off x="3527884" y="2377802"/>
            <a:ext cx="390927" cy="69115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020272" y="3681028"/>
            <a:ext cx="1512168" cy="6840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Term-base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1" idx="5"/>
            <a:endCxn id="21" idx="2"/>
          </p:cNvCxnSpPr>
          <p:nvPr/>
        </p:nvCxnSpPr>
        <p:spPr>
          <a:xfrm>
            <a:off x="6150748" y="3652855"/>
            <a:ext cx="869524" cy="37021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7784" y="198884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3848" y="4293096"/>
            <a:ext cx="28083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Localisation Preparation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816" y="386104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10" idx="4"/>
            <a:endCxn id="32" idx="1"/>
          </p:cNvCxnSpPr>
          <p:nvPr/>
        </p:nvCxnSpPr>
        <p:spPr>
          <a:xfrm>
            <a:off x="3527884" y="3717032"/>
            <a:ext cx="87232" cy="71315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4"/>
            <a:endCxn id="32" idx="7"/>
          </p:cNvCxnSpPr>
          <p:nvPr/>
        </p:nvCxnSpPr>
        <p:spPr>
          <a:xfrm flipH="1">
            <a:off x="5600892" y="3753036"/>
            <a:ext cx="15224" cy="67714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80112" y="386104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/>
          <p:cNvCxnSpPr>
            <a:stCxn id="11" idx="7"/>
          </p:cNvCxnSpPr>
          <p:nvPr/>
        </p:nvCxnSpPr>
        <p:spPr>
          <a:xfrm flipV="1">
            <a:off x="6150748" y="2780928"/>
            <a:ext cx="941532" cy="38821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092280" y="2420888"/>
            <a:ext cx="1512168" cy="6840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Glossary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56176" y="263691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56176" y="386104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3528" y="6237312"/>
            <a:ext cx="439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</a:rPr>
              <a:t>&lt;..&gt; = Possible MLW-LT Metadata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Localisation Quality Assurance</a:t>
            </a:r>
            <a:endParaRPr lang="en-IE" dirty="0"/>
          </a:p>
        </p:txBody>
      </p:sp>
      <p:sp>
        <p:nvSpPr>
          <p:cNvPr id="3" name="Rounded Rectangle 2"/>
          <p:cNvSpPr/>
          <p:nvPr/>
        </p:nvSpPr>
        <p:spPr>
          <a:xfrm>
            <a:off x="2483768" y="1412776"/>
            <a:ext cx="4032448" cy="1152128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Create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83768" y="2708920"/>
            <a:ext cx="3960440" cy="3312368"/>
          </a:xfrm>
          <a:prstGeom prst="roundRect">
            <a:avLst>
              <a:gd name="adj" fmla="val 864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Translate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412528"/>
            <a:ext cx="2016224" cy="3312616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1600" dirty="0" smtClean="0">
                <a:solidFill>
                  <a:schemeClr val="tx1"/>
                </a:solidFill>
              </a:rPr>
              <a:t>Language Technology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04248" y="1408300"/>
            <a:ext cx="2088232" cy="4608760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1600" dirty="0" smtClean="0">
                <a:solidFill>
                  <a:schemeClr val="tx1"/>
                </a:solidFill>
              </a:rPr>
              <a:t>Language Resources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55876" y="3501008"/>
            <a:ext cx="216024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Postediting</a:t>
            </a:r>
            <a:endParaRPr lang="en-IE" dirty="0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55876" y="4509120"/>
            <a:ext cx="2160240" cy="6840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Translation Review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5536" y="3284984"/>
            <a:ext cx="172819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Machine Translation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32" idx="2"/>
          </p:cNvCxnSpPr>
          <p:nvPr/>
        </p:nvCxnSpPr>
        <p:spPr>
          <a:xfrm flipH="1">
            <a:off x="1979712" y="2528900"/>
            <a:ext cx="1152128" cy="97210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35996" y="5193196"/>
            <a:ext cx="0" cy="468052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092280" y="2564904"/>
            <a:ext cx="1512168" cy="540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Term-base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1" idx="2"/>
            <a:endCxn id="10" idx="7"/>
          </p:cNvCxnSpPr>
          <p:nvPr/>
        </p:nvCxnSpPr>
        <p:spPr>
          <a:xfrm flipH="1">
            <a:off x="5299756" y="2834934"/>
            <a:ext cx="1792524" cy="760982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7784" y="378904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31840" y="2060848"/>
            <a:ext cx="28083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Localisation Preparation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680" y="270892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35996" y="4149080"/>
            <a:ext cx="0" cy="36004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35996" y="2996952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44008" y="306896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12" idx="6"/>
            <a:endCxn id="10" idx="2"/>
          </p:cNvCxnSpPr>
          <p:nvPr/>
        </p:nvCxnSpPr>
        <p:spPr>
          <a:xfrm>
            <a:off x="2123728" y="3789040"/>
            <a:ext cx="1332148" cy="3600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716016" y="414908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6016" y="52292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483768" y="6165304"/>
            <a:ext cx="3888432" cy="432048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Consume Content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31840" y="5661248"/>
            <a:ext cx="280831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Publish to CMS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12" idx="5"/>
            <a:endCxn id="64" idx="1"/>
          </p:cNvCxnSpPr>
          <p:nvPr/>
        </p:nvCxnSpPr>
        <p:spPr>
          <a:xfrm>
            <a:off x="1870640" y="4145462"/>
            <a:ext cx="1672468" cy="162123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6" y="515719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11" idx="6"/>
            <a:endCxn id="45" idx="2"/>
          </p:cNvCxnSpPr>
          <p:nvPr/>
        </p:nvCxnSpPr>
        <p:spPr>
          <a:xfrm>
            <a:off x="5616116" y="4851158"/>
            <a:ext cx="1476164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092280" y="3573016"/>
            <a:ext cx="1656184" cy="540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Translation Memory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2"/>
            <a:endCxn id="10" idx="6"/>
          </p:cNvCxnSpPr>
          <p:nvPr/>
        </p:nvCxnSpPr>
        <p:spPr>
          <a:xfrm flipH="1" flipV="1">
            <a:off x="5616116" y="3825044"/>
            <a:ext cx="1476164" cy="18002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092280" y="4581128"/>
            <a:ext cx="1656184" cy="540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Translation Memory+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6136" y="449982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67544" y="6201308"/>
            <a:ext cx="1476164" cy="3600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5576" y="576926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B050"/>
                </a:solidFill>
              </a:rPr>
              <a:t>XLIFF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56" name="Straight Arrow Connector 55"/>
          <p:cNvCxnSpPr>
            <a:stCxn id="32" idx="2"/>
          </p:cNvCxnSpPr>
          <p:nvPr/>
        </p:nvCxnSpPr>
        <p:spPr>
          <a:xfrm flipH="1">
            <a:off x="1691680" y="2528900"/>
            <a:ext cx="1440160" cy="828092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677363" y="6165304"/>
            <a:ext cx="24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&lt;..&gt; = MLW-LT Metadata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CMS-L10N integration via RDF &amp; XLIFF</a:t>
            </a:r>
            <a:endParaRPr lang="en-US" dirty="0"/>
          </a:p>
        </p:txBody>
      </p:sp>
      <p:pic>
        <p:nvPicPr>
          <p:cNvPr id="20" name="Picture 19" descr="ScreenshotVisualizer.png"/>
          <p:cNvPicPr>
            <a:picLocks noChangeAspect="1"/>
          </p:cNvPicPr>
          <p:nvPr/>
        </p:nvPicPr>
        <p:blipFill>
          <a:blip r:embed="rId2" cstate="print"/>
          <a:srcRect l="8473" r="9360" b="13140"/>
          <a:stretch>
            <a:fillRect/>
          </a:stretch>
        </p:blipFill>
        <p:spPr>
          <a:xfrm>
            <a:off x="1691680" y="1340768"/>
            <a:ext cx="3358154" cy="244827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1" name="Picture 20" descr="ScreenshotJobPage.png"/>
          <p:cNvPicPr>
            <a:picLocks noChangeAspect="1"/>
          </p:cNvPicPr>
          <p:nvPr/>
        </p:nvPicPr>
        <p:blipFill>
          <a:blip r:embed="rId3" cstate="print"/>
          <a:srcRect l="9078" r="10134" b="37894"/>
          <a:stretch>
            <a:fillRect/>
          </a:stretch>
        </p:blipFill>
        <p:spPr>
          <a:xfrm>
            <a:off x="-1" y="2780928"/>
            <a:ext cx="3523421" cy="1868072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5076056" y="1844824"/>
            <a:ext cx="3656918" cy="4270125"/>
            <a:chOff x="4634288" y="1679155"/>
            <a:chExt cx="3656918" cy="4270125"/>
          </a:xfrm>
        </p:grpSpPr>
        <p:sp>
          <p:nvSpPr>
            <p:cNvPr id="4" name="Rounded Rectangle 3"/>
            <p:cNvSpPr/>
            <p:nvPr/>
          </p:nvSpPr>
          <p:spPr>
            <a:xfrm>
              <a:off x="5073202" y="1679155"/>
              <a:ext cx="2126388" cy="4157472"/>
            </a:xfrm>
            <a:prstGeom prst="roundRect">
              <a:avLst>
                <a:gd name="adj" fmla="val 466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rgbClr val="0070C0"/>
                  </a:solidFill>
                </a:rPr>
                <a:t>Apache Web Server:</a:t>
              </a:r>
            </a:p>
            <a:p>
              <a:pPr algn="ctr"/>
              <a:r>
                <a:rPr lang="en-GB" sz="1100" dirty="0" err="1" smtClean="0">
                  <a:solidFill>
                    <a:srgbClr val="0070C0"/>
                  </a:solidFill>
                </a:rPr>
                <a:t>Servlet</a:t>
              </a:r>
              <a:r>
                <a:rPr lang="en-GB" sz="1100" dirty="0" smtClean="0">
                  <a:solidFill>
                    <a:srgbClr val="0070C0"/>
                  </a:solidFill>
                </a:rPr>
                <a:t> container</a:t>
              </a: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GB" sz="1400" dirty="0" smtClean="0">
                <a:solidFill>
                  <a:srgbClr val="0070C0"/>
                </a:solidFill>
              </a:endParaRPr>
            </a:p>
            <a:p>
              <a:pPr algn="ctr"/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634288" y="1684051"/>
              <a:ext cx="389254" cy="417148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400" dirty="0" err="1" smtClean="0">
                  <a:solidFill>
                    <a:srgbClr val="0070C0"/>
                  </a:solidFill>
                </a:rPr>
                <a:t>Drupal</a:t>
              </a:r>
              <a:r>
                <a:rPr lang="en-GB" sz="1400" dirty="0" smtClean="0">
                  <a:solidFill>
                    <a:srgbClr val="0070C0"/>
                  </a:solidFill>
                </a:rPr>
                <a:t> Web CMS</a:t>
              </a:r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7512236" y="2167682"/>
              <a:ext cx="778970" cy="987316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RDF Provenance </a:t>
              </a:r>
              <a:r>
                <a:rPr lang="en-GB" sz="1000" dirty="0" err="1" smtClean="0"/>
                <a:t>TripleStore</a:t>
              </a:r>
              <a:endParaRPr lang="en-US" sz="1000" dirty="0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7562957" y="5136855"/>
              <a:ext cx="610966" cy="812425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User Data</a:t>
              </a:r>
              <a:endParaRPr lang="en-US" sz="11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79074" y="2323683"/>
              <a:ext cx="851836" cy="696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RDF Provenance </a:t>
              </a:r>
              <a:r>
                <a:rPr lang="en-GB" sz="1100" dirty="0" err="1" smtClean="0"/>
                <a:t>Visualiser</a:t>
              </a:r>
              <a:endParaRPr lang="en-US" sz="11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75787" y="2317582"/>
              <a:ext cx="731770" cy="696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Sesame Server</a:t>
              </a:r>
              <a:endParaRPr lang="en-US" sz="11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61629" y="3532381"/>
              <a:ext cx="742824" cy="696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err="1" smtClean="0"/>
                <a:t>RDFLogger</a:t>
              </a:r>
              <a:endParaRPr lang="en-US" sz="105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9116" y="4765820"/>
              <a:ext cx="851836" cy="696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Translation Tool</a:t>
              </a:r>
              <a:endParaRPr lang="en-US" sz="11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67626" y="3545950"/>
              <a:ext cx="851836" cy="696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Sesame Workbench</a:t>
              </a:r>
              <a:endParaRPr lang="en-US" sz="1100" dirty="0"/>
            </a:p>
          </p:txBody>
        </p:sp>
        <p:cxnSp>
          <p:nvCxnSpPr>
            <p:cNvPr id="13" name="Straight Arrow Connector 12"/>
            <p:cNvCxnSpPr>
              <a:stCxn id="9" idx="2"/>
              <a:endCxn id="10" idx="0"/>
            </p:cNvCxnSpPr>
            <p:nvPr/>
          </p:nvCxnSpPr>
          <p:spPr>
            <a:xfrm flipH="1">
              <a:off x="6733042" y="3014113"/>
              <a:ext cx="8631" cy="518268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  <a:endCxn id="9" idx="3"/>
            </p:cNvCxnSpPr>
            <p:nvPr/>
          </p:nvCxnSpPr>
          <p:spPr>
            <a:xfrm flipH="1">
              <a:off x="7107558" y="2661340"/>
              <a:ext cx="404678" cy="4508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</p:cNvCxnSpPr>
            <p:nvPr/>
          </p:nvCxnSpPr>
          <p:spPr>
            <a:xfrm flipH="1" flipV="1">
              <a:off x="6043062" y="5342003"/>
              <a:ext cx="1519894" cy="201065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2"/>
            </p:cNvCxnSpPr>
            <p:nvPr/>
          </p:nvCxnSpPr>
          <p:spPr>
            <a:xfrm>
              <a:off x="5593544" y="4242480"/>
              <a:ext cx="3524" cy="513640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1"/>
              <a:endCxn id="8" idx="3"/>
            </p:cNvCxnSpPr>
            <p:nvPr/>
          </p:nvCxnSpPr>
          <p:spPr>
            <a:xfrm flipH="1">
              <a:off x="6030911" y="2665848"/>
              <a:ext cx="344877" cy="6101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0"/>
            </p:cNvCxnSpPr>
            <p:nvPr/>
          </p:nvCxnSpPr>
          <p:spPr>
            <a:xfrm flipV="1">
              <a:off x="5593544" y="2871442"/>
              <a:ext cx="782244" cy="674508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0" idx="2"/>
            </p:cNvCxnSpPr>
            <p:nvPr/>
          </p:nvCxnSpPr>
          <p:spPr>
            <a:xfrm flipV="1">
              <a:off x="5887318" y="4228911"/>
              <a:ext cx="845723" cy="535020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477794" y="4646755"/>
              <a:ext cx="742824" cy="4076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MT Service</a:t>
              </a:r>
              <a:endParaRPr lang="en-US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82514" y="4112950"/>
              <a:ext cx="742824" cy="4076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Translation tools</a:t>
              </a:r>
              <a:endParaRPr lang="en-US" sz="1000" dirty="0"/>
            </a:p>
          </p:txBody>
        </p:sp>
        <p:cxnSp>
          <p:nvCxnSpPr>
            <p:cNvPr id="25" name="Straight Arrow Connector 24"/>
            <p:cNvCxnSpPr>
              <a:stCxn id="23" idx="1"/>
              <a:endCxn id="11" idx="3"/>
            </p:cNvCxnSpPr>
            <p:nvPr/>
          </p:nvCxnSpPr>
          <p:spPr>
            <a:xfrm flipH="1">
              <a:off x="6020953" y="4850556"/>
              <a:ext cx="1456841" cy="26352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1"/>
            </p:cNvCxnSpPr>
            <p:nvPr/>
          </p:nvCxnSpPr>
          <p:spPr>
            <a:xfrm flipH="1">
              <a:off x="6021825" y="4316751"/>
              <a:ext cx="1460689" cy="579981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0723490">
              <a:off x="6575252" y="4396604"/>
              <a:ext cx="447544" cy="24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XLIFF</a:t>
              </a: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9814035">
              <a:off x="6013630" y="4315882"/>
              <a:ext cx="447544" cy="24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XLIFF</a:t>
              </a:r>
              <a:endParaRPr lang="en-US" sz="10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89240"/>
            <a:ext cx="1808836" cy="6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Screenshoteditor.png"/>
          <p:cNvPicPr>
            <a:picLocks noChangeAspect="1"/>
          </p:cNvPicPr>
          <p:nvPr/>
        </p:nvPicPr>
        <p:blipFill>
          <a:blip r:embed="rId5" cstate="print"/>
          <a:srcRect l="9424" r="10576" b="10226"/>
          <a:stretch>
            <a:fillRect/>
          </a:stretch>
        </p:blipFill>
        <p:spPr>
          <a:xfrm>
            <a:off x="2195736" y="4149080"/>
            <a:ext cx="2910555" cy="225255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483768" y="2492896"/>
            <a:ext cx="4248472" cy="3816424"/>
          </a:xfrm>
          <a:prstGeom prst="roundRect">
            <a:avLst>
              <a:gd name="adj" fmla="val 6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Consume Content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Leverage Target Quality Meta-data</a:t>
            </a:r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2483768" y="1556792"/>
            <a:ext cx="4320480" cy="720080"/>
          </a:xfrm>
          <a:prstGeom prst="roundRect">
            <a:avLst>
              <a:gd name="adj" fmla="val 864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Translate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2564904"/>
            <a:ext cx="2016224" cy="3744416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1600" dirty="0" smtClean="0">
                <a:solidFill>
                  <a:schemeClr val="tx1"/>
                </a:solidFill>
              </a:rPr>
              <a:t>Language Technology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48264" y="1556792"/>
            <a:ext cx="1944216" cy="4752528"/>
          </a:xfrm>
          <a:prstGeom prst="roundRect">
            <a:avLst>
              <a:gd name="adj" fmla="val 134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1600" dirty="0" smtClean="0">
                <a:solidFill>
                  <a:schemeClr val="tx1"/>
                </a:solidFill>
              </a:rPr>
              <a:t>Language Resources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27784" y="4725144"/>
            <a:ext cx="1656184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MT Training</a:t>
            </a:r>
          </a:p>
        </p:txBody>
      </p:sp>
      <p:sp>
        <p:nvSpPr>
          <p:cNvPr id="11" name="Oval 10"/>
          <p:cNvSpPr/>
          <p:nvPr/>
        </p:nvSpPr>
        <p:spPr>
          <a:xfrm>
            <a:off x="3635896" y="3284984"/>
            <a:ext cx="1800200" cy="6840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Reading/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Reusing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5536" y="4581128"/>
            <a:ext cx="1584176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Machine Translation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32" idx="5"/>
            <a:endCxn id="64" idx="0"/>
          </p:cNvCxnSpPr>
          <p:nvPr/>
        </p:nvCxnSpPr>
        <p:spPr>
          <a:xfrm>
            <a:off x="5528884" y="2715847"/>
            <a:ext cx="231248" cy="121720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3" idx="2"/>
            <a:endCxn id="10" idx="6"/>
          </p:cNvCxnSpPr>
          <p:nvPr/>
        </p:nvCxnSpPr>
        <p:spPr>
          <a:xfrm flipH="1">
            <a:off x="4283968" y="4851158"/>
            <a:ext cx="2952328" cy="198022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43808" y="393305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285293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2" idx="4"/>
            <a:endCxn id="11" idx="0"/>
          </p:cNvCxnSpPr>
          <p:nvPr/>
        </p:nvCxnSpPr>
        <p:spPr>
          <a:xfrm>
            <a:off x="4535996" y="2852936"/>
            <a:ext cx="0" cy="43204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10" idx="0"/>
          </p:cNvCxnSpPr>
          <p:nvPr/>
        </p:nvCxnSpPr>
        <p:spPr>
          <a:xfrm flipH="1">
            <a:off x="3455876" y="2715847"/>
            <a:ext cx="87232" cy="2009297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46841" y="285293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10" idx="2"/>
            <a:endCxn id="12" idx="6"/>
          </p:cNvCxnSpPr>
          <p:nvPr/>
        </p:nvCxnSpPr>
        <p:spPr>
          <a:xfrm flipH="1">
            <a:off x="1979712" y="5049180"/>
            <a:ext cx="648072" cy="36004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652120" y="486916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63688" y="52292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932040" y="3933056"/>
            <a:ext cx="1656184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Search Indexing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236296" y="4581128"/>
            <a:ext cx="1512168" cy="540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Term-base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092280" y="5625244"/>
            <a:ext cx="1656184" cy="540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Translation Memory+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31840" y="1916832"/>
            <a:ext cx="28083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Publish to CMS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>
            <a:stCxn id="74" idx="2"/>
            <a:endCxn id="10" idx="5"/>
          </p:cNvCxnSpPr>
          <p:nvPr/>
        </p:nvCxnSpPr>
        <p:spPr>
          <a:xfrm flipH="1" flipV="1">
            <a:off x="4041425" y="5278308"/>
            <a:ext cx="3050855" cy="616966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18849" y="565195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&lt;..&gt;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72200" y="6488668"/>
            <a:ext cx="24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&lt;..&gt; = MLW-LT Metadata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397</Words>
  <Application>Microsoft Office PowerPoint</Application>
  <PresentationFormat>On-screen Show (4:3)</PresentationFormat>
  <Paragraphs>160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MultilingualWeb –  Language Technology</vt:lpstr>
      <vt:lpstr>MultilingualWeb-LT</vt:lpstr>
      <vt:lpstr>Approach</vt:lpstr>
      <vt:lpstr>Candidate Stakeholders</vt:lpstr>
      <vt:lpstr>Scope of Use Cases</vt:lpstr>
      <vt:lpstr>Source Content Processing</vt:lpstr>
      <vt:lpstr>Localisation Quality Assurance</vt:lpstr>
      <vt:lpstr>CMS-L10N integration via RDF &amp; XLIFF</vt:lpstr>
      <vt:lpstr>Leverage Target Quality Meta-data</vt:lpstr>
      <vt:lpstr>Rich Meta-data for TM Leverage </vt:lpstr>
      <vt:lpstr>Next Steps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dlewis</dc:creator>
  <cp:lastModifiedBy>David Lewis</cp:lastModifiedBy>
  <cp:revision>36</cp:revision>
  <dcterms:created xsi:type="dcterms:W3CDTF">2012-03-12T11:27:30Z</dcterms:created>
  <dcterms:modified xsi:type="dcterms:W3CDTF">2012-03-15T11:13:07Z</dcterms:modified>
</cp:coreProperties>
</file>