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F5D90-791E-914D-B8D2-B734BCFCB564}" type="datetimeFigureOut">
              <a:rPr lang="de-DE" smtClean="0"/>
              <a:t>18.06.13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19D2-CB75-FE40-AE00-4E8B366759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0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B9C89-FEDB-274B-904D-FD7C9D94C826}" type="datetimeFigureOut">
              <a:rPr lang="de-DE" smtClean="0"/>
              <a:t>18.06.13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D6E66-58CE-0543-938F-DAA28B853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73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48-2AEE-1347-9609-CD747BDD85B6}" type="datetime1">
              <a:rPr lang="de-DE" smtClean="0"/>
              <a:t>18.06.13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77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1467-BB12-ED47-A602-890CAEB39EB0}" type="datetime1">
              <a:rPr lang="de-DE" smtClean="0"/>
              <a:t>18.06.13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03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2BB8-7D44-4A4E-BF41-F41FF6EDA3DA}" type="datetime1">
              <a:rPr lang="de-DE" smtClean="0"/>
              <a:t>18.06.13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0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7095-4F84-6945-BE0B-89AFCD016100}" type="datetime1">
              <a:rPr lang="de-DE" smtClean="0"/>
              <a:t>18.06.13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08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8D34-592F-1C46-9A0A-EFC0493B5423}" type="datetime1">
              <a:rPr lang="de-DE" smtClean="0"/>
              <a:t>18.06.13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96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BEED-B4F4-764A-8C49-513AC75041B7}" type="datetime1">
              <a:rPr lang="de-DE" smtClean="0"/>
              <a:t>18.06.13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62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F249-8C62-204D-B058-D52B4D41A825}" type="datetime1">
              <a:rPr lang="de-DE" smtClean="0"/>
              <a:t>18.06.13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12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955D-DDC9-C44D-8712-8C944DA12C0A}" type="datetime1">
              <a:rPr lang="de-DE" smtClean="0"/>
              <a:t>18.06.13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23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9B28-7E21-1049-9C13-02237C6A6FEF}" type="datetime1">
              <a:rPr lang="de-DE" smtClean="0"/>
              <a:t>18.06.13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19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CA53-4A34-7748-8C86-A29F14CE809D}" type="datetime1">
              <a:rPr lang="de-DE" smtClean="0"/>
              <a:t>18.06.13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7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0A4F-9C5E-2341-B262-E2DC1372B14B}" type="datetime1">
              <a:rPr lang="de-DE" smtClean="0"/>
              <a:t>18.06.13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9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62A11-8B85-0246-8DEA-7C42F14DB5EA}" type="datetime1">
              <a:rPr lang="de-DE" smtClean="0"/>
              <a:t>18.06.13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098E-E733-A54C-9DF6-D4DB35AF35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6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://www.w3.org/TR/its20/" TargetMode="Externa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NIF 2.0 and ITS 2.0 in 10 minutes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772400" cy="204629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Felix Sasaki</a:t>
            </a:r>
          </a:p>
          <a:p>
            <a:r>
              <a:rPr lang="en-GB" dirty="0" smtClean="0"/>
              <a:t>DFKI / W3C Fellow</a:t>
            </a:r>
          </a:p>
          <a:p>
            <a:r>
              <a:rPr lang="en-GB" dirty="0" smtClean="0"/>
              <a:t>ITS 2.0 Showcase Dublin 18 June 2013</a:t>
            </a:r>
          </a:p>
          <a:p>
            <a:r>
              <a:rPr lang="en-GB" dirty="0" smtClean="0"/>
              <a:t>With material from Sebastian Hellmann (Univ. Leipzig, main developer of NIF) and Dom Jones (TCD)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70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NLP Interchange Format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RDF/OWL-based format that aims to achieve interoperability between Natural Language Processing (NLP) tools, language resources and annotations</a:t>
            </a:r>
          </a:p>
          <a:p>
            <a:r>
              <a:rPr lang="en-GB" dirty="0" err="1" smtClean="0"/>
              <a:t>Adressing</a:t>
            </a:r>
            <a:r>
              <a:rPr lang="en-GB" dirty="0" smtClean="0"/>
              <a:t> primary data - character offsets:</a:t>
            </a:r>
          </a:p>
          <a:p>
            <a:pPr marL="0" indent="0">
              <a:buNone/>
            </a:pPr>
            <a:r>
              <a:rPr lang="en-GB" sz="2600" dirty="0" smtClean="0"/>
              <a:t>http://www.w3.org/</a:t>
            </a:r>
            <a:r>
              <a:rPr lang="en-GB" sz="2600" dirty="0" err="1" smtClean="0"/>
              <a:t>DesignIssues</a:t>
            </a:r>
            <a:r>
              <a:rPr lang="en-GB" sz="2600" dirty="0" smtClean="0"/>
              <a:t>/</a:t>
            </a:r>
            <a:r>
              <a:rPr lang="en-GB" sz="2600" dirty="0" err="1" smtClean="0"/>
              <a:t>LinkedData.html#char</a:t>
            </a:r>
            <a:r>
              <a:rPr lang="en-GB" sz="2600" dirty="0" smtClean="0"/>
              <a:t>=717,729</a:t>
            </a:r>
          </a:p>
          <a:p>
            <a:r>
              <a:rPr lang="en-GB" dirty="0" smtClean="0"/>
              <a:t>Mapping tag sets</a:t>
            </a:r>
          </a:p>
          <a:p>
            <a:pPr lvl="1"/>
            <a:r>
              <a:rPr lang="en-GB" dirty="0" smtClean="0"/>
              <a:t>Tibeto-Burman languages</a:t>
            </a:r>
          </a:p>
          <a:p>
            <a:pPr lvl="1"/>
            <a:r>
              <a:rPr lang="en-GB" dirty="0" smtClean="0"/>
              <a:t>Russian </a:t>
            </a:r>
            <a:r>
              <a:rPr lang="en-GB" dirty="0" err="1" smtClean="0"/>
              <a:t>TreeTagger</a:t>
            </a:r>
            <a:endParaRPr lang="en-GB" dirty="0" smtClean="0"/>
          </a:p>
          <a:p>
            <a:pPr lvl="1"/>
            <a:r>
              <a:rPr lang="en-GB" dirty="0" smtClean="0"/>
              <a:t>German STTS</a:t>
            </a:r>
          </a:p>
          <a:p>
            <a:pPr lvl="1"/>
            <a:r>
              <a:rPr lang="en-GB" dirty="0" smtClean="0"/>
              <a:t>English Penn</a:t>
            </a:r>
          </a:p>
          <a:p>
            <a:pPr marL="457200" lvl="1" indent="0">
              <a:buNone/>
            </a:pPr>
            <a:r>
              <a:rPr lang="en-GB" dirty="0" smtClean="0"/>
              <a:t>→ all have items that map to</a:t>
            </a:r>
          </a:p>
          <a:p>
            <a:pPr marL="457200" lvl="1" indent="0">
              <a:buNone/>
            </a:pPr>
            <a:r>
              <a:rPr lang="en-GB" dirty="0" smtClean="0"/>
              <a:t>http://</a:t>
            </a:r>
            <a:r>
              <a:rPr lang="en-GB" dirty="0" err="1" smtClean="0"/>
              <a:t>purl.org</a:t>
            </a:r>
            <a:r>
              <a:rPr lang="en-GB" dirty="0" smtClean="0"/>
              <a:t>/</a:t>
            </a:r>
            <a:r>
              <a:rPr lang="en-GB" dirty="0" err="1" smtClean="0"/>
              <a:t>olia</a:t>
            </a:r>
            <a:r>
              <a:rPr lang="en-GB" dirty="0" smtClean="0"/>
              <a:t>/</a:t>
            </a:r>
            <a:r>
              <a:rPr lang="en-GB" dirty="0" err="1" smtClean="0"/>
              <a:t>olia.owl#NonFiniteVerb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73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8794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8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NIF as a Web service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it yourself</a:t>
            </a:r>
          </a:p>
          <a:p>
            <a:pPr marL="0" indent="0">
              <a:buNone/>
            </a:pPr>
            <a:r>
              <a:rPr lang="en-GB" dirty="0"/>
              <a:t>http://nlp2rdf.lod2.eu/demo/</a:t>
            </a:r>
            <a:r>
              <a:rPr lang="en-GB" dirty="0" err="1"/>
              <a:t>NIFStanfordCore?input</a:t>
            </a:r>
            <a:r>
              <a:rPr lang="en-GB" dirty="0"/>
              <a:t>=</a:t>
            </a:r>
            <a:r>
              <a:rPr lang="en-GB" dirty="0" err="1"/>
              <a:t>Welcome+to+Dublin+in+Ireland&amp;input-type</a:t>
            </a:r>
            <a:r>
              <a:rPr lang="en-GB" dirty="0"/>
              <a:t>=text</a:t>
            </a: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3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de-DE" smtClean="0"/>
              <a:t>5</a:t>
            </a:fld>
            <a:endParaRPr lang="de-DE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1227" y="331031"/>
            <a:ext cx="7301948" cy="6520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200" smtClean="0"/>
              <a:t>ITS XML / HTML to NIF &amp; RDF:</a:t>
            </a:r>
            <a:endParaRPr lang="en-IE" sz="3200" dirty="0" smtClean="0"/>
          </a:p>
        </p:txBody>
      </p:sp>
      <p:grpSp>
        <p:nvGrpSpPr>
          <p:cNvPr id="6" name="Group 10"/>
          <p:cNvGrpSpPr/>
          <p:nvPr/>
        </p:nvGrpSpPr>
        <p:grpSpPr>
          <a:xfrm>
            <a:off x="-207127" y="1119710"/>
            <a:ext cx="2583497" cy="2583497"/>
            <a:chOff x="-232273" y="2066067"/>
            <a:chExt cx="2583497" cy="2583497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32273" y="2066067"/>
              <a:ext cx="2583497" cy="2583497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59" y="2260888"/>
              <a:ext cx="734341" cy="734341"/>
            </a:xfrm>
            <a:prstGeom prst="rect">
              <a:avLst/>
            </a:prstGeom>
          </p:spPr>
        </p:pic>
        <p:sp>
          <p:nvSpPr>
            <p:cNvPr id="9" name="TextBox 5"/>
            <p:cNvSpPr txBox="1"/>
            <p:nvPr/>
          </p:nvSpPr>
          <p:spPr>
            <a:xfrm>
              <a:off x="145812" y="3964885"/>
              <a:ext cx="19084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Courier New"/>
                  <a:cs typeface="Courier New"/>
                </a:rPr>
                <a:t>ITS 2.0</a:t>
              </a:r>
              <a:endParaRPr lang="en-US" sz="3200" b="1" dirty="0">
                <a:latin typeface="Courier New"/>
                <a:cs typeface="Courier New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674233" y="2107575"/>
              <a:ext cx="916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ourier New"/>
                  <a:cs typeface="Courier New"/>
                </a:rPr>
                <a:t>OR</a:t>
              </a:r>
            </a:p>
            <a:p>
              <a:pPr algn="ctr"/>
              <a:r>
                <a:rPr lang="en-US" sz="2800" b="1" dirty="0" smtClean="0">
                  <a:latin typeface="Courier New"/>
                  <a:cs typeface="Courier New"/>
                </a:rPr>
                <a:t>XML</a:t>
              </a:r>
              <a:endParaRPr lang="en-US" sz="2800" b="1" dirty="0">
                <a:latin typeface="Courier New"/>
                <a:cs typeface="Courier New"/>
              </a:endParaRPr>
            </a:p>
          </p:txBody>
        </p:sp>
      </p:grpSp>
      <p:grpSp>
        <p:nvGrpSpPr>
          <p:cNvPr id="11" name="Group 29"/>
          <p:cNvGrpSpPr/>
          <p:nvPr/>
        </p:nvGrpSpPr>
        <p:grpSpPr>
          <a:xfrm>
            <a:off x="6571699" y="4056997"/>
            <a:ext cx="2572301" cy="2188338"/>
            <a:chOff x="6666401" y="1310313"/>
            <a:chExt cx="2572301" cy="2188338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6401" y="1310313"/>
              <a:ext cx="2572301" cy="2188338"/>
            </a:xfrm>
            <a:prstGeom prst="rect">
              <a:avLst/>
            </a:prstGeom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5978" y="2361248"/>
              <a:ext cx="756403" cy="825734"/>
            </a:xfrm>
            <a:prstGeom prst="rect">
              <a:avLst/>
            </a:prstGeom>
          </p:spPr>
        </p:pic>
        <p:sp>
          <p:nvSpPr>
            <p:cNvPr id="14" name="TextBox 11"/>
            <p:cNvSpPr txBox="1"/>
            <p:nvPr/>
          </p:nvSpPr>
          <p:spPr>
            <a:xfrm>
              <a:off x="6886125" y="1654266"/>
              <a:ext cx="2203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urier New"/>
                  <a:cs typeface="Courier New"/>
                </a:rPr>
                <a:t>NIF-RDF</a:t>
              </a:r>
              <a:endParaRPr lang="en-US" sz="2400" b="1" dirty="0">
                <a:latin typeface="Courier New"/>
                <a:cs typeface="Courier New"/>
              </a:endParaRPr>
            </a:p>
          </p:txBody>
        </p:sp>
      </p:grpSp>
      <p:pic>
        <p:nvPicPr>
          <p:cNvPr id="15" name="Picture 12" descr="Screenshot_06_06_2013_13_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51" y="1601575"/>
            <a:ext cx="2200301" cy="2101633"/>
          </a:xfrm>
          <a:prstGeom prst="rect">
            <a:avLst/>
          </a:prstGeom>
        </p:spPr>
      </p:pic>
      <p:sp>
        <p:nvSpPr>
          <p:cNvPr id="16" name="TextBox 13"/>
          <p:cNvSpPr txBox="1"/>
          <p:nvPr/>
        </p:nvSpPr>
        <p:spPr>
          <a:xfrm>
            <a:off x="3611441" y="889209"/>
            <a:ext cx="152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urier New"/>
                <a:cs typeface="Courier New"/>
              </a:rPr>
              <a:t>ITS/RDF Ontology</a:t>
            </a:r>
            <a:endParaRPr lang="en-US" sz="2000" b="1" dirty="0">
              <a:latin typeface="Courier New"/>
              <a:cs typeface="Courier New"/>
            </a:endParaRPr>
          </a:p>
        </p:txBody>
      </p:sp>
      <p:cxnSp>
        <p:nvCxnSpPr>
          <p:cNvPr id="17" name="Straight Arrow Connector 17"/>
          <p:cNvCxnSpPr/>
          <p:nvPr/>
        </p:nvCxnSpPr>
        <p:spPr>
          <a:xfrm>
            <a:off x="5543652" y="3603304"/>
            <a:ext cx="1351443" cy="10414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8"/>
          <p:cNvSpPr/>
          <p:nvPr/>
        </p:nvSpPr>
        <p:spPr>
          <a:xfrm>
            <a:off x="1616373" y="5518167"/>
            <a:ext cx="5107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http://www.w3.org/TR/its20/#conversion-to-</a:t>
            </a:r>
            <a:r>
              <a:rPr lang="en-US" sz="1600" dirty="0" smtClean="0">
                <a:hlinkClick r:id="rId7"/>
              </a:rPr>
              <a:t>nif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9" name="Rectangle 28"/>
          <p:cNvSpPr/>
          <p:nvPr/>
        </p:nvSpPr>
        <p:spPr>
          <a:xfrm>
            <a:off x="6642341" y="1312803"/>
            <a:ext cx="2352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PROV </a:t>
            </a:r>
            <a:r>
              <a:rPr lang="en-US" dirty="0" smtClean="0"/>
              <a:t>Ontology</a:t>
            </a:r>
            <a:endParaRPr lang="en-US" dirty="0"/>
          </a:p>
        </p:txBody>
      </p:sp>
      <p:cxnSp>
        <p:nvCxnSpPr>
          <p:cNvPr id="20" name="Straight Arrow Connector 41"/>
          <p:cNvCxnSpPr/>
          <p:nvPr/>
        </p:nvCxnSpPr>
        <p:spPr>
          <a:xfrm>
            <a:off x="7857850" y="3340100"/>
            <a:ext cx="1" cy="8841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10262"/>
          <p:cNvCxnSpPr>
            <a:stCxn id="12" idx="1"/>
            <a:endCxn id="7" idx="2"/>
          </p:cNvCxnSpPr>
          <p:nvPr/>
        </p:nvCxnSpPr>
        <p:spPr>
          <a:xfrm rot="10800000">
            <a:off x="1084623" y="3703208"/>
            <a:ext cx="5487077" cy="144795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Screenshot_07_06_2013_15_3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63" y="1682135"/>
            <a:ext cx="2679536" cy="1542241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861" y="4072229"/>
            <a:ext cx="1533160" cy="13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NIF and ITS 2.0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569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Converting ITS 2.0 to NIF – potential input</a:t>
            </a:r>
          </a:p>
          <a:p>
            <a:pPr marL="0" indent="0">
              <a:buNone/>
            </a:pPr>
            <a:r>
              <a:rPr lang="en-GB" sz="2800" dirty="0" smtClean="0"/>
              <a:t>&lt;html&gt;&lt;body&gt;&lt;h2 </a:t>
            </a:r>
            <a:r>
              <a:rPr lang="en-GB" sz="2800" dirty="0" smtClean="0">
                <a:solidFill>
                  <a:srgbClr val="FF0000"/>
                </a:solidFill>
              </a:rPr>
              <a:t>translate</a:t>
            </a:r>
            <a:r>
              <a:rPr lang="en-GB" sz="2800" dirty="0" smtClean="0"/>
              <a:t>="yes"&gt;</a:t>
            </a:r>
            <a:r>
              <a:rPr lang="en-GB" sz="2800" dirty="0" smtClean="0">
                <a:solidFill>
                  <a:srgbClr val="0000FF"/>
                </a:solidFill>
              </a:rPr>
              <a:t>Welcome to </a:t>
            </a:r>
            <a:r>
              <a:rPr lang="en-GB" sz="2800" dirty="0" smtClean="0"/>
              <a:t>&lt;span </a:t>
            </a:r>
          </a:p>
          <a:p>
            <a:pPr marL="0" indent="0">
              <a:buNone/>
            </a:pPr>
            <a:r>
              <a:rPr lang="en-GB" sz="2800" dirty="0" smtClean="0"/>
              <a:t>   </a:t>
            </a:r>
            <a:r>
              <a:rPr lang="en-GB" sz="2800" dirty="0" smtClean="0">
                <a:solidFill>
                  <a:srgbClr val="FF0000"/>
                </a:solidFill>
              </a:rPr>
              <a:t>its-ta-</a:t>
            </a:r>
            <a:r>
              <a:rPr lang="en-GB" sz="2800" dirty="0" err="1" smtClean="0">
                <a:solidFill>
                  <a:srgbClr val="FF0000"/>
                </a:solidFill>
              </a:rPr>
              <a:t>ident</a:t>
            </a:r>
            <a:r>
              <a:rPr lang="en-GB" sz="2800" dirty="0" smtClean="0">
                <a:solidFill>
                  <a:srgbClr val="FF0000"/>
                </a:solidFill>
              </a:rPr>
              <a:t>-ref</a:t>
            </a:r>
            <a:r>
              <a:rPr lang="en-GB" sz="2800" dirty="0" smtClean="0"/>
              <a:t>="http://</a:t>
            </a:r>
            <a:r>
              <a:rPr lang="en-GB" sz="2800" dirty="0" err="1" smtClean="0"/>
              <a:t>dbpedia.org</a:t>
            </a:r>
            <a:r>
              <a:rPr lang="en-GB" sz="2800" dirty="0" smtClean="0"/>
              <a:t>/resource/Dublin" </a:t>
            </a:r>
            <a:r>
              <a:rPr lang="en-GB" sz="2800" dirty="0" smtClean="0">
                <a:solidFill>
                  <a:srgbClr val="FF0000"/>
                </a:solidFill>
              </a:rPr>
              <a:t>its-within-text</a:t>
            </a:r>
            <a:r>
              <a:rPr lang="en-GB" sz="2800" dirty="0" smtClean="0"/>
              <a:t>="yes" </a:t>
            </a:r>
            <a:r>
              <a:rPr lang="en-GB" sz="2800" dirty="0" smtClean="0">
                <a:solidFill>
                  <a:srgbClr val="FF0000"/>
                </a:solidFill>
              </a:rPr>
              <a:t>translate</a:t>
            </a:r>
            <a:r>
              <a:rPr lang="en-GB" sz="2800" dirty="0" smtClean="0"/>
              <a:t>="no"&gt;</a:t>
            </a:r>
            <a:r>
              <a:rPr lang="en-GB" sz="2800" dirty="0" smtClean="0">
                <a:solidFill>
                  <a:srgbClr val="0000FF"/>
                </a:solidFill>
              </a:rPr>
              <a:t>Dublin</a:t>
            </a:r>
            <a:r>
              <a:rPr lang="en-GB" sz="2800" dirty="0" smtClean="0"/>
              <a:t>&lt;/span&gt; </a:t>
            </a:r>
            <a:r>
              <a:rPr lang="en-GB" sz="2800" dirty="0" smtClean="0">
                <a:solidFill>
                  <a:srgbClr val="0000FF"/>
                </a:solidFill>
              </a:rPr>
              <a:t>in</a:t>
            </a:r>
            <a:r>
              <a:rPr lang="en-GB" sz="2800" dirty="0" smtClean="0"/>
              <a:t> &lt;b </a:t>
            </a:r>
            <a:r>
              <a:rPr lang="en-GB" sz="2800" dirty="0" smtClean="0">
                <a:solidFill>
                  <a:srgbClr val="FF0000"/>
                </a:solidFill>
              </a:rPr>
              <a:t>translate</a:t>
            </a:r>
            <a:r>
              <a:rPr lang="en-GB" sz="2800" dirty="0" smtClean="0"/>
              <a:t>="no" </a:t>
            </a:r>
            <a:r>
              <a:rPr lang="en-GB" sz="2800" dirty="0" smtClean="0">
                <a:solidFill>
                  <a:srgbClr val="FF0000"/>
                </a:solidFill>
              </a:rPr>
              <a:t>its-within-text</a:t>
            </a:r>
            <a:r>
              <a:rPr lang="en-GB" sz="2800" dirty="0" smtClean="0"/>
              <a:t>="yes"&gt;</a:t>
            </a:r>
            <a:r>
              <a:rPr lang="en-GB" sz="2800" dirty="0" smtClean="0">
                <a:solidFill>
                  <a:srgbClr val="0000FF"/>
                </a:solidFill>
              </a:rPr>
              <a:t>Ireland</a:t>
            </a:r>
            <a:r>
              <a:rPr lang="en-GB" sz="2800" dirty="0" smtClean="0"/>
              <a:t>&lt;/b&gt;!&lt;/h2&gt;&lt;/body&gt;&lt;/html</a:t>
            </a:r>
            <a:r>
              <a:rPr lang="en-GB" dirty="0" smtClean="0"/>
              <a:t>&gt;</a:t>
            </a:r>
          </a:p>
          <a:p>
            <a:r>
              <a:rPr lang="en-GB" dirty="0" smtClean="0"/>
              <a:t>Part of potential output</a:t>
            </a:r>
          </a:p>
          <a:p>
            <a:pPr marL="0" indent="0">
              <a:buNone/>
            </a:pPr>
            <a:r>
              <a:rPr lang="en-GB" dirty="0" smtClean="0"/>
              <a:t>&lt;http://</a:t>
            </a:r>
            <a:r>
              <a:rPr lang="en-GB" dirty="0" err="1" smtClean="0"/>
              <a:t>example.com</a:t>
            </a:r>
            <a:r>
              <a:rPr lang="en-GB" dirty="0" smtClean="0"/>
              <a:t>/</a:t>
            </a:r>
            <a:r>
              <a:rPr lang="en-GB" dirty="0" err="1" smtClean="0"/>
              <a:t>exampledoc.html#char</a:t>
            </a:r>
            <a:r>
              <a:rPr lang="en-GB" dirty="0" smtClean="0"/>
              <a:t>=11,17&gt; 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rdf:type</a:t>
            </a:r>
            <a:r>
              <a:rPr lang="en-GB" dirty="0" smtClean="0"/>
              <a:t>              nif:RFC5147String 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nif:beginIndex</a:t>
            </a:r>
            <a:r>
              <a:rPr lang="en-GB" dirty="0" smtClean="0"/>
              <a:t>	 "11" 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nif:endIndex</a:t>
            </a:r>
            <a:r>
              <a:rPr lang="en-GB" dirty="0" smtClean="0"/>
              <a:t>	 "17" 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itsrdf:translate</a:t>
            </a:r>
            <a:r>
              <a:rPr lang="en-GB" dirty="0" smtClean="0"/>
              <a:t>     "no";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itsrdf:taIdentRef</a:t>
            </a:r>
            <a:r>
              <a:rPr lang="en-GB" dirty="0" smtClean="0"/>
              <a:t>  &lt;http://</a:t>
            </a:r>
            <a:r>
              <a:rPr lang="en-GB" dirty="0" err="1" smtClean="0"/>
              <a:t>dbpedia.org</a:t>
            </a:r>
            <a:r>
              <a:rPr lang="en-GB" dirty="0" smtClean="0"/>
              <a:t>/resource/Dublin&gt; ;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nif:referenceContext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&lt;http://</a:t>
            </a:r>
            <a:r>
              <a:rPr lang="en-GB" dirty="0" err="1" smtClean="0"/>
              <a:t>example.com</a:t>
            </a:r>
            <a:r>
              <a:rPr lang="en-GB" dirty="0" smtClean="0"/>
              <a:t>/</a:t>
            </a:r>
            <a:r>
              <a:rPr lang="en-GB" dirty="0" err="1" smtClean="0"/>
              <a:t>exampledoc.html#char</a:t>
            </a:r>
            <a:r>
              <a:rPr lang="en-GB" dirty="0" smtClean="0"/>
              <a:t>=0,29&gt; 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en-GB" smtClean="0"/>
              <a:t>6</a:t>
            </a:fld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457200" y="1967173"/>
            <a:ext cx="8229600" cy="11152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200" y="3389717"/>
            <a:ext cx="8229600" cy="27519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62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NIF and ITS 2.0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569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Converting NIF to ITS 2.0 – potential input</a:t>
            </a:r>
          </a:p>
          <a:p>
            <a:pPr marL="0" indent="0">
              <a:buNone/>
            </a:pPr>
            <a:r>
              <a:rPr lang="en-GB" sz="2600" dirty="0" smtClean="0"/>
              <a:t>&lt;http://</a:t>
            </a:r>
            <a:r>
              <a:rPr lang="en-GB" sz="2600" dirty="0" err="1" smtClean="0"/>
              <a:t>example.com</a:t>
            </a:r>
            <a:r>
              <a:rPr lang="en-GB" sz="2600" dirty="0" smtClean="0"/>
              <a:t>/</a:t>
            </a:r>
            <a:r>
              <a:rPr lang="en-GB" sz="2600" dirty="0" err="1" smtClean="0"/>
              <a:t>exampledoc.html#char</a:t>
            </a:r>
            <a:r>
              <a:rPr lang="en-GB" sz="2600" dirty="0" smtClean="0"/>
              <a:t>=21,28&gt; </a:t>
            </a:r>
          </a:p>
          <a:p>
            <a:pPr marL="0" indent="0">
              <a:buNone/>
            </a:pPr>
            <a:r>
              <a:rPr lang="en-GB" sz="2600" dirty="0" smtClean="0"/>
              <a:t> </a:t>
            </a:r>
            <a:r>
              <a:rPr lang="en-GB" sz="2600" dirty="0" err="1" smtClean="0">
                <a:solidFill>
                  <a:srgbClr val="FF0000"/>
                </a:solidFill>
              </a:rPr>
              <a:t>itsrdf:taIdentRef</a:t>
            </a:r>
            <a:r>
              <a:rPr lang="en-GB" sz="2600" dirty="0" smtClean="0"/>
              <a:t>  </a:t>
            </a:r>
          </a:p>
          <a:p>
            <a:pPr marL="0" indent="0">
              <a:buNone/>
            </a:pPr>
            <a:r>
              <a:rPr lang="en-GB" sz="2600" dirty="0" smtClean="0"/>
              <a:t>&lt;http://</a:t>
            </a:r>
            <a:r>
              <a:rPr lang="en-GB" sz="2600" dirty="0" err="1" smtClean="0"/>
              <a:t>dbpedia.org</a:t>
            </a:r>
            <a:r>
              <a:rPr lang="en-GB" sz="2600" dirty="0" smtClean="0"/>
              <a:t>/resource/Ireland&gt; .</a:t>
            </a:r>
          </a:p>
          <a:p>
            <a:r>
              <a:rPr lang="en-GB" dirty="0" smtClean="0"/>
              <a:t>Part of potential output</a:t>
            </a:r>
          </a:p>
          <a:p>
            <a:pPr marL="0" indent="0">
              <a:buNone/>
            </a:pPr>
            <a:r>
              <a:rPr lang="en-GB" sz="2400" dirty="0" smtClean="0"/>
              <a:t>&lt;b </a:t>
            </a:r>
            <a:r>
              <a:rPr lang="en-GB" sz="2400" dirty="0" smtClean="0">
                <a:solidFill>
                  <a:srgbClr val="FF0000"/>
                </a:solidFill>
              </a:rPr>
              <a:t>its-ta-</a:t>
            </a:r>
            <a:r>
              <a:rPr lang="en-GB" sz="2400" dirty="0" err="1" smtClean="0">
                <a:solidFill>
                  <a:srgbClr val="FF0000"/>
                </a:solidFill>
              </a:rPr>
              <a:t>ident</a:t>
            </a:r>
            <a:r>
              <a:rPr lang="en-GB" sz="2400" dirty="0" smtClean="0">
                <a:solidFill>
                  <a:srgbClr val="FF0000"/>
                </a:solidFill>
              </a:rPr>
              <a:t>-ref</a:t>
            </a:r>
            <a:r>
              <a:rPr lang="en-GB" sz="2400" dirty="0" smtClean="0"/>
              <a:t>="http://</a:t>
            </a:r>
            <a:r>
              <a:rPr lang="en-GB" sz="2400" dirty="0" err="1" smtClean="0"/>
              <a:t>dbpedia.org</a:t>
            </a:r>
            <a:r>
              <a:rPr lang="en-GB" sz="2400" dirty="0" smtClean="0"/>
              <a:t>/resource/Dublin"&gt;</a:t>
            </a:r>
          </a:p>
          <a:p>
            <a:pPr marL="0" indent="0">
              <a:buNone/>
            </a:pPr>
            <a:r>
              <a:rPr lang="en-GB" sz="2400" dirty="0" smtClean="0"/>
              <a:t>Ireland&lt;/b&gt;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en-GB" smtClean="0"/>
              <a:t>7</a:t>
            </a:fld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457200" y="2254547"/>
            <a:ext cx="8229600" cy="1405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200" y="4236400"/>
            <a:ext cx="8229600" cy="1311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Upcoming:</a:t>
            </a:r>
            <a:br>
              <a:rPr lang="en-GB" dirty="0" smtClean="0"/>
            </a:br>
            <a:r>
              <a:rPr lang="en-GB" dirty="0" smtClean="0"/>
              <a:t>NLP &amp; </a:t>
            </a:r>
            <a:r>
              <a:rPr lang="en-GB" dirty="0" err="1" smtClean="0"/>
              <a:t>DBpedia</a:t>
            </a:r>
            <a:r>
              <a:rPr lang="en-GB" dirty="0" smtClean="0"/>
              <a:t> workshop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335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http://nlp-dbpedia2013.blogs.aksw.org/</a:t>
            </a:r>
          </a:p>
          <a:p>
            <a:r>
              <a:rPr lang="en-GB" dirty="0" smtClean="0"/>
              <a:t>Part of ISWC 2013, October 2013</a:t>
            </a:r>
            <a:endParaRPr lang="en-GB" dirty="0"/>
          </a:p>
          <a:p>
            <a:r>
              <a:rPr lang="en-GB" dirty="0" smtClean="0"/>
              <a:t>Knowledge </a:t>
            </a:r>
            <a:r>
              <a:rPr lang="en-GB" dirty="0"/>
              <a:t>extraction from text and HTML </a:t>
            </a:r>
            <a:r>
              <a:rPr lang="en-GB" dirty="0" smtClean="0"/>
              <a:t>documents</a:t>
            </a:r>
            <a:endParaRPr lang="en-GB" dirty="0"/>
          </a:p>
          <a:p>
            <a:r>
              <a:rPr lang="en-GB" dirty="0" smtClean="0"/>
              <a:t>Representation </a:t>
            </a:r>
            <a:r>
              <a:rPr lang="en-GB" dirty="0"/>
              <a:t>of NLP tool output and NLP resources as RDF/</a:t>
            </a:r>
            <a:r>
              <a:rPr lang="en-GB" dirty="0" smtClean="0"/>
              <a:t>OWL</a:t>
            </a:r>
            <a:endParaRPr lang="en-GB" dirty="0"/>
          </a:p>
          <a:p>
            <a:r>
              <a:rPr lang="en-GB" dirty="0" smtClean="0"/>
              <a:t>Novel </a:t>
            </a:r>
            <a:r>
              <a:rPr lang="en-GB" dirty="0"/>
              <a:t>applications using the extracted </a:t>
            </a:r>
            <a:r>
              <a:rPr lang="en-GB" dirty="0" smtClean="0"/>
              <a:t>knowledge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098E-E733-A54C-9DF6-D4DB35AF352D}" type="slidenum">
              <a:rPr lang="en-GB" smtClean="0"/>
              <a:t>8</a:t>
            </a:fld>
            <a:endParaRPr lang="en-GB"/>
          </a:p>
        </p:txBody>
      </p:sp>
      <p:pic>
        <p:nvPicPr>
          <p:cNvPr id="7" name="Bild 6" descr="nlp-dbpedia_logo_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4502"/>
            <a:ext cx="2225256" cy="17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Bildschirmpräsentation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NIF 2.0 and ITS 2.0 in 10 minutes</vt:lpstr>
      <vt:lpstr>NLP Interchange Format</vt:lpstr>
      <vt:lpstr>PowerPoint-Präsentation</vt:lpstr>
      <vt:lpstr>NIF as a Web service</vt:lpstr>
      <vt:lpstr>PowerPoint-Präsentation</vt:lpstr>
      <vt:lpstr>NIF and ITS 2.0</vt:lpstr>
      <vt:lpstr>NIF and ITS 2.0</vt:lpstr>
      <vt:lpstr>Upcoming: NLP &amp; DBpedia workshop</vt:lpstr>
    </vt:vector>
  </TitlesOfParts>
  <Company>DFKI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NIF 2.0 short intro</dc:title>
  <dc:creator>Felix Sasaki lokaler Adminaccount</dc:creator>
  <cp:lastModifiedBy>Felix Sasaki lokaler Adminaccount</cp:lastModifiedBy>
  <cp:revision>56</cp:revision>
  <dcterms:created xsi:type="dcterms:W3CDTF">2013-06-17T22:28:28Z</dcterms:created>
  <dcterms:modified xsi:type="dcterms:W3CDTF">2013-06-18T10:26:50Z</dcterms:modified>
</cp:coreProperties>
</file>