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5" r:id="rId3"/>
    <p:sldId id="336" r:id="rId4"/>
    <p:sldId id="357" r:id="rId5"/>
    <p:sldId id="358" r:id="rId6"/>
    <p:sldId id="379" r:id="rId7"/>
    <p:sldId id="338" r:id="rId8"/>
    <p:sldId id="342" r:id="rId9"/>
    <p:sldId id="359" r:id="rId10"/>
    <p:sldId id="346" r:id="rId11"/>
    <p:sldId id="369" r:id="rId12"/>
    <p:sldId id="347" r:id="rId13"/>
    <p:sldId id="361" r:id="rId14"/>
    <p:sldId id="376" r:id="rId15"/>
    <p:sldId id="370" r:id="rId16"/>
    <p:sldId id="334" r:id="rId17"/>
    <p:sldId id="348" r:id="rId18"/>
    <p:sldId id="371" r:id="rId19"/>
    <p:sldId id="350" r:id="rId20"/>
    <p:sldId id="366" r:id="rId21"/>
    <p:sldId id="351" r:id="rId22"/>
    <p:sldId id="373" r:id="rId23"/>
    <p:sldId id="377" r:id="rId24"/>
    <p:sldId id="364" r:id="rId25"/>
    <p:sldId id="352" r:id="rId26"/>
    <p:sldId id="363" r:id="rId27"/>
    <p:sldId id="375" r:id="rId28"/>
    <p:sldId id="374" r:id="rId29"/>
    <p:sldId id="365" r:id="rId30"/>
    <p:sldId id="353" r:id="rId31"/>
    <p:sldId id="367" r:id="rId32"/>
    <p:sldId id="355" r:id="rId33"/>
    <p:sldId id="368" r:id="rId34"/>
    <p:sldId id="380" r:id="rId35"/>
    <p:sldId id="378" r:id="rId36"/>
    <p:sldId id="372" r:id="rId37"/>
    <p:sldId id="360" r:id="rId38"/>
    <p:sldId id="343" r:id="rId39"/>
    <p:sldId id="326" r:id="rId40"/>
  </p:sldIdLst>
  <p:sldSz cx="9144000" cy="6858000" type="screen4x3"/>
  <p:notesSz cx="6781800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FFFF"/>
    <a:srgbClr val="FFFF00"/>
    <a:srgbClr val="906A4A"/>
    <a:srgbClr val="FFFF99"/>
    <a:srgbClr val="0099FF"/>
    <a:srgbClr val="33CC33"/>
    <a:srgbClr val="9292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8" autoAdjust="0"/>
    <p:restoredTop sz="86380" autoAdjust="0"/>
  </p:normalViewPr>
  <p:slideViewPr>
    <p:cSldViewPr snapToGrid="0">
      <p:cViewPr>
        <p:scale>
          <a:sx n="80" d="100"/>
          <a:sy n="80" d="100"/>
        </p:scale>
        <p:origin x="-1056" y="150"/>
      </p:cViewPr>
      <p:guideLst>
        <p:guide orient="horz" pos="2299"/>
        <p:guide pos="2906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2" tIns="47736" rIns="95472" bIns="47736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2" tIns="47736" rIns="95472" bIns="47736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2" tIns="47736" rIns="95472" bIns="47736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s-E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2" tIns="47736" rIns="95472" bIns="47736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2AD45BE7-F392-49E9-9392-025E2FF0036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s-E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endParaRPr lang="es-E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s-E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9305E8C9-AA5C-41D4-8C90-00A1C04F2AA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E2DAA7-F1F7-4112-A0E4-FE4FCAA83C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3D0B9E-5C4B-4D85-AD29-1E96C6972C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CE585D-3CCE-4B00-9609-1B4D99B597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C9F4F-7069-41A3-BC68-E912390B89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2B6E93-BFD9-4EFE-A463-95275F059F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0" y="6642556"/>
            <a:ext cx="26805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 smtClean="0"/>
              <a:t>Jose</a:t>
            </a:r>
            <a:r>
              <a:rPr lang="es-ES" sz="800" dirty="0" smtClean="0"/>
              <a:t> Emilio Labra Gayo, http://www.di.uniovi.es/~labra</a:t>
            </a:r>
            <a:endParaRPr lang="es-E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FA777C-53BB-4934-89D7-3275D8C5AB1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91A6AD-3162-495C-B50A-A6B791DE6B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9A2C5-0B71-45FD-8734-BDECAD8BE07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0789EA-9AB1-4DCD-AAF8-0E1A2339F3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0A330E-A240-4D5E-8787-3E3C2AD22F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0C821A-FD7A-4E03-B837-5B0F716284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F821-7BDE-4538-B609-6D18DB2A40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3086099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s-ES_tradnl" dirty="0" err="1" smtClean="0"/>
              <a:t>Jose</a:t>
            </a:r>
            <a:r>
              <a:rPr lang="es-ES_tradnl" dirty="0" smtClean="0"/>
              <a:t> Emilio Labra Gayo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cambiar el estilo de título	</a:t>
            </a:r>
          </a:p>
        </p:txBody>
      </p:sp>
      <p:pic>
        <p:nvPicPr>
          <p:cNvPr id="7" name="Picture 2" descr="logo_fondo_transparen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5852" y="6200774"/>
            <a:ext cx="715273" cy="657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atterns.dataincubator.org/book/" TargetMode="External"/><Relationship Id="rId2" Type="http://schemas.openxmlformats.org/officeDocument/2006/relationships/hyperlink" Target="http://www.w3.org/wiki/User:Rcygania2/RulesOfThum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1/gld/wiki/Linked_Data_Cookbook" TargetMode="External"/><Relationship Id="rId5" Type="http://schemas.openxmlformats.org/officeDocument/2006/relationships/hyperlink" Target="https://dvcs.w3.org/hg/gld/raw-file/default/bp/index.html" TargetMode="External"/><Relationship Id="rId4" Type="http://schemas.openxmlformats.org/officeDocument/2006/relationships/hyperlink" Target="http://linkeddatabook.com/editions/1.0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104" y="1475664"/>
            <a:ext cx="7772400" cy="1921775"/>
          </a:xfrm>
        </p:spPr>
        <p:txBody>
          <a:bodyPr/>
          <a:lstStyle/>
          <a:p>
            <a:r>
              <a:rPr lang="en-US" dirty="0" smtClean="0"/>
              <a:t>Best Practices for Multilingual Linked Open Data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6191" y="4309281"/>
            <a:ext cx="6400800" cy="1752600"/>
          </a:xfrm>
        </p:spPr>
        <p:txBody>
          <a:bodyPr/>
          <a:lstStyle/>
          <a:p>
            <a:r>
              <a:rPr lang="en-US" dirty="0"/>
              <a:t>Jose Emilio </a:t>
            </a:r>
            <a:r>
              <a:rPr lang="en-US" dirty="0" err="1"/>
              <a:t>Labra</a:t>
            </a:r>
            <a:r>
              <a:rPr lang="en-US" dirty="0"/>
              <a:t> </a:t>
            </a:r>
            <a:r>
              <a:rPr lang="en-US" dirty="0" err="1"/>
              <a:t>Gayo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Oviedo, Spain</a:t>
            </a:r>
          </a:p>
          <a:p>
            <a:r>
              <a:rPr lang="en-US" sz="2000" dirty="0"/>
              <a:t>http://www.di.uniovi.es/~labra</a:t>
            </a:r>
          </a:p>
        </p:txBody>
      </p:sp>
      <p:pic>
        <p:nvPicPr>
          <p:cNvPr id="4" name="Picture 2" descr="logo_fondo_transpar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3" y="272957"/>
            <a:ext cx="1241946" cy="11411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Design</a:t>
            </a:r>
            <a:r>
              <a:rPr lang="es-ES_tradnl" dirty="0" smtClean="0"/>
              <a:t> a </a:t>
            </a:r>
            <a:r>
              <a:rPr lang="es-ES_tradnl" dirty="0" err="1" smtClean="0"/>
              <a:t>good</a:t>
            </a:r>
            <a:r>
              <a:rPr lang="es-ES_tradnl" dirty="0" smtClean="0"/>
              <a:t> URI </a:t>
            </a:r>
            <a:r>
              <a:rPr lang="es-ES_tradnl" dirty="0" err="1" smtClean="0"/>
              <a:t>scheme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3036"/>
          </a:xfrm>
        </p:spPr>
        <p:txBody>
          <a:bodyPr/>
          <a:lstStyle/>
          <a:p>
            <a:r>
              <a:rPr lang="es-ES_tradnl" dirty="0" err="1" smtClean="0"/>
              <a:t>Cool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endParaRPr lang="es-ES_tradnl" dirty="0" smtClean="0"/>
          </a:p>
          <a:p>
            <a:pPr lvl="1"/>
            <a:r>
              <a:rPr lang="es-ES_tradnl" dirty="0" err="1" smtClean="0"/>
              <a:t>Don't</a:t>
            </a:r>
            <a:r>
              <a:rPr lang="es-ES_tradnl" dirty="0" smtClean="0"/>
              <a:t> </a:t>
            </a:r>
            <a:r>
              <a:rPr lang="es-ES_tradnl" dirty="0" err="1" smtClean="0"/>
              <a:t>change</a:t>
            </a:r>
            <a:endParaRPr lang="es-ES_tradnl" dirty="0" smtClean="0"/>
          </a:p>
          <a:p>
            <a:pPr lvl="1"/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 smtClean="0"/>
              <a:t>things</a:t>
            </a:r>
            <a:endParaRPr lang="es-ES_tradnl" dirty="0" smtClean="0"/>
          </a:p>
          <a:p>
            <a:pPr lvl="1"/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possible</a:t>
            </a:r>
            <a:r>
              <a:rPr lang="es-ES_tradnl" dirty="0" smtClean="0"/>
              <a:t>, use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endParaRPr lang="es-ES_tradnl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620981" y="4345716"/>
            <a:ext cx="567046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es-ES_tradnl" sz="2000" dirty="0" err="1" smtClean="0">
                <a:solidFill>
                  <a:srgbClr val="008000"/>
                </a:solidFill>
                <a:cs typeface="Consolas" pitchFamily="49" charset="0"/>
              </a:rPr>
              <a:t>Spain</a:t>
            </a:r>
            <a:endParaRPr lang="es-ES_tradnl" sz="2000" dirty="0" smtClean="0">
              <a:solidFill>
                <a:srgbClr val="008000"/>
              </a:solidFill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s-ES_tradnl" dirty="0" smtClean="0"/>
              <a:t>1. </a:t>
            </a:r>
            <a:r>
              <a:rPr lang="es-ES_tradnl" dirty="0" err="1" smtClean="0"/>
              <a:t>Design</a:t>
            </a:r>
            <a:r>
              <a:rPr lang="es-ES_tradnl" dirty="0" smtClean="0"/>
              <a:t> a </a:t>
            </a:r>
            <a:r>
              <a:rPr lang="es-ES_tradnl" dirty="0" err="1" smtClean="0"/>
              <a:t>good</a:t>
            </a:r>
            <a:r>
              <a:rPr lang="es-ES_tradnl" dirty="0" smtClean="0"/>
              <a:t> URI </a:t>
            </a:r>
            <a:r>
              <a:rPr lang="es-ES_tradnl" dirty="0" err="1" smtClean="0"/>
              <a:t>scheme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IRIs?</a:t>
            </a:r>
          </a:p>
          <a:p>
            <a:r>
              <a:rPr lang="en-US" dirty="0" smtClean="0"/>
              <a:t>Most datasets use only URIs</a:t>
            </a:r>
          </a:p>
          <a:p>
            <a:r>
              <a:rPr lang="en-US" dirty="0" smtClean="0"/>
              <a:t>IRIs may be difficult to maintain</a:t>
            </a:r>
          </a:p>
          <a:p>
            <a:pPr lvl="1"/>
            <a:r>
              <a:rPr lang="en-US" dirty="0" smtClean="0"/>
              <a:t>Domain names, </a:t>
            </a:r>
            <a:r>
              <a:rPr lang="en-US" dirty="0" err="1" smtClean="0"/>
              <a:t>phising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IRI support in current libraries</a:t>
            </a:r>
          </a:p>
          <a:p>
            <a:pPr lvl="1"/>
            <a:r>
              <a:rPr lang="en-US" dirty="0" smtClean="0"/>
              <a:t>Human-readability?</a:t>
            </a:r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35298" y="5045578"/>
            <a:ext cx="670351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es-ES_tradnl" sz="2400" dirty="0" smtClean="0">
                <a:solidFill>
                  <a:srgbClr val="008000"/>
                </a:solidFill>
                <a:cs typeface="Consolas" pitchFamily="49" charset="0"/>
              </a:rPr>
              <a:t>Armenia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hy-AM" sz="2400" dirty="0" smtClean="0">
                <a:solidFill>
                  <a:srgbClr val="008000"/>
                </a:solidFill>
                <a:cs typeface="Consolas" pitchFamily="49" charset="0"/>
              </a:rPr>
              <a:t>Հայաստան</a:t>
            </a:r>
            <a:endParaRPr lang="es-ES_tradnl" sz="2400" dirty="0" smtClean="0">
              <a:solidFill>
                <a:srgbClr val="008000"/>
              </a:solidFill>
              <a:cs typeface="Consolas" pitchFamily="49" charset="0"/>
            </a:endParaRPr>
          </a:p>
          <a:p>
            <a:r>
              <a:rPr lang="hy-AM" sz="2400" dirty="0" smtClean="0">
                <a:solidFill>
                  <a:srgbClr val="008000"/>
                </a:solidFill>
                <a:cs typeface="Consolas" pitchFamily="49" charset="0"/>
              </a:rPr>
              <a:t>հտտպ://դբպեդիա.օրգ/րեսօուրսե/Հայաստան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s-E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1933"/>
            <a:ext cx="8229600" cy="1143000"/>
          </a:xfrm>
        </p:spPr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Define </a:t>
            </a:r>
            <a:r>
              <a:rPr lang="es-ES_tradnl" dirty="0" err="1" smtClean="0"/>
              <a:t>URIs</a:t>
            </a:r>
            <a:r>
              <a:rPr lang="es-ES_tradnl" dirty="0" smtClean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endParaRPr lang="es-ES_tradnl" dirty="0" smtClean="0"/>
          </a:p>
          <a:p>
            <a:pPr marL="742950" lvl="2" indent="-342900"/>
            <a:r>
              <a:rPr lang="es-ES_tradnl" dirty="0" err="1" smtClean="0"/>
              <a:t>Resources</a:t>
            </a:r>
            <a:r>
              <a:rPr lang="es-ES_tradnl" dirty="0" smtClean="0"/>
              <a:t> 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depend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a </a:t>
            </a:r>
            <a:r>
              <a:rPr lang="es-ES_tradnl" dirty="0" err="1" smtClean="0"/>
              <a:t>given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endParaRPr lang="es-ES_tradnl" dirty="0" smtClean="0"/>
          </a:p>
          <a:p>
            <a:pPr marL="742950" lvl="2" indent="-342900"/>
            <a:r>
              <a:rPr lang="es-ES_tradnl" dirty="0" err="1" smtClean="0"/>
              <a:t>Assign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those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endParaRPr lang="es-ES_tradnl" dirty="0" smtClean="0"/>
          </a:p>
          <a:p>
            <a:r>
              <a:rPr lang="es-ES_tradnl" dirty="0" smtClean="0"/>
              <a:t>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mint</a:t>
            </a:r>
            <a:r>
              <a:rPr lang="es-ES_tradnl" dirty="0" smtClean="0"/>
              <a:t> </a:t>
            </a:r>
            <a:r>
              <a:rPr lang="es-ES_tradnl" dirty="0" err="1" smtClean="0"/>
              <a:t>separate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_tradnl" dirty="0" smtClean="0"/>
          </a:p>
          <a:p>
            <a:pPr lvl="1"/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1070" y="2060811"/>
            <a:ext cx="3821372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19 Conector curvado"/>
          <p:cNvCxnSpPr>
            <a:stCxn id="4" idx="0"/>
            <a:endCxn id="11" idx="1"/>
          </p:cNvCxnSpPr>
          <p:nvPr/>
        </p:nvCxnSpPr>
        <p:spPr>
          <a:xfrm rot="5400000" flipH="1" flipV="1">
            <a:off x="2837598" y="910989"/>
            <a:ext cx="413980" cy="1885664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203744" y="1497421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smtClean="0">
                <a:latin typeface="Consolas" pitchFamily="49" charset="0"/>
                <a:cs typeface="Consolas" pitchFamily="49" charset="0"/>
              </a:rPr>
              <a:t>e:workPlace</a:t>
            </a:r>
            <a:endParaRPr lang="es-ES" dirty="0"/>
          </a:p>
        </p:txBody>
      </p:sp>
      <p:cxnSp>
        <p:nvCxnSpPr>
          <p:cNvPr id="9" name="19 Conector curvado"/>
          <p:cNvCxnSpPr>
            <a:stCxn id="4" idx="2"/>
            <a:endCxn id="12" idx="1"/>
          </p:cNvCxnSpPr>
          <p:nvPr/>
        </p:nvCxnSpPr>
        <p:spPr>
          <a:xfrm rot="16200000" flipH="1">
            <a:off x="2767083" y="1763973"/>
            <a:ext cx="434456" cy="176511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151426" y="488433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smtClean="0">
                <a:latin typeface="Consolas" pitchFamily="49" charset="0"/>
                <a:cs typeface="Consolas" pitchFamily="49" charset="0"/>
              </a:rPr>
              <a:t>e:workPlace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87420" y="1462586"/>
            <a:ext cx="4938215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http://example.org/UniversityOfOviedo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866866" y="2679511"/>
            <a:ext cx="5099714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http://example.org/UniversidadDeOviedo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35 Flecha abajo"/>
          <p:cNvSpPr/>
          <p:nvPr/>
        </p:nvSpPr>
        <p:spPr>
          <a:xfrm>
            <a:off x="3207224" y="3261814"/>
            <a:ext cx="682388" cy="7096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218364" y="4301319"/>
            <a:ext cx="3821372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196687" y="4892722"/>
            <a:ext cx="3418764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http://example.org/Uniovi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9" name="19 Conector curvado"/>
          <p:cNvCxnSpPr>
            <a:stCxn id="37" idx="2"/>
            <a:endCxn id="38" idx="1"/>
          </p:cNvCxnSpPr>
          <p:nvPr/>
        </p:nvCxnSpPr>
        <p:spPr>
          <a:xfrm rot="16200000" flipH="1">
            <a:off x="2959289" y="3839568"/>
            <a:ext cx="407159" cy="206763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1201002" y="5747980"/>
            <a:ext cx="3700819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University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of Oviedo”@en</a:t>
            </a:r>
            <a:endParaRPr lang="es-ES" dirty="0"/>
          </a:p>
        </p:txBody>
      </p:sp>
      <p:sp>
        <p:nvSpPr>
          <p:cNvPr id="49" name="48 Rectángulo"/>
          <p:cNvSpPr/>
          <p:nvPr/>
        </p:nvSpPr>
        <p:spPr>
          <a:xfrm>
            <a:off x="1083188" y="263246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smtClean="0">
                <a:latin typeface="Consolas" pitchFamily="49" charset="0"/>
                <a:cs typeface="Consolas" pitchFamily="49" charset="0"/>
              </a:rPr>
              <a:t>e:workPlace</a:t>
            </a:r>
            <a:endParaRPr lang="es-ES" dirty="0"/>
          </a:p>
        </p:txBody>
      </p:sp>
      <p:sp>
        <p:nvSpPr>
          <p:cNvPr id="52" name="51 Rectángulo"/>
          <p:cNvSpPr/>
          <p:nvPr/>
        </p:nvSpPr>
        <p:spPr>
          <a:xfrm>
            <a:off x="5270310" y="5736607"/>
            <a:ext cx="3700819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“Universidad de Oviedo”@es</a:t>
            </a:r>
            <a:endParaRPr lang="es-ES" dirty="0"/>
          </a:p>
        </p:txBody>
      </p:sp>
      <p:cxnSp>
        <p:nvCxnSpPr>
          <p:cNvPr id="53" name="19 Conector curvado"/>
          <p:cNvCxnSpPr>
            <a:stCxn id="38" idx="2"/>
            <a:endCxn id="46" idx="0"/>
          </p:cNvCxnSpPr>
          <p:nvPr/>
        </p:nvCxnSpPr>
        <p:spPr>
          <a:xfrm rot="5400000">
            <a:off x="4235357" y="4077267"/>
            <a:ext cx="486769" cy="285465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19 Conector curvado"/>
          <p:cNvCxnSpPr>
            <a:stCxn id="38" idx="2"/>
            <a:endCxn id="52" idx="0"/>
          </p:cNvCxnSpPr>
          <p:nvPr/>
        </p:nvCxnSpPr>
        <p:spPr>
          <a:xfrm rot="16200000" flipH="1">
            <a:off x="6275696" y="4891583"/>
            <a:ext cx="475396" cy="12146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6935432" y="5268750"/>
            <a:ext cx="145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rdfs:label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332952" y="5266406"/>
            <a:ext cx="145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rdfs:label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37" grpId="0" animBg="1"/>
      <p:bldP spid="38" grpId="0" animBg="1"/>
      <p:bldP spid="46" grpId="0" animBg="1"/>
      <p:bldP spid="52" grpId="0" animBg="1"/>
      <p:bldP spid="5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990"/>
            <a:ext cx="8229600" cy="1143000"/>
          </a:xfrm>
        </p:spPr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domains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require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_tradnl" dirty="0" smtClean="0"/>
          </a:p>
          <a:p>
            <a:pPr lvl="1"/>
            <a:r>
              <a:rPr lang="es-ES_tradnl" dirty="0" err="1" smtClean="0"/>
              <a:t>Thesaurus</a:t>
            </a:r>
            <a:endParaRPr lang="es-ES_tradnl" dirty="0" smtClean="0"/>
          </a:p>
          <a:p>
            <a:pPr lvl="1"/>
            <a:r>
              <a:rPr lang="es-ES_tradnl" dirty="0" err="1" smtClean="0"/>
              <a:t>Assertions</a:t>
            </a:r>
            <a:r>
              <a:rPr lang="es-ES_tradnl" dirty="0" smtClean="0"/>
              <a:t> and </a:t>
            </a:r>
            <a:r>
              <a:rPr lang="es-ES_tradnl" dirty="0" err="1" smtClean="0"/>
              <a:t>relations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_tradnl" dirty="0" smtClean="0"/>
          </a:p>
          <a:p>
            <a:pPr lvl="1"/>
            <a:r>
              <a:rPr lang="es-ES_tradnl" dirty="0" err="1" smtClean="0"/>
              <a:t>Example</a:t>
            </a:r>
            <a:r>
              <a:rPr lang="es-ES_tradnl" dirty="0" smtClean="0"/>
              <a:t>: SKOS-XL </a:t>
            </a:r>
            <a:r>
              <a:rPr lang="es-ES_tradnl" dirty="0" err="1" smtClean="0"/>
              <a:t>labels</a:t>
            </a:r>
            <a:endParaRPr lang="es-ES_tradnl" dirty="0" smtClean="0"/>
          </a:p>
          <a:p>
            <a:pPr lvl="2"/>
            <a:r>
              <a:rPr lang="es-ES_tradnl" dirty="0" err="1" smtClean="0"/>
              <a:t>Resources</a:t>
            </a:r>
            <a:r>
              <a:rPr lang="es-ES_tradnl" dirty="0" smtClean="0"/>
              <a:t> of </a:t>
            </a:r>
            <a:r>
              <a:rPr lang="es-ES_tradnl" dirty="0" err="1" smtClean="0"/>
              <a:t>type</a:t>
            </a:r>
            <a:r>
              <a:rPr lang="es-ES_tradnl" dirty="0" smtClean="0"/>
              <a:t> </a:t>
            </a:r>
            <a:r>
              <a:rPr lang="es-ES_tradnl" dirty="0" err="1" smtClean="0"/>
              <a:t>sxosxl:Label</a:t>
            </a:r>
            <a:endParaRPr lang="es-ES_tradnl" dirty="0" smtClean="0"/>
          </a:p>
          <a:p>
            <a:pPr lvl="2"/>
            <a:r>
              <a:rPr lang="es-ES_tradnl" dirty="0" err="1" smtClean="0"/>
              <a:t>Labels</a:t>
            </a:r>
            <a:r>
              <a:rPr lang="es-ES_tradnl" dirty="0" smtClean="0"/>
              <a:t> are URI-</a:t>
            </a:r>
            <a:r>
              <a:rPr lang="es-ES_tradnl" dirty="0" err="1" smtClean="0"/>
              <a:t>identifiable</a:t>
            </a:r>
            <a:endParaRPr lang="es-ES_tradnl" dirty="0" smtClean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990"/>
            <a:ext cx="8229600" cy="1143000"/>
          </a:xfrm>
        </p:spPr>
        <p:txBody>
          <a:bodyPr/>
          <a:lstStyle/>
          <a:p>
            <a:r>
              <a:rPr lang="es-ES_tradnl" dirty="0" smtClean="0"/>
              <a:t>2. </a:t>
            </a: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Mint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err="1" smtClean="0"/>
              <a:t>Localized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endParaRPr lang="es-ES_tradnl" dirty="0" smtClean="0"/>
          </a:p>
          <a:p>
            <a:pPr lvl="2"/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dependant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37208" y="3461051"/>
            <a:ext cx="671943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hy-AM" sz="2400" dirty="0" smtClean="0">
                <a:solidFill>
                  <a:srgbClr val="008000"/>
                </a:solidFill>
                <a:cs typeface="Consolas" pitchFamily="49" charset="0"/>
              </a:rPr>
              <a:t>Հայաստան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s-E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66777" y="2821880"/>
            <a:ext cx="67035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es-ES_tradnl" sz="2400" dirty="0" smtClean="0">
                <a:solidFill>
                  <a:srgbClr val="008000"/>
                </a:solidFill>
                <a:cs typeface="Consolas" pitchFamily="49" charset="0"/>
              </a:rPr>
              <a:t>Armenia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s-E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28108" y="4789432"/>
            <a:ext cx="67035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es-ES_tradnl" sz="2400" dirty="0" smtClean="0">
                <a:solidFill>
                  <a:srgbClr val="008000"/>
                </a:solidFill>
                <a:cs typeface="Consolas" pitchFamily="49" charset="0"/>
              </a:rPr>
              <a:t>Armenia/en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s-E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3087" y="5433152"/>
            <a:ext cx="67035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http://dbpedia.org/resource/</a:t>
            </a:r>
            <a:r>
              <a:rPr lang="es-ES_tradnl" sz="2400" dirty="0" smtClean="0">
                <a:solidFill>
                  <a:srgbClr val="008000"/>
                </a:solidFill>
                <a:cs typeface="Consolas" pitchFamily="49" charset="0"/>
              </a:rPr>
              <a:t>Armenia/</a:t>
            </a:r>
            <a:r>
              <a:rPr lang="es-ES_tradnl" sz="2400" dirty="0" err="1" smtClean="0">
                <a:solidFill>
                  <a:srgbClr val="008000"/>
                </a:solidFill>
                <a:cs typeface="Consolas" pitchFamily="49" charset="0"/>
              </a:rPr>
              <a:t>hy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s-E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3. Use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only</a:t>
            </a:r>
            <a:r>
              <a:rPr lang="es-ES_tradnl" dirty="0" smtClean="0"/>
              <a:t> machine-</a:t>
            </a:r>
            <a:r>
              <a:rPr lang="es-ES_tradnl" dirty="0" err="1" smtClean="0"/>
              <a:t>readable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endParaRPr lang="es-ES_tradnl" dirty="0" smtClean="0"/>
          </a:p>
          <a:p>
            <a:pPr lvl="1"/>
            <a:r>
              <a:rPr lang="es-ES_tradnl" dirty="0" smtClean="0"/>
              <a:t>Combine machine &amp;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endParaRPr lang="es-ES_tradnl" dirty="0" smtClean="0"/>
          </a:p>
          <a:p>
            <a:pPr lvl="1"/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multilingual</a:t>
            </a:r>
            <a:endParaRPr lang="es-ES_tradnl" dirty="0" smtClean="0"/>
          </a:p>
        </p:txBody>
      </p:sp>
      <p:pic>
        <p:nvPicPr>
          <p:cNvPr id="4" name="3 Imagen" descr="BernersLeePata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949" y="4026090"/>
            <a:ext cx="2406783" cy="2101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patatasFri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8619" y="3998794"/>
            <a:ext cx="2218118" cy="222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3. Use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Facilitates search over the web of data</a:t>
            </a:r>
          </a:p>
          <a:p>
            <a:r>
              <a:rPr lang="en-US" dirty="0" smtClean="0"/>
              <a:t>Linked data browsing</a:t>
            </a:r>
          </a:p>
          <a:p>
            <a:pPr lvl="1"/>
            <a:r>
              <a:rPr lang="en-US" dirty="0" smtClean="0"/>
              <a:t>Applications can display labels instead of URIs</a:t>
            </a:r>
          </a:p>
          <a:p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common</a:t>
            </a:r>
            <a:r>
              <a:rPr lang="es-ES_tradnl" dirty="0" smtClean="0"/>
              <a:t> </a:t>
            </a:r>
            <a:r>
              <a:rPr lang="es-ES_tradnl" dirty="0" err="1" smtClean="0"/>
              <a:t>properties</a:t>
            </a:r>
            <a:r>
              <a:rPr lang="es-ES_tradnl" dirty="0" smtClean="0"/>
              <a:t>: </a:t>
            </a:r>
          </a:p>
          <a:p>
            <a:pPr lvl="1"/>
            <a:r>
              <a:rPr lang="es-ES_tradnl" sz="20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rdfs:label</a:t>
            </a:r>
            <a:endParaRPr lang="es-ES_tradnl" sz="20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s-ES_tradnl" sz="20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skos:prefLabel</a:t>
            </a:r>
            <a:endParaRPr lang="es-ES_tradnl" sz="20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s-ES_tradnl" sz="20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dcterms:title</a:t>
            </a:r>
            <a:endParaRPr lang="es-ES_tradnl" sz="20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s-ES_tradnl" sz="20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dcterms:description</a:t>
            </a:r>
            <a:endParaRPr lang="es-ES_tradnl" sz="20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s-ES_tradnl" sz="20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rdfs:comment</a:t>
            </a:r>
            <a:endParaRPr lang="es-ES_tradnl" sz="20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s-ES_tradnl" sz="20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etc.</a:t>
            </a:r>
            <a:endParaRPr lang="es-ES_tradnl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991"/>
            <a:ext cx="8229600" cy="1143000"/>
          </a:xfrm>
        </p:spPr>
        <p:txBody>
          <a:bodyPr/>
          <a:lstStyle/>
          <a:p>
            <a:r>
              <a:rPr lang="es-ES_tradnl" dirty="0" smtClean="0"/>
              <a:t>3. Use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of textual </a:t>
            </a:r>
            <a:r>
              <a:rPr lang="es-ES_tradnl" dirty="0" err="1" smtClean="0"/>
              <a:t>information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Balance </a:t>
            </a:r>
            <a:r>
              <a:rPr lang="es-ES_tradnl" dirty="0" err="1" smtClean="0"/>
              <a:t>between</a:t>
            </a:r>
            <a:r>
              <a:rPr lang="es-ES_tradnl" dirty="0" smtClean="0"/>
              <a:t> HTML/RDF </a:t>
            </a:r>
            <a:r>
              <a:rPr lang="es-ES_tradnl" dirty="0" err="1" smtClean="0"/>
              <a:t>world</a:t>
            </a:r>
            <a:endParaRPr lang="es-ES_tradnl" dirty="0" smtClean="0"/>
          </a:p>
          <a:p>
            <a:endParaRPr lang="es-ES" dirty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3969054" y="4012700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222118" y="4399817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616058" y="5043922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501703" y="4514835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231409" y="5357348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065296" y="5026670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curvado"/>
          <p:cNvCxnSpPr>
            <a:stCxn id="6" idx="2"/>
            <a:endCxn id="7" idx="7"/>
          </p:cNvCxnSpPr>
          <p:nvPr/>
        </p:nvCxnSpPr>
        <p:spPr>
          <a:xfrm rot="10800000" flipV="1">
            <a:off x="3548292" y="4190120"/>
            <a:ext cx="420762" cy="261661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3 Conector curvado"/>
          <p:cNvCxnSpPr>
            <a:stCxn id="58" idx="0"/>
            <a:endCxn id="7" idx="2"/>
          </p:cNvCxnSpPr>
          <p:nvPr/>
        </p:nvCxnSpPr>
        <p:spPr>
          <a:xfrm rot="5400000" flipH="1" flipV="1">
            <a:off x="2795526" y="4706128"/>
            <a:ext cx="555481" cy="29770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3 Conector curvado"/>
          <p:cNvCxnSpPr>
            <a:stCxn id="8" idx="0"/>
            <a:endCxn id="7" idx="6"/>
          </p:cNvCxnSpPr>
          <p:nvPr/>
        </p:nvCxnSpPr>
        <p:spPr>
          <a:xfrm rot="16200000" flipV="1">
            <a:off x="3472349" y="4709144"/>
            <a:ext cx="466684" cy="20287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3 Conector curvado"/>
          <p:cNvCxnSpPr>
            <a:stCxn id="9" idx="7"/>
            <a:endCxn id="6" idx="6"/>
          </p:cNvCxnSpPr>
          <p:nvPr/>
        </p:nvCxnSpPr>
        <p:spPr>
          <a:xfrm rot="16200000" flipV="1">
            <a:off x="4401195" y="4140118"/>
            <a:ext cx="376679" cy="476686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3 Conector curvado"/>
          <p:cNvCxnSpPr>
            <a:stCxn id="10" idx="1"/>
            <a:endCxn id="9" idx="3"/>
          </p:cNvCxnSpPr>
          <p:nvPr/>
        </p:nvCxnSpPr>
        <p:spPr>
          <a:xfrm rot="5400000" flipH="1" flipV="1">
            <a:off x="4126718" y="4978365"/>
            <a:ext cx="591602" cy="2702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3 Conector curvado"/>
          <p:cNvCxnSpPr>
            <a:stCxn id="11" idx="1"/>
            <a:endCxn id="9" idx="6"/>
          </p:cNvCxnSpPr>
          <p:nvPr/>
        </p:nvCxnSpPr>
        <p:spPr>
          <a:xfrm rot="16200000" flipV="1">
            <a:off x="4809361" y="4766736"/>
            <a:ext cx="386379" cy="237419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13 Conector curvado"/>
          <p:cNvCxnSpPr>
            <a:stCxn id="11" idx="3"/>
            <a:endCxn id="10" idx="6"/>
          </p:cNvCxnSpPr>
          <p:nvPr/>
        </p:nvCxnSpPr>
        <p:spPr>
          <a:xfrm rot="5400000">
            <a:off x="4764792" y="5178301"/>
            <a:ext cx="205223" cy="50771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3 Conector curvado"/>
          <p:cNvCxnSpPr>
            <a:stCxn id="8" idx="3"/>
            <a:endCxn id="58" idx="3"/>
          </p:cNvCxnSpPr>
          <p:nvPr/>
        </p:nvCxnSpPr>
        <p:spPr>
          <a:xfrm rot="5400000">
            <a:off x="3375658" y="5223299"/>
            <a:ext cx="172865" cy="4198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3 Conector curvado"/>
          <p:cNvCxnSpPr>
            <a:stCxn id="10" idx="2"/>
            <a:endCxn id="8" idx="5"/>
          </p:cNvCxnSpPr>
          <p:nvPr/>
        </p:nvCxnSpPr>
        <p:spPr>
          <a:xfrm rot="10800000">
            <a:off x="3942233" y="5346799"/>
            <a:ext cx="289177" cy="187971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3 Conector curvado"/>
          <p:cNvCxnSpPr>
            <a:stCxn id="9" idx="2"/>
            <a:endCxn id="8" idx="7"/>
          </p:cNvCxnSpPr>
          <p:nvPr/>
        </p:nvCxnSpPr>
        <p:spPr>
          <a:xfrm rot="10800000" flipV="1">
            <a:off x="3942233" y="4692255"/>
            <a:ext cx="559471" cy="403631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33 Imagen" descr="text-fi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6670" y="5132719"/>
            <a:ext cx="655489" cy="773888"/>
          </a:xfrm>
          <a:prstGeom prst="rect">
            <a:avLst/>
          </a:prstGeom>
        </p:spPr>
      </p:pic>
      <p:pic>
        <p:nvPicPr>
          <p:cNvPr id="65" name="33 Imagen" descr="text-fi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678" y="4362093"/>
            <a:ext cx="655489" cy="773888"/>
          </a:xfrm>
          <a:prstGeom prst="rect">
            <a:avLst/>
          </a:prstGeom>
        </p:spPr>
      </p:pic>
      <p:cxnSp>
        <p:nvCxnSpPr>
          <p:cNvPr id="66" name="13 Conector curvado"/>
          <p:cNvCxnSpPr>
            <a:stCxn id="11" idx="7"/>
            <a:endCxn id="65" idx="1"/>
          </p:cNvCxnSpPr>
          <p:nvPr/>
        </p:nvCxnSpPr>
        <p:spPr>
          <a:xfrm rot="5400000" flipH="1" flipV="1">
            <a:off x="5376275" y="4764232"/>
            <a:ext cx="329598" cy="29920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33 Imagen" descr="text-fi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1425" y="3246410"/>
            <a:ext cx="655489" cy="773888"/>
          </a:xfrm>
          <a:prstGeom prst="rect">
            <a:avLst/>
          </a:prstGeom>
        </p:spPr>
      </p:pic>
      <p:cxnSp>
        <p:nvCxnSpPr>
          <p:cNvPr id="70" name="13 Conector curvado"/>
          <p:cNvCxnSpPr>
            <a:stCxn id="6" idx="7"/>
            <a:endCxn id="69" idx="1"/>
          </p:cNvCxnSpPr>
          <p:nvPr/>
        </p:nvCxnSpPr>
        <p:spPr>
          <a:xfrm rot="5400000" flipH="1" flipV="1">
            <a:off x="4387671" y="3540912"/>
            <a:ext cx="431311" cy="616197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33 Imagen" descr="text-fi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0179" y="5854463"/>
            <a:ext cx="655489" cy="773888"/>
          </a:xfrm>
          <a:prstGeom prst="rect">
            <a:avLst/>
          </a:prstGeom>
        </p:spPr>
      </p:pic>
      <p:cxnSp>
        <p:nvCxnSpPr>
          <p:cNvPr id="75" name="13 Conector curvado"/>
          <p:cNvCxnSpPr>
            <a:stCxn id="10" idx="4"/>
            <a:endCxn id="74" idx="1"/>
          </p:cNvCxnSpPr>
          <p:nvPr/>
        </p:nvCxnSpPr>
        <p:spPr>
          <a:xfrm rot="16200000" flipH="1">
            <a:off x="4416719" y="5717947"/>
            <a:ext cx="529218" cy="517701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33 Imagen" descr="text-file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924" y="5385761"/>
            <a:ext cx="655489" cy="773888"/>
          </a:xfrm>
          <a:prstGeom prst="rect">
            <a:avLst/>
          </a:prstGeom>
        </p:spPr>
      </p:pic>
      <p:cxnSp>
        <p:nvCxnSpPr>
          <p:cNvPr id="89" name="13 Conector curvado"/>
          <p:cNvCxnSpPr>
            <a:stCxn id="11" idx="5"/>
            <a:endCxn id="88" idx="1"/>
          </p:cNvCxnSpPr>
          <p:nvPr/>
        </p:nvCxnSpPr>
        <p:spPr>
          <a:xfrm rot="16200000" flipH="1">
            <a:off x="5305118" y="5415898"/>
            <a:ext cx="443159" cy="270454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Elipse"/>
          <p:cNvSpPr/>
          <p:nvPr/>
        </p:nvSpPr>
        <p:spPr>
          <a:xfrm>
            <a:off x="3710949" y="6096344"/>
            <a:ext cx="382137" cy="3548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9" name="13 Conector curvado"/>
          <p:cNvCxnSpPr>
            <a:stCxn id="10" idx="3"/>
            <a:endCxn id="98" idx="7"/>
          </p:cNvCxnSpPr>
          <p:nvPr/>
        </p:nvCxnSpPr>
        <p:spPr>
          <a:xfrm rot="5400000">
            <a:off x="3918206" y="5779142"/>
            <a:ext cx="488085" cy="25024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4.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Provide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URIs</a:t>
            </a:r>
            <a:endParaRPr lang="es-ES_tradnl" dirty="0" smtClean="0"/>
          </a:p>
          <a:p>
            <a:pPr lvl="1"/>
            <a:r>
              <a:rPr lang="es-ES_tradnl" dirty="0" err="1" smtClean="0"/>
              <a:t>Individuals</a:t>
            </a:r>
            <a:r>
              <a:rPr lang="es-ES_tradnl" dirty="0" smtClean="0"/>
              <a:t> / </a:t>
            </a:r>
            <a:r>
              <a:rPr lang="es-ES_tradnl" dirty="0" err="1" smtClean="0"/>
              <a:t>Concepts</a:t>
            </a:r>
            <a:r>
              <a:rPr lang="es-ES_tradnl" dirty="0" smtClean="0"/>
              <a:t> / </a:t>
            </a:r>
            <a:r>
              <a:rPr lang="es-ES_tradnl" dirty="0" err="1" smtClean="0"/>
              <a:t>Properties</a:t>
            </a:r>
            <a:endParaRPr lang="es-ES_tradnl" dirty="0" smtClean="0"/>
          </a:p>
          <a:p>
            <a:pPr lvl="1"/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entities</a:t>
            </a:r>
            <a:endParaRPr lang="es-ES_tradnl" dirty="0" smtClean="0"/>
          </a:p>
          <a:p>
            <a:r>
              <a:rPr lang="es-ES_tradnl" dirty="0" err="1" smtClean="0"/>
              <a:t>Displaying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becomes</a:t>
            </a:r>
            <a:r>
              <a:rPr lang="es-ES_tradnl" dirty="0" smtClean="0"/>
              <a:t> </a:t>
            </a:r>
            <a:r>
              <a:rPr lang="es-ES_tradnl" dirty="0" err="1" smtClean="0"/>
              <a:t>easier</a:t>
            </a:r>
            <a:r>
              <a:rPr lang="es-ES_tradnl" dirty="0" smtClean="0"/>
              <a:t> and </a:t>
            </a:r>
            <a:r>
              <a:rPr lang="es-ES_tradnl" dirty="0" err="1" smtClean="0"/>
              <a:t>faster</a:t>
            </a:r>
            <a:endParaRPr lang="es-ES_tradnl" dirty="0" smtClean="0"/>
          </a:p>
          <a:p>
            <a:r>
              <a:rPr lang="es-ES_tradnl" dirty="0" smtClean="0"/>
              <a:t>Reduce </a:t>
            </a:r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requests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About</a:t>
            </a:r>
            <a:r>
              <a:rPr lang="es-ES_tradnl" dirty="0" smtClean="0"/>
              <a:t> me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32110"/>
          </a:xfrm>
        </p:spPr>
        <p:txBody>
          <a:bodyPr/>
          <a:lstStyle/>
          <a:p>
            <a:r>
              <a:rPr lang="es-ES_tradnl" dirty="0" smtClean="0"/>
              <a:t>WESO </a:t>
            </a:r>
            <a:r>
              <a:rPr lang="es-ES_tradnl" dirty="0" err="1" smtClean="0"/>
              <a:t>Research</a:t>
            </a:r>
            <a:r>
              <a:rPr lang="es-ES_tradnl" dirty="0" smtClean="0"/>
              <a:t> </a:t>
            </a:r>
            <a:r>
              <a:rPr lang="es-ES_tradnl" dirty="0" err="1" smtClean="0"/>
              <a:t>Group</a:t>
            </a:r>
            <a:r>
              <a:rPr lang="es-ES_tradnl" dirty="0" smtClean="0"/>
              <a:t> </a:t>
            </a:r>
            <a:r>
              <a:rPr lang="es-ES_tradnl" sz="2400" dirty="0" smtClean="0"/>
              <a:t>(</a:t>
            </a:r>
            <a:r>
              <a:rPr lang="es-ES_tradnl" sz="1600" dirty="0" smtClean="0"/>
              <a:t>Web </a:t>
            </a:r>
            <a:r>
              <a:rPr lang="es-ES_tradnl" sz="1600" dirty="0" err="1" smtClean="0"/>
              <a:t>Semantics</a:t>
            </a:r>
            <a:r>
              <a:rPr lang="es-ES_tradnl" sz="1600" dirty="0" smtClean="0"/>
              <a:t> Oviedo, </a:t>
            </a:r>
            <a:r>
              <a:rPr lang="es-ES_tradnl" sz="1600" dirty="0" err="1" smtClean="0"/>
              <a:t>since</a:t>
            </a:r>
            <a:r>
              <a:rPr lang="es-ES_tradnl" sz="1600" dirty="0" smtClean="0"/>
              <a:t> 2004</a:t>
            </a:r>
            <a:r>
              <a:rPr lang="es-ES_tradnl" sz="2400" dirty="0" smtClean="0"/>
              <a:t>)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projects</a:t>
            </a:r>
            <a:r>
              <a:rPr lang="es-ES_tradnl" dirty="0" smtClean="0"/>
              <a:t> </a:t>
            </a:r>
            <a:r>
              <a:rPr lang="es-ES_tradnl" dirty="0" err="1" smtClean="0"/>
              <a:t>involving</a:t>
            </a:r>
            <a:r>
              <a:rPr lang="es-ES_tradnl" dirty="0" smtClean="0"/>
              <a:t>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LOD</a:t>
            </a:r>
          </a:p>
          <a:p>
            <a:pPr lvl="1"/>
            <a:r>
              <a:rPr lang="es-ES_tradnl" dirty="0" err="1" smtClean="0"/>
              <a:t>Example</a:t>
            </a:r>
            <a:r>
              <a:rPr lang="es-ES_tradnl" dirty="0" smtClean="0"/>
              <a:t>: EU </a:t>
            </a:r>
            <a:r>
              <a:rPr lang="es-ES_tradnl" dirty="0" err="1" smtClean="0"/>
              <a:t>Public</a:t>
            </a:r>
            <a:r>
              <a:rPr lang="es-ES_tradnl" dirty="0" smtClean="0"/>
              <a:t> </a:t>
            </a:r>
            <a:r>
              <a:rPr lang="es-ES_tradnl" dirty="0" err="1" smtClean="0"/>
              <a:t>procurement</a:t>
            </a:r>
            <a:r>
              <a:rPr lang="es-ES_tradnl" dirty="0" smtClean="0"/>
              <a:t> </a:t>
            </a:r>
            <a:r>
              <a:rPr lang="es-ES_tradnl" dirty="0" err="1" smtClean="0"/>
              <a:t>notices</a:t>
            </a:r>
            <a:r>
              <a:rPr lang="es-ES_tradnl" dirty="0" smtClean="0"/>
              <a:t> </a:t>
            </a:r>
            <a:r>
              <a:rPr lang="es-ES_tradnl" sz="1400" dirty="0" smtClean="0"/>
              <a:t>(MOLDEAS)</a:t>
            </a:r>
            <a:endParaRPr lang="es-ES_tradnl" dirty="0" smtClean="0"/>
          </a:p>
          <a:p>
            <a:pPr lvl="3"/>
            <a:r>
              <a:rPr lang="es-ES_tradnl" dirty="0" err="1" smtClean="0"/>
              <a:t>Catalog</a:t>
            </a:r>
            <a:r>
              <a:rPr lang="es-ES_tradnl" dirty="0" smtClean="0"/>
              <a:t> of </a:t>
            </a:r>
            <a:r>
              <a:rPr lang="es-ES_tradnl" dirty="0" err="1" smtClean="0"/>
              <a:t>product</a:t>
            </a:r>
            <a:r>
              <a:rPr lang="es-ES_tradnl" dirty="0" smtClean="0"/>
              <a:t> </a:t>
            </a:r>
            <a:r>
              <a:rPr lang="es-ES_tradnl" dirty="0" err="1" smtClean="0"/>
              <a:t>schema</a:t>
            </a:r>
            <a:r>
              <a:rPr lang="es-ES_tradnl" dirty="0" smtClean="0"/>
              <a:t> </a:t>
            </a:r>
            <a:r>
              <a:rPr lang="es-ES_tradnl" dirty="0" err="1" smtClean="0"/>
              <a:t>clasifications</a:t>
            </a:r>
            <a:r>
              <a:rPr lang="es-ES_tradnl" dirty="0" smtClean="0"/>
              <a:t> </a:t>
            </a:r>
            <a:r>
              <a:rPr lang="es-ES_tradnl" sz="1200" dirty="0" smtClean="0">
                <a:solidFill>
                  <a:srgbClr val="008000"/>
                </a:solidFill>
              </a:rPr>
              <a:t>(1842053 triples)</a:t>
            </a:r>
          </a:p>
          <a:p>
            <a:pPr lvl="4"/>
            <a:r>
              <a:rPr lang="es-E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http://thedatahub.org/dataset/pscs-catalogue</a:t>
            </a:r>
          </a:p>
          <a:p>
            <a:pPr lvl="3"/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Procurement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</a:t>
            </a:r>
            <a:r>
              <a:rPr lang="es-ES" sz="1400" dirty="0" smtClean="0">
                <a:solidFill>
                  <a:srgbClr val="008000"/>
                </a:solidFill>
              </a:rPr>
              <a:t>(803311 triples)</a:t>
            </a:r>
          </a:p>
          <a:p>
            <a:pPr lvl="4"/>
            <a:r>
              <a:rPr lang="es-E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http://thedatahub.org/dataset/cpv-2008</a:t>
            </a:r>
          </a:p>
          <a:p>
            <a:pPr lvl="2"/>
            <a:r>
              <a:rPr lang="es-ES_tradnl" dirty="0" smtClean="0"/>
              <a:t>23 EU </a:t>
            </a:r>
            <a:r>
              <a:rPr lang="es-ES_tradnl" dirty="0" err="1" smtClean="0"/>
              <a:t>languages</a:t>
            </a:r>
            <a:endParaRPr lang="es-ES_tradnl" dirty="0" smtClean="0"/>
          </a:p>
          <a:p>
            <a:pPr lvl="1" algn="r"/>
            <a:endParaRPr lang="es-ES_tradnl" dirty="0" smtClean="0"/>
          </a:p>
          <a:p>
            <a:pPr lvl="1" algn="r"/>
            <a:endParaRPr lang="es-ES_trad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difficult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select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endParaRPr lang="es-ES_tradnl" dirty="0" smtClean="0"/>
          </a:p>
          <a:p>
            <a:pPr lvl="1"/>
            <a:r>
              <a:rPr lang="es-ES_tradnl" dirty="0" err="1" smtClean="0"/>
              <a:t>Don't</a:t>
            </a:r>
            <a:r>
              <a:rPr lang="es-ES_tradnl" dirty="0" smtClean="0"/>
              <a:t> </a:t>
            </a:r>
            <a:r>
              <a:rPr lang="es-ES_tradnl" dirty="0" err="1" smtClean="0"/>
              <a:t>provide</a:t>
            </a:r>
            <a:r>
              <a:rPr lang="es-ES_tradnl" dirty="0" smtClean="0"/>
              <a:t> more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preferred</a:t>
            </a:r>
            <a:r>
              <a:rPr lang="es-ES_tradnl" dirty="0" smtClean="0"/>
              <a:t> </a:t>
            </a:r>
            <a:r>
              <a:rPr lang="es-ES_tradnl" dirty="0" err="1" smtClean="0"/>
              <a:t>label</a:t>
            </a:r>
            <a:endParaRPr lang="es-ES_tradnl" dirty="0" smtClean="0"/>
          </a:p>
          <a:p>
            <a:pPr lvl="1"/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feasible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datasets</a:t>
            </a:r>
            <a:endParaRPr lang="es-ES_tradnl" dirty="0" smtClean="0"/>
          </a:p>
          <a:p>
            <a:pPr lvl="2"/>
            <a:r>
              <a:rPr lang="es-ES_tradnl" dirty="0" err="1" smtClean="0"/>
              <a:t>Only</a:t>
            </a:r>
            <a:r>
              <a:rPr lang="es-ES_tradnl" dirty="0" smtClean="0"/>
              <a:t> 3</a:t>
            </a:r>
            <a:r>
              <a:rPr lang="es-ES_tradnl" dirty="0" smtClean="0"/>
              <a:t>8</a:t>
            </a:r>
            <a:r>
              <a:rPr lang="es-ES_tradnl" dirty="0" smtClean="0"/>
              <a:t>% </a:t>
            </a:r>
            <a:r>
              <a:rPr lang="es-ES_tradnl" dirty="0" smtClean="0"/>
              <a:t>non-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</a:p>
          <a:p>
            <a:pPr lvl="1" algn="r"/>
            <a:r>
              <a:rPr lang="es-ES_tradnl" sz="2000" dirty="0" smtClean="0">
                <a:solidFill>
                  <a:schemeClr val="tx1"/>
                </a:solidFill>
              </a:rPr>
              <a:t>[B. </a:t>
            </a:r>
            <a:r>
              <a:rPr lang="es-ES_tradnl" sz="2000" dirty="0" err="1" smtClean="0">
                <a:solidFill>
                  <a:schemeClr val="tx1"/>
                </a:solidFill>
              </a:rPr>
              <a:t>Ell</a:t>
            </a:r>
            <a:r>
              <a:rPr lang="es-ES_tradnl" sz="2000" dirty="0" smtClean="0">
                <a:solidFill>
                  <a:schemeClr val="tx1"/>
                </a:solidFill>
              </a:rPr>
              <a:t> et al, 2011]</a:t>
            </a:r>
            <a:endParaRPr lang="es-ES_tradnl" dirty="0" smtClean="0"/>
          </a:p>
          <a:p>
            <a:r>
              <a:rPr lang="es-ES_tradnl" dirty="0" err="1" smtClean="0"/>
              <a:t>Avoid</a:t>
            </a:r>
            <a:r>
              <a:rPr lang="es-ES_tradnl" dirty="0" smtClean="0"/>
              <a:t> </a:t>
            </a:r>
            <a:r>
              <a:rPr lang="es-ES_tradnl" dirty="0" err="1" smtClean="0"/>
              <a:t>camel</a:t>
            </a:r>
            <a:r>
              <a:rPr lang="es-ES_tradnl" dirty="0" smtClean="0"/>
              <a:t> case </a:t>
            </a:r>
            <a:r>
              <a:rPr lang="es-ES_tradnl" dirty="0" err="1" smtClean="0"/>
              <a:t>or</a:t>
            </a:r>
            <a:r>
              <a:rPr lang="es-ES_tradnl" dirty="0" smtClean="0"/>
              <a:t> similar </a:t>
            </a:r>
            <a:r>
              <a:rPr lang="es-ES_tradnl" dirty="0" err="1" smtClean="0"/>
              <a:t>notations</a:t>
            </a:r>
            <a:endParaRPr lang="es-ES_tradnl" dirty="0" smtClean="0"/>
          </a:p>
          <a:p>
            <a:pPr lvl="1" algn="r"/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/>
              <a:t>	</a:t>
            </a:r>
          </a:p>
          <a:p>
            <a:endParaRPr lang="es-ES" dirty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16649" y="5710596"/>
            <a:ext cx="38098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sz="24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UniversityOfOviedo</a:t>
            </a:r>
            <a:r>
              <a:rPr lang="es-ES_tradnl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s-ES_tradnl" sz="2400" dirty="0" smtClean="0">
              <a:solidFill>
                <a:srgbClr val="008000"/>
              </a:solidFill>
              <a:cs typeface="Consolas" pitchFamily="49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53143" y="5099301"/>
            <a:ext cx="4085112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http://www.example.org#uniovi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19 Conector curvado"/>
          <p:cNvCxnSpPr>
            <a:stCxn id="7" idx="2"/>
            <a:endCxn id="6" idx="1"/>
          </p:cNvCxnSpPr>
          <p:nvPr/>
        </p:nvCxnSpPr>
        <p:spPr>
          <a:xfrm rot="16200000" flipH="1">
            <a:off x="3469355" y="4694134"/>
            <a:ext cx="473639" cy="202095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508392" y="5787958"/>
            <a:ext cx="112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/>
              <a:t>rdfs:label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5. Use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Use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tags</a:t>
            </a:r>
            <a:endParaRPr lang="es-ES_tradnl" dirty="0" smtClean="0"/>
          </a:p>
          <a:p>
            <a:pPr lvl="1"/>
            <a:r>
              <a:rPr lang="es-ES_tradnl" dirty="0" err="1" smtClean="0"/>
              <a:t>Select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right</a:t>
            </a:r>
            <a:r>
              <a:rPr lang="es-ES_tradnl" dirty="0" smtClean="0"/>
              <a:t> IETF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</a:t>
            </a:r>
            <a:r>
              <a:rPr lang="es-ES_tradnl" dirty="0" smtClean="0"/>
              <a:t> </a:t>
            </a:r>
            <a:r>
              <a:rPr lang="es-ES_tradnl" sz="2000" dirty="0" smtClean="0"/>
              <a:t>(RFC 5646)</a:t>
            </a:r>
            <a:endParaRPr lang="es-ES_tradnl" dirty="0" smtClean="0"/>
          </a:p>
          <a:p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</a:p>
          <a:p>
            <a:r>
              <a:rPr lang="es-ES_tradnl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sz="28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University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of Oviedo"@en</a:t>
            </a:r>
          </a:p>
          <a:p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	"Universidad de Oviedo"@es</a:t>
            </a:r>
          </a:p>
          <a:p>
            <a:r>
              <a:rPr lang="es-ES_tradnl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sz="28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Universidá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sz="28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d'Uvieu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</a:t>
            </a:r>
            <a:r>
              <a:rPr lang="es-ES_tradnl" sz="28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ast</a:t>
            </a:r>
            <a:endParaRPr lang="es-ES_tradnl" sz="28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	"</a:t>
            </a:r>
            <a:r>
              <a:rPr lang="hy-AM" sz="2800" dirty="0" smtClean="0">
                <a:solidFill>
                  <a:srgbClr val="008000"/>
                </a:solidFill>
              </a:rPr>
              <a:t>Օվիեդոյի համալսարանում</a:t>
            </a:r>
            <a:r>
              <a:rPr lang="es-ES_tradnl" sz="2800" dirty="0" smtClean="0">
                <a:solidFill>
                  <a:srgbClr val="008000"/>
                </a:solidFill>
              </a:rPr>
              <a:t>"</a:t>
            </a:r>
            <a:r>
              <a:rPr lang="es-ES_tradnl" sz="2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es-ES_tradnl" sz="28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hy</a:t>
            </a:r>
            <a:endParaRPr lang="es-ES_tradnl" sz="28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endParaRPr lang="es-ES_tradnl" sz="28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5. Use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3132" y="1600200"/>
            <a:ext cx="8633362" cy="4525963"/>
          </a:xfrm>
        </p:spPr>
        <p:txBody>
          <a:bodyPr/>
          <a:lstStyle/>
          <a:p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r>
              <a:rPr lang="es-ES_tradnl" dirty="0" smtClean="0"/>
              <a:t> &amp; SPARQL</a:t>
            </a:r>
            <a:endParaRPr lang="es-ES" dirty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3099284" y="2501972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12790" y="3675678"/>
            <a:ext cx="2033516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7" name="19 Conector curvado"/>
          <p:cNvCxnSpPr>
            <a:stCxn id="5" idx="2"/>
            <a:endCxn id="6" idx="0"/>
          </p:cNvCxnSpPr>
          <p:nvPr/>
        </p:nvCxnSpPr>
        <p:spPr>
          <a:xfrm rot="5400000">
            <a:off x="4154683" y="2745327"/>
            <a:ext cx="805217" cy="105548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011803" y="300594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223727" y="3664305"/>
            <a:ext cx="2199564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"Catedrático"@es</a:t>
            </a:r>
            <a:endParaRPr lang="es-ES" dirty="0"/>
          </a:p>
        </p:txBody>
      </p:sp>
      <p:cxnSp>
        <p:nvCxnSpPr>
          <p:cNvPr id="10" name="19 Conector curvado"/>
          <p:cNvCxnSpPr>
            <a:stCxn id="5" idx="2"/>
            <a:endCxn id="9" idx="0"/>
          </p:cNvCxnSpPr>
          <p:nvPr/>
        </p:nvCxnSpPr>
        <p:spPr>
          <a:xfrm rot="16200000" flipH="1">
            <a:off x="5307349" y="2648145"/>
            <a:ext cx="793844" cy="123847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761000" y="301902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05641" y="4453249"/>
            <a:ext cx="4191990" cy="997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?x 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ex:position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.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93768" y="5555675"/>
            <a:ext cx="4213760" cy="997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?x 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ex:position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"@en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.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966057" y="4738038"/>
            <a:ext cx="2114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endParaRPr lang="es-E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35330" y="5697959"/>
            <a:ext cx="314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&lt;...#</a:t>
            </a:r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juan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endParaRPr lang="es-E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5. Use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3132" y="1600200"/>
            <a:ext cx="8633362" cy="4525963"/>
          </a:xfrm>
        </p:spPr>
        <p:txBody>
          <a:bodyPr/>
          <a:lstStyle/>
          <a:p>
            <a:r>
              <a:rPr lang="es-ES_tradnl" dirty="0" err="1" smtClean="0"/>
              <a:t>Underused</a:t>
            </a:r>
            <a:r>
              <a:rPr lang="es-ES_tradnl" dirty="0" smtClean="0"/>
              <a:t> </a:t>
            </a:r>
            <a:r>
              <a:rPr lang="es-ES_tradnl" dirty="0" err="1" smtClean="0"/>
              <a:t>feature</a:t>
            </a:r>
            <a:endParaRPr lang="es-ES_tradnl" dirty="0" smtClean="0"/>
          </a:p>
          <a:p>
            <a:pPr lvl="1"/>
            <a:r>
              <a:rPr lang="es-ES_tradnl" dirty="0" smtClean="0"/>
              <a:t>4.78% non </a:t>
            </a:r>
            <a:r>
              <a:rPr lang="es-ES_tradnl" dirty="0" err="1" smtClean="0"/>
              <a:t>info-resources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</a:t>
            </a:r>
            <a:endParaRPr lang="es-ES_tradnl" dirty="0" smtClean="0"/>
          </a:p>
          <a:p>
            <a:pPr lvl="1"/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smtClean="0"/>
              <a:t>0.7% </a:t>
            </a:r>
            <a:r>
              <a:rPr lang="es-ES_tradnl" dirty="0" err="1" smtClean="0"/>
              <a:t>datasets</a:t>
            </a:r>
            <a:r>
              <a:rPr lang="es-ES_tradnl" dirty="0" smtClean="0"/>
              <a:t>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tags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commonly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: </a:t>
            </a:r>
          </a:p>
          <a:p>
            <a:pPr lvl="2"/>
            <a:r>
              <a:rPr lang="es-ES_tradnl" dirty="0" smtClean="0"/>
              <a:t>44.72% (en), 5.22% (de), 5.11% (</a:t>
            </a:r>
            <a:r>
              <a:rPr lang="es-ES_tradnl" dirty="0" err="1" smtClean="0"/>
              <a:t>fr</a:t>
            </a:r>
            <a:r>
              <a:rPr lang="es-ES_tradnl" dirty="0" smtClean="0"/>
              <a:t>), 3.96% (</a:t>
            </a:r>
            <a:r>
              <a:rPr lang="es-ES_tradnl" dirty="0" err="1" smtClean="0"/>
              <a:t>it</a:t>
            </a:r>
            <a:r>
              <a:rPr lang="es-ES_tradnl" dirty="0" smtClean="0"/>
              <a:t>),...</a:t>
            </a:r>
          </a:p>
          <a:p>
            <a:pPr lvl="2" algn="r"/>
            <a:r>
              <a:rPr lang="es-ES_tradnl" dirty="0" smtClean="0">
                <a:solidFill>
                  <a:schemeClr val="tx1"/>
                </a:solidFill>
              </a:rPr>
              <a:t>[</a:t>
            </a:r>
            <a:r>
              <a:rPr lang="es-ES_tradnl" dirty="0" err="1" smtClean="0">
                <a:solidFill>
                  <a:schemeClr val="tx1"/>
                </a:solidFill>
              </a:rPr>
              <a:t>B.Ell</a:t>
            </a:r>
            <a:r>
              <a:rPr lang="es-ES_tradnl" dirty="0" smtClean="0">
                <a:solidFill>
                  <a:schemeClr val="tx1"/>
                </a:solidFill>
              </a:rPr>
              <a:t> et al, 2011]</a:t>
            </a:r>
          </a:p>
          <a:p>
            <a:pPr lvl="2"/>
            <a:endParaRPr lang="es-ES_tradnl" dirty="0" smtClean="0">
              <a:solidFill>
                <a:schemeClr val="tx1"/>
              </a:solidFill>
            </a:endParaRPr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5. Use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longer</a:t>
            </a:r>
            <a:r>
              <a:rPr lang="es-ES_tradnl" dirty="0" smtClean="0"/>
              <a:t> </a:t>
            </a:r>
            <a:r>
              <a:rPr lang="es-ES_tradnl" dirty="0" err="1" smtClean="0"/>
              <a:t>descriptions</a:t>
            </a:r>
            <a:r>
              <a:rPr lang="es-ES_tradnl" dirty="0" smtClean="0"/>
              <a:t>: </a:t>
            </a:r>
          </a:p>
          <a:p>
            <a:pPr lvl="2"/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dcterms:description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rdfs:comment</a:t>
            </a:r>
            <a:r>
              <a:rPr lang="es-ES_tradnl" dirty="0" smtClean="0"/>
              <a:t>… </a:t>
            </a:r>
          </a:p>
          <a:p>
            <a:r>
              <a:rPr lang="es-ES_tradnl" dirty="0" smtClean="0"/>
              <a:t>CDATA </a:t>
            </a:r>
            <a:r>
              <a:rPr lang="es-ES_tradnl" dirty="0" err="1" smtClean="0"/>
              <a:t>like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XML </a:t>
            </a:r>
            <a:r>
              <a:rPr lang="es-ES_tradnl" dirty="0" err="1" smtClean="0"/>
              <a:t>literals</a:t>
            </a:r>
            <a:r>
              <a:rPr lang="es-ES_tradnl" dirty="0" smtClean="0"/>
              <a:t> ?</a:t>
            </a:r>
          </a:p>
          <a:p>
            <a:r>
              <a:rPr lang="es-ES_tradnl" dirty="0" err="1" smtClean="0"/>
              <a:t>Reuse</a:t>
            </a:r>
            <a:r>
              <a:rPr lang="es-ES_tradnl" dirty="0" smtClean="0"/>
              <a:t> </a:t>
            </a:r>
            <a:r>
              <a:rPr lang="es-ES_tradnl" dirty="0" err="1" smtClean="0"/>
              <a:t>existing</a:t>
            </a:r>
            <a:r>
              <a:rPr lang="es-ES_tradnl" dirty="0" smtClean="0"/>
              <a:t> </a:t>
            </a:r>
            <a:r>
              <a:rPr lang="es-ES_tradnl" dirty="0" err="1" smtClean="0"/>
              <a:t>practices</a:t>
            </a:r>
            <a:r>
              <a:rPr lang="es-ES_tradnl" dirty="0" smtClean="0"/>
              <a:t> in XML I18n</a:t>
            </a:r>
          </a:p>
          <a:p>
            <a:r>
              <a:rPr lang="es-ES_tradnl" dirty="0" err="1" smtClean="0"/>
              <a:t>Problems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Gap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descriptions</a:t>
            </a:r>
            <a:r>
              <a:rPr lang="es-ES_tradnl" dirty="0" smtClean="0"/>
              <a:t> and RDF </a:t>
            </a:r>
            <a:r>
              <a:rPr lang="es-ES_tradnl" dirty="0" err="1" smtClean="0"/>
              <a:t>model</a:t>
            </a:r>
            <a:endParaRPr lang="es-ES_tradnl" dirty="0" smtClean="0"/>
          </a:p>
          <a:p>
            <a:pPr lvl="1"/>
            <a:r>
              <a:rPr lang="es-ES_tradnl" dirty="0" smtClean="0"/>
              <a:t>SPARQL </a:t>
            </a:r>
            <a:r>
              <a:rPr lang="es-ES_tradnl" dirty="0" err="1" smtClean="0"/>
              <a:t>maybe</a:t>
            </a:r>
            <a:r>
              <a:rPr lang="es-ES_tradnl" dirty="0" smtClean="0"/>
              <a:t> a </a:t>
            </a:r>
            <a:r>
              <a:rPr lang="es-ES_tradnl" dirty="0" err="1" smtClean="0"/>
              <a:t>challenge</a:t>
            </a:r>
            <a:endParaRPr lang="es-ES_tradnl" dirty="0" smtClean="0"/>
          </a:p>
          <a:p>
            <a:pPr lvl="1"/>
            <a:endParaRPr lang="es-ES" dirty="0" smtClean="0"/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Content </a:t>
            </a:r>
            <a:r>
              <a:rPr lang="es-ES_tradnl" dirty="0" err="1" smtClean="0"/>
              <a:t>negotiation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Use HTTP </a:t>
            </a:r>
            <a:r>
              <a:rPr lang="es-ES_tradnl" dirty="0" err="1" smtClean="0">
                <a:solidFill>
                  <a:srgbClr val="008000"/>
                </a:solidFill>
              </a:rPr>
              <a:t>Accept-Language</a:t>
            </a:r>
            <a:endParaRPr lang="es-ES_tradnl" dirty="0" smtClean="0"/>
          </a:p>
          <a:p>
            <a:r>
              <a:rPr lang="es-ES_tradnl" dirty="0" err="1" smtClean="0"/>
              <a:t>Return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sets of </a:t>
            </a:r>
            <a:r>
              <a:rPr lang="es-ES_tradnl" dirty="0" err="1" smtClean="0"/>
              <a:t>labels</a:t>
            </a:r>
            <a:endParaRPr lang="es-ES_tradnl" dirty="0" smtClean="0">
              <a:solidFill>
                <a:srgbClr val="008000"/>
              </a:solidFill>
            </a:endParaRPr>
          </a:p>
          <a:p>
            <a:r>
              <a:rPr lang="es-ES_tradnl" dirty="0" smtClean="0"/>
              <a:t>Reduce load in </a:t>
            </a:r>
            <a:r>
              <a:rPr lang="es-ES_tradnl" dirty="0" err="1" smtClean="0"/>
              <a:t>client</a:t>
            </a:r>
            <a:r>
              <a:rPr lang="es-ES_tradnl" dirty="0" smtClean="0"/>
              <a:t> </a:t>
            </a:r>
            <a:r>
              <a:rPr lang="es-ES_tradnl" dirty="0" err="1" smtClean="0"/>
              <a:t>applications</a:t>
            </a:r>
            <a:endParaRPr lang="es-ES" dirty="0" smtClean="0"/>
          </a:p>
          <a:p>
            <a:pPr lvl="1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Content </a:t>
            </a:r>
            <a:r>
              <a:rPr lang="es-ES_tradnl" dirty="0" err="1" smtClean="0"/>
              <a:t>negotiation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</a:t>
            </a:r>
            <a:r>
              <a:rPr lang="es-ES_tradnl" dirty="0" err="1" smtClean="0"/>
              <a:t>Accept-Language</a:t>
            </a:r>
            <a:r>
              <a:rPr lang="es-ES_tradnl" dirty="0" smtClean="0"/>
              <a:t> </a:t>
            </a:r>
            <a:r>
              <a:rPr lang="es-ES_tradnl" dirty="0" err="1" smtClean="0"/>
              <a:t>declaration</a:t>
            </a:r>
            <a:r>
              <a:rPr lang="es-ES_tradnl" dirty="0" smtClean="0"/>
              <a:t> (</a:t>
            </a:r>
            <a:r>
              <a:rPr lang="es-ES_tradnl" dirty="0" err="1" smtClean="0"/>
              <a:t>all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79886" y="2917608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843" y="4008187"/>
            <a:ext cx="2033516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6" name="19 Conector curvado"/>
          <p:cNvCxnSpPr>
            <a:stCxn id="4" idx="2"/>
            <a:endCxn id="5" idx="0"/>
          </p:cNvCxnSpPr>
          <p:nvPr/>
        </p:nvCxnSpPr>
        <p:spPr>
          <a:xfrm rot="5400000">
            <a:off x="2498073" y="2240625"/>
            <a:ext cx="722090" cy="28130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976624" y="3374076"/>
            <a:ext cx="1277914" cy="30777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2670531" y="4008689"/>
            <a:ext cx="2199564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"Catedrático"@es</a:t>
            </a:r>
            <a:endParaRPr lang="es-ES" dirty="0"/>
          </a:p>
        </p:txBody>
      </p:sp>
      <p:cxnSp>
        <p:nvCxnSpPr>
          <p:cNvPr id="9" name="19 Conector curvado"/>
          <p:cNvCxnSpPr>
            <a:stCxn id="4" idx="2"/>
            <a:endCxn id="8" idx="0"/>
          </p:cNvCxnSpPr>
          <p:nvPr/>
        </p:nvCxnSpPr>
        <p:spPr>
          <a:xfrm rot="5400000">
            <a:off x="3656678" y="3399732"/>
            <a:ext cx="722592" cy="4953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383909" y="3684045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4993988" y="4006208"/>
            <a:ext cx="1501815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Spain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21" name="19 Conector curvado"/>
          <p:cNvCxnSpPr>
            <a:stCxn id="4" idx="2"/>
            <a:endCxn id="20" idx="0"/>
          </p:cNvCxnSpPr>
          <p:nvPr/>
        </p:nvCxnSpPr>
        <p:spPr>
          <a:xfrm rot="16200000" flipH="1">
            <a:off x="4645210" y="2906521"/>
            <a:ext cx="720111" cy="14792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4420681" y="3621479"/>
            <a:ext cx="1178528" cy="30777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ex:country</a:t>
            </a:r>
            <a:endParaRPr lang="es-ES" sz="1400" dirty="0"/>
          </a:p>
        </p:txBody>
      </p:sp>
      <p:sp>
        <p:nvSpPr>
          <p:cNvPr id="23" name="22 Rectángulo"/>
          <p:cNvSpPr/>
          <p:nvPr/>
        </p:nvSpPr>
        <p:spPr>
          <a:xfrm>
            <a:off x="6670536" y="4018586"/>
            <a:ext cx="1689693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"España"@es</a:t>
            </a:r>
            <a:endParaRPr lang="es-ES" dirty="0"/>
          </a:p>
        </p:txBody>
      </p:sp>
      <p:cxnSp>
        <p:nvCxnSpPr>
          <p:cNvPr id="24" name="19 Conector curvado"/>
          <p:cNvCxnSpPr>
            <a:stCxn id="4" idx="2"/>
            <a:endCxn id="23" idx="0"/>
          </p:cNvCxnSpPr>
          <p:nvPr/>
        </p:nvCxnSpPr>
        <p:spPr>
          <a:xfrm rot="16200000" flipH="1">
            <a:off x="5524265" y="2027467"/>
            <a:ext cx="732489" cy="324974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086751" y="3444559"/>
            <a:ext cx="1178528" cy="307777"/>
          </a:xfrm>
          <a:prstGeom prst="rect">
            <a:avLst/>
          </a:prstGeom>
          <a:solidFill>
            <a:srgbClr val="FFFFFF">
              <a:alpha val="38039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ex:country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Content </a:t>
            </a:r>
            <a:r>
              <a:rPr lang="es-ES_tradnl" dirty="0" err="1" smtClean="0"/>
              <a:t>negotiation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Accept-language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: es</a:t>
            </a:r>
            <a:endParaRPr lang="es-ES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279886" y="2917608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70531" y="4008689"/>
            <a:ext cx="2199564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"Catedrático"@es</a:t>
            </a:r>
            <a:endParaRPr lang="es-ES" dirty="0"/>
          </a:p>
        </p:txBody>
      </p:sp>
      <p:cxnSp>
        <p:nvCxnSpPr>
          <p:cNvPr id="9" name="19 Conector curvado"/>
          <p:cNvCxnSpPr>
            <a:stCxn id="4" idx="2"/>
            <a:endCxn id="8" idx="0"/>
          </p:cNvCxnSpPr>
          <p:nvPr/>
        </p:nvCxnSpPr>
        <p:spPr>
          <a:xfrm rot="5400000">
            <a:off x="3656678" y="3399732"/>
            <a:ext cx="722592" cy="4953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383909" y="3684045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sz="1400" dirty="0"/>
          </a:p>
        </p:txBody>
      </p:sp>
      <p:sp>
        <p:nvSpPr>
          <p:cNvPr id="23" name="22 Rectángulo"/>
          <p:cNvSpPr/>
          <p:nvPr/>
        </p:nvSpPr>
        <p:spPr>
          <a:xfrm>
            <a:off x="6670536" y="4018586"/>
            <a:ext cx="1689693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"España"@es</a:t>
            </a:r>
            <a:endParaRPr lang="es-ES" dirty="0"/>
          </a:p>
        </p:txBody>
      </p:sp>
      <p:cxnSp>
        <p:nvCxnSpPr>
          <p:cNvPr id="24" name="19 Conector curvado"/>
          <p:cNvCxnSpPr>
            <a:stCxn id="4" idx="2"/>
            <a:endCxn id="23" idx="0"/>
          </p:cNvCxnSpPr>
          <p:nvPr/>
        </p:nvCxnSpPr>
        <p:spPr>
          <a:xfrm rot="16200000" flipH="1">
            <a:off x="5524265" y="2027467"/>
            <a:ext cx="732489" cy="324974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7086751" y="3444559"/>
            <a:ext cx="1178528" cy="307777"/>
          </a:xfrm>
          <a:prstGeom prst="rect">
            <a:avLst/>
          </a:prstGeom>
          <a:solidFill>
            <a:srgbClr val="FFFFFF">
              <a:alpha val="38039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ex:country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Content </a:t>
            </a:r>
            <a:r>
              <a:rPr lang="es-ES_tradnl" dirty="0" err="1" smtClean="0"/>
              <a:t>negotiation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Accept-language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: en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79886" y="2917608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843" y="4008187"/>
            <a:ext cx="2033516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6" name="19 Conector curvado"/>
          <p:cNvCxnSpPr>
            <a:stCxn id="4" idx="2"/>
            <a:endCxn id="5" idx="0"/>
          </p:cNvCxnSpPr>
          <p:nvPr/>
        </p:nvCxnSpPr>
        <p:spPr>
          <a:xfrm rot="5400000">
            <a:off x="2498073" y="2240625"/>
            <a:ext cx="722090" cy="28130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976624" y="3374076"/>
            <a:ext cx="1277914" cy="30777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sz="1400" dirty="0"/>
          </a:p>
        </p:txBody>
      </p:sp>
      <p:sp>
        <p:nvSpPr>
          <p:cNvPr id="20" name="19 Rectángulo"/>
          <p:cNvSpPr/>
          <p:nvPr/>
        </p:nvSpPr>
        <p:spPr>
          <a:xfrm>
            <a:off x="4993988" y="4006208"/>
            <a:ext cx="1501815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Spain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21" name="19 Conector curvado"/>
          <p:cNvCxnSpPr>
            <a:stCxn id="4" idx="2"/>
            <a:endCxn id="20" idx="0"/>
          </p:cNvCxnSpPr>
          <p:nvPr/>
        </p:nvCxnSpPr>
        <p:spPr>
          <a:xfrm rot="16200000" flipH="1">
            <a:off x="4645210" y="2906521"/>
            <a:ext cx="720111" cy="14792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4420681" y="3621479"/>
            <a:ext cx="1178528" cy="30777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400" dirty="0" err="1" smtClean="0">
                <a:latin typeface="Consolas" pitchFamily="49" charset="0"/>
                <a:cs typeface="Consolas" pitchFamily="49" charset="0"/>
              </a:rPr>
              <a:t>ex:country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Content </a:t>
            </a:r>
            <a:r>
              <a:rPr lang="es-ES_tradnl" dirty="0" err="1" smtClean="0"/>
              <a:t>negotiation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57408" cy="2568039"/>
          </a:xfrm>
        </p:spPr>
        <p:txBody>
          <a:bodyPr/>
          <a:lstStyle/>
          <a:p>
            <a:r>
              <a:rPr lang="es-ES_tradnl" dirty="0" err="1" smtClean="0"/>
              <a:t>Implementation</a:t>
            </a:r>
            <a:r>
              <a:rPr lang="es-ES_tradnl" dirty="0" smtClean="0"/>
              <a:t> </a:t>
            </a:r>
            <a:r>
              <a:rPr lang="es-ES_tradnl" dirty="0" err="1" smtClean="0"/>
              <a:t>issues</a:t>
            </a:r>
            <a:endParaRPr lang="es-ES_tradnl" dirty="0" smtClean="0"/>
          </a:p>
          <a:p>
            <a:r>
              <a:rPr lang="es-ES_tradnl" dirty="0" err="1" smtClean="0"/>
              <a:t>Return</a:t>
            </a:r>
            <a:r>
              <a:rPr lang="es-ES_tradnl" dirty="0" smtClean="0"/>
              <a:t> </a:t>
            </a:r>
            <a:r>
              <a:rPr lang="es-ES_tradnl" dirty="0" err="1" smtClean="0"/>
              <a:t>equivalent</a:t>
            </a:r>
            <a:r>
              <a:rPr lang="es-ES_tradnl" dirty="0" smtClean="0"/>
              <a:t> </a:t>
            </a:r>
            <a:r>
              <a:rPr lang="es-ES_tradnl" dirty="0" err="1" smtClean="0"/>
              <a:t>representations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endParaRPr lang="es-ES_tradnl" dirty="0" smtClean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246908" y="4013862"/>
            <a:ext cx="1840675" cy="1496291"/>
          </a:xfrm>
          <a:prstGeom prst="roundRect">
            <a:avLst>
              <a:gd name="adj" fmla="val 400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Content </a:t>
            </a:r>
            <a:r>
              <a:rPr lang="es-ES_tradnl" dirty="0" err="1" smtClean="0">
                <a:solidFill>
                  <a:schemeClr val="tx1"/>
                </a:solidFill>
              </a:rPr>
              <a:t>represented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by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spanish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labels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69428" y="3988130"/>
            <a:ext cx="1840675" cy="1496291"/>
          </a:xfrm>
          <a:prstGeom prst="roundRect">
            <a:avLst>
              <a:gd name="adj" fmla="val 400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Content </a:t>
            </a:r>
            <a:r>
              <a:rPr lang="es-ES_tradnl" dirty="0" err="1" smtClean="0">
                <a:solidFill>
                  <a:schemeClr val="tx1"/>
                </a:solidFill>
              </a:rPr>
              <a:t>represented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by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english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labels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65715" y="450074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0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255" y="3965247"/>
            <a:ext cx="526297" cy="526297"/>
          </a:xfrm>
          <a:prstGeom prst="rect">
            <a:avLst/>
          </a:prstGeom>
        </p:spPr>
      </p:pic>
      <p:pic>
        <p:nvPicPr>
          <p:cNvPr id="24" name="28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826" y="2978588"/>
            <a:ext cx="477941" cy="477941"/>
          </a:xfrm>
          <a:prstGeom prst="rect">
            <a:avLst/>
          </a:prstGeom>
        </p:spPr>
      </p:pic>
      <p:pic>
        <p:nvPicPr>
          <p:cNvPr id="25" name="27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334" y="3656297"/>
            <a:ext cx="547215" cy="547215"/>
          </a:xfrm>
          <a:prstGeom prst="rect">
            <a:avLst/>
          </a:prstGeom>
        </p:spPr>
      </p:pic>
      <p:pic>
        <p:nvPicPr>
          <p:cNvPr id="26" name="24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545" y="2496508"/>
            <a:ext cx="497822" cy="497822"/>
          </a:xfrm>
          <a:prstGeom prst="rect">
            <a:avLst/>
          </a:prstGeom>
        </p:spPr>
      </p:pic>
      <p:pic>
        <p:nvPicPr>
          <p:cNvPr id="27" name="25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012" y="3065943"/>
            <a:ext cx="518615" cy="518615"/>
          </a:xfrm>
          <a:prstGeom prst="rect">
            <a:avLst/>
          </a:prstGeom>
        </p:spPr>
      </p:pic>
      <p:pic>
        <p:nvPicPr>
          <p:cNvPr id="28" name="31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168" y="3343702"/>
            <a:ext cx="488856" cy="488856"/>
          </a:xfrm>
          <a:prstGeom prst="rect">
            <a:avLst/>
          </a:prstGeom>
        </p:spPr>
      </p:pic>
      <p:pic>
        <p:nvPicPr>
          <p:cNvPr id="29" name="33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1537" y="2224585"/>
            <a:ext cx="501470" cy="501470"/>
          </a:xfrm>
          <a:prstGeom prst="rect">
            <a:avLst/>
          </a:prstGeom>
        </p:spPr>
      </p:pic>
      <p:pic>
        <p:nvPicPr>
          <p:cNvPr id="30" name="34 Imagen" descr="text-fil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0873" y="1978925"/>
            <a:ext cx="520710" cy="520710"/>
          </a:xfrm>
          <a:prstGeom prst="rect">
            <a:avLst/>
          </a:prstGeom>
        </p:spPr>
      </p:pic>
      <p:cxnSp>
        <p:nvCxnSpPr>
          <p:cNvPr id="31" name="39 Forma"/>
          <p:cNvCxnSpPr>
            <a:stCxn id="29" idx="3"/>
            <a:endCxn id="28" idx="0"/>
          </p:cNvCxnSpPr>
          <p:nvPr/>
        </p:nvCxnSpPr>
        <p:spPr>
          <a:xfrm>
            <a:off x="3293007" y="2475320"/>
            <a:ext cx="206589" cy="868382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40 Forma"/>
          <p:cNvCxnSpPr>
            <a:stCxn id="29" idx="1"/>
            <a:endCxn id="24" idx="3"/>
          </p:cNvCxnSpPr>
          <p:nvPr/>
        </p:nvCxnSpPr>
        <p:spPr>
          <a:xfrm rot="10800000" flipV="1">
            <a:off x="2333767" y="2475319"/>
            <a:ext cx="457770" cy="74223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40 Forma"/>
          <p:cNvCxnSpPr>
            <a:stCxn id="30" idx="2"/>
            <a:endCxn id="24" idx="0"/>
          </p:cNvCxnSpPr>
          <p:nvPr/>
        </p:nvCxnSpPr>
        <p:spPr>
          <a:xfrm rot="16200000" flipH="1">
            <a:off x="1853536" y="2737326"/>
            <a:ext cx="478953" cy="356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40 Forma"/>
          <p:cNvCxnSpPr>
            <a:stCxn id="26" idx="0"/>
            <a:endCxn id="30" idx="1"/>
          </p:cNvCxnSpPr>
          <p:nvPr/>
        </p:nvCxnSpPr>
        <p:spPr>
          <a:xfrm rot="5400000" flipH="1" flipV="1">
            <a:off x="1372050" y="2037686"/>
            <a:ext cx="257228" cy="66041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40 Forma"/>
          <p:cNvCxnSpPr>
            <a:stCxn id="26" idx="3"/>
            <a:endCxn id="24" idx="1"/>
          </p:cNvCxnSpPr>
          <p:nvPr/>
        </p:nvCxnSpPr>
        <p:spPr>
          <a:xfrm>
            <a:off x="1419367" y="2745419"/>
            <a:ext cx="436459" cy="47214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40 Forma"/>
          <p:cNvCxnSpPr>
            <a:stCxn id="27" idx="0"/>
            <a:endCxn id="26" idx="1"/>
          </p:cNvCxnSpPr>
          <p:nvPr/>
        </p:nvCxnSpPr>
        <p:spPr>
          <a:xfrm rot="5400000" flipH="1" flipV="1">
            <a:off x="546170" y="2690569"/>
            <a:ext cx="320524" cy="430225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40 Forma"/>
          <p:cNvCxnSpPr>
            <a:stCxn id="27" idx="2"/>
            <a:endCxn id="25" idx="1"/>
          </p:cNvCxnSpPr>
          <p:nvPr/>
        </p:nvCxnSpPr>
        <p:spPr>
          <a:xfrm rot="16200000" flipH="1">
            <a:off x="563654" y="3512224"/>
            <a:ext cx="345347" cy="490014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0 Forma"/>
          <p:cNvCxnSpPr>
            <a:stCxn id="25" idx="3"/>
            <a:endCxn id="23" idx="1"/>
          </p:cNvCxnSpPr>
          <p:nvPr/>
        </p:nvCxnSpPr>
        <p:spPr>
          <a:xfrm>
            <a:off x="1528549" y="3929905"/>
            <a:ext cx="674706" cy="29849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40 Forma"/>
          <p:cNvCxnSpPr>
            <a:stCxn id="24" idx="2"/>
            <a:endCxn id="23" idx="0"/>
          </p:cNvCxnSpPr>
          <p:nvPr/>
        </p:nvCxnSpPr>
        <p:spPr>
          <a:xfrm rot="16200000" flipH="1">
            <a:off x="2026241" y="3525084"/>
            <a:ext cx="508718" cy="37160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40 Forma"/>
          <p:cNvCxnSpPr>
            <a:stCxn id="28" idx="2"/>
            <a:endCxn id="23" idx="3"/>
          </p:cNvCxnSpPr>
          <p:nvPr/>
        </p:nvCxnSpPr>
        <p:spPr>
          <a:xfrm rot="5400000">
            <a:off x="2916655" y="3645455"/>
            <a:ext cx="395838" cy="770044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Forma"/>
          <p:cNvCxnSpPr>
            <a:stCxn id="26" idx="2"/>
            <a:endCxn id="25" idx="0"/>
          </p:cNvCxnSpPr>
          <p:nvPr/>
        </p:nvCxnSpPr>
        <p:spPr>
          <a:xfrm rot="16200000" flipH="1">
            <a:off x="881716" y="3283070"/>
            <a:ext cx="661967" cy="8448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286603" y="5058889"/>
            <a:ext cx="450815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 err="1" smtClean="0">
                <a:solidFill>
                  <a:srgbClr val="002060"/>
                </a:solidFill>
              </a:rPr>
              <a:t>Unit</a:t>
            </a:r>
            <a:r>
              <a:rPr lang="es-ES_tradnl" sz="2000" dirty="0" smtClean="0">
                <a:solidFill>
                  <a:srgbClr val="002060"/>
                </a:solidFill>
              </a:rPr>
              <a:t> of </a:t>
            </a:r>
            <a:r>
              <a:rPr lang="es-ES_tradnl" sz="2000" dirty="0" err="1" smtClean="0">
                <a:solidFill>
                  <a:srgbClr val="002060"/>
                </a:solidFill>
              </a:rPr>
              <a:t>information</a:t>
            </a:r>
            <a:r>
              <a:rPr lang="es-ES_tradnl" sz="2000" dirty="0" smtClean="0">
                <a:solidFill>
                  <a:srgbClr val="002060"/>
                </a:solidFill>
              </a:rPr>
              <a:t>: Web page (HTML)</a:t>
            </a:r>
          </a:p>
          <a:p>
            <a:r>
              <a:rPr lang="es-ES_tradnl" sz="2000" dirty="0" err="1" smtClean="0">
                <a:solidFill>
                  <a:srgbClr val="002060"/>
                </a:solidFill>
              </a:rPr>
              <a:t>Human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readable</a:t>
            </a:r>
            <a:endParaRPr lang="es-ES_tradnl" sz="2000" dirty="0" smtClean="0">
              <a:solidFill>
                <a:srgbClr val="002060"/>
              </a:solidFill>
            </a:endParaRPr>
          </a:p>
          <a:p>
            <a:r>
              <a:rPr lang="es-ES_tradnl" sz="2000" dirty="0" err="1" smtClean="0">
                <a:solidFill>
                  <a:srgbClr val="002060"/>
                </a:solidFill>
              </a:rPr>
              <a:t>Challenge</a:t>
            </a:r>
            <a:r>
              <a:rPr lang="es-ES_tradnl" sz="2000" dirty="0" smtClean="0">
                <a:solidFill>
                  <a:srgbClr val="002060"/>
                </a:solidFill>
              </a:rPr>
              <a:t>: </a:t>
            </a:r>
            <a:r>
              <a:rPr lang="es-ES_tradnl" sz="2000" dirty="0" err="1" smtClean="0">
                <a:solidFill>
                  <a:srgbClr val="002060"/>
                </a:solidFill>
              </a:rPr>
              <a:t>Multilingual</a:t>
            </a:r>
            <a:r>
              <a:rPr lang="es-ES_tradnl" sz="2000" dirty="0" smtClean="0">
                <a:solidFill>
                  <a:srgbClr val="002060"/>
                </a:solidFill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</a:rPr>
              <a:t>pages</a:t>
            </a:r>
            <a:endParaRPr lang="es-ES" sz="2000" dirty="0">
              <a:solidFill>
                <a:srgbClr val="002060"/>
              </a:solidFill>
            </a:endParaRPr>
          </a:p>
        </p:txBody>
      </p:sp>
      <p:grpSp>
        <p:nvGrpSpPr>
          <p:cNvPr id="157" name="156 Grupo"/>
          <p:cNvGrpSpPr/>
          <p:nvPr/>
        </p:nvGrpSpPr>
        <p:grpSpPr>
          <a:xfrm>
            <a:off x="4162567" y="1893175"/>
            <a:ext cx="4202240" cy="2525172"/>
            <a:chOff x="4230806" y="3293673"/>
            <a:chExt cx="4202240" cy="2525172"/>
          </a:xfrm>
        </p:grpSpPr>
        <p:grpSp>
          <p:nvGrpSpPr>
            <p:cNvPr id="156" name="155 Grupo"/>
            <p:cNvGrpSpPr/>
            <p:nvPr/>
          </p:nvGrpSpPr>
          <p:grpSpPr>
            <a:xfrm>
              <a:off x="5129077" y="3293673"/>
              <a:ext cx="3303969" cy="2525172"/>
              <a:chOff x="5129077" y="3293673"/>
              <a:chExt cx="3303969" cy="2525172"/>
            </a:xfrm>
          </p:grpSpPr>
          <p:pic>
            <p:nvPicPr>
              <p:cNvPr id="100" name="46 Imagen" descr="casa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29077" y="3726241"/>
                <a:ext cx="664512" cy="664512"/>
              </a:xfrm>
              <a:prstGeom prst="rect">
                <a:avLst/>
              </a:prstGeom>
            </p:spPr>
          </p:pic>
          <p:pic>
            <p:nvPicPr>
              <p:cNvPr id="101" name="49 Imagen" descr="racing_seat_ic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96461" y="5025759"/>
                <a:ext cx="556091" cy="556091"/>
              </a:xfrm>
              <a:prstGeom prst="rect">
                <a:avLst/>
              </a:prstGeom>
            </p:spPr>
          </p:pic>
          <p:pic>
            <p:nvPicPr>
              <p:cNvPr id="102" name="50 Imagen" descr="129491103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85456" y="4627116"/>
                <a:ext cx="811440" cy="447915"/>
              </a:xfrm>
              <a:prstGeom prst="rect">
                <a:avLst/>
              </a:prstGeom>
            </p:spPr>
          </p:pic>
          <p:pic>
            <p:nvPicPr>
              <p:cNvPr id="103" name="55 Imagen" descr="tyre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34740" y="4633227"/>
                <a:ext cx="342210" cy="375596"/>
              </a:xfrm>
              <a:prstGeom prst="rect">
                <a:avLst/>
              </a:prstGeom>
            </p:spPr>
          </p:pic>
          <p:pic>
            <p:nvPicPr>
              <p:cNvPr id="104" name="56 Imagen" descr="walking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15199" y="3994514"/>
                <a:ext cx="598867" cy="514683"/>
              </a:xfrm>
              <a:prstGeom prst="rect">
                <a:avLst/>
              </a:prstGeom>
            </p:spPr>
          </p:pic>
          <p:pic>
            <p:nvPicPr>
              <p:cNvPr id="105" name="58 Imagen" descr="1297919410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046301" y="4794660"/>
                <a:ext cx="386745" cy="578960"/>
              </a:xfrm>
              <a:prstGeom prst="rect">
                <a:avLst/>
              </a:prstGeom>
            </p:spPr>
          </p:pic>
          <p:pic>
            <p:nvPicPr>
              <p:cNvPr id="106" name="60 Imagen" descr="apartment-icon64x64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718237" y="3444021"/>
                <a:ext cx="620546" cy="620546"/>
              </a:xfrm>
              <a:prstGeom prst="rect">
                <a:avLst/>
              </a:prstGeom>
            </p:spPr>
          </p:pic>
          <p:pic>
            <p:nvPicPr>
              <p:cNvPr id="107" name="61 Imagen" descr="text-file-ic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931561" y="3765237"/>
                <a:ext cx="493408" cy="493408"/>
              </a:xfrm>
              <a:prstGeom prst="rect">
                <a:avLst/>
              </a:prstGeom>
            </p:spPr>
          </p:pic>
          <p:pic>
            <p:nvPicPr>
              <p:cNvPr id="108" name="62 Imagen" descr="tyre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47691" y="5120384"/>
                <a:ext cx="302733" cy="332268"/>
              </a:xfrm>
              <a:prstGeom prst="rect">
                <a:avLst/>
              </a:prstGeom>
            </p:spPr>
          </p:pic>
          <p:pic>
            <p:nvPicPr>
              <p:cNvPr id="109" name="63 Imagen" descr="tyre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109892" y="5514536"/>
                <a:ext cx="277260" cy="304309"/>
              </a:xfrm>
              <a:prstGeom prst="rect">
                <a:avLst/>
              </a:prstGeom>
            </p:spPr>
          </p:pic>
          <p:pic>
            <p:nvPicPr>
              <p:cNvPr id="110" name="65 Imagen" descr="tyre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23649" y="5385642"/>
                <a:ext cx="288350" cy="316481"/>
              </a:xfrm>
              <a:prstGeom prst="rect">
                <a:avLst/>
              </a:prstGeom>
            </p:spPr>
          </p:pic>
          <p:cxnSp>
            <p:nvCxnSpPr>
              <p:cNvPr id="111" name="67 Conector curvado"/>
              <p:cNvCxnSpPr>
                <a:endCxn id="102" idx="0"/>
              </p:cNvCxnSpPr>
              <p:nvPr/>
            </p:nvCxnSpPr>
            <p:spPr>
              <a:xfrm rot="10800000" flipV="1">
                <a:off x="6491177" y="4403004"/>
                <a:ext cx="305409" cy="224112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69 Conector curvado"/>
              <p:cNvCxnSpPr>
                <a:stCxn id="102" idx="1"/>
                <a:endCxn id="103" idx="3"/>
              </p:cNvCxnSpPr>
              <p:nvPr/>
            </p:nvCxnSpPr>
            <p:spPr>
              <a:xfrm rot="10800000">
                <a:off x="5876950" y="4821026"/>
                <a:ext cx="208506" cy="30049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72 Conector curvado"/>
              <p:cNvCxnSpPr>
                <a:endCxn id="108" idx="3"/>
              </p:cNvCxnSpPr>
              <p:nvPr/>
            </p:nvCxnSpPr>
            <p:spPr>
              <a:xfrm rot="10800000" flipV="1">
                <a:off x="5950424" y="5058096"/>
                <a:ext cx="313898" cy="228421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75 Conector curvado"/>
              <p:cNvCxnSpPr>
                <a:stCxn id="102" idx="2"/>
                <a:endCxn id="109" idx="0"/>
              </p:cNvCxnSpPr>
              <p:nvPr/>
            </p:nvCxnSpPr>
            <p:spPr>
              <a:xfrm rot="5400000">
                <a:off x="6150097" y="5173456"/>
                <a:ext cx="439505" cy="242654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79 Conector curvado"/>
              <p:cNvCxnSpPr>
                <a:endCxn id="110" idx="0"/>
              </p:cNvCxnSpPr>
              <p:nvPr/>
            </p:nvCxnSpPr>
            <p:spPr>
              <a:xfrm rot="16200000" flipH="1">
                <a:off x="6634313" y="5152130"/>
                <a:ext cx="341193" cy="12583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88 Conector curvado"/>
              <p:cNvCxnSpPr>
                <a:stCxn id="104" idx="1"/>
                <a:endCxn id="107" idx="3"/>
              </p:cNvCxnSpPr>
              <p:nvPr/>
            </p:nvCxnSpPr>
            <p:spPr>
              <a:xfrm rot="10800000">
                <a:off x="6424969" y="4011942"/>
                <a:ext cx="290230" cy="239915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92 Conector curvado"/>
              <p:cNvCxnSpPr>
                <a:stCxn id="107" idx="1"/>
                <a:endCxn id="100" idx="3"/>
              </p:cNvCxnSpPr>
              <p:nvPr/>
            </p:nvCxnSpPr>
            <p:spPr>
              <a:xfrm rot="10800000" flipV="1">
                <a:off x="5793589" y="4011941"/>
                <a:ext cx="137972" cy="46556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98 Conector curvado"/>
              <p:cNvCxnSpPr>
                <a:endCxn id="106" idx="1"/>
              </p:cNvCxnSpPr>
              <p:nvPr/>
            </p:nvCxnSpPr>
            <p:spPr>
              <a:xfrm flipV="1">
                <a:off x="7233314" y="3754294"/>
                <a:ext cx="484923" cy="362108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04 Conector curvado"/>
              <p:cNvCxnSpPr>
                <a:stCxn id="122" idx="2"/>
              </p:cNvCxnSpPr>
              <p:nvPr/>
            </p:nvCxnSpPr>
            <p:spPr>
              <a:xfrm rot="16200000" flipH="1">
                <a:off x="7869500" y="4744171"/>
                <a:ext cx="246947" cy="261641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109 Conector curvado"/>
              <p:cNvCxnSpPr>
                <a:endCxn id="102" idx="3"/>
              </p:cNvCxnSpPr>
              <p:nvPr/>
            </p:nvCxnSpPr>
            <p:spPr>
              <a:xfrm rot="10800000">
                <a:off x="6896896" y="4851074"/>
                <a:ext cx="514466" cy="250860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2" name="114 Imagen" descr="text-file-ic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15449" y="4258111"/>
                <a:ext cx="493408" cy="493408"/>
              </a:xfrm>
              <a:prstGeom prst="rect">
                <a:avLst/>
              </a:prstGeom>
            </p:spPr>
          </p:pic>
          <p:cxnSp>
            <p:nvCxnSpPr>
              <p:cNvPr id="123" name="104 Conector curvado"/>
              <p:cNvCxnSpPr>
                <a:stCxn id="122" idx="1"/>
                <a:endCxn id="104" idx="3"/>
              </p:cNvCxnSpPr>
              <p:nvPr/>
            </p:nvCxnSpPr>
            <p:spPr>
              <a:xfrm rot="10800000">
                <a:off x="7314067" y="4251857"/>
                <a:ext cx="301383" cy="252959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4" name="142 Imagen" descr="brucewestfall_treo_650_smartphon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768881" y="3293673"/>
                <a:ext cx="513315" cy="543766"/>
              </a:xfrm>
              <a:prstGeom prst="rect">
                <a:avLst/>
              </a:prstGeom>
            </p:spPr>
          </p:pic>
          <p:cxnSp>
            <p:nvCxnSpPr>
              <p:cNvPr id="125" name="88 Conector curvado"/>
              <p:cNvCxnSpPr>
                <a:stCxn id="104" idx="0"/>
                <a:endCxn id="124" idx="2"/>
              </p:cNvCxnSpPr>
              <p:nvPr/>
            </p:nvCxnSpPr>
            <p:spPr>
              <a:xfrm rot="5400000" flipH="1" flipV="1">
                <a:off x="6941549" y="3910524"/>
                <a:ext cx="157075" cy="10906"/>
              </a:xfrm>
              <a:prstGeom prst="curved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154 Flecha derecha"/>
            <p:cNvSpPr/>
            <p:nvPr/>
          </p:nvSpPr>
          <p:spPr>
            <a:xfrm>
              <a:off x="4230806" y="4107976"/>
              <a:ext cx="791570" cy="66874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3" name="16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Towards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web of data</a:t>
            </a:r>
            <a:endParaRPr lang="es-ES" dirty="0"/>
          </a:p>
        </p:txBody>
      </p:sp>
      <p:sp>
        <p:nvSpPr>
          <p:cNvPr id="244" name="243 CuadroTexto"/>
          <p:cNvSpPr txBox="1"/>
          <p:nvPr/>
        </p:nvSpPr>
        <p:spPr>
          <a:xfrm>
            <a:off x="5142201" y="5071859"/>
            <a:ext cx="3813865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 err="1" smtClean="0">
                <a:solidFill>
                  <a:srgbClr val="002060"/>
                </a:solidFill>
              </a:rPr>
              <a:t>Unit</a:t>
            </a:r>
            <a:r>
              <a:rPr lang="es-ES_tradnl" sz="2000" dirty="0" smtClean="0">
                <a:solidFill>
                  <a:srgbClr val="002060"/>
                </a:solidFill>
              </a:rPr>
              <a:t> of </a:t>
            </a:r>
            <a:r>
              <a:rPr lang="es-ES_tradnl" sz="2000" dirty="0" err="1" smtClean="0">
                <a:solidFill>
                  <a:srgbClr val="002060"/>
                </a:solidFill>
              </a:rPr>
              <a:t>information</a:t>
            </a:r>
            <a:r>
              <a:rPr lang="es-ES_tradnl" sz="2000" dirty="0" smtClean="0">
                <a:solidFill>
                  <a:srgbClr val="002060"/>
                </a:solidFill>
              </a:rPr>
              <a:t>: </a:t>
            </a:r>
            <a:r>
              <a:rPr lang="es-ES_tradnl" sz="2000" dirty="0" smtClean="0">
                <a:solidFill>
                  <a:srgbClr val="C00000"/>
                </a:solidFill>
              </a:rPr>
              <a:t>data  (RDF) </a:t>
            </a:r>
          </a:p>
          <a:p>
            <a:r>
              <a:rPr lang="es-ES_tradnl" sz="2000" dirty="0" smtClean="0">
                <a:solidFill>
                  <a:srgbClr val="C00000"/>
                </a:solidFill>
              </a:rPr>
              <a:t>Machine </a:t>
            </a:r>
            <a:r>
              <a:rPr lang="es-ES_tradnl" sz="2000" dirty="0" err="1" smtClean="0">
                <a:solidFill>
                  <a:srgbClr val="002060"/>
                </a:solidFill>
              </a:rPr>
              <a:t>readable</a:t>
            </a:r>
            <a:endParaRPr lang="es-ES_tradnl" sz="2000" dirty="0" smtClean="0">
              <a:solidFill>
                <a:srgbClr val="002060"/>
              </a:solidFill>
            </a:endParaRPr>
          </a:p>
          <a:p>
            <a:r>
              <a:rPr lang="es-ES_tradnl" sz="2000" dirty="0" err="1" smtClean="0">
                <a:solidFill>
                  <a:srgbClr val="FF0000"/>
                </a:solidFill>
              </a:rPr>
              <a:t>Intrinsically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  <a:r>
              <a:rPr lang="es-ES_tradnl" sz="2000" dirty="0" err="1" smtClean="0">
                <a:solidFill>
                  <a:srgbClr val="FF0000"/>
                </a:solidFill>
              </a:rPr>
              <a:t>Multilingual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234545" y="4667003"/>
            <a:ext cx="1491197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Web of Data</a:t>
            </a:r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387433" y="4653148"/>
            <a:ext cx="2124451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Web of </a:t>
            </a:r>
            <a:r>
              <a:rPr lang="es-ES_tradnl" dirty="0" err="1" smtClean="0"/>
              <a:t>documents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/>
      <p:bldP spid="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7. </a:t>
            </a:r>
            <a:r>
              <a:rPr lang="es-ES_tradnl" dirty="0" err="1" smtClean="0"/>
              <a:t>Literals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Include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language-tag</a:t>
            </a:r>
            <a:endParaRPr lang="es-ES_tradnl" dirty="0" smtClean="0"/>
          </a:p>
          <a:p>
            <a:r>
              <a:rPr lang="es-ES_tradnl" dirty="0" smtClean="0"/>
              <a:t>SPARQL </a:t>
            </a:r>
            <a:r>
              <a:rPr lang="es-ES_tradnl" dirty="0" err="1" smtClean="0"/>
              <a:t>queries</a:t>
            </a:r>
            <a:r>
              <a:rPr lang="es-ES_tradnl" dirty="0" smtClean="0"/>
              <a:t> are </a:t>
            </a:r>
            <a:r>
              <a:rPr lang="es-ES_tradnl" dirty="0" err="1" smtClean="0"/>
              <a:t>easier</a:t>
            </a:r>
            <a:endParaRPr lang="es-ES_tradnl" dirty="0" smtClean="0"/>
          </a:p>
          <a:p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695522" y="3630128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665932" y="4685081"/>
            <a:ext cx="2033516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19" name="19 Conector curvado"/>
          <p:cNvCxnSpPr>
            <a:stCxn id="14" idx="2"/>
            <a:endCxn id="18" idx="0"/>
          </p:cNvCxnSpPr>
          <p:nvPr/>
        </p:nvCxnSpPr>
        <p:spPr>
          <a:xfrm rot="16200000" flipH="1">
            <a:off x="4338748" y="4341139"/>
            <a:ext cx="686464" cy="141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118680" y="425285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280630" y="4721210"/>
            <a:ext cx="2199564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"Catedrático"@es</a:t>
            </a:r>
            <a:endParaRPr lang="es-ES" dirty="0"/>
          </a:p>
        </p:txBody>
      </p:sp>
      <p:cxnSp>
        <p:nvCxnSpPr>
          <p:cNvPr id="22" name="19 Conector curvado"/>
          <p:cNvCxnSpPr>
            <a:stCxn id="14" idx="2"/>
            <a:endCxn id="21" idx="0"/>
          </p:cNvCxnSpPr>
          <p:nvPr/>
        </p:nvCxnSpPr>
        <p:spPr>
          <a:xfrm rot="16200000" flipH="1">
            <a:off x="5669545" y="3010342"/>
            <a:ext cx="722593" cy="269914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639773" y="408780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1508165" y="5391400"/>
            <a:ext cx="4191990" cy="997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* 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?x 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ex:position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.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1306284" y="4718728"/>
            <a:ext cx="1731111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109771" y="416774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cxnSp>
        <p:nvCxnSpPr>
          <p:cNvPr id="28" name="27 Conector curvado"/>
          <p:cNvCxnSpPr>
            <a:stCxn id="14" idx="2"/>
            <a:endCxn id="26" idx="0"/>
          </p:cNvCxnSpPr>
          <p:nvPr/>
        </p:nvCxnSpPr>
        <p:spPr>
          <a:xfrm rot="5400000">
            <a:off x="3066501" y="3103957"/>
            <a:ext cx="720111" cy="25094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747849" y="5686083"/>
            <a:ext cx="314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&lt;...#</a:t>
            </a:r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juan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endParaRPr lang="es-E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0500" y="262885"/>
            <a:ext cx="8229600" cy="1143000"/>
          </a:xfrm>
        </p:spPr>
        <p:txBody>
          <a:bodyPr/>
          <a:lstStyle/>
          <a:p>
            <a:r>
              <a:rPr lang="es-ES_tradnl" dirty="0" smtClean="0"/>
              <a:t>7. </a:t>
            </a:r>
            <a:r>
              <a:rPr lang="es-ES_tradnl" dirty="0" err="1" smtClean="0"/>
              <a:t>Literals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tag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Selecting</a:t>
            </a:r>
            <a:r>
              <a:rPr lang="es-ES_tradnl" dirty="0" smtClean="0"/>
              <a:t> a default </a:t>
            </a:r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maybe</a:t>
            </a:r>
            <a:r>
              <a:rPr lang="es-ES_tradnl" dirty="0" smtClean="0"/>
              <a:t> controversial</a:t>
            </a:r>
          </a:p>
          <a:p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declare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primary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of a </a:t>
            </a:r>
            <a:r>
              <a:rPr lang="es-ES_tradnl" dirty="0" err="1" smtClean="0"/>
              <a:t>dataset</a:t>
            </a:r>
            <a:r>
              <a:rPr lang="es-ES_tradnl" dirty="0" smtClean="0"/>
              <a:t>?</a:t>
            </a:r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8.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s-ES_tradnl" sz="3200" dirty="0" smtClean="0"/>
              <a:t>Link </a:t>
            </a:r>
            <a:r>
              <a:rPr lang="es-ES_tradnl" sz="3200" dirty="0" err="1" smtClean="0"/>
              <a:t>to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existing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vocabularies</a:t>
            </a:r>
            <a:endParaRPr lang="es-ES_tradnl" sz="3200" dirty="0" smtClean="0"/>
          </a:p>
          <a:p>
            <a:r>
              <a:rPr lang="es-ES_tradnl" dirty="0" err="1" smtClean="0"/>
              <a:t>Quality</a:t>
            </a:r>
            <a:r>
              <a:rPr lang="es-ES_tradnl" dirty="0" smtClean="0"/>
              <a:t> </a:t>
            </a:r>
            <a:r>
              <a:rPr lang="es-ES_tradnl" dirty="0" err="1" smtClean="0"/>
              <a:t>selection</a:t>
            </a:r>
            <a:r>
              <a:rPr lang="es-ES_tradnl" dirty="0" smtClean="0"/>
              <a:t> </a:t>
            </a:r>
            <a:r>
              <a:rPr lang="es-ES_tradnl" dirty="0" err="1" smtClean="0"/>
              <a:t>criteria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endParaRPr lang="es-ES_tradnl" dirty="0" smtClean="0"/>
          </a:p>
          <a:p>
            <a:pPr lvl="1"/>
            <a:r>
              <a:rPr lang="es-ES_tradnl" dirty="0" err="1" smtClean="0"/>
              <a:t>Vocabularies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 </a:t>
            </a:r>
            <a:r>
              <a:rPr lang="es-ES_tradnl" dirty="0" err="1" smtClean="0"/>
              <a:t>contain</a:t>
            </a:r>
            <a:r>
              <a:rPr lang="es-ES_tradnl" dirty="0" smtClean="0"/>
              <a:t> </a:t>
            </a:r>
            <a:r>
              <a:rPr lang="es-ES_tradnl" dirty="0" err="1" smtClean="0"/>
              <a:t>descriptions</a:t>
            </a:r>
            <a:r>
              <a:rPr lang="es-ES_tradnl" dirty="0" smtClean="0"/>
              <a:t> in more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endParaRPr lang="es-ES_tradnl" dirty="0" smtClean="0"/>
          </a:p>
          <a:p>
            <a:pPr algn="r"/>
            <a:r>
              <a:rPr lang="es-ES_tradnl" sz="2000" dirty="0" smtClean="0">
                <a:solidFill>
                  <a:schemeClr val="tx1"/>
                </a:solidFill>
              </a:rPr>
              <a:t>[</a:t>
            </a:r>
            <a:r>
              <a:rPr lang="es-ES_tradnl" sz="2000" dirty="0" err="1" smtClean="0">
                <a:solidFill>
                  <a:schemeClr val="tx1"/>
                </a:solidFill>
              </a:rPr>
              <a:t>Hyland</a:t>
            </a:r>
            <a:r>
              <a:rPr lang="es-ES_tradnl" sz="2000" dirty="0" smtClean="0">
                <a:solidFill>
                  <a:schemeClr val="tx1"/>
                </a:solidFill>
              </a:rPr>
              <a:t> et al, 2012]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8.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do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are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localized</a:t>
            </a:r>
            <a:r>
              <a:rPr lang="es-ES_tradnl" dirty="0" smtClean="0"/>
              <a:t>?</a:t>
            </a:r>
          </a:p>
          <a:p>
            <a:pPr marL="742950" lvl="2" indent="-342900"/>
            <a:r>
              <a:rPr lang="es-ES_tradnl" dirty="0" err="1" smtClean="0"/>
              <a:t>Enrich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translated</a:t>
            </a:r>
            <a:r>
              <a:rPr lang="es-ES_tradnl" dirty="0" smtClean="0"/>
              <a:t> </a:t>
            </a:r>
            <a:r>
              <a:rPr lang="es-ES_tradnl" dirty="0" err="1" smtClean="0"/>
              <a:t>extensions</a:t>
            </a:r>
            <a:r>
              <a:rPr lang="es-ES_tradnl" dirty="0" smtClean="0"/>
              <a:t>?</a:t>
            </a:r>
          </a:p>
          <a:p>
            <a:pPr marL="742950" lvl="2" indent="-342900"/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</a:p>
          <a:p>
            <a:pPr marL="1200150" lvl="3" indent="-342900"/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dc:contributor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rdfs:label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"Colaborador"@es .</a:t>
            </a:r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8.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56756"/>
          </a:xfrm>
        </p:spPr>
        <p:txBody>
          <a:bodyPr/>
          <a:lstStyle/>
          <a:p>
            <a:pPr marL="342900" lvl="1" indent="-342900"/>
            <a:r>
              <a:rPr lang="es-ES_tradnl" dirty="0" err="1" smtClean="0"/>
              <a:t>Beware</a:t>
            </a:r>
            <a:r>
              <a:rPr lang="es-ES_tradnl" dirty="0" smtClean="0"/>
              <a:t> of </a:t>
            </a:r>
            <a:r>
              <a:rPr lang="es-ES_tradnl" dirty="0" err="1" smtClean="0"/>
              <a:t>cross</a:t>
            </a:r>
            <a:r>
              <a:rPr lang="es-ES_tradnl" dirty="0" smtClean="0"/>
              <a:t>-lingual </a:t>
            </a:r>
            <a:r>
              <a:rPr lang="es-ES_tradnl" dirty="0" err="1" smtClean="0"/>
              <a:t>mappings</a:t>
            </a:r>
            <a:endParaRPr lang="es-ES_tradnl" dirty="0" smtClean="0"/>
          </a:p>
          <a:p>
            <a:pPr marL="742950" lvl="2" indent="-342900"/>
            <a:r>
              <a:rPr lang="es-ES_tradnl" dirty="0" err="1" smtClean="0"/>
              <a:t>Example</a:t>
            </a:r>
            <a:r>
              <a:rPr lang="es-ES_tradnl" dirty="0" smtClean="0"/>
              <a:t>:</a:t>
            </a:r>
            <a:endParaRPr lang="es-ES_tradnl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742950" lvl="2" indent="-342900"/>
            <a:endParaRPr lang="es-ES_tradnl" dirty="0" smtClean="0"/>
          </a:p>
          <a:p>
            <a:pPr marL="742950" lvl="2" indent="-342900"/>
            <a:endParaRPr lang="es-ES_tradnl" dirty="0" smtClean="0"/>
          </a:p>
          <a:p>
            <a:pPr marL="742950" lvl="2" indent="-342900"/>
            <a:endParaRPr lang="es-ES_tradnl" dirty="0" smtClean="0"/>
          </a:p>
          <a:p>
            <a:endParaRPr lang="es-ES" dirty="0"/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99703" y="5301082"/>
            <a:ext cx="68342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/>
            <a:r>
              <a:rPr lang="es-ES_tradnl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s-ES_tradn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es-ES_tradn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200150" lvl="3" indent="-342900"/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Ontology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lexicon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Lemon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s-ES_tradn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3" indent="-342900" algn="r"/>
            <a:r>
              <a:rPr lang="es-ES_tradnl" sz="1400" dirty="0" smtClean="0"/>
              <a:t>[</a:t>
            </a:r>
            <a:r>
              <a:rPr lang="es-ES_tradnl" sz="1400" dirty="0" smtClean="0"/>
              <a:t>Gracia et al, 2011, </a:t>
            </a:r>
            <a:r>
              <a:rPr lang="es-ES_tradnl" sz="1400" dirty="0" err="1" smtClean="0"/>
              <a:t>Buitelaar</a:t>
            </a:r>
            <a:r>
              <a:rPr lang="es-ES_tradnl" sz="1400" dirty="0" smtClean="0"/>
              <a:t> et al, 2011, </a:t>
            </a:r>
            <a:r>
              <a:rPr lang="es-ES_tradnl" sz="1400" dirty="0" err="1" smtClean="0"/>
              <a:t>McCrae</a:t>
            </a:r>
            <a:r>
              <a:rPr lang="es-ES_tradnl" sz="1400" dirty="0" smtClean="0"/>
              <a:t> et al 2011]</a:t>
            </a:r>
            <a:endParaRPr lang="es-ES_tradnl" dirty="0" smtClean="0"/>
          </a:p>
        </p:txBody>
      </p:sp>
      <p:sp>
        <p:nvSpPr>
          <p:cNvPr id="6" name="5 Elipse"/>
          <p:cNvSpPr/>
          <p:nvPr/>
        </p:nvSpPr>
        <p:spPr>
          <a:xfrm>
            <a:off x="1318162" y="2814451"/>
            <a:ext cx="2707574" cy="9500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Concept of </a:t>
            </a:r>
            <a:r>
              <a:rPr lang="es-ES_tradnl" dirty="0" err="1" smtClean="0"/>
              <a:t>professor</a:t>
            </a:r>
            <a:r>
              <a:rPr lang="es-ES_tradnl" dirty="0" smtClean="0"/>
              <a:t> in </a:t>
            </a:r>
            <a:r>
              <a:rPr lang="es-ES_tradnl" dirty="0" err="1" smtClean="0"/>
              <a:t>english</a:t>
            </a:r>
            <a:r>
              <a:rPr lang="es-ES_tradnl" dirty="0" smtClean="0"/>
              <a:t> </a:t>
            </a:r>
            <a:r>
              <a:rPr lang="es-ES_tradnl" dirty="0" err="1" smtClean="0"/>
              <a:t>culture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4748152" y="2824347"/>
            <a:ext cx="2707574" cy="9500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Concept of </a:t>
            </a:r>
            <a:r>
              <a:rPr lang="es-ES_tradnl" dirty="0" err="1" smtClean="0"/>
              <a:t>professor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 </a:t>
            </a:r>
            <a:r>
              <a:rPr lang="es-ES_tradnl" dirty="0" err="1" smtClean="0"/>
              <a:t>culture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341911" y="4524498"/>
            <a:ext cx="195758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817834" y="4503118"/>
            <a:ext cx="18309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"Profesor"@es</a:t>
            </a:r>
            <a:endParaRPr lang="es-ES" dirty="0"/>
          </a:p>
        </p:txBody>
      </p:sp>
      <p:cxnSp>
        <p:nvCxnSpPr>
          <p:cNvPr id="11" name="10 Conector curvado"/>
          <p:cNvCxnSpPr>
            <a:stCxn id="7" idx="4"/>
            <a:endCxn id="9" idx="0"/>
          </p:cNvCxnSpPr>
          <p:nvPr/>
        </p:nvCxnSpPr>
        <p:spPr>
          <a:xfrm rot="16200000" flipH="1">
            <a:off x="6053252" y="3823060"/>
            <a:ext cx="728745" cy="63137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curvado"/>
          <p:cNvCxnSpPr>
            <a:stCxn id="6" idx="4"/>
            <a:endCxn id="8" idx="0"/>
          </p:cNvCxnSpPr>
          <p:nvPr/>
        </p:nvCxnSpPr>
        <p:spPr>
          <a:xfrm rot="5400000">
            <a:off x="2116317" y="3968865"/>
            <a:ext cx="760021" cy="35124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180115" y="305195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issues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covered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Unicode </a:t>
            </a:r>
            <a:r>
              <a:rPr lang="es-ES_tradnl" dirty="0" err="1" smtClean="0"/>
              <a:t>support</a:t>
            </a:r>
            <a:r>
              <a:rPr lang="es-ES_tradnl" dirty="0" smtClean="0"/>
              <a:t> in N-Triples</a:t>
            </a:r>
          </a:p>
          <a:p>
            <a:r>
              <a:rPr lang="es-ES_tradnl" dirty="0" err="1" smtClean="0"/>
              <a:t>Language</a:t>
            </a:r>
            <a:r>
              <a:rPr lang="es-ES_tradnl" dirty="0" smtClean="0"/>
              <a:t> </a:t>
            </a:r>
            <a:r>
              <a:rPr lang="es-ES_tradnl" dirty="0" err="1" smtClean="0"/>
              <a:t>declarations</a:t>
            </a:r>
            <a:r>
              <a:rPr lang="es-ES_tradnl" dirty="0" smtClean="0"/>
              <a:t> in </a:t>
            </a:r>
            <a:r>
              <a:rPr lang="es-ES_tradnl" dirty="0" err="1" smtClean="0"/>
              <a:t>Microdata</a:t>
            </a:r>
            <a:endParaRPr lang="es-ES_tradnl" dirty="0" smtClean="0"/>
          </a:p>
          <a:p>
            <a:r>
              <a:rPr lang="es-ES_tradnl" dirty="0" err="1" smtClean="0"/>
              <a:t>Internationalization</a:t>
            </a:r>
            <a:r>
              <a:rPr lang="es-ES_tradnl" dirty="0" smtClean="0"/>
              <a:t> </a:t>
            </a:r>
            <a:r>
              <a:rPr lang="es-ES_tradnl" dirty="0" err="1" smtClean="0"/>
              <a:t>topics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direction</a:t>
            </a:r>
            <a:endParaRPr lang="es-ES_tradnl" dirty="0" smtClean="0"/>
          </a:p>
          <a:p>
            <a:pPr lvl="1"/>
            <a:r>
              <a:rPr lang="es-ES_tradnl" dirty="0" err="1" smtClean="0"/>
              <a:t>Ruby</a:t>
            </a:r>
            <a:r>
              <a:rPr lang="es-ES_tradnl" dirty="0" smtClean="0"/>
              <a:t> </a:t>
            </a:r>
            <a:r>
              <a:rPr lang="es-ES_tradnl" dirty="0" err="1" smtClean="0"/>
              <a:t>annotations</a:t>
            </a:r>
            <a:endParaRPr lang="es-ES" dirty="0" smtClean="0"/>
          </a:p>
          <a:p>
            <a:pPr lvl="1"/>
            <a:r>
              <a:rPr lang="es-ES_tradnl" dirty="0" smtClean="0"/>
              <a:t>Notes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localizers</a:t>
            </a:r>
            <a:endParaRPr lang="es-ES_tradnl" dirty="0" smtClean="0"/>
          </a:p>
          <a:p>
            <a:pPr lvl="1"/>
            <a:r>
              <a:rPr lang="es-ES_tradnl" dirty="0" err="1" smtClean="0"/>
              <a:t>Translation</a:t>
            </a:r>
            <a:r>
              <a:rPr lang="es-ES_tradnl" dirty="0" smtClean="0"/>
              <a:t> </a:t>
            </a:r>
            <a:r>
              <a:rPr lang="es-ES_tradnl" dirty="0" smtClean="0"/>
              <a:t>rules</a:t>
            </a:r>
          </a:p>
        </p:txBody>
      </p:sp>
      <p:pic>
        <p:nvPicPr>
          <p:cNvPr id="4" name="3 Imagen" descr="question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6325" y="176283"/>
            <a:ext cx="1297675" cy="129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LOD </a:t>
            </a:r>
            <a:r>
              <a:rPr lang="es-ES_tradnl" dirty="0" err="1" smtClean="0"/>
              <a:t>adoption</a:t>
            </a:r>
            <a:r>
              <a:rPr lang="es-ES_tradnl" dirty="0" smtClean="0"/>
              <a:t> </a:t>
            </a:r>
            <a:r>
              <a:rPr lang="es-ES_tradnl" dirty="0" err="1" smtClean="0"/>
              <a:t>offers</a:t>
            </a:r>
            <a:r>
              <a:rPr lang="es-ES_tradnl" dirty="0" smtClean="0"/>
              <a:t> new </a:t>
            </a:r>
            <a:r>
              <a:rPr lang="es-ES_tradnl" dirty="0" err="1" smtClean="0"/>
              <a:t>challenges</a:t>
            </a:r>
            <a:endParaRPr lang="es-ES_tradnl" dirty="0" smtClean="0"/>
          </a:p>
          <a:p>
            <a:r>
              <a:rPr lang="es-ES_tradnl" dirty="0" smtClean="0"/>
              <a:t>Web of data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machines</a:t>
            </a:r>
          </a:p>
          <a:p>
            <a:r>
              <a:rPr lang="es-ES_tradnl" dirty="0" smtClean="0"/>
              <a:t>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, </a:t>
            </a:r>
            <a:r>
              <a:rPr lang="es-ES_tradnl" dirty="0" err="1" smtClean="0"/>
              <a:t>human</a:t>
            </a:r>
            <a:r>
              <a:rPr lang="es-ES_tradnl" dirty="0" smtClean="0"/>
              <a:t> </a:t>
            </a:r>
            <a:r>
              <a:rPr lang="es-ES_tradnl" dirty="0" err="1" smtClean="0"/>
              <a:t>users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employ</a:t>
            </a:r>
            <a:r>
              <a:rPr lang="es-ES_tradnl" dirty="0" smtClean="0"/>
              <a:t> LOD </a:t>
            </a:r>
            <a:r>
              <a:rPr lang="es-ES_tradnl" dirty="0" err="1" smtClean="0"/>
              <a:t>applications</a:t>
            </a:r>
            <a:r>
              <a:rPr lang="es-ES_tradnl" dirty="0" smtClean="0"/>
              <a:t>. </a:t>
            </a:r>
          </a:p>
          <a:p>
            <a:pPr lvl="1"/>
            <a:r>
              <a:rPr lang="es-ES_tradnl" dirty="0" err="1" smtClean="0"/>
              <a:t>Human</a:t>
            </a:r>
            <a:r>
              <a:rPr lang="es-ES_tradnl" dirty="0" smtClean="0"/>
              <a:t> </a:t>
            </a:r>
            <a:r>
              <a:rPr lang="es-ES_tradnl" dirty="0" err="1" smtClean="0"/>
              <a:t>users</a:t>
            </a:r>
            <a:r>
              <a:rPr lang="es-ES_tradnl" dirty="0" smtClean="0"/>
              <a:t> </a:t>
            </a:r>
            <a:r>
              <a:rPr lang="es-ES_tradnl" dirty="0" err="1" smtClean="0"/>
              <a:t>speak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languages</a:t>
            </a:r>
            <a:endParaRPr lang="es-ES_tradnl" dirty="0" smtClean="0"/>
          </a:p>
          <a:p>
            <a:r>
              <a:rPr lang="es-ES_tradnl" dirty="0" err="1" smtClean="0"/>
              <a:t>Challenge</a:t>
            </a:r>
            <a:r>
              <a:rPr lang="es-ES_tradnl" dirty="0" smtClean="0"/>
              <a:t>:</a:t>
            </a:r>
          </a:p>
          <a:p>
            <a:pPr lvl="1"/>
            <a:r>
              <a:rPr lang="es-ES_tradnl" b="1" dirty="0" err="1" smtClean="0">
                <a:solidFill>
                  <a:srgbClr val="FF0000"/>
                </a:solidFill>
              </a:rPr>
              <a:t>Best</a:t>
            </a:r>
            <a:r>
              <a:rPr lang="es-ES_tradnl" b="1" dirty="0" smtClean="0">
                <a:solidFill>
                  <a:srgbClr val="FF0000"/>
                </a:solidFill>
              </a:rPr>
              <a:t>?</a:t>
            </a:r>
            <a:r>
              <a:rPr lang="es-ES_tradnl" dirty="0" smtClean="0"/>
              <a:t> </a:t>
            </a:r>
            <a:r>
              <a:rPr lang="es-ES_tradnl" dirty="0" err="1" smtClean="0"/>
              <a:t>practices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LOD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Acknowledgements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Aidan</a:t>
            </a:r>
            <a:r>
              <a:rPr lang="es-ES_tradnl" dirty="0" smtClean="0"/>
              <a:t> </a:t>
            </a:r>
            <a:r>
              <a:rPr lang="es-ES_tradnl" dirty="0" err="1" smtClean="0"/>
              <a:t>Hogan</a:t>
            </a:r>
            <a:endParaRPr lang="es-ES_tradnl" dirty="0" smtClean="0"/>
          </a:p>
          <a:p>
            <a:r>
              <a:rPr lang="es-ES_tradnl" dirty="0" smtClean="0"/>
              <a:t>Richard </a:t>
            </a:r>
            <a:r>
              <a:rPr lang="es-ES_tradnl" dirty="0" err="1" smtClean="0"/>
              <a:t>Cyganiak</a:t>
            </a:r>
            <a:endParaRPr lang="es-ES_tradnl" dirty="0" smtClean="0"/>
          </a:p>
          <a:p>
            <a:r>
              <a:rPr lang="es-ES_tradnl" dirty="0" err="1" smtClean="0"/>
              <a:t>Basil</a:t>
            </a:r>
            <a:r>
              <a:rPr lang="es-ES_tradnl" dirty="0" smtClean="0"/>
              <a:t> </a:t>
            </a:r>
            <a:r>
              <a:rPr lang="es-ES_tradnl" dirty="0" err="1" smtClean="0"/>
              <a:t>Ell</a:t>
            </a:r>
            <a:endParaRPr lang="es-ES_tradnl" dirty="0" smtClean="0"/>
          </a:p>
          <a:p>
            <a:r>
              <a:rPr lang="es-ES_tradnl" dirty="0" err="1" smtClean="0"/>
              <a:t>Jose</a:t>
            </a:r>
            <a:r>
              <a:rPr lang="es-ES_tradnl" dirty="0" smtClean="0"/>
              <a:t> María Álvarez Rodríguez</a:t>
            </a:r>
          </a:p>
          <a:p>
            <a:r>
              <a:rPr lang="es-ES_tradnl" dirty="0" smtClean="0"/>
              <a:t>Elena Montiel</a:t>
            </a:r>
          </a:p>
          <a:p>
            <a:r>
              <a:rPr lang="es-ES_tradnl" dirty="0" err="1" smtClean="0"/>
              <a:t>Jeni</a:t>
            </a:r>
            <a:r>
              <a:rPr lang="es-ES_tradnl" dirty="0" smtClean="0"/>
              <a:t> </a:t>
            </a:r>
            <a:r>
              <a:rPr lang="es-ES_tradnl" dirty="0" err="1" smtClean="0"/>
              <a:t>Tennison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References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Buitelaar</a:t>
            </a:r>
            <a:r>
              <a:rPr lang="en-US" sz="1600" dirty="0" smtClean="0"/>
              <a:t> et al, 2011] Ontology </a:t>
            </a:r>
            <a:r>
              <a:rPr lang="en-US" sz="1600" dirty="0" err="1" smtClean="0"/>
              <a:t>Lexicalisation</a:t>
            </a:r>
            <a:r>
              <a:rPr lang="en-US" sz="1600" dirty="0" smtClean="0"/>
              <a:t>: The lemon Perspective, 9th International Conference on Terminology and Artificial Intelligence, 2011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Cyganiak</a:t>
            </a:r>
            <a:r>
              <a:rPr lang="en-US" sz="1600" dirty="0" smtClean="0"/>
              <a:t>] </a:t>
            </a:r>
            <a:r>
              <a:rPr lang="en-US" sz="1600" dirty="0" err="1" smtClean="0"/>
              <a:t>SemWeb</a:t>
            </a:r>
            <a:r>
              <a:rPr lang="en-US" sz="1600" dirty="0" smtClean="0"/>
              <a:t> Rules of thumb</a:t>
            </a:r>
          </a:p>
          <a:p>
            <a:pPr lvl="1"/>
            <a:r>
              <a:rPr lang="es-ES" sz="1200" dirty="0" smtClean="0">
                <a:hlinkClick r:id="rId2"/>
              </a:rPr>
              <a:t>http://www.w3.org/wiki/User:Rcygania2/RulesOfThumb</a:t>
            </a:r>
            <a:endParaRPr lang="en-US" sz="1200" dirty="0" smtClean="0"/>
          </a:p>
          <a:p>
            <a:r>
              <a:rPr lang="es-ES_tradnl" sz="1600" dirty="0" smtClean="0"/>
              <a:t>[</a:t>
            </a:r>
            <a:r>
              <a:rPr lang="es-ES_tradnl" sz="1600" dirty="0" err="1" smtClean="0"/>
              <a:t>Dodds</a:t>
            </a:r>
            <a:r>
              <a:rPr lang="es-ES_tradnl" sz="1600" dirty="0" smtClean="0"/>
              <a:t>, Davis, 2012] </a:t>
            </a:r>
            <a:r>
              <a:rPr lang="es-ES_tradnl" sz="1600" dirty="0" err="1" smtClean="0"/>
              <a:t>Linked</a:t>
            </a:r>
            <a:r>
              <a:rPr lang="es-ES_tradnl" sz="1600" dirty="0" smtClean="0"/>
              <a:t> data </a:t>
            </a:r>
            <a:r>
              <a:rPr lang="es-ES_tradnl" sz="1600" dirty="0" err="1" smtClean="0"/>
              <a:t>patterns</a:t>
            </a:r>
            <a:endParaRPr lang="es-ES_tradnl" sz="1600" dirty="0" smtClean="0"/>
          </a:p>
          <a:p>
            <a:pPr lvl="1"/>
            <a:r>
              <a:rPr lang="es-ES" sz="1200" dirty="0" smtClean="0">
                <a:hlinkClick r:id="rId3"/>
              </a:rPr>
              <a:t>http://patterns.dataincubator.org/book/</a:t>
            </a:r>
            <a:endParaRPr lang="es-ES_tradnl" sz="1200" dirty="0" smtClean="0"/>
          </a:p>
          <a:p>
            <a:r>
              <a:rPr lang="en-US" sz="1600" dirty="0" smtClean="0"/>
              <a:t>[Ell et al, 2011] Labels in the Web of Data, ISWC 2011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Gracia</a:t>
            </a:r>
            <a:r>
              <a:rPr lang="en-US" sz="1600" dirty="0" smtClean="0"/>
              <a:t> et al, 2011] Challenges for the Multilingual Web of Data, International </a:t>
            </a:r>
            <a:r>
              <a:rPr lang="en-US" sz="1600" dirty="0" err="1" smtClean="0"/>
              <a:t>Jounal</a:t>
            </a:r>
            <a:r>
              <a:rPr lang="en-US" sz="1600" dirty="0" smtClean="0"/>
              <a:t> on Semantic Web and Information Systems, 2011</a:t>
            </a:r>
          </a:p>
          <a:p>
            <a:r>
              <a:rPr lang="es-ES_tradnl" sz="1600" dirty="0" smtClean="0"/>
              <a:t>[</a:t>
            </a:r>
            <a:r>
              <a:rPr lang="es-ES_tradnl" sz="1600" dirty="0" err="1" smtClean="0"/>
              <a:t>Hogan</a:t>
            </a:r>
            <a:r>
              <a:rPr lang="es-ES_tradnl" sz="1600" dirty="0" smtClean="0"/>
              <a:t> et al, 2012] </a:t>
            </a:r>
            <a:r>
              <a:rPr lang="es-ES_tradnl" sz="1600" dirty="0" err="1" smtClean="0"/>
              <a:t>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empirical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study</a:t>
            </a:r>
            <a:r>
              <a:rPr lang="es-ES_tradnl" sz="1600" dirty="0" smtClean="0"/>
              <a:t> of </a:t>
            </a:r>
            <a:r>
              <a:rPr lang="es-ES_tradnl" sz="1600" dirty="0" err="1" smtClean="0"/>
              <a:t>Linked</a:t>
            </a:r>
            <a:r>
              <a:rPr lang="es-ES_tradnl" sz="1600" dirty="0" smtClean="0"/>
              <a:t> Data </a:t>
            </a:r>
            <a:r>
              <a:rPr lang="es-ES_tradnl" sz="1600" dirty="0" err="1" smtClean="0"/>
              <a:t>Conformance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Journal</a:t>
            </a:r>
            <a:r>
              <a:rPr lang="es-ES_tradnl" sz="1600" dirty="0" smtClean="0"/>
              <a:t> of Web </a:t>
            </a:r>
            <a:r>
              <a:rPr lang="es-ES_tradnl" sz="1600" dirty="0" err="1" smtClean="0"/>
              <a:t>Semantics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to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appear</a:t>
            </a:r>
            <a:r>
              <a:rPr lang="es-ES_tradnl" sz="1600" dirty="0" smtClean="0"/>
              <a:t>.</a:t>
            </a:r>
          </a:p>
          <a:p>
            <a:r>
              <a:rPr lang="es-ES_tradnl" sz="1600" dirty="0" smtClean="0"/>
              <a:t>[</a:t>
            </a:r>
            <a:r>
              <a:rPr lang="es-ES_tradnl" sz="1600" dirty="0" err="1" smtClean="0"/>
              <a:t>Heath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Bizer</a:t>
            </a:r>
            <a:r>
              <a:rPr lang="es-ES_tradnl" sz="1600" dirty="0" smtClean="0"/>
              <a:t>, 2011] </a:t>
            </a:r>
            <a:r>
              <a:rPr lang="es-ES_tradnl" sz="1600" dirty="0" err="1" smtClean="0"/>
              <a:t>Linked</a:t>
            </a:r>
            <a:r>
              <a:rPr lang="es-ES_tradnl" sz="1600" dirty="0" smtClean="0"/>
              <a:t> data: </a:t>
            </a:r>
            <a:r>
              <a:rPr lang="es-ES_tradnl" sz="1600" dirty="0" err="1" smtClean="0"/>
              <a:t>Evolving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Web </a:t>
            </a:r>
            <a:r>
              <a:rPr lang="es-ES_tradnl" sz="1600" dirty="0" err="1" smtClean="0"/>
              <a:t>into</a:t>
            </a:r>
            <a:r>
              <a:rPr lang="es-ES_tradnl" sz="1600" dirty="0" smtClean="0"/>
              <a:t> a Global Data </a:t>
            </a:r>
            <a:r>
              <a:rPr lang="es-ES_tradnl" sz="1600" dirty="0" err="1" smtClean="0"/>
              <a:t>Space</a:t>
            </a:r>
            <a:endParaRPr lang="es-ES_tradnl" sz="1600" dirty="0" smtClean="0"/>
          </a:p>
          <a:p>
            <a:pPr lvl="1"/>
            <a:r>
              <a:rPr lang="es-ES" sz="1200" dirty="0" smtClean="0">
                <a:hlinkClick r:id="rId4"/>
              </a:rPr>
              <a:t>http://linkeddatabook.com/editions/1.0/</a:t>
            </a:r>
            <a:endParaRPr lang="es-ES_tradnl" sz="1200" dirty="0" smtClean="0"/>
          </a:p>
          <a:p>
            <a:r>
              <a:rPr lang="en-US" sz="1600" dirty="0" smtClean="0"/>
              <a:t>[Hyland et al] Best Practices for Publishing Linked Data</a:t>
            </a:r>
          </a:p>
          <a:p>
            <a:pPr lvl="1"/>
            <a:r>
              <a:rPr lang="es-ES" sz="1200" dirty="0" smtClean="0">
                <a:hlinkClick r:id="rId5"/>
              </a:rPr>
              <a:t>https://dvcs.w3.org/hg/gld/raw-file/default/bp/index.html#internationalized-resource-identifiers</a:t>
            </a:r>
            <a:endParaRPr lang="en-US" sz="1200" dirty="0" smtClean="0"/>
          </a:p>
          <a:p>
            <a:r>
              <a:rPr lang="en-US" sz="1600" dirty="0" smtClean="0"/>
              <a:t>[Hyland et al] Linked data cookbook. Open Government Linked Data</a:t>
            </a:r>
          </a:p>
          <a:p>
            <a:pPr lvl="1"/>
            <a:r>
              <a:rPr lang="es-ES" sz="1200" dirty="0" smtClean="0">
                <a:hlinkClick r:id="rId6"/>
              </a:rPr>
              <a:t>http://www.w3.org/2011/gld/wiki/Linked_Data_Cookbook</a:t>
            </a:r>
            <a:endParaRPr lang="en-US" sz="1200" dirty="0" smtClean="0"/>
          </a:p>
          <a:p>
            <a:r>
              <a:rPr lang="en-US" sz="1600" dirty="0" smtClean="0"/>
              <a:t>[McCrae et al, 2011] Linking Lexical Resources and </a:t>
            </a:r>
            <a:r>
              <a:rPr lang="en-US" sz="1600" dirty="0" err="1" smtClean="0"/>
              <a:t>Ontologies</a:t>
            </a:r>
            <a:r>
              <a:rPr lang="en-US" sz="1600" dirty="0" smtClean="0"/>
              <a:t> on the</a:t>
            </a:r>
          </a:p>
          <a:p>
            <a:r>
              <a:rPr lang="en-US" sz="1600" dirty="0" smtClean="0"/>
              <a:t>Semantic Web with lemon, ESWC, 2011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presentation</a:t>
            </a:r>
            <a:endParaRPr lang="es-ES" dirty="0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6693393" y="6231743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http://purl.org/weso</a:t>
            </a:r>
            <a:endParaRPr lang="es-ES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4 Imagen" descr="trib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996" y="3152633"/>
            <a:ext cx="2502659" cy="333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Example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987779" y="4517410"/>
            <a:ext cx="3807726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27918" y="5566869"/>
            <a:ext cx="2620370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tel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:+34-1234567</a:t>
            </a:r>
            <a:endParaRPr lang="es-ES" dirty="0"/>
          </a:p>
        </p:txBody>
      </p:sp>
      <p:cxnSp>
        <p:nvCxnSpPr>
          <p:cNvPr id="20" name="19 Conector curvado"/>
          <p:cNvCxnSpPr>
            <a:stCxn id="13" idx="2"/>
            <a:endCxn id="15" idx="0"/>
          </p:cNvCxnSpPr>
          <p:nvPr/>
        </p:nvCxnSpPr>
        <p:spPr>
          <a:xfrm rot="16200000" flipH="1">
            <a:off x="2924387" y="4853153"/>
            <a:ext cx="680970" cy="7464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1844516" y="5146690"/>
            <a:ext cx="145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foaf:phone</a:t>
            </a:r>
            <a:endParaRPr lang="es-ES" dirty="0"/>
          </a:p>
        </p:txBody>
      </p:sp>
      <p:sp>
        <p:nvSpPr>
          <p:cNvPr id="23" name="22 Esquina doblada"/>
          <p:cNvSpPr/>
          <p:nvPr/>
        </p:nvSpPr>
        <p:spPr>
          <a:xfrm>
            <a:off x="230241" y="1247087"/>
            <a:ext cx="3854872" cy="2612393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lvl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&lt;html </a:t>
            </a:r>
            <a:r>
              <a:rPr lang="en-U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lang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"&gt;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&lt;body&gt;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&lt;h1&gt;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Juan's Home page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&lt;/h1&gt;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 is a Professor at the University of Oviedo, Spain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Phone: +34-1234567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body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html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98057" y="2992581"/>
            <a:ext cx="2688608" cy="285008"/>
          </a:xfrm>
          <a:prstGeom prst="roundRect">
            <a:avLst/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squina doblada"/>
          <p:cNvSpPr/>
          <p:nvPr/>
        </p:nvSpPr>
        <p:spPr>
          <a:xfrm>
            <a:off x="4751874" y="1254147"/>
            <a:ext cx="4201235" cy="261720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lvl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&lt;html </a:t>
            </a:r>
            <a:r>
              <a:rPr lang="en-U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lang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="</a:t>
            </a:r>
            <a:r>
              <a:rPr lang="en-US" sz="1600" dirty="0" err="1" smtClean="0">
                <a:solidFill>
                  <a:schemeClr val="tx1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"&gt;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&lt;body&gt;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&lt;h1&gt;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Página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personal de Juan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&lt;/h1&gt;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Catedrático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en la    </a:t>
            </a:r>
          </a:p>
          <a:p>
            <a:pPr lvl="0" eaLnBrk="0" hangingPunct="0"/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Universidad de Oviedo,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España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Tlfno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: +34-1234567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body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html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5073571" y="2910843"/>
            <a:ext cx="2597890" cy="341194"/>
          </a:xfrm>
          <a:prstGeom prst="roundRect">
            <a:avLst/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182587" y="12350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English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835735" y="125680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Espanish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 rot="21085643">
            <a:off x="5244036" y="4988971"/>
            <a:ext cx="333777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400" dirty="0" err="1" smtClean="0"/>
              <a:t>Intrinsically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multilingual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Multilingual</a:t>
            </a:r>
            <a:r>
              <a:rPr lang="es-ES_tradnl" dirty="0" smtClean="0"/>
              <a:t> data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Data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appears</a:t>
            </a:r>
            <a:r>
              <a:rPr lang="es-ES_tradnl" dirty="0" smtClean="0"/>
              <a:t> in a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context</a:t>
            </a:r>
            <a:endParaRPr lang="es-ES_tradnl" dirty="0" smtClean="0"/>
          </a:p>
          <a:p>
            <a:pPr lvl="1"/>
            <a:r>
              <a:rPr lang="en-US" dirty="0" smtClean="0"/>
              <a:t>It contains labels/comments</a:t>
            </a:r>
          </a:p>
          <a:p>
            <a:pPr lvl="1"/>
            <a:r>
              <a:rPr lang="en-US" dirty="0" smtClean="0"/>
              <a:t>Human-readable information</a:t>
            </a:r>
          </a:p>
          <a:p>
            <a:pPr lvl="1"/>
            <a:r>
              <a:rPr lang="en-US" dirty="0" smtClean="0"/>
              <a:t>Using different languages/conventions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Example</a:t>
            </a:r>
            <a:r>
              <a:rPr lang="es-ES_tradnl" dirty="0" smtClean="0"/>
              <a:t> of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Data</a:t>
            </a:r>
            <a:endParaRPr lang="es-ES" dirty="0"/>
          </a:p>
        </p:txBody>
      </p:sp>
      <p:sp>
        <p:nvSpPr>
          <p:cNvPr id="4" name="3 Esquina doblada"/>
          <p:cNvSpPr/>
          <p:nvPr/>
        </p:nvSpPr>
        <p:spPr>
          <a:xfrm>
            <a:off x="230241" y="1247087"/>
            <a:ext cx="3854872" cy="2612393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lvl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&lt;html </a:t>
            </a:r>
            <a:r>
              <a:rPr lang="en-U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lang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"&gt;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&lt;body&gt;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&lt;h1&gt;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Juan's Home page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&lt;/h1&gt;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 is a Professor at the University of Oviedo, Spain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Phone: +34-1234567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body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html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60550" y="2280062"/>
            <a:ext cx="2688608" cy="285008"/>
          </a:xfrm>
          <a:prstGeom prst="roundRect">
            <a:avLst/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51086" y="4212019"/>
            <a:ext cx="3971498" cy="368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http://uniovi.es/people#juan</a:t>
            </a:r>
            <a:endParaRPr lang="es-E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0218" y="5397601"/>
            <a:ext cx="2033516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_tradnl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Professor</a:t>
            </a:r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"@en</a:t>
            </a:r>
            <a:endParaRPr lang="es-ES" dirty="0"/>
          </a:p>
        </p:txBody>
      </p:sp>
      <p:cxnSp>
        <p:nvCxnSpPr>
          <p:cNvPr id="8" name="19 Conector curvado"/>
          <p:cNvCxnSpPr>
            <a:stCxn id="6" idx="2"/>
            <a:endCxn id="7" idx="0"/>
          </p:cNvCxnSpPr>
          <p:nvPr/>
        </p:nvCxnSpPr>
        <p:spPr>
          <a:xfrm rot="5400000">
            <a:off x="1518360" y="4479125"/>
            <a:ext cx="817093" cy="101985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73599" y="4799116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670531" y="5374352"/>
            <a:ext cx="2199564" cy="395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"Catedrático"@es</a:t>
            </a:r>
            <a:endParaRPr lang="es-ES" dirty="0"/>
          </a:p>
        </p:txBody>
      </p:sp>
      <p:cxnSp>
        <p:nvCxnSpPr>
          <p:cNvPr id="11" name="19 Conector curvado"/>
          <p:cNvCxnSpPr>
            <a:stCxn id="6" idx="2"/>
            <a:endCxn id="10" idx="0"/>
          </p:cNvCxnSpPr>
          <p:nvPr/>
        </p:nvCxnSpPr>
        <p:spPr>
          <a:xfrm rot="16200000" flipH="1">
            <a:off x="2706652" y="4310691"/>
            <a:ext cx="793844" cy="13334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397809" y="4788451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err="1" smtClean="0">
                <a:latin typeface="Consolas" pitchFamily="49" charset="0"/>
                <a:cs typeface="Consolas" pitchFamily="49" charset="0"/>
              </a:rPr>
              <a:t>ex:position</a:t>
            </a:r>
            <a:endParaRPr lang="es-ES" dirty="0"/>
          </a:p>
        </p:txBody>
      </p:sp>
      <p:sp>
        <p:nvSpPr>
          <p:cNvPr id="15" name="14 Esquina doblada"/>
          <p:cNvSpPr/>
          <p:nvPr/>
        </p:nvSpPr>
        <p:spPr>
          <a:xfrm>
            <a:off x="4751874" y="1254147"/>
            <a:ext cx="4201235" cy="261720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lvl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&lt;html </a:t>
            </a:r>
            <a:r>
              <a:rPr lang="en-U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lang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="</a:t>
            </a:r>
            <a:r>
              <a:rPr lang="en-US" sz="1600" dirty="0" err="1" smtClean="0">
                <a:solidFill>
                  <a:schemeClr val="tx1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"&gt;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&lt;body&gt;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&lt;h1&gt;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Página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personal de Juan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&lt;/h1&gt;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Juan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Catedrático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en la    </a:t>
            </a:r>
          </a:p>
          <a:p>
            <a:pPr lvl="0" eaLnBrk="0" hangingPunct="0"/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Universidad de Oviedo, 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España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sz="1600" dirty="0" smtClean="0">
              <a:solidFill>
                <a:srgbClr val="000080"/>
              </a:solidFill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lvl="0" eaLnBrk="0" hangingPunct="0"/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&lt;p&gt;</a:t>
            </a:r>
            <a:r>
              <a:rPr lang="en-US" sz="1600" dirty="0" err="1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Tlfno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: +34-1234567</a:t>
            </a:r>
            <a:r>
              <a:rPr lang="en-U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&lt;/p&gt;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body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  <a:p>
            <a:pPr lvl="0" eaLnBrk="0" hangingPunct="0"/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&lt;/</a:t>
            </a:r>
            <a:r>
              <a:rPr lang="es-ES" sz="1600" dirty="0" err="1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html</a:t>
            </a:r>
            <a:r>
              <a:rPr lang="es-ES" sz="1600" dirty="0" smtClean="0">
                <a:solidFill>
                  <a:srgbClr val="00008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836064" y="2198324"/>
            <a:ext cx="2597890" cy="341194"/>
          </a:xfrm>
          <a:prstGeom prst="roundRect">
            <a:avLst/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177826" y="4917480"/>
            <a:ext cx="3813865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000" dirty="0" err="1" smtClean="0">
                <a:solidFill>
                  <a:srgbClr val="002060"/>
                </a:solidFill>
              </a:rPr>
              <a:t>Unit</a:t>
            </a:r>
            <a:r>
              <a:rPr lang="es-ES_tradnl" sz="2000" dirty="0" smtClean="0">
                <a:solidFill>
                  <a:srgbClr val="002060"/>
                </a:solidFill>
              </a:rPr>
              <a:t> of </a:t>
            </a:r>
            <a:r>
              <a:rPr lang="es-ES_tradnl" sz="2000" dirty="0" err="1" smtClean="0">
                <a:solidFill>
                  <a:srgbClr val="002060"/>
                </a:solidFill>
              </a:rPr>
              <a:t>information</a:t>
            </a:r>
            <a:r>
              <a:rPr lang="es-ES_tradnl" sz="2000" dirty="0" smtClean="0">
                <a:solidFill>
                  <a:srgbClr val="002060"/>
                </a:solidFill>
              </a:rPr>
              <a:t>: </a:t>
            </a:r>
            <a:r>
              <a:rPr lang="es-ES_tradnl" sz="2000" dirty="0" smtClean="0">
                <a:solidFill>
                  <a:srgbClr val="C00000"/>
                </a:solidFill>
              </a:rPr>
              <a:t>data  (RDF) </a:t>
            </a:r>
          </a:p>
          <a:p>
            <a:r>
              <a:rPr lang="es-ES_tradnl" sz="2000" dirty="0" err="1" smtClean="0">
                <a:solidFill>
                  <a:srgbClr val="C00000"/>
                </a:solidFill>
              </a:rPr>
              <a:t>Human</a:t>
            </a:r>
            <a:r>
              <a:rPr lang="es-ES_tradnl" sz="2000" dirty="0" smtClean="0">
                <a:solidFill>
                  <a:srgbClr val="C00000"/>
                </a:solidFill>
              </a:rPr>
              <a:t> + Machine </a:t>
            </a:r>
            <a:r>
              <a:rPr lang="es-ES_tradnl" sz="2000" dirty="0" err="1" smtClean="0">
                <a:solidFill>
                  <a:srgbClr val="002060"/>
                </a:solidFill>
              </a:rPr>
              <a:t>readable</a:t>
            </a:r>
            <a:endParaRPr lang="es-ES_tradnl" sz="2000" dirty="0" smtClean="0">
              <a:solidFill>
                <a:srgbClr val="002060"/>
              </a:solidFill>
            </a:endParaRPr>
          </a:p>
          <a:p>
            <a:r>
              <a:rPr lang="es-ES_tradnl" sz="2000" dirty="0" smtClean="0">
                <a:solidFill>
                  <a:srgbClr val="FF0000"/>
                </a:solidFill>
              </a:rPr>
              <a:t>New </a:t>
            </a:r>
            <a:r>
              <a:rPr lang="es-ES_tradnl" sz="2000" dirty="0" err="1" smtClean="0">
                <a:solidFill>
                  <a:srgbClr val="FF0000"/>
                </a:solidFill>
              </a:rPr>
              <a:t>Challenge</a:t>
            </a:r>
            <a:r>
              <a:rPr lang="es-ES_tradnl" sz="2000" dirty="0" smtClean="0">
                <a:solidFill>
                  <a:srgbClr val="FF0000"/>
                </a:solidFill>
              </a:rPr>
              <a:t>: </a:t>
            </a:r>
            <a:r>
              <a:rPr lang="es-ES_tradnl" sz="2000" dirty="0" err="1" smtClean="0">
                <a:solidFill>
                  <a:srgbClr val="FF0000"/>
                </a:solidFill>
              </a:rPr>
              <a:t>Multilingual</a:t>
            </a:r>
            <a:r>
              <a:rPr lang="es-ES_tradnl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353298" y="4512623"/>
            <a:ext cx="1491197" cy="4086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Web of Data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182587" y="12350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English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835735" y="125680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Espanish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9" grpId="0"/>
      <p:bldP spid="10" grpId="0" animBg="1"/>
      <p:bldP spid="12" grpId="0"/>
      <p:bldP spid="16" grpId="0" animBg="1"/>
      <p:bldP spid="17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d-datasets_2010-09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290" y="2636322"/>
            <a:ext cx="7610710" cy="4221678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Linked</a:t>
            </a:r>
            <a:r>
              <a:rPr lang="es-ES" dirty="0" smtClean="0"/>
              <a:t> Open Data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ES_tradnl" dirty="0" err="1" smtClean="0"/>
              <a:t>Principles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publish</a:t>
            </a:r>
            <a:r>
              <a:rPr lang="es-ES_tradnl" dirty="0" smtClean="0"/>
              <a:t> data</a:t>
            </a:r>
          </a:p>
          <a:p>
            <a:r>
              <a:rPr lang="es-ES_tradnl" dirty="0" err="1" smtClean="0"/>
              <a:t>Increasing</a:t>
            </a:r>
            <a:r>
              <a:rPr lang="es-ES_tradnl" dirty="0" smtClean="0"/>
              <a:t> </a:t>
            </a:r>
            <a:r>
              <a:rPr lang="es-ES_tradnl" dirty="0" err="1" smtClean="0"/>
              <a:t>adoption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Best</a:t>
            </a:r>
            <a:r>
              <a:rPr lang="es-ES_tradnl" dirty="0" smtClean="0"/>
              <a:t> </a:t>
            </a:r>
            <a:r>
              <a:rPr lang="es-ES_tradnl" dirty="0" err="1" smtClean="0"/>
              <a:t>practices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LOD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Several</a:t>
            </a:r>
            <a:r>
              <a:rPr lang="es-ES_tradnl" dirty="0" smtClean="0"/>
              <a:t> </a:t>
            </a:r>
            <a:r>
              <a:rPr lang="es-ES_tradnl" dirty="0" err="1" smtClean="0"/>
              <a:t>proposals</a:t>
            </a:r>
            <a:r>
              <a:rPr lang="es-ES_tradnl" dirty="0" smtClean="0"/>
              <a:t>:</a:t>
            </a:r>
          </a:p>
          <a:p>
            <a:pPr lvl="1"/>
            <a:r>
              <a:rPr lang="es-ES_tradnl" sz="2400" dirty="0" err="1" smtClean="0"/>
              <a:t>Linked</a:t>
            </a:r>
            <a:r>
              <a:rPr lang="es-ES_tradnl" sz="2400" dirty="0" smtClean="0"/>
              <a:t> data </a:t>
            </a:r>
            <a:r>
              <a:rPr lang="es-ES_tradnl" sz="2400" dirty="0" err="1" smtClean="0"/>
              <a:t>book</a:t>
            </a:r>
            <a:r>
              <a:rPr lang="es-ES_tradnl" sz="2400" dirty="0" smtClean="0"/>
              <a:t> </a:t>
            </a:r>
            <a:r>
              <a:rPr lang="es-ES_tradnl" sz="2000" dirty="0" smtClean="0">
                <a:solidFill>
                  <a:schemeClr val="tx1"/>
                </a:solidFill>
              </a:rPr>
              <a:t>[</a:t>
            </a:r>
            <a:r>
              <a:rPr lang="es-ES_tradnl" sz="2000" dirty="0" err="1" smtClean="0">
                <a:solidFill>
                  <a:schemeClr val="tx1"/>
                </a:solidFill>
              </a:rPr>
              <a:t>Heath</a:t>
            </a:r>
            <a:r>
              <a:rPr lang="es-ES_tradnl" sz="2000" dirty="0" smtClean="0">
                <a:solidFill>
                  <a:schemeClr val="tx1"/>
                </a:solidFill>
              </a:rPr>
              <a:t>, </a:t>
            </a:r>
            <a:r>
              <a:rPr lang="es-ES_tradnl" sz="2000" dirty="0" err="1" smtClean="0">
                <a:solidFill>
                  <a:schemeClr val="tx1"/>
                </a:solidFill>
              </a:rPr>
              <a:t>Bizer</a:t>
            </a:r>
            <a:r>
              <a:rPr lang="es-ES_tradnl" sz="2000" dirty="0" smtClean="0">
                <a:solidFill>
                  <a:schemeClr val="tx1"/>
                </a:solidFill>
              </a:rPr>
              <a:t>, 2011]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lvl="1"/>
            <a:r>
              <a:rPr lang="es-ES_tradnl" sz="2400" dirty="0" err="1" smtClean="0"/>
              <a:t>Linked</a:t>
            </a:r>
            <a:r>
              <a:rPr lang="es-ES_tradnl" sz="2400" dirty="0" smtClean="0"/>
              <a:t> data </a:t>
            </a:r>
            <a:r>
              <a:rPr lang="es-ES_tradnl" sz="2400" dirty="0" err="1" smtClean="0"/>
              <a:t>patterns</a:t>
            </a:r>
            <a:r>
              <a:rPr lang="es-ES_tradnl" sz="2400" dirty="0" smtClean="0"/>
              <a:t> </a:t>
            </a:r>
            <a:r>
              <a:rPr lang="es-ES_tradnl" sz="2000" dirty="0" smtClean="0">
                <a:solidFill>
                  <a:schemeClr val="tx1"/>
                </a:solidFill>
              </a:rPr>
              <a:t>[</a:t>
            </a:r>
            <a:r>
              <a:rPr lang="es-ES_tradnl" sz="2000" dirty="0" err="1" smtClean="0">
                <a:solidFill>
                  <a:schemeClr val="tx1"/>
                </a:solidFill>
              </a:rPr>
              <a:t>Dodds</a:t>
            </a:r>
            <a:r>
              <a:rPr lang="es-ES_tradnl" sz="2000" dirty="0" smtClean="0">
                <a:solidFill>
                  <a:schemeClr val="tx1"/>
                </a:solidFill>
              </a:rPr>
              <a:t>, Davis, 2012]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Best Practices for Publishing Linked Data </a:t>
            </a:r>
            <a:r>
              <a:rPr lang="en-US" sz="2000" dirty="0" smtClean="0">
                <a:solidFill>
                  <a:schemeClr val="tx1"/>
                </a:solidFill>
              </a:rPr>
              <a:t>[Hyland et al]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/>
              <a:t>SemWeb</a:t>
            </a:r>
            <a:r>
              <a:rPr lang="en-US" sz="2400" dirty="0" smtClean="0"/>
              <a:t> Rules of thumb </a:t>
            </a:r>
            <a:r>
              <a:rPr lang="en-US" sz="2000" dirty="0" smtClean="0">
                <a:solidFill>
                  <a:schemeClr val="tx1"/>
                </a:solidFill>
              </a:rPr>
              <a:t>[R. </a:t>
            </a:r>
            <a:r>
              <a:rPr lang="en-US" sz="2000" dirty="0" err="1" smtClean="0">
                <a:solidFill>
                  <a:schemeClr val="tx1"/>
                </a:solidFill>
              </a:rPr>
              <a:t>Cyganiak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etc. . .</a:t>
            </a:r>
          </a:p>
          <a:p>
            <a:r>
              <a:rPr lang="en-US" dirty="0" smtClean="0"/>
              <a:t>In this talk</a:t>
            </a:r>
          </a:p>
          <a:p>
            <a:pPr lvl="1"/>
            <a:r>
              <a:rPr lang="en-US" dirty="0" smtClean="0"/>
              <a:t>Best practices affected by </a:t>
            </a:r>
            <a:r>
              <a:rPr lang="en-US" dirty="0" err="1" smtClean="0"/>
              <a:t>multilinguality</a:t>
            </a:r>
            <a:endParaRPr lang="en-U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Multilingual</a:t>
            </a:r>
            <a:r>
              <a:rPr lang="es-ES_tradnl" dirty="0" smtClean="0"/>
              <a:t> LOD </a:t>
            </a:r>
            <a:r>
              <a:rPr lang="es-ES_tradnl" dirty="0" err="1" smtClean="0"/>
              <a:t>practices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Design</a:t>
            </a:r>
            <a:r>
              <a:rPr lang="es-ES_tradnl" dirty="0" smtClean="0"/>
              <a:t> a </a:t>
            </a:r>
            <a:r>
              <a:rPr lang="es-ES_tradnl" dirty="0" err="1" smtClean="0"/>
              <a:t>good</a:t>
            </a:r>
            <a:r>
              <a:rPr lang="es-ES_tradnl" dirty="0" smtClean="0"/>
              <a:t> URI </a:t>
            </a:r>
            <a:r>
              <a:rPr lang="es-ES_tradnl" dirty="0" err="1" smtClean="0"/>
              <a:t>scheme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Model</a:t>
            </a:r>
            <a:r>
              <a:rPr lang="es-ES_tradnl" dirty="0" smtClean="0"/>
              <a:t> </a:t>
            </a:r>
            <a:r>
              <a:rPr lang="es-ES_tradnl" dirty="0" err="1" smtClean="0"/>
              <a:t>resources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labels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Use </a:t>
            </a:r>
            <a:r>
              <a:rPr lang="es-ES_tradnl" dirty="0" err="1" smtClean="0"/>
              <a:t>human-readable</a:t>
            </a:r>
            <a:r>
              <a:rPr lang="es-ES_tradnl" dirty="0" smtClean="0"/>
              <a:t> </a:t>
            </a:r>
            <a:r>
              <a:rPr lang="es-ES_tradnl" dirty="0" err="1" smtClean="0"/>
              <a:t>info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Labels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Use </a:t>
            </a: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literals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Content </a:t>
            </a:r>
            <a:r>
              <a:rPr lang="es-ES_tradnl" dirty="0" err="1" smtClean="0"/>
              <a:t>negotiation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Literals</a:t>
            </a:r>
            <a:r>
              <a:rPr lang="es-ES_tradnl" dirty="0" smtClean="0"/>
              <a:t>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Multilingual</a:t>
            </a:r>
            <a:r>
              <a:rPr lang="es-ES_tradnl" dirty="0" smtClean="0"/>
              <a:t> </a:t>
            </a:r>
            <a:r>
              <a:rPr lang="es-ES_tradnl" dirty="0" err="1" smtClean="0"/>
              <a:t>vocabularies</a:t>
            </a: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25122</TotalTime>
  <Words>1556</Words>
  <Application>Microsoft Office PowerPoint</Application>
  <PresentationFormat>Presentación en pantalla (4:3)</PresentationFormat>
  <Paragraphs>357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Diseño predeterminado</vt:lpstr>
      <vt:lpstr>Best Practices for Multilingual Linked Open Data</vt:lpstr>
      <vt:lpstr>About me</vt:lpstr>
      <vt:lpstr>Towards the web of data</vt:lpstr>
      <vt:lpstr>Example</vt:lpstr>
      <vt:lpstr>Multilingual data</vt:lpstr>
      <vt:lpstr>Example of Multilingual Data</vt:lpstr>
      <vt:lpstr>Linked Open Data</vt:lpstr>
      <vt:lpstr>Best practices for LOD</vt:lpstr>
      <vt:lpstr>Multilingual LOD practices</vt:lpstr>
      <vt:lpstr>1. Design a good URI scheme</vt:lpstr>
      <vt:lpstr>1. Design a good URI scheme</vt:lpstr>
      <vt:lpstr>2. Model resources, not labels</vt:lpstr>
      <vt:lpstr>2. Model resources, not labels</vt:lpstr>
      <vt:lpstr>2. Model resources, not labels</vt:lpstr>
      <vt:lpstr>2. Model resources, not labels</vt:lpstr>
      <vt:lpstr>3. Use human-readable info</vt:lpstr>
      <vt:lpstr>3. Use human-readable info</vt:lpstr>
      <vt:lpstr>3. Use Human-readable info</vt:lpstr>
      <vt:lpstr>4. Labels for all</vt:lpstr>
      <vt:lpstr>4. Labels for all</vt:lpstr>
      <vt:lpstr>5. Use Multilingual literals</vt:lpstr>
      <vt:lpstr>5. Use Multilingual literals</vt:lpstr>
      <vt:lpstr>5. Use Multilingual literals</vt:lpstr>
      <vt:lpstr>5. Use Multilingual literals</vt:lpstr>
      <vt:lpstr>6. Content negotiation</vt:lpstr>
      <vt:lpstr>6. Content negotiation</vt:lpstr>
      <vt:lpstr>6. Content negotiation</vt:lpstr>
      <vt:lpstr>6. Content negotiation</vt:lpstr>
      <vt:lpstr>6. Content negotiation</vt:lpstr>
      <vt:lpstr>7. Literals without language tag</vt:lpstr>
      <vt:lpstr>7. Literals without language tag</vt:lpstr>
      <vt:lpstr>8. Multilingual vocabularies</vt:lpstr>
      <vt:lpstr>8. Multilingual vocabularies</vt:lpstr>
      <vt:lpstr>8. Multilingual vocabularies</vt:lpstr>
      <vt:lpstr>Other issues not covered</vt:lpstr>
      <vt:lpstr>Conclusions</vt:lpstr>
      <vt:lpstr>Acknowledgements</vt:lpstr>
      <vt:lpstr>References</vt:lpstr>
      <vt:lpstr>End of presentation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Web 2.0?</dc:title>
  <dc:creator>labra</dc:creator>
  <cp:lastModifiedBy>labra</cp:lastModifiedBy>
  <cp:revision>336</cp:revision>
  <dcterms:created xsi:type="dcterms:W3CDTF">2007-12-11T22:19:11Z</dcterms:created>
  <dcterms:modified xsi:type="dcterms:W3CDTF">2012-06-11T09:25:14Z</dcterms:modified>
</cp:coreProperties>
</file>