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22" r:id="rId2"/>
    <p:sldId id="317" r:id="rId3"/>
    <p:sldId id="320" r:id="rId4"/>
    <p:sldId id="323" r:id="rId5"/>
    <p:sldId id="325" r:id="rId6"/>
    <p:sldId id="32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004283"/>
    <a:srgbClr val="FF9966"/>
    <a:srgbClr val="FF8080"/>
    <a:srgbClr val="FF0101"/>
    <a:srgbClr val="33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7561" autoAdjust="0"/>
  </p:normalViewPr>
  <p:slideViewPr>
    <p:cSldViewPr>
      <p:cViewPr>
        <p:scale>
          <a:sx n="80" d="100"/>
          <a:sy n="80" d="100"/>
        </p:scale>
        <p:origin x="-1920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2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3E270-CDBB-674D-89F5-6A2B3433E1CE}" type="datetimeFigureOut">
              <a:rPr lang="de-DE" smtClean="0"/>
              <a:t>12.11.12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0F388-3796-BC4E-B934-F3C85414299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920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30EC86C-D186-4982-B873-14BF5078A9E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4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609600"/>
            <a:ext cx="8564562" cy="1143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057400"/>
            <a:ext cx="5697538" cy="608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2647950" y="4572000"/>
            <a:ext cx="3981450" cy="4587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E13895-5AE9-4CE1-9CA6-41D0EB4029F1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3063" y="457200"/>
            <a:ext cx="2163762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42063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9204A5-7C70-486B-BFDC-DA1BA7BCDD25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58225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71BBE6-72D2-460D-BC82-73FC306692A3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25291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913" y="1752600"/>
            <a:ext cx="425291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A64829-7C26-4A5D-9628-6C3FD52BFACB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3F5F4-2616-4F09-9A4D-03852728BD20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4B7F2A-1A91-4060-9219-FBC2E3063283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3ADAFD-E385-4D6F-B208-DDF5F495D12A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C77F49-70E2-4F72-914C-F77046867BB1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336FDA-A00B-45D4-83C2-0C7091FC9168}" type="slidenum">
              <a:rPr lang="en-US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65754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65822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172200"/>
            <a:ext cx="289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172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950B62F7-C887-48BE-8A1A-027ECB0C69B3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28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.org/TR/its20/" TargetMode="External"/><Relationship Id="rId3" Type="http://schemas.openxmlformats.org/officeDocument/2006/relationships/hyperlink" Target="http://www.w3.org/TR/its20/%23EX-translate-html5-global-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kosek/html5-its-tools" TargetMode="External"/><Relationship Id="rId4" Type="http://schemas.openxmlformats.org/officeDocument/2006/relationships/hyperlink" Target="http://www.w3.org/TR/its20/%23html5-markup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.org/TR/its2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MultilingualWeb-LT Working Group</a:t>
            </a:r>
            <a:endParaRPr lang="en-GB"/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5 min overview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380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Internationalization Tag Set (ITS) 2.0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Defining metadata for multilingual processing of Web or other content, e.g.</a:t>
            </a:r>
          </a:p>
          <a:p>
            <a:pPr lvl="1"/>
            <a:r>
              <a:rPr lang="en-US" dirty="0" smtClean="0"/>
              <a:t>Machine translation</a:t>
            </a:r>
          </a:p>
          <a:p>
            <a:pPr lvl="1"/>
            <a:r>
              <a:rPr lang="en-US" dirty="0" smtClean="0"/>
              <a:t>Localization workflows</a:t>
            </a:r>
          </a:p>
          <a:p>
            <a:r>
              <a:rPr lang="en-US" dirty="0" smtClean="0"/>
              <a:t>Where is the metadata needed – *for example*:</a:t>
            </a:r>
          </a:p>
          <a:p>
            <a:pPr lvl="1"/>
            <a:r>
              <a:rPr lang="en-US" dirty="0" smtClean="0"/>
              <a:t>In Web content, e.g. HTML5</a:t>
            </a:r>
          </a:p>
          <a:p>
            <a:pPr lvl="1"/>
            <a:r>
              <a:rPr lang="en-US" dirty="0" smtClean="0"/>
              <a:t>In XML-based formats like DocBook etc.</a:t>
            </a:r>
          </a:p>
          <a:p>
            <a:pPr lvl="1"/>
            <a:r>
              <a:rPr lang="en-US" dirty="0" smtClean="0"/>
              <a:t>In Localization related formats like XLIFF (XML Localization Interchange File Format)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936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Metadata example:</a:t>
            </a:r>
            <a:br>
              <a:rPr lang="en-US" dirty="0" smtClean="0"/>
            </a:br>
            <a:r>
              <a:rPr lang="en-US" dirty="0" smtClean="0"/>
              <a:t>“Translate” in HTML5 and XLIFF</a:t>
            </a:r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28600" y="1676400"/>
            <a:ext cx="8658225" cy="18288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e-DE" sz="2400" dirty="0"/>
              <a:t>&lt;!DOCTYPE </a:t>
            </a:r>
            <a:r>
              <a:rPr lang="de-DE" sz="2400" dirty="0" err="1"/>
              <a:t>html</a:t>
            </a:r>
            <a:r>
              <a:rPr lang="de-DE" sz="2400" dirty="0"/>
              <a:t>&gt;</a:t>
            </a:r>
          </a:p>
          <a:p>
            <a:pPr marL="0" indent="0">
              <a:buNone/>
            </a:pPr>
            <a:r>
              <a:rPr lang="de-DE" sz="2400" dirty="0"/>
              <a:t>&lt;</a:t>
            </a:r>
            <a:r>
              <a:rPr lang="de-DE" sz="2400" dirty="0" err="1"/>
              <a:t>html</a:t>
            </a:r>
            <a:r>
              <a:rPr lang="de-DE" sz="2400" dirty="0" smtClean="0"/>
              <a:t>&gt; ...</a:t>
            </a:r>
            <a:endParaRPr lang="de-DE" sz="2400" dirty="0"/>
          </a:p>
          <a:p>
            <a:pPr marL="0" indent="0">
              <a:buNone/>
            </a:pPr>
            <a:r>
              <a:rPr lang="de-DE" sz="2400" dirty="0" smtClean="0"/>
              <a:t>&lt;</a:t>
            </a:r>
            <a:r>
              <a:rPr lang="de-DE" sz="2400" dirty="0"/>
              <a:t>p&gt;The &lt;span </a:t>
            </a:r>
            <a:r>
              <a:rPr lang="de-DE" sz="2400" dirty="0" err="1">
                <a:solidFill>
                  <a:srgbClr val="FF0000"/>
                </a:solidFill>
              </a:rPr>
              <a:t>translate</a:t>
            </a:r>
            <a:r>
              <a:rPr lang="de-DE" sz="2400" dirty="0">
                <a:solidFill>
                  <a:srgbClr val="FF0000"/>
                </a:solidFill>
              </a:rPr>
              <a:t>=</a:t>
            </a:r>
            <a:r>
              <a:rPr lang="de-DE" sz="2400" dirty="0" err="1">
                <a:solidFill>
                  <a:srgbClr val="FF0000"/>
                </a:solidFill>
              </a:rPr>
              <a:t>no</a:t>
            </a:r>
            <a:r>
              <a:rPr lang="de-DE" sz="2400" dirty="0"/>
              <a:t>&gt;World Wide Web </a:t>
            </a:r>
            <a:r>
              <a:rPr lang="de-DE" sz="2400" dirty="0" err="1"/>
              <a:t>Consortium</a:t>
            </a:r>
            <a:r>
              <a:rPr lang="de-DE" sz="2400" dirty="0"/>
              <a:t>&lt;/span&gt;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making</a:t>
            </a:r>
            <a:r>
              <a:rPr lang="de-DE" sz="2400" dirty="0" smtClean="0"/>
              <a:t> </a:t>
            </a:r>
            <a:r>
              <a:rPr lang="de-DE" sz="2400" dirty="0" err="1"/>
              <a:t>the</a:t>
            </a:r>
            <a:r>
              <a:rPr lang="de-DE" sz="2400" dirty="0"/>
              <a:t> World Web Web </a:t>
            </a:r>
            <a:r>
              <a:rPr lang="de-DE" sz="2400" dirty="0" err="1"/>
              <a:t>worldwide</a:t>
            </a:r>
            <a:r>
              <a:rPr lang="de-DE" sz="2400" dirty="0"/>
              <a:t>!&lt;/p</a:t>
            </a:r>
            <a:r>
              <a:rPr lang="de-DE" sz="2400" dirty="0" smtClean="0"/>
              <a:t>&gt;...&lt;</a:t>
            </a:r>
            <a:r>
              <a:rPr lang="de-DE" sz="2400" dirty="0"/>
              <a:t>/</a:t>
            </a:r>
            <a:r>
              <a:rPr lang="de-DE" sz="2400" dirty="0" err="1"/>
              <a:t>html</a:t>
            </a:r>
            <a:r>
              <a:rPr lang="de-DE" sz="2400" dirty="0"/>
              <a:t>&gt;</a:t>
            </a:r>
          </a:p>
        </p:txBody>
      </p:sp>
      <p:sp>
        <p:nvSpPr>
          <p:cNvPr id="8" name="Inhaltsplatzhalter 4"/>
          <p:cNvSpPr txBox="1">
            <a:spLocks/>
          </p:cNvSpPr>
          <p:nvPr/>
        </p:nvSpPr>
        <p:spPr bwMode="auto">
          <a:xfrm>
            <a:off x="228600" y="3733800"/>
            <a:ext cx="8658225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de-DE" sz="2400" dirty="0"/>
              <a:t>&lt;</a:t>
            </a:r>
            <a:r>
              <a:rPr lang="de-DE" sz="2400" dirty="0" err="1"/>
              <a:t>xliff</a:t>
            </a:r>
            <a:r>
              <a:rPr lang="de-DE" sz="2400" dirty="0"/>
              <a:t> </a:t>
            </a:r>
            <a:r>
              <a:rPr lang="de-DE" sz="2400" dirty="0" smtClean="0"/>
              <a:t>...&gt; ...</a:t>
            </a:r>
            <a:endParaRPr lang="de-DE" sz="2400" dirty="0"/>
          </a:p>
          <a:p>
            <a:pPr marL="0" indent="0">
              <a:buFontTx/>
              <a:buNone/>
            </a:pPr>
            <a:r>
              <a:rPr lang="de-DE" sz="2400" dirty="0" smtClean="0"/>
              <a:t> &lt;</a:t>
            </a:r>
            <a:r>
              <a:rPr lang="de-DE" sz="2400" dirty="0"/>
              <a:t>trans-unit </a:t>
            </a:r>
            <a:r>
              <a:rPr lang="de-DE" sz="2400" dirty="0" err="1"/>
              <a:t>id</a:t>
            </a:r>
            <a:r>
              <a:rPr lang="de-DE" sz="2400" dirty="0"/>
              <a:t>="1"</a:t>
            </a:r>
            <a:r>
              <a:rPr lang="de-DE" sz="2400" dirty="0" smtClean="0"/>
              <a:t>&gt;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  &lt;</a:t>
            </a:r>
            <a:r>
              <a:rPr lang="de-DE" sz="2400" dirty="0" err="1"/>
              <a:t>source</a:t>
            </a:r>
            <a:r>
              <a:rPr lang="de-DE" sz="2400" dirty="0"/>
              <a:t> </a:t>
            </a:r>
            <a:r>
              <a:rPr lang="de-DE" sz="2400" dirty="0" err="1"/>
              <a:t>xml:lang</a:t>
            </a:r>
            <a:r>
              <a:rPr lang="de-DE" sz="2400" dirty="0"/>
              <a:t>="en"&gt;The &lt;</a:t>
            </a:r>
            <a:r>
              <a:rPr lang="de-DE" sz="2400" dirty="0" err="1"/>
              <a:t>mrk</a:t>
            </a:r>
            <a:r>
              <a:rPr lang="de-DE" sz="2400" dirty="0"/>
              <a:t> </a:t>
            </a:r>
            <a:r>
              <a:rPr lang="de-DE" sz="2400" dirty="0" err="1">
                <a:solidFill>
                  <a:srgbClr val="FF0000"/>
                </a:solidFill>
              </a:rPr>
              <a:t>mtype</a:t>
            </a:r>
            <a:r>
              <a:rPr lang="de-DE" sz="2400" dirty="0">
                <a:solidFill>
                  <a:srgbClr val="FF0000"/>
                </a:solidFill>
              </a:rPr>
              <a:t>="</a:t>
            </a:r>
            <a:r>
              <a:rPr lang="de-DE" sz="2400" dirty="0" err="1">
                <a:solidFill>
                  <a:srgbClr val="FF0000"/>
                </a:solidFill>
              </a:rPr>
              <a:t>protected</a:t>
            </a:r>
            <a:r>
              <a:rPr lang="de-DE" sz="2400" dirty="0">
                <a:solidFill>
                  <a:srgbClr val="FF0000"/>
                </a:solidFill>
              </a:rPr>
              <a:t>"</a:t>
            </a:r>
            <a:r>
              <a:rPr lang="de-DE" sz="2400" dirty="0"/>
              <a:t>&gt;World Wide Web </a:t>
            </a:r>
            <a:r>
              <a:rPr lang="de-DE" sz="2400" dirty="0" err="1"/>
              <a:t>Consortium</a:t>
            </a:r>
            <a:r>
              <a:rPr lang="de-DE" sz="2400" dirty="0"/>
              <a:t>&lt;</a:t>
            </a:r>
            <a:r>
              <a:rPr lang="de-DE" sz="2400" dirty="0" smtClean="0"/>
              <a:t>/</a:t>
            </a:r>
            <a:r>
              <a:rPr lang="de-DE" sz="2400" dirty="0" err="1" smtClean="0"/>
              <a:t>mrk</a:t>
            </a:r>
            <a:r>
              <a:rPr lang="de-DE" sz="2400" dirty="0" smtClean="0"/>
              <a:t>&gt; ...!</a:t>
            </a:r>
            <a:r>
              <a:rPr lang="de-DE" sz="2400" dirty="0"/>
              <a:t>&lt;/</a:t>
            </a:r>
            <a:r>
              <a:rPr lang="de-DE" sz="2400" dirty="0" err="1"/>
              <a:t>source</a:t>
            </a:r>
            <a:r>
              <a:rPr lang="de-DE" sz="2400" dirty="0" smtClean="0"/>
              <a:t>&gt;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  &lt;</a:t>
            </a:r>
            <a:r>
              <a:rPr lang="de-DE" sz="2400" dirty="0" err="1" smtClean="0"/>
              <a:t>target</a:t>
            </a:r>
            <a:r>
              <a:rPr lang="de-DE" sz="2400" dirty="0" smtClean="0"/>
              <a:t>&gt; ...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&lt;/</a:t>
            </a:r>
            <a:r>
              <a:rPr lang="de-DE" sz="2400" dirty="0" err="1" smtClean="0"/>
              <a:t>xliff</a:t>
            </a:r>
            <a:r>
              <a:rPr lang="de-DE" sz="2400" dirty="0" smtClean="0"/>
              <a:t>&gt;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75069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Metadata example:</a:t>
            </a:r>
            <a:br>
              <a:rPr lang="en-US" dirty="0" smtClean="0"/>
            </a:br>
            <a:r>
              <a:rPr lang="en-US" dirty="0" smtClean="0"/>
              <a:t>“Terminology” in HTML5 and XLIFF</a:t>
            </a:r>
            <a:endParaRPr lang="en-US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228600" y="1676400"/>
            <a:ext cx="8658225" cy="18288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&lt;!DOCTYPE </a:t>
            </a:r>
            <a:r>
              <a:rPr lang="de-DE" sz="2400" dirty="0" err="1" smtClean="0"/>
              <a:t>html</a:t>
            </a:r>
            <a:r>
              <a:rPr lang="de-DE" sz="2400" dirty="0" smtClean="0"/>
              <a:t>&gt;</a:t>
            </a:r>
          </a:p>
          <a:p>
            <a:pPr marL="0" indent="0">
              <a:buNone/>
            </a:pPr>
            <a:r>
              <a:rPr lang="de-DE" sz="2400" dirty="0" smtClean="0"/>
              <a:t>&lt;</a:t>
            </a:r>
            <a:r>
              <a:rPr lang="de-DE" sz="2400" dirty="0" err="1" smtClean="0"/>
              <a:t>html</a:t>
            </a:r>
            <a:r>
              <a:rPr lang="de-DE" sz="2400" dirty="0" smtClean="0"/>
              <a:t>&gt; ...</a:t>
            </a:r>
          </a:p>
          <a:p>
            <a:pPr marL="0" indent="0">
              <a:buNone/>
            </a:pPr>
            <a:r>
              <a:rPr lang="de-DE" sz="2400" dirty="0"/>
              <a:t>&lt;p&gt;</a:t>
            </a:r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need</a:t>
            </a:r>
            <a:r>
              <a:rPr lang="de-DE" sz="2400" dirty="0"/>
              <a:t> a </a:t>
            </a:r>
            <a:r>
              <a:rPr lang="de-DE" sz="2400" dirty="0" err="1"/>
              <a:t>new</a:t>
            </a:r>
            <a:r>
              <a:rPr lang="de-DE" sz="2400" dirty="0"/>
              <a:t> &lt;span </a:t>
            </a:r>
            <a:r>
              <a:rPr lang="de-DE" sz="2400" dirty="0" err="1">
                <a:solidFill>
                  <a:srgbClr val="FF0000"/>
                </a:solidFill>
              </a:rPr>
              <a:t>its</a:t>
            </a:r>
            <a:r>
              <a:rPr lang="de-DE" sz="2400" dirty="0">
                <a:solidFill>
                  <a:srgbClr val="FF0000"/>
                </a:solidFill>
              </a:rPr>
              <a:t>-term=</a:t>
            </a:r>
            <a:r>
              <a:rPr lang="de-DE" sz="2400" dirty="0" err="1">
                <a:solidFill>
                  <a:srgbClr val="FF0000"/>
                </a:solidFill>
              </a:rPr>
              <a:t>yes</a:t>
            </a:r>
            <a:r>
              <a:rPr lang="de-DE" sz="2400" dirty="0"/>
              <a:t>&gt;</a:t>
            </a:r>
            <a:r>
              <a:rPr lang="de-DE" sz="2400" dirty="0" err="1"/>
              <a:t>motherboard</a:t>
            </a:r>
            <a:r>
              <a:rPr lang="de-DE" sz="2400" dirty="0"/>
              <a:t>&lt;/span&gt;</a:t>
            </a:r>
          </a:p>
          <a:p>
            <a:pPr marL="0" indent="0">
              <a:buNone/>
            </a:pPr>
            <a:r>
              <a:rPr lang="de-DE" sz="2400" dirty="0" smtClean="0"/>
              <a:t>...&lt;/</a:t>
            </a:r>
            <a:r>
              <a:rPr lang="de-DE" sz="2400" dirty="0" err="1" smtClean="0"/>
              <a:t>html</a:t>
            </a:r>
            <a:r>
              <a:rPr lang="de-DE" sz="2400" dirty="0" smtClean="0"/>
              <a:t>&gt;</a:t>
            </a:r>
            <a:endParaRPr lang="de-DE" sz="2400" dirty="0"/>
          </a:p>
        </p:txBody>
      </p:sp>
      <p:sp>
        <p:nvSpPr>
          <p:cNvPr id="8" name="Inhaltsplatzhalter 4"/>
          <p:cNvSpPr txBox="1">
            <a:spLocks/>
          </p:cNvSpPr>
          <p:nvPr/>
        </p:nvSpPr>
        <p:spPr bwMode="auto">
          <a:xfrm>
            <a:off x="228600" y="3733800"/>
            <a:ext cx="8658225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de-DE" sz="2400" dirty="0"/>
              <a:t>&lt;</a:t>
            </a:r>
            <a:r>
              <a:rPr lang="de-DE" sz="2400" dirty="0" err="1"/>
              <a:t>xliff</a:t>
            </a:r>
            <a:r>
              <a:rPr lang="de-DE" sz="2400" dirty="0"/>
              <a:t> </a:t>
            </a:r>
            <a:r>
              <a:rPr lang="de-DE" sz="2400" dirty="0" smtClean="0"/>
              <a:t>...&gt; ...</a:t>
            </a:r>
            <a:endParaRPr lang="de-DE" sz="2400" dirty="0"/>
          </a:p>
          <a:p>
            <a:pPr marL="0" indent="0">
              <a:buFontTx/>
              <a:buNone/>
            </a:pPr>
            <a:r>
              <a:rPr lang="de-DE" sz="2400" dirty="0" smtClean="0"/>
              <a:t> &lt;</a:t>
            </a:r>
            <a:r>
              <a:rPr lang="de-DE" sz="2400" dirty="0"/>
              <a:t>trans-unit </a:t>
            </a:r>
            <a:r>
              <a:rPr lang="de-DE" sz="2400" dirty="0" err="1"/>
              <a:t>id</a:t>
            </a:r>
            <a:r>
              <a:rPr lang="de-DE" sz="2400" dirty="0"/>
              <a:t>="1"</a:t>
            </a:r>
            <a:r>
              <a:rPr lang="de-DE" sz="2400" dirty="0" smtClean="0"/>
              <a:t>&gt;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  &lt;</a:t>
            </a:r>
            <a:r>
              <a:rPr lang="de-DE" sz="2400" dirty="0" err="1"/>
              <a:t>source</a:t>
            </a:r>
            <a:r>
              <a:rPr lang="de-DE" sz="2400" dirty="0"/>
              <a:t> </a:t>
            </a:r>
            <a:r>
              <a:rPr lang="de-DE" sz="2400" dirty="0" err="1"/>
              <a:t>xml:lang</a:t>
            </a:r>
            <a:r>
              <a:rPr lang="de-DE" sz="2400" dirty="0"/>
              <a:t>="</a:t>
            </a:r>
            <a:r>
              <a:rPr lang="de-DE" sz="2400" dirty="0" smtClean="0"/>
              <a:t>en“&gt;</a:t>
            </a:r>
            <a:r>
              <a:rPr lang="de-DE" sz="2400" dirty="0" err="1" smtClean="0"/>
              <a:t>We</a:t>
            </a:r>
            <a:r>
              <a:rPr lang="de-DE" sz="2400" dirty="0" smtClean="0"/>
              <a:t> </a:t>
            </a:r>
            <a:r>
              <a:rPr lang="de-DE" sz="2400" dirty="0" err="1" smtClean="0"/>
              <a:t>need</a:t>
            </a:r>
            <a:r>
              <a:rPr lang="de-DE" sz="2400" dirty="0" smtClean="0"/>
              <a:t> a </a:t>
            </a:r>
            <a:r>
              <a:rPr lang="de-DE" sz="2400" dirty="0" err="1" smtClean="0"/>
              <a:t>new</a:t>
            </a:r>
            <a:r>
              <a:rPr lang="de-DE" sz="2400" dirty="0" smtClean="0"/>
              <a:t> </a:t>
            </a:r>
          </a:p>
          <a:p>
            <a:pPr marL="0" indent="0">
              <a:buFontTx/>
              <a:buNone/>
            </a:pPr>
            <a:r>
              <a:rPr lang="de-DE" sz="2400" dirty="0"/>
              <a:t> </a:t>
            </a:r>
            <a:r>
              <a:rPr lang="de-DE" sz="2400" dirty="0" smtClean="0"/>
              <a:t>   &lt;</a:t>
            </a:r>
            <a:r>
              <a:rPr lang="de-DE" sz="2400" dirty="0" err="1"/>
              <a:t>mrk</a:t>
            </a:r>
            <a:r>
              <a:rPr lang="de-DE" sz="2400" dirty="0"/>
              <a:t> </a:t>
            </a:r>
            <a:r>
              <a:rPr lang="de-DE" sz="2400" dirty="0" err="1">
                <a:solidFill>
                  <a:srgbClr val="FF0000"/>
                </a:solidFill>
              </a:rPr>
              <a:t>mtype</a:t>
            </a:r>
            <a:r>
              <a:rPr lang="de-DE" sz="2400" dirty="0" smtClean="0">
                <a:solidFill>
                  <a:srgbClr val="FF0000"/>
                </a:solidFill>
              </a:rPr>
              <a:t>="</a:t>
            </a:r>
            <a:r>
              <a:rPr lang="de-DE" sz="2400" dirty="0" err="1" smtClean="0">
                <a:solidFill>
                  <a:srgbClr val="FF0000"/>
                </a:solidFill>
              </a:rPr>
              <a:t>term</a:t>
            </a:r>
            <a:r>
              <a:rPr lang="de-DE" sz="2400" dirty="0" smtClean="0">
                <a:solidFill>
                  <a:srgbClr val="FF0000"/>
                </a:solidFill>
              </a:rPr>
              <a:t>"</a:t>
            </a:r>
            <a:r>
              <a:rPr lang="de-DE" sz="2400" dirty="0" smtClean="0"/>
              <a:t>&gt;</a:t>
            </a:r>
            <a:r>
              <a:rPr lang="de-DE" sz="2400" dirty="0" err="1" smtClean="0"/>
              <a:t>motherboard</a:t>
            </a:r>
            <a:r>
              <a:rPr lang="de-DE" sz="2400" dirty="0" smtClean="0"/>
              <a:t>&lt;/</a:t>
            </a:r>
            <a:r>
              <a:rPr lang="de-DE" sz="2400" dirty="0" err="1" smtClean="0"/>
              <a:t>mrk</a:t>
            </a:r>
            <a:r>
              <a:rPr lang="de-DE" sz="2400" dirty="0" smtClean="0"/>
              <a:t>&gt;&lt;</a:t>
            </a:r>
            <a:r>
              <a:rPr lang="de-DE" sz="2400" dirty="0"/>
              <a:t>/</a:t>
            </a:r>
            <a:r>
              <a:rPr lang="de-DE" sz="2400" dirty="0" err="1"/>
              <a:t>source</a:t>
            </a:r>
            <a:r>
              <a:rPr lang="de-DE" sz="2400" dirty="0" smtClean="0"/>
              <a:t>&gt;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  &lt;</a:t>
            </a:r>
            <a:r>
              <a:rPr lang="de-DE" sz="2400" dirty="0" err="1" smtClean="0"/>
              <a:t>target</a:t>
            </a:r>
            <a:r>
              <a:rPr lang="de-DE" sz="2400" dirty="0" smtClean="0"/>
              <a:t>&gt; ...</a:t>
            </a:r>
          </a:p>
          <a:p>
            <a:pPr marL="0" indent="0">
              <a:buFontTx/>
              <a:buNone/>
            </a:pPr>
            <a:r>
              <a:rPr lang="de-DE" sz="2400" dirty="0" smtClean="0"/>
              <a:t>&lt;/</a:t>
            </a:r>
            <a:r>
              <a:rPr lang="de-DE" sz="2400" dirty="0" err="1" smtClean="0"/>
              <a:t>xliff</a:t>
            </a:r>
            <a:r>
              <a:rPr lang="de-DE" sz="2400" dirty="0" smtClean="0"/>
              <a:t>&gt;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49620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about ITS 2.0 – e.g.: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metadata items (“data categories”)</a:t>
            </a:r>
          </a:p>
          <a:p>
            <a:pPr lvl="1"/>
            <a:r>
              <a:rPr lang="en-GB" dirty="0" smtClean="0"/>
              <a:t>See sec. </a:t>
            </a:r>
            <a:r>
              <a:rPr lang="en-GB" dirty="0"/>
              <a:t>6 of </a:t>
            </a:r>
            <a:r>
              <a:rPr lang="en-GB" dirty="0">
                <a:hlinkClick r:id="rId2"/>
              </a:rPr>
              <a:t>http://www.w3.org/TR/its20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</a:t>
            </a:r>
          </a:p>
          <a:p>
            <a:r>
              <a:rPr lang="en-GB" dirty="0" smtClean="0"/>
              <a:t>Mechanisms to attach metadata to several nodes</a:t>
            </a:r>
          </a:p>
          <a:p>
            <a:pPr lvl="1"/>
            <a:r>
              <a:rPr lang="en-GB" dirty="0" smtClean="0"/>
              <a:t>Using mostly </a:t>
            </a:r>
            <a:r>
              <a:rPr lang="en-GB" dirty="0" err="1" smtClean="0"/>
              <a:t>XPath</a:t>
            </a:r>
            <a:r>
              <a:rPr lang="en-GB" dirty="0" smtClean="0"/>
              <a:t>, see </a:t>
            </a:r>
            <a:r>
              <a:rPr lang="en-GB" sz="2400" dirty="0">
                <a:hlinkClick r:id="rId3"/>
              </a:rPr>
              <a:t>http://www.w3.org/TR/its20/#EX-translate-html5-global-</a:t>
            </a:r>
            <a:r>
              <a:rPr lang="en-GB" sz="2400" dirty="0" smtClean="0">
                <a:hlinkClick r:id="rId3"/>
              </a:rPr>
              <a:t>1</a:t>
            </a:r>
            <a:r>
              <a:rPr lang="en-GB" sz="2400" dirty="0" smtClean="0"/>
              <a:t> </a:t>
            </a:r>
          </a:p>
          <a:p>
            <a:r>
              <a:rPr lang="en-GB" dirty="0" smtClean="0"/>
              <a:t>Applications</a:t>
            </a:r>
          </a:p>
          <a:p>
            <a:pPr lvl="1"/>
            <a:r>
              <a:rPr lang="en-GB" dirty="0" smtClean="0"/>
              <a:t>See demo in 2 min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108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066800"/>
          </a:xfrm>
        </p:spPr>
        <p:txBody>
          <a:bodyPr/>
          <a:lstStyle/>
          <a:p>
            <a:r>
              <a:rPr lang="en-GB" dirty="0" smtClean="0"/>
              <a:t>Plan and goal today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8600" y="990600"/>
            <a:ext cx="8658225" cy="4876800"/>
          </a:xfrm>
        </p:spPr>
        <p:txBody>
          <a:bodyPr/>
          <a:lstStyle/>
          <a:p>
            <a:r>
              <a:rPr lang="en-GB" dirty="0" smtClean="0"/>
              <a:t>Move 23 October draft to last call by end of November</a:t>
            </a:r>
          </a:p>
          <a:p>
            <a:pPr lvl="1"/>
            <a:r>
              <a:rPr lang="en-GB" dirty="0">
                <a:hlinkClick r:id="rId2"/>
              </a:rPr>
              <a:t>http://www.w3.org/TR/its20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smtClean="0"/>
              <a:t>Have HTML5+ITS schema in HTML validator</a:t>
            </a:r>
          </a:p>
          <a:p>
            <a:pPr lvl="1"/>
            <a:r>
              <a:rPr lang="en-GB" dirty="0" smtClean="0"/>
              <a:t>See current offline </a:t>
            </a:r>
            <a:r>
              <a:rPr lang="en-GB" dirty="0"/>
              <a:t>validation at </a:t>
            </a:r>
            <a:r>
              <a:rPr lang="en-GB" dirty="0">
                <a:hlinkClick r:id="rId3"/>
              </a:rPr>
              <a:t>https://github.com/kosek/html5-its-</a:t>
            </a:r>
            <a:r>
              <a:rPr lang="en-GB" dirty="0" smtClean="0">
                <a:hlinkClick r:id="rId3"/>
              </a:rPr>
              <a:t>tools</a:t>
            </a:r>
            <a:r>
              <a:rPr lang="en-GB" dirty="0" smtClean="0"/>
              <a:t> </a:t>
            </a:r>
          </a:p>
          <a:p>
            <a:r>
              <a:rPr lang="en-GB" dirty="0" smtClean="0"/>
              <a:t>Get feedback from HTML WG on “ITS 2.0 in HTML5 section” by end of November</a:t>
            </a:r>
          </a:p>
          <a:p>
            <a:pPr lvl="1"/>
            <a:r>
              <a:rPr lang="en-GB" dirty="0">
                <a:hlinkClick r:id="rId4"/>
              </a:rPr>
              <a:t>http://www.w3.org/TR/its20/#html5-</a:t>
            </a:r>
            <a:r>
              <a:rPr lang="en-GB" dirty="0" smtClean="0">
                <a:hlinkClick r:id="rId4"/>
              </a:rPr>
              <a:t>markup</a:t>
            </a:r>
            <a:r>
              <a:rPr lang="en-GB" dirty="0" smtClean="0"/>
              <a:t> </a:t>
            </a:r>
          </a:p>
          <a:p>
            <a:r>
              <a:rPr lang="en-GB" dirty="0" smtClean="0"/>
              <a:t>Today</a:t>
            </a:r>
          </a:p>
          <a:p>
            <a:pPr lvl="1"/>
            <a:r>
              <a:rPr lang="en-GB" dirty="0" smtClean="0"/>
              <a:t>Show a demo</a:t>
            </a:r>
            <a:endParaRPr lang="en-GB" dirty="0"/>
          </a:p>
          <a:p>
            <a:pPr lvl="1"/>
            <a:r>
              <a:rPr lang="en-GB" dirty="0" smtClean="0"/>
              <a:t>Get feedback on above time schedule, in general etc.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70613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L10NU_updated</Template>
  <TotalTime>0</TotalTime>
  <Words>466</Words>
  <Application>Microsoft Macintosh PowerPoint</Application>
  <PresentationFormat>Bildschirmpräsentation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Glass design template</vt:lpstr>
      <vt:lpstr>MultilingualWeb-LT Working Group</vt:lpstr>
      <vt:lpstr>Internationalization Tag Set (ITS) 2.0</vt:lpstr>
      <vt:lpstr>Metadata example: “Translate” in HTML5 and XLIFF</vt:lpstr>
      <vt:lpstr>Metadata example: “Terminology” in HTML5 and XLIFF</vt:lpstr>
      <vt:lpstr>More about ITS 2.0 – e.g.:</vt:lpstr>
      <vt:lpstr>Plan and goal today</vt:lpstr>
    </vt:vector>
  </TitlesOfParts>
  <Company>ENLASO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Nieves Sande</cp:lastModifiedBy>
  <cp:revision>791</cp:revision>
  <dcterms:created xsi:type="dcterms:W3CDTF">2007-02-28T17:59:56Z</dcterms:created>
  <dcterms:modified xsi:type="dcterms:W3CDTF">2012-11-12T12:38:56Z</dcterms:modified>
</cp:coreProperties>
</file>