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59" r:id="rId6"/>
    <p:sldId id="261" r:id="rId7"/>
    <p:sldId id="262" r:id="rId8"/>
    <p:sldId id="264" r:id="rId9"/>
    <p:sldId id="263" r:id="rId10"/>
    <p:sldId id="265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97099F-D6B6-4D13-9EA9-BD740D0B2A0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B7A0AA-E264-4B01-94AC-32F9A496BB0D}">
      <dgm:prSet phldrT="[Text]" custT="1"/>
      <dgm:spPr/>
      <dgm:t>
        <a:bodyPr/>
        <a:lstStyle/>
        <a:p>
          <a:r>
            <a:rPr lang="en-IE" sz="1400" dirty="0" smtClean="0"/>
            <a:t>Web Content Management</a:t>
          </a:r>
          <a:endParaRPr lang="en-US" sz="1400" dirty="0"/>
        </a:p>
      </dgm:t>
    </dgm:pt>
    <dgm:pt modelId="{4DCAC221-1037-4B0A-98D5-27CA98FF1D7B}" type="parTrans" cxnId="{06709811-F2B6-4DCA-BF0B-6599BF8B1D15}">
      <dgm:prSet/>
      <dgm:spPr/>
      <dgm:t>
        <a:bodyPr/>
        <a:lstStyle/>
        <a:p>
          <a:endParaRPr lang="en-US"/>
        </a:p>
      </dgm:t>
    </dgm:pt>
    <dgm:pt modelId="{BE110E76-E5A4-46F6-8585-96645C6D7B45}" type="sibTrans" cxnId="{06709811-F2B6-4DCA-BF0B-6599BF8B1D15}">
      <dgm:prSet/>
      <dgm:spPr/>
      <dgm:t>
        <a:bodyPr/>
        <a:lstStyle/>
        <a:p>
          <a:endParaRPr lang="en-US"/>
        </a:p>
      </dgm:t>
    </dgm:pt>
    <dgm:pt modelId="{FF071508-76BD-4B6A-AB9F-F74C2093821E}">
      <dgm:prSet phldrT="[Text]"/>
      <dgm:spPr/>
      <dgm:t>
        <a:bodyPr/>
        <a:lstStyle/>
        <a:p>
          <a:r>
            <a:rPr lang="en-IE" dirty="0" smtClean="0"/>
            <a:t>Create &amp; Publish</a:t>
          </a:r>
          <a:endParaRPr lang="en-US" dirty="0"/>
        </a:p>
      </dgm:t>
    </dgm:pt>
    <dgm:pt modelId="{A86B3987-D5A9-48EB-8F11-8961F72E1388}" type="parTrans" cxnId="{4C57C9F2-52CC-47B8-9320-A655FBDA87CC}">
      <dgm:prSet/>
      <dgm:spPr/>
      <dgm:t>
        <a:bodyPr/>
        <a:lstStyle/>
        <a:p>
          <a:endParaRPr lang="en-US"/>
        </a:p>
      </dgm:t>
    </dgm:pt>
    <dgm:pt modelId="{9562B83E-F286-4527-BEE6-B84D848E9900}" type="sibTrans" cxnId="{4C57C9F2-52CC-47B8-9320-A655FBDA87CC}">
      <dgm:prSet/>
      <dgm:spPr/>
      <dgm:t>
        <a:bodyPr/>
        <a:lstStyle/>
        <a:p>
          <a:endParaRPr lang="en-US"/>
        </a:p>
      </dgm:t>
    </dgm:pt>
    <dgm:pt modelId="{9BD57360-8237-46A4-95BE-1D7B915FC7DD}">
      <dgm:prSet phldrT="[Text]"/>
      <dgm:spPr/>
      <dgm:t>
        <a:bodyPr/>
        <a:lstStyle/>
        <a:p>
          <a:r>
            <a:rPr lang="en-IE" dirty="0" smtClean="0"/>
            <a:t>CCMS -  OASIS DITA</a:t>
          </a:r>
          <a:endParaRPr lang="en-US" dirty="0"/>
        </a:p>
      </dgm:t>
    </dgm:pt>
    <dgm:pt modelId="{96E9EB93-A50A-4698-AE27-AFA60D2482EA}" type="parTrans" cxnId="{DA5A2778-D607-448D-B78B-46B5BFE48A4E}">
      <dgm:prSet/>
      <dgm:spPr/>
      <dgm:t>
        <a:bodyPr/>
        <a:lstStyle/>
        <a:p>
          <a:endParaRPr lang="en-US"/>
        </a:p>
      </dgm:t>
    </dgm:pt>
    <dgm:pt modelId="{E0023D1B-4678-4DC8-8C72-A6A20F17C215}" type="sibTrans" cxnId="{DA5A2778-D607-448D-B78B-46B5BFE48A4E}">
      <dgm:prSet/>
      <dgm:spPr/>
      <dgm:t>
        <a:bodyPr/>
        <a:lstStyle/>
        <a:p>
          <a:endParaRPr lang="en-US"/>
        </a:p>
      </dgm:t>
    </dgm:pt>
    <dgm:pt modelId="{F01BA05F-195E-45E6-B253-641D74090CAB}">
      <dgm:prSet phldrT="[Text]" custT="1"/>
      <dgm:spPr/>
      <dgm:t>
        <a:bodyPr/>
        <a:lstStyle/>
        <a:p>
          <a:r>
            <a:rPr lang="en-IE" sz="1800" dirty="0" smtClean="0"/>
            <a:t>L10N</a:t>
          </a:r>
          <a:endParaRPr lang="en-US" sz="1800" dirty="0"/>
        </a:p>
      </dgm:t>
    </dgm:pt>
    <dgm:pt modelId="{9F2EF4AD-128B-49F5-96FE-D955638B9668}" type="parTrans" cxnId="{DF3EEE16-E56C-4839-8FFE-D4ED79706EED}">
      <dgm:prSet/>
      <dgm:spPr/>
      <dgm:t>
        <a:bodyPr/>
        <a:lstStyle/>
        <a:p>
          <a:endParaRPr lang="en-US"/>
        </a:p>
      </dgm:t>
    </dgm:pt>
    <dgm:pt modelId="{52A39981-C93C-47E1-B7AB-1B0CB3426423}" type="sibTrans" cxnId="{DF3EEE16-E56C-4839-8FFE-D4ED79706EED}">
      <dgm:prSet/>
      <dgm:spPr/>
      <dgm:t>
        <a:bodyPr/>
        <a:lstStyle/>
        <a:p>
          <a:endParaRPr lang="en-US"/>
        </a:p>
      </dgm:t>
    </dgm:pt>
    <dgm:pt modelId="{3A453E7F-FEA7-4558-AC5B-2308EDDD7207}">
      <dgm:prSet phldrT="[Text]"/>
      <dgm:spPr/>
      <dgm:t>
        <a:bodyPr/>
        <a:lstStyle/>
        <a:p>
          <a:r>
            <a:rPr lang="en-IE" dirty="0" smtClean="0"/>
            <a:t>LSP Roundtrip</a:t>
          </a:r>
          <a:endParaRPr lang="en-US" dirty="0"/>
        </a:p>
      </dgm:t>
    </dgm:pt>
    <dgm:pt modelId="{3C8AA61D-833B-4E66-B8F9-9C5D4A998349}" type="parTrans" cxnId="{217924ED-E41E-4284-ACD5-C80A4441E9D4}">
      <dgm:prSet/>
      <dgm:spPr/>
      <dgm:t>
        <a:bodyPr/>
        <a:lstStyle/>
        <a:p>
          <a:endParaRPr lang="en-US"/>
        </a:p>
      </dgm:t>
    </dgm:pt>
    <dgm:pt modelId="{AFA5C995-73A4-4BB6-87A7-A62F32A77E7B}" type="sibTrans" cxnId="{217924ED-E41E-4284-ACD5-C80A4441E9D4}">
      <dgm:prSet/>
      <dgm:spPr/>
      <dgm:t>
        <a:bodyPr/>
        <a:lstStyle/>
        <a:p>
          <a:endParaRPr lang="en-US"/>
        </a:p>
      </dgm:t>
    </dgm:pt>
    <dgm:pt modelId="{A8B8B9E3-1964-48C1-AE2D-ADCE1812027D}">
      <dgm:prSet phldrT="[Text]"/>
      <dgm:spPr/>
      <dgm:t>
        <a:bodyPr/>
        <a:lstStyle/>
        <a:p>
          <a:r>
            <a:rPr lang="en-IE" dirty="0" smtClean="0"/>
            <a:t>OASIS XLIFF</a:t>
          </a:r>
          <a:endParaRPr lang="en-US" dirty="0"/>
        </a:p>
      </dgm:t>
    </dgm:pt>
    <dgm:pt modelId="{EA216A8F-3A96-4D93-84B9-029C40E98EB4}" type="parTrans" cxnId="{35AC231D-D51F-458E-B8DF-85ACBC506BF3}">
      <dgm:prSet/>
      <dgm:spPr/>
      <dgm:t>
        <a:bodyPr/>
        <a:lstStyle/>
        <a:p>
          <a:endParaRPr lang="en-US"/>
        </a:p>
      </dgm:t>
    </dgm:pt>
    <dgm:pt modelId="{A8763121-7278-420D-82DF-5B805D92A0E1}" type="sibTrans" cxnId="{35AC231D-D51F-458E-B8DF-85ACBC506BF3}">
      <dgm:prSet/>
      <dgm:spPr/>
      <dgm:t>
        <a:bodyPr/>
        <a:lstStyle/>
        <a:p>
          <a:endParaRPr lang="en-US"/>
        </a:p>
      </dgm:t>
    </dgm:pt>
    <dgm:pt modelId="{D89472C3-0EBF-47DC-A6E8-D10D3609F4E0}">
      <dgm:prSet phldrT="[Text]"/>
      <dgm:spPr/>
      <dgm:t>
        <a:bodyPr/>
        <a:lstStyle/>
        <a:p>
          <a:r>
            <a:rPr lang="en-IE" dirty="0" smtClean="0"/>
            <a:t>Language Technologies</a:t>
          </a:r>
          <a:endParaRPr lang="en-US" dirty="0"/>
        </a:p>
      </dgm:t>
    </dgm:pt>
    <dgm:pt modelId="{E69F393D-2987-4C61-BFD4-BAAA258AD208}" type="parTrans" cxnId="{A2494130-2E66-4DF8-BC35-30C92F8E2C5A}">
      <dgm:prSet/>
      <dgm:spPr/>
      <dgm:t>
        <a:bodyPr/>
        <a:lstStyle/>
        <a:p>
          <a:endParaRPr lang="en-US"/>
        </a:p>
      </dgm:t>
    </dgm:pt>
    <dgm:pt modelId="{72A048B7-F438-4329-AE68-66D5B12BCCF5}" type="sibTrans" cxnId="{A2494130-2E66-4DF8-BC35-30C92F8E2C5A}">
      <dgm:prSet/>
      <dgm:spPr/>
      <dgm:t>
        <a:bodyPr/>
        <a:lstStyle/>
        <a:p>
          <a:endParaRPr lang="en-US"/>
        </a:p>
      </dgm:t>
    </dgm:pt>
    <dgm:pt modelId="{719B4586-F36D-4B80-8CBE-8ECEBAC6AA0D}">
      <dgm:prSet phldrT="[Text]"/>
      <dgm:spPr/>
      <dgm:t>
        <a:bodyPr/>
        <a:lstStyle/>
        <a:p>
          <a:r>
            <a:rPr lang="en-IE" dirty="0" smtClean="0"/>
            <a:t>Machine translation</a:t>
          </a:r>
          <a:endParaRPr lang="en-US" dirty="0"/>
        </a:p>
      </dgm:t>
    </dgm:pt>
    <dgm:pt modelId="{885F15AA-BE5A-4CFE-9228-79986D3DA6ED}" type="parTrans" cxnId="{9E92A940-6C50-49DC-847A-FA88D728ACEC}">
      <dgm:prSet/>
      <dgm:spPr/>
      <dgm:t>
        <a:bodyPr/>
        <a:lstStyle/>
        <a:p>
          <a:endParaRPr lang="en-US"/>
        </a:p>
      </dgm:t>
    </dgm:pt>
    <dgm:pt modelId="{FBF6889C-2D1A-4354-8F8A-217D6181077F}" type="sibTrans" cxnId="{9E92A940-6C50-49DC-847A-FA88D728ACEC}">
      <dgm:prSet/>
      <dgm:spPr/>
      <dgm:t>
        <a:bodyPr/>
        <a:lstStyle/>
        <a:p>
          <a:endParaRPr lang="en-US"/>
        </a:p>
      </dgm:t>
    </dgm:pt>
    <dgm:pt modelId="{2785CD4E-104D-4F1B-A50B-EA5F502FA829}">
      <dgm:prSet phldrT="[Text]"/>
      <dgm:spPr/>
      <dgm:t>
        <a:bodyPr/>
        <a:lstStyle/>
        <a:p>
          <a:r>
            <a:rPr lang="en-IE" dirty="0" smtClean="0"/>
            <a:t>Text analytics</a:t>
          </a:r>
          <a:endParaRPr lang="en-US" dirty="0"/>
        </a:p>
      </dgm:t>
    </dgm:pt>
    <dgm:pt modelId="{C8AE51CB-B5CC-44EF-BBF5-FEE960CCBCBB}" type="parTrans" cxnId="{A5E2365C-1385-4B7C-9175-FA029DFF5DEE}">
      <dgm:prSet/>
      <dgm:spPr/>
      <dgm:t>
        <a:bodyPr/>
        <a:lstStyle/>
        <a:p>
          <a:endParaRPr lang="en-US"/>
        </a:p>
      </dgm:t>
    </dgm:pt>
    <dgm:pt modelId="{1FF6E84E-1D37-49E9-88EE-38E654A6D2EE}" type="sibTrans" cxnId="{A5E2365C-1385-4B7C-9175-FA029DFF5DEE}">
      <dgm:prSet/>
      <dgm:spPr/>
      <dgm:t>
        <a:bodyPr/>
        <a:lstStyle/>
        <a:p>
          <a:endParaRPr lang="en-US"/>
        </a:p>
      </dgm:t>
    </dgm:pt>
    <dgm:pt modelId="{E443CD18-097D-47DB-B64D-1D67A5AB41DB}">
      <dgm:prSet phldrT="[Text]"/>
      <dgm:spPr/>
      <dgm:t>
        <a:bodyPr/>
        <a:lstStyle/>
        <a:p>
          <a:r>
            <a:rPr lang="en-IE" dirty="0" smtClean="0"/>
            <a:t>CMS-based</a:t>
          </a:r>
          <a:endParaRPr lang="en-US" dirty="0"/>
        </a:p>
      </dgm:t>
    </dgm:pt>
    <dgm:pt modelId="{30724D0D-ECFA-45AF-8F95-BED1048546B3}" type="parTrans" cxnId="{1AECAA4C-75BF-4E0C-8C34-0DF5B33D90DD}">
      <dgm:prSet/>
      <dgm:spPr/>
    </dgm:pt>
    <dgm:pt modelId="{FB4C7944-C12D-4E05-887D-4C2682FB44D1}" type="sibTrans" cxnId="{1AECAA4C-75BF-4E0C-8C34-0DF5B33D90DD}">
      <dgm:prSet/>
      <dgm:spPr/>
    </dgm:pt>
    <dgm:pt modelId="{4DA427C0-B91D-4D1A-A59A-2DE7DF548D09}" type="pres">
      <dgm:prSet presAssocID="{B697099F-D6B6-4D13-9EA9-BD740D0B2A0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23F637-10EB-4577-8438-AA0A36BDA283}" type="pres">
      <dgm:prSet presAssocID="{B697099F-D6B6-4D13-9EA9-BD740D0B2A0D}" presName="cycle" presStyleCnt="0"/>
      <dgm:spPr/>
    </dgm:pt>
    <dgm:pt modelId="{D624E43A-B94B-4706-ACFC-68F036686AAD}" type="pres">
      <dgm:prSet presAssocID="{B697099F-D6B6-4D13-9EA9-BD740D0B2A0D}" presName="centerShape" presStyleCnt="0"/>
      <dgm:spPr/>
    </dgm:pt>
    <dgm:pt modelId="{C095BFCE-3388-486D-AA70-6B42CF939900}" type="pres">
      <dgm:prSet presAssocID="{B697099F-D6B6-4D13-9EA9-BD740D0B2A0D}" presName="connSite" presStyleLbl="node1" presStyleIdx="0" presStyleCnt="4"/>
      <dgm:spPr/>
    </dgm:pt>
    <dgm:pt modelId="{3319A620-695B-43FD-90AF-1FD5C0E4AF31}" type="pres">
      <dgm:prSet presAssocID="{B697099F-D6B6-4D13-9EA9-BD740D0B2A0D}" presName="visible" presStyleLbl="node1" presStyleIdx="0" presStyleCnt="4"/>
      <dgm:spPr>
        <a:solidFill>
          <a:schemeClr val="bg1"/>
        </a:solidFill>
      </dgm:spPr>
    </dgm:pt>
    <dgm:pt modelId="{B06CCF09-7A11-4CED-9AFD-FF680AAC6A3D}" type="pres">
      <dgm:prSet presAssocID="{4DCAC221-1037-4B0A-98D5-27CA98FF1D7B}" presName="Name25" presStyleLbl="parChTrans1D1" presStyleIdx="0" presStyleCnt="3"/>
      <dgm:spPr/>
      <dgm:t>
        <a:bodyPr/>
        <a:lstStyle/>
        <a:p>
          <a:endParaRPr lang="en-US"/>
        </a:p>
      </dgm:t>
    </dgm:pt>
    <dgm:pt modelId="{9CCC2626-75BE-4419-A43F-C86340CE930D}" type="pres">
      <dgm:prSet presAssocID="{37B7A0AA-E264-4B01-94AC-32F9A496BB0D}" presName="node" presStyleCnt="0"/>
      <dgm:spPr/>
    </dgm:pt>
    <dgm:pt modelId="{D8EF2A5B-890F-4591-A1D0-0ECCDB04C137}" type="pres">
      <dgm:prSet presAssocID="{37B7A0AA-E264-4B01-94AC-32F9A496BB0D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5817F-ABAD-4966-B48D-8B42EB7C5942}" type="pres">
      <dgm:prSet presAssocID="{37B7A0AA-E264-4B01-94AC-32F9A496BB0D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96E26C-3E8D-4526-AA5B-C364AD98005D}" type="pres">
      <dgm:prSet presAssocID="{9F2EF4AD-128B-49F5-96FE-D955638B9668}" presName="Name25" presStyleLbl="parChTrans1D1" presStyleIdx="1" presStyleCnt="3"/>
      <dgm:spPr/>
      <dgm:t>
        <a:bodyPr/>
        <a:lstStyle/>
        <a:p>
          <a:endParaRPr lang="en-US"/>
        </a:p>
      </dgm:t>
    </dgm:pt>
    <dgm:pt modelId="{AB4D3DAD-9FA0-4CDC-8089-E8B646C739B3}" type="pres">
      <dgm:prSet presAssocID="{F01BA05F-195E-45E6-B253-641D74090CAB}" presName="node" presStyleCnt="0"/>
      <dgm:spPr/>
    </dgm:pt>
    <dgm:pt modelId="{4018BCD4-A2F3-4E61-936D-65983666CDA5}" type="pres">
      <dgm:prSet presAssocID="{F01BA05F-195E-45E6-B253-641D74090CAB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EBF8AC-9649-4CA3-8013-B77A2320E634}" type="pres">
      <dgm:prSet presAssocID="{F01BA05F-195E-45E6-B253-641D74090CAB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A52B61-9BCC-4B6D-890D-354CA3F92CF7}" type="pres">
      <dgm:prSet presAssocID="{E69F393D-2987-4C61-BFD4-BAAA258AD208}" presName="Name25" presStyleLbl="parChTrans1D1" presStyleIdx="2" presStyleCnt="3"/>
      <dgm:spPr/>
      <dgm:t>
        <a:bodyPr/>
        <a:lstStyle/>
        <a:p>
          <a:endParaRPr lang="en-US"/>
        </a:p>
      </dgm:t>
    </dgm:pt>
    <dgm:pt modelId="{61C3F73B-5253-4331-8579-049D670B6C46}" type="pres">
      <dgm:prSet presAssocID="{D89472C3-0EBF-47DC-A6E8-D10D3609F4E0}" presName="node" presStyleCnt="0"/>
      <dgm:spPr/>
    </dgm:pt>
    <dgm:pt modelId="{B126A6E3-A617-4DCD-B00A-4504FF4F7424}" type="pres">
      <dgm:prSet presAssocID="{D89472C3-0EBF-47DC-A6E8-D10D3609F4E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B2A639-B4EF-411B-90D7-0130E61A86FF}" type="pres">
      <dgm:prSet presAssocID="{D89472C3-0EBF-47DC-A6E8-D10D3609F4E0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709811-F2B6-4DCA-BF0B-6599BF8B1D15}" srcId="{B697099F-D6B6-4D13-9EA9-BD740D0B2A0D}" destId="{37B7A0AA-E264-4B01-94AC-32F9A496BB0D}" srcOrd="0" destOrd="0" parTransId="{4DCAC221-1037-4B0A-98D5-27CA98FF1D7B}" sibTransId="{BE110E76-E5A4-46F6-8585-96645C6D7B45}"/>
    <dgm:cxn modelId="{02846CF3-D4F2-4E7B-92C0-5893CC124DDF}" type="presOf" srcId="{719B4586-F36D-4B80-8CBE-8ECEBAC6AA0D}" destId="{B6B2A639-B4EF-411B-90D7-0130E61A86FF}" srcOrd="0" destOrd="0" presId="urn:microsoft.com/office/officeart/2005/8/layout/radial2"/>
    <dgm:cxn modelId="{A5E2365C-1385-4B7C-9175-FA029DFF5DEE}" srcId="{D89472C3-0EBF-47DC-A6E8-D10D3609F4E0}" destId="{2785CD4E-104D-4F1B-A50B-EA5F502FA829}" srcOrd="1" destOrd="0" parTransId="{C8AE51CB-B5CC-44EF-BBF5-FEE960CCBCBB}" sibTransId="{1FF6E84E-1D37-49E9-88EE-38E654A6D2EE}"/>
    <dgm:cxn modelId="{DA5A2778-D607-448D-B78B-46B5BFE48A4E}" srcId="{37B7A0AA-E264-4B01-94AC-32F9A496BB0D}" destId="{9BD57360-8237-46A4-95BE-1D7B915FC7DD}" srcOrd="1" destOrd="0" parTransId="{96E9EB93-A50A-4698-AE27-AFA60D2482EA}" sibTransId="{E0023D1B-4678-4DC8-8C72-A6A20F17C215}"/>
    <dgm:cxn modelId="{E753FB5C-F92A-49C0-A838-0641090E9662}" type="presOf" srcId="{E443CD18-097D-47DB-B64D-1D67A5AB41DB}" destId="{FEEBF8AC-9649-4CA3-8013-B77A2320E634}" srcOrd="0" destOrd="2" presId="urn:microsoft.com/office/officeart/2005/8/layout/radial2"/>
    <dgm:cxn modelId="{1AECAA4C-75BF-4E0C-8C34-0DF5B33D90DD}" srcId="{F01BA05F-195E-45E6-B253-641D74090CAB}" destId="{E443CD18-097D-47DB-B64D-1D67A5AB41DB}" srcOrd="2" destOrd="0" parTransId="{30724D0D-ECFA-45AF-8F95-BED1048546B3}" sibTransId="{FB4C7944-C12D-4E05-887D-4C2682FB44D1}"/>
    <dgm:cxn modelId="{A46A3610-F7C6-4BC9-8FEC-7043D0ACE4C5}" type="presOf" srcId="{3A453E7F-FEA7-4558-AC5B-2308EDDD7207}" destId="{FEEBF8AC-9649-4CA3-8013-B77A2320E634}" srcOrd="0" destOrd="0" presId="urn:microsoft.com/office/officeart/2005/8/layout/radial2"/>
    <dgm:cxn modelId="{0ACF7CAA-C6ED-4139-9C8F-D87DCE7080AE}" type="presOf" srcId="{37B7A0AA-E264-4B01-94AC-32F9A496BB0D}" destId="{D8EF2A5B-890F-4591-A1D0-0ECCDB04C137}" srcOrd="0" destOrd="0" presId="urn:microsoft.com/office/officeart/2005/8/layout/radial2"/>
    <dgm:cxn modelId="{FA90B5D8-9B90-4C2D-8225-5743122E8595}" type="presOf" srcId="{2785CD4E-104D-4F1B-A50B-EA5F502FA829}" destId="{B6B2A639-B4EF-411B-90D7-0130E61A86FF}" srcOrd="0" destOrd="1" presId="urn:microsoft.com/office/officeart/2005/8/layout/radial2"/>
    <dgm:cxn modelId="{A2494130-2E66-4DF8-BC35-30C92F8E2C5A}" srcId="{B697099F-D6B6-4D13-9EA9-BD740D0B2A0D}" destId="{D89472C3-0EBF-47DC-A6E8-D10D3609F4E0}" srcOrd="2" destOrd="0" parTransId="{E69F393D-2987-4C61-BFD4-BAAA258AD208}" sibTransId="{72A048B7-F438-4329-AE68-66D5B12BCCF5}"/>
    <dgm:cxn modelId="{D1F5D03C-74D9-4205-AB20-60A7F41AAE8D}" type="presOf" srcId="{E69F393D-2987-4C61-BFD4-BAAA258AD208}" destId="{7BA52B61-9BCC-4B6D-890D-354CA3F92CF7}" srcOrd="0" destOrd="0" presId="urn:microsoft.com/office/officeart/2005/8/layout/radial2"/>
    <dgm:cxn modelId="{35AC231D-D51F-458E-B8DF-85ACBC506BF3}" srcId="{F01BA05F-195E-45E6-B253-641D74090CAB}" destId="{A8B8B9E3-1964-48C1-AE2D-ADCE1812027D}" srcOrd="1" destOrd="0" parTransId="{EA216A8F-3A96-4D93-84B9-029C40E98EB4}" sibTransId="{A8763121-7278-420D-82DF-5B805D92A0E1}"/>
    <dgm:cxn modelId="{73F5F255-E81F-46C0-9EB3-4351C741930F}" type="presOf" srcId="{9BD57360-8237-46A4-95BE-1D7B915FC7DD}" destId="{5425817F-ABAD-4966-B48D-8B42EB7C5942}" srcOrd="0" destOrd="1" presId="urn:microsoft.com/office/officeart/2005/8/layout/radial2"/>
    <dgm:cxn modelId="{9E92A940-6C50-49DC-847A-FA88D728ACEC}" srcId="{D89472C3-0EBF-47DC-A6E8-D10D3609F4E0}" destId="{719B4586-F36D-4B80-8CBE-8ECEBAC6AA0D}" srcOrd="0" destOrd="0" parTransId="{885F15AA-BE5A-4CFE-9228-79986D3DA6ED}" sibTransId="{FBF6889C-2D1A-4354-8F8A-217D6181077F}"/>
    <dgm:cxn modelId="{217924ED-E41E-4284-ACD5-C80A4441E9D4}" srcId="{F01BA05F-195E-45E6-B253-641D74090CAB}" destId="{3A453E7F-FEA7-4558-AC5B-2308EDDD7207}" srcOrd="0" destOrd="0" parTransId="{3C8AA61D-833B-4E66-B8F9-9C5D4A998349}" sibTransId="{AFA5C995-73A4-4BB6-87A7-A62F32A77E7B}"/>
    <dgm:cxn modelId="{8332F2BE-112B-451A-8E80-883485672591}" type="presOf" srcId="{A8B8B9E3-1964-48C1-AE2D-ADCE1812027D}" destId="{FEEBF8AC-9649-4CA3-8013-B77A2320E634}" srcOrd="0" destOrd="1" presId="urn:microsoft.com/office/officeart/2005/8/layout/radial2"/>
    <dgm:cxn modelId="{2B4D9DF1-D60B-4935-885E-EC0CD6A42030}" type="presOf" srcId="{B697099F-D6B6-4D13-9EA9-BD740D0B2A0D}" destId="{4DA427C0-B91D-4D1A-A59A-2DE7DF548D09}" srcOrd="0" destOrd="0" presId="urn:microsoft.com/office/officeart/2005/8/layout/radial2"/>
    <dgm:cxn modelId="{4C57C9F2-52CC-47B8-9320-A655FBDA87CC}" srcId="{37B7A0AA-E264-4B01-94AC-32F9A496BB0D}" destId="{FF071508-76BD-4B6A-AB9F-F74C2093821E}" srcOrd="0" destOrd="0" parTransId="{A86B3987-D5A9-48EB-8F11-8961F72E1388}" sibTransId="{9562B83E-F286-4527-BEE6-B84D848E9900}"/>
    <dgm:cxn modelId="{5F3459FE-1652-47D4-878E-7A656EE7894A}" type="presOf" srcId="{4DCAC221-1037-4B0A-98D5-27CA98FF1D7B}" destId="{B06CCF09-7A11-4CED-9AFD-FF680AAC6A3D}" srcOrd="0" destOrd="0" presId="urn:microsoft.com/office/officeart/2005/8/layout/radial2"/>
    <dgm:cxn modelId="{DF3EEE16-E56C-4839-8FFE-D4ED79706EED}" srcId="{B697099F-D6B6-4D13-9EA9-BD740D0B2A0D}" destId="{F01BA05F-195E-45E6-B253-641D74090CAB}" srcOrd="1" destOrd="0" parTransId="{9F2EF4AD-128B-49F5-96FE-D955638B9668}" sibTransId="{52A39981-C93C-47E1-B7AB-1B0CB3426423}"/>
    <dgm:cxn modelId="{A1AA1EFA-EFA9-4254-AD00-6D51F6510DA4}" type="presOf" srcId="{F01BA05F-195E-45E6-B253-641D74090CAB}" destId="{4018BCD4-A2F3-4E61-936D-65983666CDA5}" srcOrd="0" destOrd="0" presId="urn:microsoft.com/office/officeart/2005/8/layout/radial2"/>
    <dgm:cxn modelId="{607E1A1F-C819-4FF2-95DB-4ACBAC58BF52}" type="presOf" srcId="{9F2EF4AD-128B-49F5-96FE-D955638B9668}" destId="{5296E26C-3E8D-4526-AA5B-C364AD98005D}" srcOrd="0" destOrd="0" presId="urn:microsoft.com/office/officeart/2005/8/layout/radial2"/>
    <dgm:cxn modelId="{5E495B00-D45A-4895-8432-9DBADB1A318A}" type="presOf" srcId="{D89472C3-0EBF-47DC-A6E8-D10D3609F4E0}" destId="{B126A6E3-A617-4DCD-B00A-4504FF4F7424}" srcOrd="0" destOrd="0" presId="urn:microsoft.com/office/officeart/2005/8/layout/radial2"/>
    <dgm:cxn modelId="{9F3217B3-777D-457B-ABAB-0E7B1644B594}" type="presOf" srcId="{FF071508-76BD-4B6A-AB9F-F74C2093821E}" destId="{5425817F-ABAD-4966-B48D-8B42EB7C5942}" srcOrd="0" destOrd="0" presId="urn:microsoft.com/office/officeart/2005/8/layout/radial2"/>
    <dgm:cxn modelId="{33D3A1F7-9E4F-4669-92F8-6FCE390F5DA2}" type="presParOf" srcId="{4DA427C0-B91D-4D1A-A59A-2DE7DF548D09}" destId="{7723F637-10EB-4577-8438-AA0A36BDA283}" srcOrd="0" destOrd="0" presId="urn:microsoft.com/office/officeart/2005/8/layout/radial2"/>
    <dgm:cxn modelId="{704FD7F6-94BB-4147-A8CD-CE9FBC30B63F}" type="presParOf" srcId="{7723F637-10EB-4577-8438-AA0A36BDA283}" destId="{D624E43A-B94B-4706-ACFC-68F036686AAD}" srcOrd="0" destOrd="0" presId="urn:microsoft.com/office/officeart/2005/8/layout/radial2"/>
    <dgm:cxn modelId="{26699D29-45DF-4964-88AE-881E09797980}" type="presParOf" srcId="{D624E43A-B94B-4706-ACFC-68F036686AAD}" destId="{C095BFCE-3388-486D-AA70-6B42CF939900}" srcOrd="0" destOrd="0" presId="urn:microsoft.com/office/officeart/2005/8/layout/radial2"/>
    <dgm:cxn modelId="{AF0579DD-C792-4BEE-888C-62E5095E99C9}" type="presParOf" srcId="{D624E43A-B94B-4706-ACFC-68F036686AAD}" destId="{3319A620-695B-43FD-90AF-1FD5C0E4AF31}" srcOrd="1" destOrd="0" presId="urn:microsoft.com/office/officeart/2005/8/layout/radial2"/>
    <dgm:cxn modelId="{75D31013-B145-4144-96BE-D755FB44F2B7}" type="presParOf" srcId="{7723F637-10EB-4577-8438-AA0A36BDA283}" destId="{B06CCF09-7A11-4CED-9AFD-FF680AAC6A3D}" srcOrd="1" destOrd="0" presId="urn:microsoft.com/office/officeart/2005/8/layout/radial2"/>
    <dgm:cxn modelId="{3D925D73-C136-42BB-A71D-28047EF4FAD1}" type="presParOf" srcId="{7723F637-10EB-4577-8438-AA0A36BDA283}" destId="{9CCC2626-75BE-4419-A43F-C86340CE930D}" srcOrd="2" destOrd="0" presId="urn:microsoft.com/office/officeart/2005/8/layout/radial2"/>
    <dgm:cxn modelId="{C2BB73AD-F2FE-42DA-A2E4-1EEA21F26D99}" type="presParOf" srcId="{9CCC2626-75BE-4419-A43F-C86340CE930D}" destId="{D8EF2A5B-890F-4591-A1D0-0ECCDB04C137}" srcOrd="0" destOrd="0" presId="urn:microsoft.com/office/officeart/2005/8/layout/radial2"/>
    <dgm:cxn modelId="{4AA0EA8B-63FA-4EF3-A021-D0D4A00B2D05}" type="presParOf" srcId="{9CCC2626-75BE-4419-A43F-C86340CE930D}" destId="{5425817F-ABAD-4966-B48D-8B42EB7C5942}" srcOrd="1" destOrd="0" presId="urn:microsoft.com/office/officeart/2005/8/layout/radial2"/>
    <dgm:cxn modelId="{48C15BFC-B37F-41EF-8C9E-0BC3FAD5E75C}" type="presParOf" srcId="{7723F637-10EB-4577-8438-AA0A36BDA283}" destId="{5296E26C-3E8D-4526-AA5B-C364AD98005D}" srcOrd="3" destOrd="0" presId="urn:microsoft.com/office/officeart/2005/8/layout/radial2"/>
    <dgm:cxn modelId="{AA82CDA5-D5FD-45F0-BE29-92EE9FAA5BCE}" type="presParOf" srcId="{7723F637-10EB-4577-8438-AA0A36BDA283}" destId="{AB4D3DAD-9FA0-4CDC-8089-E8B646C739B3}" srcOrd="4" destOrd="0" presId="urn:microsoft.com/office/officeart/2005/8/layout/radial2"/>
    <dgm:cxn modelId="{F2371F75-8C8F-4A98-98CD-4A02D22619F4}" type="presParOf" srcId="{AB4D3DAD-9FA0-4CDC-8089-E8B646C739B3}" destId="{4018BCD4-A2F3-4E61-936D-65983666CDA5}" srcOrd="0" destOrd="0" presId="urn:microsoft.com/office/officeart/2005/8/layout/radial2"/>
    <dgm:cxn modelId="{78400078-FD9C-48EB-A02E-6A3291FBCF00}" type="presParOf" srcId="{AB4D3DAD-9FA0-4CDC-8089-E8B646C739B3}" destId="{FEEBF8AC-9649-4CA3-8013-B77A2320E634}" srcOrd="1" destOrd="0" presId="urn:microsoft.com/office/officeart/2005/8/layout/radial2"/>
    <dgm:cxn modelId="{9D57477F-6CDF-4D38-9241-7CDA79505F18}" type="presParOf" srcId="{7723F637-10EB-4577-8438-AA0A36BDA283}" destId="{7BA52B61-9BCC-4B6D-890D-354CA3F92CF7}" srcOrd="5" destOrd="0" presId="urn:microsoft.com/office/officeart/2005/8/layout/radial2"/>
    <dgm:cxn modelId="{E51AC87A-9C3D-4B32-A4AA-126220483C7F}" type="presParOf" srcId="{7723F637-10EB-4577-8438-AA0A36BDA283}" destId="{61C3F73B-5253-4331-8579-049D670B6C46}" srcOrd="6" destOrd="0" presId="urn:microsoft.com/office/officeart/2005/8/layout/radial2"/>
    <dgm:cxn modelId="{44297D44-ADEE-4766-85F4-500105BE8601}" type="presParOf" srcId="{61C3F73B-5253-4331-8579-049D670B6C46}" destId="{B126A6E3-A617-4DCD-B00A-4504FF4F7424}" srcOrd="0" destOrd="0" presId="urn:microsoft.com/office/officeart/2005/8/layout/radial2"/>
    <dgm:cxn modelId="{5D2C29C9-E751-465A-87B3-D35895102CCE}" type="presParOf" srcId="{61C3F73B-5253-4331-8579-049D670B6C46}" destId="{B6B2A639-B4EF-411B-90D7-0130E61A86F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A52B61-9BCC-4B6D-890D-354CA3F92CF7}">
      <dsp:nvSpPr>
        <dsp:cNvPr id="0" name=""/>
        <dsp:cNvSpPr/>
      </dsp:nvSpPr>
      <dsp:spPr>
        <a:xfrm rot="2563033">
          <a:off x="2899379" y="3688778"/>
          <a:ext cx="793386" cy="52382"/>
        </a:xfrm>
        <a:custGeom>
          <a:avLst/>
          <a:gdLst/>
          <a:ahLst/>
          <a:cxnLst/>
          <a:rect l="0" t="0" r="0" b="0"/>
          <a:pathLst>
            <a:path>
              <a:moveTo>
                <a:pt x="0" y="26191"/>
              </a:moveTo>
              <a:lnTo>
                <a:pt x="793386" y="261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96E26C-3E8D-4526-AA5B-C364AD98005D}">
      <dsp:nvSpPr>
        <dsp:cNvPr id="0" name=""/>
        <dsp:cNvSpPr/>
      </dsp:nvSpPr>
      <dsp:spPr>
        <a:xfrm>
          <a:off x="3004617" y="2602708"/>
          <a:ext cx="882688" cy="52382"/>
        </a:xfrm>
        <a:custGeom>
          <a:avLst/>
          <a:gdLst/>
          <a:ahLst/>
          <a:cxnLst/>
          <a:rect l="0" t="0" r="0" b="0"/>
          <a:pathLst>
            <a:path>
              <a:moveTo>
                <a:pt x="0" y="26191"/>
              </a:moveTo>
              <a:lnTo>
                <a:pt x="882688" y="261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6CCF09-7A11-4CED-9AFD-FF680AAC6A3D}">
      <dsp:nvSpPr>
        <dsp:cNvPr id="0" name=""/>
        <dsp:cNvSpPr/>
      </dsp:nvSpPr>
      <dsp:spPr>
        <a:xfrm rot="19036967">
          <a:off x="2899379" y="1516638"/>
          <a:ext cx="793386" cy="52382"/>
        </a:xfrm>
        <a:custGeom>
          <a:avLst/>
          <a:gdLst/>
          <a:ahLst/>
          <a:cxnLst/>
          <a:rect l="0" t="0" r="0" b="0"/>
          <a:pathLst>
            <a:path>
              <a:moveTo>
                <a:pt x="0" y="26191"/>
              </a:moveTo>
              <a:lnTo>
                <a:pt x="793386" y="261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19A620-695B-43FD-90AF-1FD5C0E4AF31}">
      <dsp:nvSpPr>
        <dsp:cNvPr id="0" name=""/>
        <dsp:cNvSpPr/>
      </dsp:nvSpPr>
      <dsp:spPr>
        <a:xfrm>
          <a:off x="855822" y="1364902"/>
          <a:ext cx="2527994" cy="2527994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EF2A5B-890F-4591-A1D0-0ECCDB04C137}">
      <dsp:nvSpPr>
        <dsp:cNvPr id="0" name=""/>
        <dsp:cNvSpPr/>
      </dsp:nvSpPr>
      <dsp:spPr>
        <a:xfrm>
          <a:off x="3386332" y="840"/>
          <a:ext cx="1516796" cy="15167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400" kern="1200" dirty="0" smtClean="0"/>
            <a:t>Web Content Management</a:t>
          </a:r>
          <a:endParaRPr lang="en-US" sz="1400" kern="1200" dirty="0"/>
        </a:p>
      </dsp:txBody>
      <dsp:txXfrm>
        <a:off x="3386332" y="840"/>
        <a:ext cx="1516796" cy="1516796"/>
      </dsp:txXfrm>
    </dsp:sp>
    <dsp:sp modelId="{5425817F-ABAD-4966-B48D-8B42EB7C5942}">
      <dsp:nvSpPr>
        <dsp:cNvPr id="0" name=""/>
        <dsp:cNvSpPr/>
      </dsp:nvSpPr>
      <dsp:spPr>
        <a:xfrm>
          <a:off x="5054808" y="840"/>
          <a:ext cx="2275195" cy="151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2600" kern="1200" dirty="0" smtClean="0"/>
            <a:t>Create &amp; Publish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2600" kern="1200" dirty="0" smtClean="0"/>
            <a:t>CCMS -  OASIS DITA</a:t>
          </a:r>
          <a:endParaRPr lang="en-US" sz="2600" kern="1200" dirty="0"/>
        </a:p>
      </dsp:txBody>
      <dsp:txXfrm>
        <a:off x="5054808" y="840"/>
        <a:ext cx="2275195" cy="1516796"/>
      </dsp:txXfrm>
    </dsp:sp>
    <dsp:sp modelId="{4018BCD4-A2F3-4E61-936D-65983666CDA5}">
      <dsp:nvSpPr>
        <dsp:cNvPr id="0" name=""/>
        <dsp:cNvSpPr/>
      </dsp:nvSpPr>
      <dsp:spPr>
        <a:xfrm>
          <a:off x="3887306" y="1870501"/>
          <a:ext cx="1516796" cy="15167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800" kern="1200" dirty="0" smtClean="0"/>
            <a:t>L10N</a:t>
          </a:r>
          <a:endParaRPr lang="en-US" sz="1800" kern="1200" dirty="0"/>
        </a:p>
      </dsp:txBody>
      <dsp:txXfrm>
        <a:off x="3887306" y="1870501"/>
        <a:ext cx="1516796" cy="1516796"/>
      </dsp:txXfrm>
    </dsp:sp>
    <dsp:sp modelId="{FEEBF8AC-9649-4CA3-8013-B77A2320E634}">
      <dsp:nvSpPr>
        <dsp:cNvPr id="0" name=""/>
        <dsp:cNvSpPr/>
      </dsp:nvSpPr>
      <dsp:spPr>
        <a:xfrm>
          <a:off x="5555782" y="1870501"/>
          <a:ext cx="2275195" cy="151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2600" kern="1200" dirty="0" smtClean="0"/>
            <a:t>LSP Roundtrip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2600" kern="1200" dirty="0" smtClean="0"/>
            <a:t>OASIS XLIFF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2600" kern="1200" dirty="0" smtClean="0"/>
            <a:t>CMS-based</a:t>
          </a:r>
          <a:endParaRPr lang="en-US" sz="2600" kern="1200" dirty="0"/>
        </a:p>
      </dsp:txBody>
      <dsp:txXfrm>
        <a:off x="5555782" y="1870501"/>
        <a:ext cx="2275195" cy="1516796"/>
      </dsp:txXfrm>
    </dsp:sp>
    <dsp:sp modelId="{B126A6E3-A617-4DCD-B00A-4504FF4F7424}">
      <dsp:nvSpPr>
        <dsp:cNvPr id="0" name=""/>
        <dsp:cNvSpPr/>
      </dsp:nvSpPr>
      <dsp:spPr>
        <a:xfrm>
          <a:off x="3386332" y="3740162"/>
          <a:ext cx="1516796" cy="15167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1500" kern="1200" dirty="0" smtClean="0"/>
            <a:t>Language Technologies</a:t>
          </a:r>
          <a:endParaRPr lang="en-US" sz="1500" kern="1200" dirty="0"/>
        </a:p>
      </dsp:txBody>
      <dsp:txXfrm>
        <a:off x="3386332" y="3740162"/>
        <a:ext cx="1516796" cy="1516796"/>
      </dsp:txXfrm>
    </dsp:sp>
    <dsp:sp modelId="{B6B2A639-B4EF-411B-90D7-0130E61A86FF}">
      <dsp:nvSpPr>
        <dsp:cNvPr id="0" name=""/>
        <dsp:cNvSpPr/>
      </dsp:nvSpPr>
      <dsp:spPr>
        <a:xfrm>
          <a:off x="5054808" y="3740162"/>
          <a:ext cx="2275195" cy="151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2600" kern="1200" dirty="0" smtClean="0"/>
            <a:t>Machine translation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E" sz="2600" kern="1200" dirty="0" smtClean="0"/>
            <a:t>Text analytics</a:t>
          </a:r>
          <a:endParaRPr lang="en-US" sz="2600" kern="1200" dirty="0"/>
        </a:p>
      </dsp:txBody>
      <dsp:txXfrm>
        <a:off x="5054808" y="3740162"/>
        <a:ext cx="2275195" cy="1516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8574A-FA00-43CC-8066-496966502FC1}" type="slidenum">
              <a:rPr lang="en-IE" smtClean="0"/>
              <a:pPr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xmlns="" val="103574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3512-2563-489E-8EE6-0A364319C07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857369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3512-2563-489E-8EE6-0A364319C07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84608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3512-2563-489E-8EE6-0A364319C07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618758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3512-2563-489E-8EE6-0A364319C07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2042264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3512-2563-489E-8EE6-0A364319C07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3889458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3512-2563-489E-8EE6-0A364319C07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1182522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3512-2563-489E-8EE6-0A364319C07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1934248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3512-2563-489E-8EE6-0A364319C07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314885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3512-2563-489E-8EE6-0A364319C07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321902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A3512-2563-489E-8EE6-0A364319C07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3581136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F8848-6D45-4F27-B47C-7787A54F768C}" type="datetimeFigureOut">
              <a:rPr lang="en-IE" smtClean="0"/>
              <a:pPr/>
              <a:t>19/04/2012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A3512-2563-489E-8EE6-0A364319C07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347093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IE" sz="6700" b="1" dirty="0" smtClean="0"/>
              <a:t>The Multilingual Web </a:t>
            </a:r>
            <a:r>
              <a:rPr lang="en-IE" sz="6000" dirty="0" smtClean="0"/>
              <a:t/>
            </a:r>
            <a:br>
              <a:rPr lang="en-IE" sz="6000" dirty="0" smtClean="0"/>
            </a:br>
            <a:r>
              <a:rPr lang="en-IE" dirty="0" smtClean="0"/>
              <a:t/>
            </a:r>
            <a:br>
              <a:rPr lang="en-IE" dirty="0" smtClean="0"/>
            </a:br>
            <a:r>
              <a:rPr lang="en-IE" dirty="0" smtClean="0"/>
              <a:t>http://www.multilingualweb.eu/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8688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IE" dirty="0" smtClean="0"/>
          </a:p>
          <a:p>
            <a:r>
              <a:rPr lang="en-IE" dirty="0" smtClean="0"/>
              <a:t>David </a:t>
            </a:r>
            <a:r>
              <a:rPr lang="en-IE" dirty="0" err="1" smtClean="0"/>
              <a:t>Filip</a:t>
            </a:r>
            <a:r>
              <a:rPr lang="en-IE" dirty="0" smtClean="0"/>
              <a:t>, David Lewis, Felix Sasaki</a:t>
            </a:r>
          </a:p>
          <a:p>
            <a:endParaRPr lang="en-IE" dirty="0" smtClean="0"/>
          </a:p>
          <a:p>
            <a:r>
              <a:rPr lang="en-IE" dirty="0" smtClean="0"/>
              <a:t>dave.lewis@cs.tcd.ie</a:t>
            </a:r>
          </a:p>
          <a:p>
            <a:endParaRPr lang="en-I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76672"/>
            <a:ext cx="19526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692696"/>
            <a:ext cx="183620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06062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CMS-L10N integration via RDF &amp; XLIFF</a:t>
            </a:r>
            <a:endParaRPr lang="en-US" dirty="0"/>
          </a:p>
        </p:txBody>
      </p:sp>
      <p:pic>
        <p:nvPicPr>
          <p:cNvPr id="20" name="Picture 19" descr="ScreenshotVisualizer.png"/>
          <p:cNvPicPr>
            <a:picLocks noChangeAspect="1"/>
          </p:cNvPicPr>
          <p:nvPr/>
        </p:nvPicPr>
        <p:blipFill>
          <a:blip r:embed="rId2" cstate="print"/>
          <a:srcRect l="8473" r="9360" b="13140"/>
          <a:stretch>
            <a:fillRect/>
          </a:stretch>
        </p:blipFill>
        <p:spPr>
          <a:xfrm>
            <a:off x="1691680" y="1340768"/>
            <a:ext cx="3358154" cy="2448272"/>
          </a:xfrm>
          <a:prstGeom prst="rect">
            <a:avLst/>
          </a:prstGeom>
          <a:ln>
            <a:solidFill>
              <a:schemeClr val="tx2"/>
            </a:solidFill>
          </a:ln>
        </p:spPr>
      </p:pic>
      <p:pic>
        <p:nvPicPr>
          <p:cNvPr id="21" name="Picture 20" descr="ScreenshotJobPage.png"/>
          <p:cNvPicPr>
            <a:picLocks noChangeAspect="1"/>
          </p:cNvPicPr>
          <p:nvPr/>
        </p:nvPicPr>
        <p:blipFill>
          <a:blip r:embed="rId3" cstate="print"/>
          <a:srcRect l="9078" r="10134" b="37894"/>
          <a:stretch>
            <a:fillRect/>
          </a:stretch>
        </p:blipFill>
        <p:spPr>
          <a:xfrm>
            <a:off x="-1" y="2780928"/>
            <a:ext cx="3523421" cy="1868072"/>
          </a:xfrm>
          <a:prstGeom prst="rect">
            <a:avLst/>
          </a:prstGeom>
          <a:ln>
            <a:solidFill>
              <a:schemeClr val="tx2"/>
            </a:solidFill>
          </a:ln>
        </p:spPr>
      </p:pic>
      <p:grpSp>
        <p:nvGrpSpPr>
          <p:cNvPr id="29" name="Group 28"/>
          <p:cNvGrpSpPr/>
          <p:nvPr/>
        </p:nvGrpSpPr>
        <p:grpSpPr>
          <a:xfrm>
            <a:off x="5076056" y="1844824"/>
            <a:ext cx="3744416" cy="4270125"/>
            <a:chOff x="4634288" y="1679155"/>
            <a:chExt cx="3744416" cy="4270125"/>
          </a:xfrm>
        </p:grpSpPr>
        <p:sp>
          <p:nvSpPr>
            <p:cNvPr id="4" name="Rounded Rectangle 3"/>
            <p:cNvSpPr/>
            <p:nvPr/>
          </p:nvSpPr>
          <p:spPr>
            <a:xfrm>
              <a:off x="5073202" y="1679155"/>
              <a:ext cx="2126388" cy="4157472"/>
            </a:xfrm>
            <a:prstGeom prst="roundRect">
              <a:avLst>
                <a:gd name="adj" fmla="val 4660"/>
              </a:avLst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>
                  <a:solidFill>
                    <a:srgbClr val="0070C0"/>
                  </a:solidFill>
                </a:rPr>
                <a:t>Apache Web Server:</a:t>
              </a:r>
            </a:p>
            <a:p>
              <a:pPr algn="ctr"/>
              <a:r>
                <a:rPr lang="en-GB" sz="1100" dirty="0" err="1" smtClean="0">
                  <a:solidFill>
                    <a:srgbClr val="0070C0"/>
                  </a:solidFill>
                </a:rPr>
                <a:t>Servlet</a:t>
              </a:r>
              <a:r>
                <a:rPr lang="en-GB" sz="1100" dirty="0" smtClean="0">
                  <a:solidFill>
                    <a:srgbClr val="0070C0"/>
                  </a:solidFill>
                </a:rPr>
                <a:t> container</a:t>
              </a: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GB" sz="1400" dirty="0" smtClean="0">
                <a:solidFill>
                  <a:srgbClr val="0070C0"/>
                </a:solidFill>
              </a:endParaRPr>
            </a:p>
            <a:p>
              <a:pPr algn="ctr"/>
              <a:endParaRPr lang="en-US" sz="1400" dirty="0">
                <a:solidFill>
                  <a:srgbClr val="0070C0"/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4634288" y="1684051"/>
              <a:ext cx="389254" cy="4171489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1400" dirty="0" err="1" smtClean="0">
                  <a:solidFill>
                    <a:srgbClr val="0070C0"/>
                  </a:solidFill>
                </a:rPr>
                <a:t>Drupal</a:t>
              </a:r>
              <a:r>
                <a:rPr lang="en-GB" sz="1400" dirty="0" smtClean="0">
                  <a:solidFill>
                    <a:srgbClr val="0070C0"/>
                  </a:solidFill>
                </a:rPr>
                <a:t> Web CMS</a:t>
              </a:r>
            </a:p>
          </p:txBody>
        </p:sp>
        <p:sp>
          <p:nvSpPr>
            <p:cNvPr id="6" name="Flowchart: Magnetic Disk 5"/>
            <p:cNvSpPr/>
            <p:nvPr/>
          </p:nvSpPr>
          <p:spPr>
            <a:xfrm>
              <a:off x="7512236" y="2167682"/>
              <a:ext cx="866468" cy="987316"/>
            </a:xfrm>
            <a:prstGeom prst="flowChartMagneticDisk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/>
                <a:t>RDF Provenance </a:t>
              </a:r>
              <a:r>
                <a:rPr lang="en-GB" sz="1000" dirty="0" err="1" smtClean="0"/>
                <a:t>TripleStore</a:t>
              </a:r>
              <a:endParaRPr lang="en-US" sz="1000" dirty="0"/>
            </a:p>
          </p:txBody>
        </p:sp>
        <p:sp>
          <p:nvSpPr>
            <p:cNvPr id="7" name="Flowchart: Magnetic Disk 6"/>
            <p:cNvSpPr/>
            <p:nvPr/>
          </p:nvSpPr>
          <p:spPr>
            <a:xfrm>
              <a:off x="7562957" y="5136855"/>
              <a:ext cx="610966" cy="812425"/>
            </a:xfrm>
            <a:prstGeom prst="flowChartMagneticDisk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/>
                <a:t>User Data</a:t>
              </a:r>
              <a:endParaRPr lang="en-US" sz="11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179074" y="2323683"/>
              <a:ext cx="851836" cy="6965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/>
                <a:t>RDF Provenance </a:t>
              </a:r>
              <a:r>
                <a:rPr lang="en-GB" sz="1100" dirty="0" err="1" smtClean="0"/>
                <a:t>Visualiser</a:t>
              </a:r>
              <a:endParaRPr lang="en-US" sz="11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375787" y="2317582"/>
              <a:ext cx="731770" cy="6965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/>
                <a:t>Sesame Server</a:t>
              </a:r>
              <a:endParaRPr lang="en-US" sz="11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290472" y="3532381"/>
              <a:ext cx="813981" cy="6965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dirty="0" err="1" smtClean="0"/>
                <a:t>RDFLogger</a:t>
              </a:r>
              <a:endParaRPr lang="en-US" sz="105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9116" y="4765820"/>
              <a:ext cx="851836" cy="6965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/>
                <a:t>Translation Tool</a:t>
              </a:r>
              <a:endParaRPr lang="en-US" sz="11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167626" y="3545950"/>
              <a:ext cx="851836" cy="6965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/>
                <a:t>Sesame Workbench</a:t>
              </a:r>
              <a:endParaRPr lang="en-US" sz="1100" dirty="0"/>
            </a:p>
          </p:txBody>
        </p:sp>
        <p:cxnSp>
          <p:nvCxnSpPr>
            <p:cNvPr id="13" name="Straight Arrow Connector 12"/>
            <p:cNvCxnSpPr>
              <a:stCxn id="9" idx="2"/>
              <a:endCxn id="10" idx="0"/>
            </p:cNvCxnSpPr>
            <p:nvPr/>
          </p:nvCxnSpPr>
          <p:spPr>
            <a:xfrm flipH="1">
              <a:off x="6697463" y="3014112"/>
              <a:ext cx="44209" cy="518269"/>
            </a:xfrm>
            <a:prstGeom prst="straightConnector1">
              <a:avLst/>
            </a:prstGeom>
            <a:ln w="38100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6" idx="2"/>
              <a:endCxn id="9" idx="3"/>
            </p:cNvCxnSpPr>
            <p:nvPr/>
          </p:nvCxnSpPr>
          <p:spPr>
            <a:xfrm flipH="1">
              <a:off x="7107557" y="2661340"/>
              <a:ext cx="404679" cy="4507"/>
            </a:xfrm>
            <a:prstGeom prst="straightConnector1">
              <a:avLst/>
            </a:prstGeom>
            <a:ln w="38100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7" idx="2"/>
            </p:cNvCxnSpPr>
            <p:nvPr/>
          </p:nvCxnSpPr>
          <p:spPr>
            <a:xfrm flipH="1" flipV="1">
              <a:off x="6043062" y="5342003"/>
              <a:ext cx="1519894" cy="201065"/>
            </a:xfrm>
            <a:prstGeom prst="straightConnector1">
              <a:avLst/>
            </a:prstGeom>
            <a:ln w="38100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2" idx="2"/>
            </p:cNvCxnSpPr>
            <p:nvPr/>
          </p:nvCxnSpPr>
          <p:spPr>
            <a:xfrm>
              <a:off x="5593544" y="4242480"/>
              <a:ext cx="3524" cy="513640"/>
            </a:xfrm>
            <a:prstGeom prst="straightConnector1">
              <a:avLst/>
            </a:prstGeom>
            <a:ln w="38100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9" idx="1"/>
              <a:endCxn id="8" idx="3"/>
            </p:cNvCxnSpPr>
            <p:nvPr/>
          </p:nvCxnSpPr>
          <p:spPr>
            <a:xfrm flipH="1">
              <a:off x="6030911" y="2665848"/>
              <a:ext cx="344877" cy="6101"/>
            </a:xfrm>
            <a:prstGeom prst="straightConnector1">
              <a:avLst/>
            </a:prstGeom>
            <a:ln w="38100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2" idx="0"/>
            </p:cNvCxnSpPr>
            <p:nvPr/>
          </p:nvCxnSpPr>
          <p:spPr>
            <a:xfrm flipV="1">
              <a:off x="5593544" y="2871442"/>
              <a:ext cx="782244" cy="674508"/>
            </a:xfrm>
            <a:prstGeom prst="straightConnector1">
              <a:avLst/>
            </a:prstGeom>
            <a:ln w="38100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10" idx="2"/>
            </p:cNvCxnSpPr>
            <p:nvPr/>
          </p:nvCxnSpPr>
          <p:spPr>
            <a:xfrm flipV="1">
              <a:off x="5887318" y="4228911"/>
              <a:ext cx="810145" cy="535020"/>
            </a:xfrm>
            <a:prstGeom prst="straightConnector1">
              <a:avLst/>
            </a:prstGeom>
            <a:ln w="38100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7477794" y="4646755"/>
              <a:ext cx="742824" cy="40760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 smtClean="0"/>
                <a:t>MT Service</a:t>
              </a:r>
              <a:endParaRPr lang="en-US" sz="11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14608" y="4127427"/>
              <a:ext cx="814832" cy="40760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 smtClean="0"/>
                <a:t>Translation tools</a:t>
              </a:r>
              <a:endParaRPr lang="en-US" sz="1000" dirty="0"/>
            </a:p>
          </p:txBody>
        </p:sp>
        <p:cxnSp>
          <p:nvCxnSpPr>
            <p:cNvPr id="25" name="Straight Arrow Connector 24"/>
            <p:cNvCxnSpPr>
              <a:stCxn id="23" idx="1"/>
              <a:endCxn id="11" idx="3"/>
            </p:cNvCxnSpPr>
            <p:nvPr/>
          </p:nvCxnSpPr>
          <p:spPr>
            <a:xfrm flipH="1">
              <a:off x="6020953" y="4850556"/>
              <a:ext cx="1456841" cy="263529"/>
            </a:xfrm>
            <a:prstGeom prst="straightConnector1">
              <a:avLst/>
            </a:prstGeom>
            <a:ln w="38100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4" idx="1"/>
            </p:cNvCxnSpPr>
            <p:nvPr/>
          </p:nvCxnSpPr>
          <p:spPr>
            <a:xfrm flipH="1">
              <a:off x="6002440" y="4331228"/>
              <a:ext cx="1512168" cy="588287"/>
            </a:xfrm>
            <a:prstGeom prst="straightConnector1">
              <a:avLst/>
            </a:prstGeom>
            <a:ln w="38100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 rot="20723490">
              <a:off x="6575252" y="4396604"/>
              <a:ext cx="447544" cy="2458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 smtClean="0"/>
                <a:t>XLIFF</a:t>
              </a:r>
              <a:endParaRPr lang="en-US" sz="1000" dirty="0"/>
            </a:p>
          </p:txBody>
        </p:sp>
        <p:sp>
          <p:nvSpPr>
            <p:cNvPr id="28" name="TextBox 27"/>
            <p:cNvSpPr txBox="1"/>
            <p:nvPr/>
          </p:nvSpPr>
          <p:spPr>
            <a:xfrm rot="19814035">
              <a:off x="6013630" y="4315882"/>
              <a:ext cx="447544" cy="2458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 smtClean="0"/>
                <a:t>XLIFF</a:t>
              </a:r>
              <a:endParaRPr lang="en-US" sz="1000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5589240"/>
            <a:ext cx="1808836" cy="680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1" descr="Screenshoteditor.png"/>
          <p:cNvPicPr>
            <a:picLocks noChangeAspect="1"/>
          </p:cNvPicPr>
          <p:nvPr/>
        </p:nvPicPr>
        <p:blipFill>
          <a:blip r:embed="rId5" cstate="print"/>
          <a:srcRect l="9424" r="10576" b="10226"/>
          <a:stretch>
            <a:fillRect/>
          </a:stretch>
        </p:blipFill>
        <p:spPr>
          <a:xfrm>
            <a:off x="2195736" y="4149080"/>
            <a:ext cx="2910555" cy="2252557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endParaRPr lang="en-IE" sz="2000" dirty="0" smtClean="0"/>
          </a:p>
          <a:p>
            <a:r>
              <a:rPr lang="en-IE" sz="2800" dirty="0" smtClean="0"/>
              <a:t>Get involved in </a:t>
            </a:r>
            <a:r>
              <a:rPr lang="en-IE" sz="2800" dirty="0" err="1" smtClean="0"/>
              <a:t>MultilingualWeb</a:t>
            </a:r>
            <a:r>
              <a:rPr lang="en-IE" sz="2800" dirty="0" smtClean="0"/>
              <a:t>-LT WG</a:t>
            </a:r>
          </a:p>
          <a:p>
            <a:pPr lvl="1"/>
            <a:r>
              <a:rPr lang="en-IE" dirty="0" smtClean="0"/>
              <a:t>Participate as W3C members</a:t>
            </a:r>
          </a:p>
          <a:p>
            <a:pPr lvl="1"/>
            <a:r>
              <a:rPr lang="en-IE" dirty="0" smtClean="0"/>
              <a:t>Follow </a:t>
            </a:r>
            <a:r>
              <a:rPr lang="en-IE" dirty="0" smtClean="0"/>
              <a:t>via public list and WG site</a:t>
            </a:r>
          </a:p>
          <a:p>
            <a:pPr lvl="2"/>
            <a:r>
              <a:rPr lang="en-IE" dirty="0" smtClean="0">
                <a:solidFill>
                  <a:srgbClr val="FF0000"/>
                </a:solidFill>
              </a:rPr>
              <a:t>http://www.w3.org/International/multilingualweb/lt/</a:t>
            </a:r>
          </a:p>
          <a:p>
            <a:pPr lvl="1"/>
            <a:r>
              <a:rPr lang="en-IE" dirty="0" smtClean="0"/>
              <a:t>Requirements Workshop in Dublin in 12-13 June</a:t>
            </a:r>
          </a:p>
          <a:p>
            <a:pPr lvl="1"/>
            <a:r>
              <a:rPr lang="en-IE" dirty="0" smtClean="0"/>
              <a:t>Implementations</a:t>
            </a:r>
          </a:p>
          <a:p>
            <a:r>
              <a:rPr lang="en-IE" sz="2800" dirty="0" smtClean="0"/>
              <a:t>Where next ?– mapping the future of the MLW</a:t>
            </a:r>
          </a:p>
          <a:p>
            <a:pPr lvl="1">
              <a:buNone/>
            </a:pPr>
            <a:r>
              <a:rPr lang="en-IE" sz="2400" dirty="0" smtClean="0"/>
              <a:t>MLW-Linked Open Data ..... Dublin 11 June		</a:t>
            </a:r>
          </a:p>
          <a:p>
            <a:pPr lvl="1">
              <a:buNone/>
            </a:pPr>
            <a:r>
              <a:rPr lang="en-IE" sz="2400" dirty="0" smtClean="0"/>
              <a:t>           MLW-</a:t>
            </a:r>
            <a:r>
              <a:rPr lang="en-IE" sz="2400" dirty="0" err="1" smtClean="0"/>
              <a:t>MultiModal</a:t>
            </a:r>
            <a:r>
              <a:rPr lang="en-IE" sz="2400" dirty="0" smtClean="0"/>
              <a:t> Interaction ....</a:t>
            </a:r>
          </a:p>
          <a:p>
            <a:pPr lvl="1">
              <a:buNone/>
            </a:pPr>
            <a:r>
              <a:rPr lang="en-IE" sz="2400" dirty="0" smtClean="0"/>
              <a:t>			MLW-Audio-Visual Content ....</a:t>
            </a:r>
          </a:p>
          <a:p>
            <a:pPr lvl="1">
              <a:buNone/>
            </a:pPr>
            <a:r>
              <a:rPr lang="en-IE" sz="2400" dirty="0" smtClean="0"/>
              <a:t>				MLW-JavaScript </a:t>
            </a:r>
            <a:r>
              <a:rPr lang="en-IE" dirty="0" smtClean="0"/>
              <a:t>....</a:t>
            </a:r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IE" dirty="0" smtClean="0"/>
              <a:t>Its Your Multilingual Web</a:t>
            </a:r>
            <a:endParaRPr lang="en-IE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9552" y="5805264"/>
            <a:ext cx="7772400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http://www.multilingualweb.eu/</a:t>
            </a:r>
            <a:endParaRPr kumimoji="0" lang="en-IE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774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Why Multilingual Web?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E" dirty="0" smtClean="0"/>
              <a:t>Commercial translation market $21-26bn annually</a:t>
            </a:r>
          </a:p>
          <a:p>
            <a:r>
              <a:rPr lang="en-IE" dirty="0" smtClean="0"/>
              <a:t>Enables order of magnitude more in cross border trade </a:t>
            </a:r>
          </a:p>
          <a:p>
            <a:r>
              <a:rPr lang="en-IE" dirty="0" smtClean="0"/>
              <a:t>51% European retailers sell via Web, but only 21% cross border</a:t>
            </a:r>
          </a:p>
          <a:p>
            <a:r>
              <a:rPr lang="en-IE" dirty="0" smtClean="0"/>
              <a:t>30% Europeans buy online, only 7% cross border</a:t>
            </a:r>
          </a:p>
          <a:p>
            <a:r>
              <a:rPr lang="en-IE" dirty="0" smtClean="0"/>
              <a:t>Only a third of Web </a:t>
            </a:r>
            <a:r>
              <a:rPr lang="en-IE" dirty="0" smtClean="0"/>
              <a:t>users now </a:t>
            </a:r>
            <a:r>
              <a:rPr lang="en-IE" dirty="0" smtClean="0"/>
              <a:t>claim English as first language</a:t>
            </a:r>
          </a:p>
          <a:p>
            <a:r>
              <a:rPr lang="en-IE" dirty="0" smtClean="0"/>
              <a:t>Biggest growth in Chinese, Russian and Arabic</a:t>
            </a:r>
          </a:p>
          <a:p>
            <a:r>
              <a:rPr lang="en-IE" dirty="0" smtClean="0"/>
              <a:t>Interoperability problems estimated to impose 20% overhead on language services industry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Multilingual Web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/>
              <a:t>W3C is active in </a:t>
            </a:r>
            <a:r>
              <a:rPr lang="en-US" dirty="0" smtClean="0"/>
              <a:t>ensuring the multilingual viability of the World Wide Web</a:t>
            </a:r>
          </a:p>
          <a:p>
            <a:pPr lvl="1"/>
            <a:r>
              <a:rPr lang="en-IE" dirty="0" smtClean="0"/>
              <a:t>Unicode, IRI, language tags</a:t>
            </a:r>
          </a:p>
          <a:p>
            <a:r>
              <a:rPr lang="en-IE" dirty="0" smtClean="0"/>
              <a:t>Internationalisation Activity</a:t>
            </a:r>
          </a:p>
          <a:p>
            <a:pPr lvl="1"/>
            <a:r>
              <a:rPr lang="en-IE" dirty="0" smtClean="0"/>
              <a:t>Best Practice, Internationalisation checker</a:t>
            </a:r>
          </a:p>
          <a:p>
            <a:pPr lvl="1"/>
            <a:r>
              <a:rPr lang="en-IE" dirty="0" smtClean="0"/>
              <a:t>Internationalisation Tag Set (ITS)</a:t>
            </a:r>
          </a:p>
          <a:p>
            <a:r>
              <a:rPr lang="en-IE" dirty="0" smtClean="0"/>
              <a:t>Multilingual </a:t>
            </a:r>
            <a:r>
              <a:rPr lang="en-IE" dirty="0" smtClean="0"/>
              <a:t>Web Initiative</a:t>
            </a:r>
            <a:endParaRPr lang="en-IE" dirty="0" smtClean="0"/>
          </a:p>
          <a:p>
            <a:pPr lvl="1"/>
            <a:r>
              <a:rPr lang="en-IE" dirty="0" smtClean="0"/>
              <a:t>EC-funding for W3C workshop series </a:t>
            </a:r>
          </a:p>
          <a:p>
            <a:pPr lvl="1"/>
            <a:r>
              <a:rPr lang="en-IE" dirty="0" smtClean="0"/>
              <a:t>Assemble Stakeholders who create, localise, publish and use multilingual web content, applications and technologies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Multilingual Web – LT (Language Technology)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686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mlw-logo-lt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619672" y="2924944"/>
            <a:ext cx="2044421" cy="1809223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3568" y="5013176"/>
            <a:ext cx="183620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err="1" smtClean="0"/>
              <a:t>MultilingualWeb</a:t>
            </a:r>
            <a:r>
              <a:rPr lang="en-IE" dirty="0" smtClean="0"/>
              <a:t>-LT Approach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Autofit/>
          </a:bodyPr>
          <a:lstStyle/>
          <a:p>
            <a:r>
              <a:rPr lang="en-IE" sz="2400" dirty="0" smtClean="0"/>
              <a:t>Standardise Data Categories</a:t>
            </a:r>
          </a:p>
          <a:p>
            <a:pPr lvl="1"/>
            <a:r>
              <a:rPr lang="en-IE" sz="2400" dirty="0" smtClean="0"/>
              <a:t>Document header rules, element attributes, precedence rules</a:t>
            </a:r>
          </a:p>
          <a:p>
            <a:pPr lvl="1"/>
            <a:r>
              <a:rPr lang="en-IE" sz="2400" dirty="0" smtClean="0"/>
              <a:t>ITS (1.0) has: Translate, Loc note, Terminology, Directionality, Ruby, Language Info, Element Within Text</a:t>
            </a:r>
          </a:p>
          <a:p>
            <a:pPr lvl="1"/>
            <a:r>
              <a:rPr lang="en-IE" sz="2400" dirty="0" smtClean="0"/>
              <a:t>MLW-LT could add: MT-specific instructions, localisation workflow, quality-related provenance, legal</a:t>
            </a:r>
          </a:p>
          <a:p>
            <a:r>
              <a:rPr lang="en-IE" sz="2400" dirty="0" smtClean="0"/>
              <a:t>Map to formats</a:t>
            </a:r>
          </a:p>
          <a:p>
            <a:pPr lvl="1"/>
            <a:r>
              <a:rPr lang="en-IE" sz="2400" dirty="0" smtClean="0"/>
              <a:t>ITS focussed on XML</a:t>
            </a:r>
            <a:endParaRPr lang="en-IE" sz="2000" dirty="0" smtClean="0"/>
          </a:p>
          <a:p>
            <a:pPr lvl="2"/>
            <a:r>
              <a:rPr lang="en-IE" sz="2000" dirty="0" smtClean="0"/>
              <a:t>Useful for XHTML, DITA, </a:t>
            </a:r>
            <a:r>
              <a:rPr lang="en-IE" sz="2000" dirty="0" err="1" smtClean="0"/>
              <a:t>DocBook</a:t>
            </a:r>
            <a:endParaRPr lang="en-IE" sz="2000" dirty="0" smtClean="0"/>
          </a:p>
          <a:p>
            <a:pPr lvl="1"/>
            <a:r>
              <a:rPr lang="en-IE" sz="2400" dirty="0" smtClean="0"/>
              <a:t>MLW-LT also targets HTML5 and CMS-based ‘deep web’ </a:t>
            </a:r>
          </a:p>
          <a:p>
            <a:pPr lvl="1"/>
            <a:r>
              <a:rPr lang="en-IE" sz="2400" dirty="0" smtClean="0"/>
              <a:t>Use of </a:t>
            </a:r>
            <a:r>
              <a:rPr lang="en-IE" sz="2400" dirty="0" err="1" smtClean="0"/>
              <a:t>microdata</a:t>
            </a:r>
            <a:r>
              <a:rPr lang="en-IE" sz="2400" dirty="0" smtClean="0"/>
              <a:t> and </a:t>
            </a:r>
            <a:r>
              <a:rPr lang="en-IE" sz="2400" dirty="0" err="1" smtClean="0"/>
              <a:t>RDFa</a:t>
            </a:r>
            <a:endParaRPr lang="en-IE" sz="2400" dirty="0" smtClean="0"/>
          </a:p>
          <a:p>
            <a:pPr lvl="1"/>
            <a:endParaRPr lang="en-IE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413795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Scope of Use Cases</a:t>
            </a:r>
            <a:endParaRPr lang="en-IE" dirty="0"/>
          </a:p>
        </p:txBody>
      </p:sp>
      <p:sp>
        <p:nvSpPr>
          <p:cNvPr id="3" name="Rounded Rectangle 2"/>
          <p:cNvSpPr/>
          <p:nvPr/>
        </p:nvSpPr>
        <p:spPr>
          <a:xfrm>
            <a:off x="2555776" y="1412776"/>
            <a:ext cx="4176464" cy="1368152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2400" dirty="0" smtClean="0">
                <a:solidFill>
                  <a:schemeClr val="tx1"/>
                </a:solidFill>
              </a:rPr>
              <a:t>Create Content</a:t>
            </a:r>
            <a:endParaRPr lang="en-IE" sz="240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627784" y="2996952"/>
            <a:ext cx="4104456" cy="1368152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2400" dirty="0" smtClean="0">
                <a:solidFill>
                  <a:schemeClr val="tx1"/>
                </a:solidFill>
              </a:rPr>
              <a:t>Translate Content</a:t>
            </a:r>
            <a:endParaRPr lang="en-IE" sz="240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627784" y="4653136"/>
            <a:ext cx="4104456" cy="1368152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2400" dirty="0" smtClean="0">
                <a:solidFill>
                  <a:schemeClr val="tx1"/>
                </a:solidFill>
              </a:rPr>
              <a:t>Consume Content</a:t>
            </a:r>
            <a:endParaRPr lang="en-IE" sz="24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67544" y="1412528"/>
            <a:ext cx="1872208" cy="4608760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2400" dirty="0" smtClean="0">
                <a:solidFill>
                  <a:schemeClr val="tx1"/>
                </a:solidFill>
              </a:rPr>
              <a:t>Language Technology</a:t>
            </a:r>
            <a:endParaRPr lang="en-IE" sz="2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020272" y="1412776"/>
            <a:ext cx="1656184" cy="4608760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2400" dirty="0" smtClean="0">
                <a:solidFill>
                  <a:schemeClr val="tx1"/>
                </a:solidFill>
              </a:rPr>
              <a:t>Language Resources</a:t>
            </a:r>
            <a:endParaRPr lang="en-IE" sz="2400" dirty="0">
              <a:solidFill>
                <a:schemeClr val="tx1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5148064" y="1988840"/>
            <a:ext cx="1440160" cy="3672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671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Source Content Processing</a:t>
            </a:r>
            <a:endParaRPr lang="en-IE" dirty="0"/>
          </a:p>
        </p:txBody>
      </p:sp>
      <p:sp>
        <p:nvSpPr>
          <p:cNvPr id="3" name="Rounded Rectangle 2"/>
          <p:cNvSpPr/>
          <p:nvPr/>
        </p:nvSpPr>
        <p:spPr>
          <a:xfrm>
            <a:off x="2483768" y="1412776"/>
            <a:ext cx="4032448" cy="3168352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dirty="0" smtClean="0">
                <a:solidFill>
                  <a:schemeClr val="tx1"/>
                </a:solidFill>
              </a:rPr>
              <a:t>Create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83768" y="4869160"/>
            <a:ext cx="3960440" cy="1152128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dirty="0" smtClean="0">
                <a:solidFill>
                  <a:schemeClr val="tx1"/>
                </a:solidFill>
              </a:rPr>
              <a:t>Translate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520" y="1412528"/>
            <a:ext cx="2016224" cy="2520528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1600" dirty="0" smtClean="0">
                <a:solidFill>
                  <a:schemeClr val="tx1"/>
                </a:solidFill>
              </a:rPr>
              <a:t>Language Technology</a:t>
            </a:r>
            <a:endParaRPr lang="en-IE" sz="16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804248" y="1408300"/>
            <a:ext cx="1944216" cy="4608760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1600" dirty="0" smtClean="0">
                <a:solidFill>
                  <a:schemeClr val="tx1"/>
                </a:solidFill>
              </a:rPr>
              <a:t>Language Resources</a:t>
            </a:r>
            <a:endParaRPr lang="en-IE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707904" y="1916832"/>
            <a:ext cx="1440160" cy="5400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Author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699792" y="3068960"/>
            <a:ext cx="1656184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dirty="0" smtClean="0">
                <a:solidFill>
                  <a:schemeClr val="tx1"/>
                </a:solidFill>
              </a:rPr>
              <a:t>Identify no -translate</a:t>
            </a:r>
          </a:p>
        </p:txBody>
      </p:sp>
      <p:sp>
        <p:nvSpPr>
          <p:cNvPr id="11" name="Oval 10"/>
          <p:cNvSpPr/>
          <p:nvPr/>
        </p:nvSpPr>
        <p:spPr>
          <a:xfrm>
            <a:off x="4860032" y="3068960"/>
            <a:ext cx="1512168" cy="6840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dirty="0" smtClean="0">
                <a:solidFill>
                  <a:schemeClr val="tx1"/>
                </a:solidFill>
              </a:rPr>
              <a:t>Identify terms</a:t>
            </a:r>
            <a:endParaRPr lang="en-IE" sz="16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95536" y="2204864"/>
            <a:ext cx="1728192" cy="10081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dirty="0" smtClean="0">
                <a:solidFill>
                  <a:schemeClr val="tx1"/>
                </a:solidFill>
              </a:rPr>
              <a:t>Named entity recognition</a:t>
            </a:r>
            <a:endParaRPr lang="en-IE" sz="16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12" idx="6"/>
            <a:endCxn id="8" idx="2"/>
          </p:cNvCxnSpPr>
          <p:nvPr/>
        </p:nvCxnSpPr>
        <p:spPr>
          <a:xfrm flipV="1">
            <a:off x="2123728" y="2186862"/>
            <a:ext cx="1584176" cy="522058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5"/>
            <a:endCxn id="11" idx="0"/>
          </p:cNvCxnSpPr>
          <p:nvPr/>
        </p:nvCxnSpPr>
        <p:spPr>
          <a:xfrm>
            <a:off x="4937157" y="2377802"/>
            <a:ext cx="678959" cy="691158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3"/>
            <a:endCxn id="10" idx="0"/>
          </p:cNvCxnSpPr>
          <p:nvPr/>
        </p:nvCxnSpPr>
        <p:spPr>
          <a:xfrm flipH="1">
            <a:off x="3527884" y="2377802"/>
            <a:ext cx="390927" cy="691158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020272" y="3681028"/>
            <a:ext cx="1512168" cy="6840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Term-base</a:t>
            </a:r>
            <a:endParaRPr lang="en-IE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11" idx="5"/>
            <a:endCxn id="21" idx="2"/>
          </p:cNvCxnSpPr>
          <p:nvPr/>
        </p:nvCxnSpPr>
        <p:spPr>
          <a:xfrm>
            <a:off x="6150748" y="3652855"/>
            <a:ext cx="869524" cy="370211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627784" y="1988840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3203848" y="4293096"/>
            <a:ext cx="2808312" cy="93610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Localisation Preparation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15816" y="3861048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>
            <a:stCxn id="10" idx="4"/>
            <a:endCxn id="32" idx="1"/>
          </p:cNvCxnSpPr>
          <p:nvPr/>
        </p:nvCxnSpPr>
        <p:spPr>
          <a:xfrm>
            <a:off x="3527884" y="3717032"/>
            <a:ext cx="87232" cy="713153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1" idx="4"/>
            <a:endCxn id="32" idx="7"/>
          </p:cNvCxnSpPr>
          <p:nvPr/>
        </p:nvCxnSpPr>
        <p:spPr>
          <a:xfrm flipH="1">
            <a:off x="5600892" y="3753036"/>
            <a:ext cx="15224" cy="677149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580112" y="3861048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58" name="Straight Arrow Connector 57"/>
          <p:cNvCxnSpPr>
            <a:stCxn id="11" idx="7"/>
          </p:cNvCxnSpPr>
          <p:nvPr/>
        </p:nvCxnSpPr>
        <p:spPr>
          <a:xfrm flipV="1">
            <a:off x="6150748" y="2780928"/>
            <a:ext cx="941532" cy="388213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7092280" y="2420888"/>
            <a:ext cx="1512168" cy="6840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Glossary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156176" y="2636912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156176" y="3861048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3528" y="6237312"/>
            <a:ext cx="4392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 smtClean="0">
                <a:solidFill>
                  <a:srgbClr val="FF0000"/>
                </a:solidFill>
              </a:rPr>
              <a:t>&lt;..&gt; = Possible MLW-LT Metadata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07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Localisation Quality Assurance</a:t>
            </a:r>
            <a:endParaRPr lang="en-IE" dirty="0"/>
          </a:p>
        </p:txBody>
      </p:sp>
      <p:sp>
        <p:nvSpPr>
          <p:cNvPr id="3" name="Rounded Rectangle 2"/>
          <p:cNvSpPr/>
          <p:nvPr/>
        </p:nvSpPr>
        <p:spPr>
          <a:xfrm>
            <a:off x="2483768" y="1412776"/>
            <a:ext cx="4032448" cy="1152128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dirty="0" smtClean="0">
                <a:solidFill>
                  <a:schemeClr val="tx1"/>
                </a:solidFill>
              </a:rPr>
              <a:t>Create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83768" y="2708920"/>
            <a:ext cx="3960440" cy="3312368"/>
          </a:xfrm>
          <a:prstGeom prst="roundRect">
            <a:avLst>
              <a:gd name="adj" fmla="val 864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dirty="0" smtClean="0">
                <a:solidFill>
                  <a:schemeClr val="tx1"/>
                </a:solidFill>
              </a:rPr>
              <a:t>Translate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520" y="1412528"/>
            <a:ext cx="2016224" cy="3312616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1600" dirty="0" smtClean="0">
                <a:solidFill>
                  <a:schemeClr val="tx1"/>
                </a:solidFill>
              </a:rPr>
              <a:t>Language Technology</a:t>
            </a:r>
            <a:endParaRPr lang="en-IE" sz="16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804248" y="1408300"/>
            <a:ext cx="2088232" cy="4608760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1600" dirty="0" smtClean="0">
                <a:solidFill>
                  <a:schemeClr val="tx1"/>
                </a:solidFill>
              </a:rPr>
              <a:t>Language Resources</a:t>
            </a:r>
            <a:endParaRPr lang="en-IE" sz="16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455876" y="3501008"/>
            <a:ext cx="2160240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err="1" smtClean="0">
                <a:solidFill>
                  <a:schemeClr val="tx1"/>
                </a:solidFill>
              </a:rPr>
              <a:t>Postediting</a:t>
            </a:r>
            <a:endParaRPr lang="en-IE" dirty="0" smtClean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455876" y="4509120"/>
            <a:ext cx="2160240" cy="6840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Translation Review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95536" y="3284984"/>
            <a:ext cx="1728192" cy="10081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dirty="0" smtClean="0">
                <a:solidFill>
                  <a:schemeClr val="tx1"/>
                </a:solidFill>
              </a:rPr>
              <a:t>Machine Translation</a:t>
            </a:r>
            <a:endParaRPr lang="en-IE" sz="16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32" idx="2"/>
          </p:cNvCxnSpPr>
          <p:nvPr/>
        </p:nvCxnSpPr>
        <p:spPr>
          <a:xfrm flipH="1">
            <a:off x="1979712" y="2528900"/>
            <a:ext cx="1152128" cy="972108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535996" y="5193196"/>
            <a:ext cx="0" cy="468052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7092280" y="2564904"/>
            <a:ext cx="1512168" cy="5400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dirty="0" smtClean="0">
                <a:solidFill>
                  <a:schemeClr val="tx1"/>
                </a:solidFill>
              </a:rPr>
              <a:t>Term-base</a:t>
            </a:r>
            <a:endParaRPr lang="en-IE" sz="16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21" idx="2"/>
            <a:endCxn id="10" idx="7"/>
          </p:cNvCxnSpPr>
          <p:nvPr/>
        </p:nvCxnSpPr>
        <p:spPr>
          <a:xfrm flipH="1">
            <a:off x="5299756" y="2834934"/>
            <a:ext cx="1792524" cy="760982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627784" y="3789040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3131840" y="2060848"/>
            <a:ext cx="2808312" cy="93610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Localisation Preparation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91680" y="2708920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4535996" y="4149080"/>
            <a:ext cx="0" cy="360040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535996" y="2996952"/>
            <a:ext cx="0" cy="504056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644008" y="3068960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66" name="Straight Arrow Connector 65"/>
          <p:cNvCxnSpPr>
            <a:stCxn id="12" idx="6"/>
            <a:endCxn id="10" idx="2"/>
          </p:cNvCxnSpPr>
          <p:nvPr/>
        </p:nvCxnSpPr>
        <p:spPr>
          <a:xfrm>
            <a:off x="2123728" y="3789040"/>
            <a:ext cx="1332148" cy="36004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4149080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716016" y="5229200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2483768" y="6165304"/>
            <a:ext cx="3888432" cy="432048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dirty="0" smtClean="0">
                <a:solidFill>
                  <a:schemeClr val="tx1"/>
                </a:solidFill>
              </a:rPr>
              <a:t>Consume Content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3131840" y="5661248"/>
            <a:ext cx="2808312" cy="7200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Publish to CMS</a:t>
            </a:r>
            <a:endParaRPr lang="en-IE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stCxn id="12" idx="5"/>
            <a:endCxn id="64" idx="1"/>
          </p:cNvCxnSpPr>
          <p:nvPr/>
        </p:nvCxnSpPr>
        <p:spPr>
          <a:xfrm>
            <a:off x="1870640" y="4145462"/>
            <a:ext cx="1672468" cy="1621239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555776" y="5157192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31" name="Straight Arrow Connector 30"/>
          <p:cNvCxnSpPr>
            <a:stCxn id="11" idx="6"/>
            <a:endCxn id="45" idx="2"/>
          </p:cNvCxnSpPr>
          <p:nvPr/>
        </p:nvCxnSpPr>
        <p:spPr>
          <a:xfrm>
            <a:off x="5616116" y="4851158"/>
            <a:ext cx="1476164" cy="0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092280" y="3573016"/>
            <a:ext cx="1656184" cy="5400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dirty="0" smtClean="0">
                <a:solidFill>
                  <a:schemeClr val="tx1"/>
                </a:solidFill>
              </a:rPr>
              <a:t>Translation Memory</a:t>
            </a:r>
            <a:endParaRPr lang="en-IE" sz="1600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stCxn id="38" idx="2"/>
            <a:endCxn id="10" idx="6"/>
          </p:cNvCxnSpPr>
          <p:nvPr/>
        </p:nvCxnSpPr>
        <p:spPr>
          <a:xfrm flipH="1" flipV="1">
            <a:off x="5616116" y="3825044"/>
            <a:ext cx="1476164" cy="18002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7092280" y="4581128"/>
            <a:ext cx="1656184" cy="5400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dirty="0" smtClean="0">
                <a:solidFill>
                  <a:schemeClr val="tx1"/>
                </a:solidFill>
              </a:rPr>
              <a:t>Translation Memory+</a:t>
            </a:r>
            <a:endParaRPr lang="en-IE" sz="1600" dirty="0">
              <a:solidFill>
                <a:schemeClr val="tx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796136" y="4499828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67544" y="6201308"/>
            <a:ext cx="1476164" cy="36004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55576" y="5769260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00B050"/>
                </a:solidFill>
              </a:rPr>
              <a:t>XLIFF</a:t>
            </a:r>
            <a:endParaRPr lang="en-US" b="1" dirty="0">
              <a:solidFill>
                <a:srgbClr val="00B050"/>
              </a:solidFill>
            </a:endParaRPr>
          </a:p>
        </p:txBody>
      </p:sp>
      <p:cxnSp>
        <p:nvCxnSpPr>
          <p:cNvPr id="56" name="Straight Arrow Connector 55"/>
          <p:cNvCxnSpPr>
            <a:stCxn id="32" idx="2"/>
          </p:cNvCxnSpPr>
          <p:nvPr/>
        </p:nvCxnSpPr>
        <p:spPr>
          <a:xfrm flipH="1">
            <a:off x="1691680" y="2528900"/>
            <a:ext cx="1440160" cy="828092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677363" y="6165304"/>
            <a:ext cx="2466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&lt;..&gt; = MLW-LT Metadata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07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ounded Rectangle 71"/>
          <p:cNvSpPr/>
          <p:nvPr/>
        </p:nvSpPr>
        <p:spPr>
          <a:xfrm>
            <a:off x="2483768" y="2492896"/>
            <a:ext cx="4248472" cy="3816424"/>
          </a:xfrm>
          <a:prstGeom prst="roundRect">
            <a:avLst>
              <a:gd name="adj" fmla="val 691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endParaRPr lang="en-IE" dirty="0" smtClean="0">
              <a:solidFill>
                <a:schemeClr val="tx1"/>
              </a:solidFill>
            </a:endParaRPr>
          </a:p>
          <a:p>
            <a:r>
              <a:rPr lang="en-IE" dirty="0" smtClean="0">
                <a:solidFill>
                  <a:schemeClr val="tx1"/>
                </a:solidFill>
              </a:rPr>
              <a:t>Consume Content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Leverage Target Quality Meta-data</a:t>
            </a:r>
            <a:endParaRPr lang="en-IE" dirty="0"/>
          </a:p>
        </p:txBody>
      </p:sp>
      <p:sp>
        <p:nvSpPr>
          <p:cNvPr id="4" name="Rounded Rectangle 3"/>
          <p:cNvSpPr/>
          <p:nvPr/>
        </p:nvSpPr>
        <p:spPr>
          <a:xfrm>
            <a:off x="2483768" y="1556792"/>
            <a:ext cx="4320480" cy="720080"/>
          </a:xfrm>
          <a:prstGeom prst="roundRect">
            <a:avLst>
              <a:gd name="adj" fmla="val 864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dirty="0" smtClean="0">
                <a:solidFill>
                  <a:schemeClr val="tx1"/>
                </a:solidFill>
              </a:rPr>
              <a:t>Translate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520" y="2564904"/>
            <a:ext cx="2016224" cy="3744416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1600" dirty="0" smtClean="0">
                <a:solidFill>
                  <a:schemeClr val="tx1"/>
                </a:solidFill>
              </a:rPr>
              <a:t>Language Technology</a:t>
            </a:r>
            <a:endParaRPr lang="en-IE" sz="16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948264" y="1556792"/>
            <a:ext cx="1944216" cy="4752528"/>
          </a:xfrm>
          <a:prstGeom prst="roundRect">
            <a:avLst>
              <a:gd name="adj" fmla="val 13451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1600" dirty="0" smtClean="0">
                <a:solidFill>
                  <a:schemeClr val="tx1"/>
                </a:solidFill>
              </a:rPr>
              <a:t>Language Resources</a:t>
            </a:r>
            <a:endParaRPr lang="en-IE" sz="16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627784" y="4725144"/>
            <a:ext cx="1656184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MT Training</a:t>
            </a:r>
          </a:p>
        </p:txBody>
      </p:sp>
      <p:sp>
        <p:nvSpPr>
          <p:cNvPr id="11" name="Oval 10"/>
          <p:cNvSpPr/>
          <p:nvPr/>
        </p:nvSpPr>
        <p:spPr>
          <a:xfrm>
            <a:off x="3635896" y="3284984"/>
            <a:ext cx="1800200" cy="6840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Reading/</a:t>
            </a:r>
          </a:p>
          <a:p>
            <a:pPr algn="ctr"/>
            <a:r>
              <a:rPr lang="en-IE" dirty="0" smtClean="0">
                <a:solidFill>
                  <a:schemeClr val="tx1"/>
                </a:solidFill>
              </a:rPr>
              <a:t>Reusing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95536" y="4581128"/>
            <a:ext cx="1584176" cy="10081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dirty="0" smtClean="0">
                <a:solidFill>
                  <a:schemeClr val="tx1"/>
                </a:solidFill>
              </a:rPr>
              <a:t>Machine Translation</a:t>
            </a:r>
            <a:endParaRPr lang="en-IE" sz="1600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32" idx="5"/>
            <a:endCxn id="64" idx="0"/>
          </p:cNvCxnSpPr>
          <p:nvPr/>
        </p:nvCxnSpPr>
        <p:spPr>
          <a:xfrm>
            <a:off x="5528884" y="2715847"/>
            <a:ext cx="231248" cy="1217209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3" idx="2"/>
            <a:endCxn id="10" idx="6"/>
          </p:cNvCxnSpPr>
          <p:nvPr/>
        </p:nvCxnSpPr>
        <p:spPr>
          <a:xfrm flipH="1">
            <a:off x="4283968" y="4851158"/>
            <a:ext cx="2952328" cy="198022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843808" y="3933056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0" y="2852936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>
            <a:stCxn id="32" idx="4"/>
            <a:endCxn id="11" idx="0"/>
          </p:cNvCxnSpPr>
          <p:nvPr/>
        </p:nvCxnSpPr>
        <p:spPr>
          <a:xfrm>
            <a:off x="4535996" y="2852936"/>
            <a:ext cx="0" cy="432048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2" idx="3"/>
            <a:endCxn id="10" idx="0"/>
          </p:cNvCxnSpPr>
          <p:nvPr/>
        </p:nvCxnSpPr>
        <p:spPr>
          <a:xfrm flipH="1">
            <a:off x="3455876" y="2715847"/>
            <a:ext cx="87232" cy="2009297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546841" y="2852936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66" name="Straight Arrow Connector 65"/>
          <p:cNvCxnSpPr>
            <a:stCxn id="10" idx="2"/>
            <a:endCxn id="12" idx="6"/>
          </p:cNvCxnSpPr>
          <p:nvPr/>
        </p:nvCxnSpPr>
        <p:spPr>
          <a:xfrm flipH="1">
            <a:off x="1979712" y="5049180"/>
            <a:ext cx="648072" cy="36004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652120" y="4869160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763688" y="5229200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4932040" y="3933056"/>
            <a:ext cx="1656184" cy="7200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Search Indexing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73" name="Oval 72"/>
          <p:cNvSpPr/>
          <p:nvPr/>
        </p:nvSpPr>
        <p:spPr>
          <a:xfrm>
            <a:off x="7236296" y="4581128"/>
            <a:ext cx="1512168" cy="5400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dirty="0" smtClean="0">
                <a:solidFill>
                  <a:schemeClr val="tx1"/>
                </a:solidFill>
              </a:rPr>
              <a:t>Term-base</a:t>
            </a:r>
            <a:endParaRPr lang="en-IE" sz="1600" dirty="0">
              <a:solidFill>
                <a:schemeClr val="tx1"/>
              </a:solidFill>
            </a:endParaRPr>
          </a:p>
        </p:txBody>
      </p:sp>
      <p:sp>
        <p:nvSpPr>
          <p:cNvPr id="74" name="Oval 73"/>
          <p:cNvSpPr/>
          <p:nvPr/>
        </p:nvSpPr>
        <p:spPr>
          <a:xfrm>
            <a:off x="7092280" y="5625244"/>
            <a:ext cx="1656184" cy="54006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600" dirty="0" smtClean="0">
                <a:solidFill>
                  <a:schemeClr val="tx1"/>
                </a:solidFill>
              </a:rPr>
              <a:t>Translation Memory+</a:t>
            </a:r>
            <a:endParaRPr lang="en-IE" sz="1600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3131840" y="1916832"/>
            <a:ext cx="2808312" cy="93610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>
                <a:solidFill>
                  <a:schemeClr val="tx1"/>
                </a:solidFill>
              </a:rPr>
              <a:t>Publish to CMS</a:t>
            </a:r>
            <a:endParaRPr lang="en-IE" dirty="0">
              <a:solidFill>
                <a:schemeClr val="tx1"/>
              </a:solidFill>
            </a:endParaRPr>
          </a:p>
        </p:txBody>
      </p:sp>
      <p:cxnSp>
        <p:nvCxnSpPr>
          <p:cNvPr id="82" name="Straight Arrow Connector 81"/>
          <p:cNvCxnSpPr>
            <a:stCxn id="74" idx="2"/>
            <a:endCxn id="10" idx="5"/>
          </p:cNvCxnSpPr>
          <p:nvPr/>
        </p:nvCxnSpPr>
        <p:spPr>
          <a:xfrm flipH="1" flipV="1">
            <a:off x="4041425" y="5278308"/>
            <a:ext cx="3050855" cy="616966"/>
          </a:xfrm>
          <a:prstGeom prst="straightConnector1">
            <a:avLst/>
          </a:prstGeom>
          <a:ln w="38100"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5618849" y="5651956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b="1" dirty="0" smtClean="0">
                <a:solidFill>
                  <a:srgbClr val="FF0000"/>
                </a:solidFill>
              </a:rPr>
              <a:t>&lt;..&gt;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372200" y="6488668"/>
            <a:ext cx="2466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&lt;..&gt; = MLW-LT Metadata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07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469</Words>
  <Application>Microsoft Office PowerPoint</Application>
  <PresentationFormat>On-screen Show (4:3)</PresentationFormat>
  <Paragraphs>164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Multilingual Web   http://www.multilingualweb.eu/</vt:lpstr>
      <vt:lpstr>Why Multilingual Web?</vt:lpstr>
      <vt:lpstr>Multilingual Web Initiative</vt:lpstr>
      <vt:lpstr>Multilingual Web – LT (Language Technology)</vt:lpstr>
      <vt:lpstr>MultilingualWeb-LT Approach</vt:lpstr>
      <vt:lpstr>Scope of Use Cases</vt:lpstr>
      <vt:lpstr>Source Content Processing</vt:lpstr>
      <vt:lpstr>Localisation Quality Assurance</vt:lpstr>
      <vt:lpstr>Leverage Target Quality Meta-data</vt:lpstr>
      <vt:lpstr>CMS-L10N integration via RDF &amp; XLIFF</vt:lpstr>
      <vt:lpstr>Its Your Multilingual Web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dlewis</dc:creator>
  <cp:lastModifiedBy>David Lewis</cp:lastModifiedBy>
  <cp:revision>40</cp:revision>
  <dcterms:created xsi:type="dcterms:W3CDTF">2012-03-12T11:27:30Z</dcterms:created>
  <dcterms:modified xsi:type="dcterms:W3CDTF">2012-04-19T12:06:14Z</dcterms:modified>
</cp:coreProperties>
</file>