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8"/>
  </p:notesMasterIdLst>
  <p:sldIdLst>
    <p:sldId id="284" r:id="rId2"/>
    <p:sldId id="297" r:id="rId3"/>
    <p:sldId id="287" r:id="rId4"/>
    <p:sldId id="307" r:id="rId5"/>
    <p:sldId id="310" r:id="rId6"/>
    <p:sldId id="291" r:id="rId7"/>
    <p:sldId id="309" r:id="rId8"/>
    <p:sldId id="294" r:id="rId9"/>
    <p:sldId id="293" r:id="rId10"/>
    <p:sldId id="312" r:id="rId11"/>
    <p:sldId id="313" r:id="rId12"/>
    <p:sldId id="295" r:id="rId13"/>
    <p:sldId id="314" r:id="rId14"/>
    <p:sldId id="315" r:id="rId15"/>
    <p:sldId id="305" r:id="rId16"/>
    <p:sldId id="306" r:id="rId1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66FFFF"/>
    <a:srgbClr val="004283"/>
    <a:srgbClr val="FF9966"/>
    <a:srgbClr val="FF8080"/>
    <a:srgbClr val="FF0101"/>
    <a:srgbClr val="3333CC"/>
    <a:srgbClr val="FF00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autoAdjust="0"/>
    <p:restoredTop sz="97561" autoAdjust="0"/>
  </p:normalViewPr>
  <p:slideViewPr>
    <p:cSldViewPr>
      <p:cViewPr>
        <p:scale>
          <a:sx n="100" d="100"/>
          <a:sy n="100" d="100"/>
        </p:scale>
        <p:origin x="-702" y="29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4" d="100"/>
          <a:sy n="84" d="100"/>
        </p:scale>
        <p:origin x="-3216" y="-90"/>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endParaRPr lang="en-US"/>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en-US"/>
          </a:p>
        </p:txBody>
      </p:sp>
      <p:sp>
        <p:nvSpPr>
          <p:cNvPr id="41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A30EC86C-D186-4982-B873-14BF5078A9E4}"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45D4C29-B73B-4585-B604-823EEF1A6E26}" type="slidenum">
              <a:rPr lang="en-US"/>
              <a:pPr/>
              <a:t>1</a:t>
            </a:fld>
            <a:endParaRPr lang="en-US"/>
          </a:p>
        </p:txBody>
      </p:sp>
      <p:sp>
        <p:nvSpPr>
          <p:cNvPr id="65538" name="Rectangle 2"/>
          <p:cNvSpPr>
            <a:spLocks noGrp="1" noRot="1" noChangeAspect="1" noChangeArrowheads="1" noTextEdit="1"/>
          </p:cNvSpPr>
          <p:nvPr>
            <p:ph type="sldImg"/>
          </p:nvPr>
        </p:nvSpPr>
        <p:spPr>
          <a:xfrm>
            <a:off x="1143000" y="685800"/>
            <a:ext cx="4573588" cy="3429000"/>
          </a:xfrm>
          <a:ln/>
        </p:spPr>
      </p:sp>
      <p:sp>
        <p:nvSpPr>
          <p:cNvPr id="65539" name="Rectangle 3"/>
          <p:cNvSpPr>
            <a:spLocks noGrp="1" noChangeArrowheads="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Char char="-"/>
              <a:tabLst/>
              <a:defRPr/>
            </a:pPr>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3554" name="Rectangle 2"/>
          <p:cNvSpPr>
            <a:spLocks noGrp="1" noChangeArrowheads="1"/>
          </p:cNvSpPr>
          <p:nvPr>
            <p:ph type="ctrTitle"/>
          </p:nvPr>
        </p:nvSpPr>
        <p:spPr>
          <a:xfrm>
            <a:off x="274638" y="609600"/>
            <a:ext cx="8564562" cy="1143000"/>
          </a:xfrm>
        </p:spPr>
        <p:txBody>
          <a:bodyPr/>
          <a:lstStyle>
            <a:lvl1pPr algn="ctr">
              <a:defRPr sz="4400"/>
            </a:lvl1pPr>
          </a:lstStyle>
          <a:p>
            <a:r>
              <a:rPr lang="en-US"/>
              <a:t>Click to edit Master title style</a:t>
            </a:r>
          </a:p>
        </p:txBody>
      </p:sp>
      <p:sp>
        <p:nvSpPr>
          <p:cNvPr id="23555" name="Rectangle 3"/>
          <p:cNvSpPr>
            <a:spLocks noGrp="1" noChangeArrowheads="1"/>
          </p:cNvSpPr>
          <p:nvPr>
            <p:ph type="subTitle" idx="1"/>
          </p:nvPr>
        </p:nvSpPr>
        <p:spPr>
          <a:xfrm>
            <a:off x="1676400" y="2057400"/>
            <a:ext cx="5697538" cy="608013"/>
          </a:xfrm>
        </p:spPr>
        <p:txBody>
          <a:bodyPr/>
          <a:lstStyle>
            <a:lvl1pPr marL="0" indent="0" algn="ctr">
              <a:buFontTx/>
              <a:buNone/>
              <a:defRPr/>
            </a:lvl1pPr>
          </a:lstStyle>
          <a:p>
            <a:r>
              <a:rPr lang="en-US"/>
              <a:t>Click to edit Master subtitle style</a:t>
            </a:r>
          </a:p>
        </p:txBody>
      </p:sp>
      <p:sp>
        <p:nvSpPr>
          <p:cNvPr id="23556" name="Rectangle 4"/>
          <p:cNvSpPr>
            <a:spLocks noGrp="1" noChangeArrowheads="1"/>
          </p:cNvSpPr>
          <p:nvPr>
            <p:ph type="ftr" sz="quarter" idx="3"/>
          </p:nvPr>
        </p:nvSpPr>
        <p:spPr>
          <a:xfrm>
            <a:off x="2647950" y="4572000"/>
            <a:ext cx="3981450" cy="458788"/>
          </a:xfrm>
        </p:spPr>
        <p:txBody>
          <a:bodyPr/>
          <a:lstStyle>
            <a:lvl1pPr>
              <a:defRPr/>
            </a:lvl1p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99E13895-5AE9-4CE1-9CA6-41D0EB4029F1}"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3063" y="457200"/>
            <a:ext cx="2163762"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28600" y="457200"/>
            <a:ext cx="6342063"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BC9204A5-7C70-486B-BFDC-DA1BA7BCDD25}"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11" name="Content Placeholder 2"/>
          <p:cNvSpPr>
            <a:spLocks noGrp="1"/>
          </p:cNvSpPr>
          <p:nvPr>
            <p:ph idx="14"/>
          </p:nvPr>
        </p:nvSpPr>
        <p:spPr>
          <a:xfrm>
            <a:off x="228600" y="1743700"/>
            <a:ext cx="8686799" cy="1328953"/>
          </a:xfrm>
        </p:spPr>
        <p:txBody>
          <a:bodyPr>
            <a:normAutofit/>
          </a:bodyPr>
          <a:lstStyle>
            <a:lvl1pPr>
              <a:defRPr sz="2400"/>
            </a:lvl1pPr>
            <a:lvl2pPr>
              <a:defRPr sz="2000"/>
            </a:lvl2pPr>
            <a:lvl3pPr>
              <a:defRPr sz="1800"/>
            </a:lvl3pPr>
            <a:lvl4pPr>
              <a:defRPr sz="16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a:xfrm>
            <a:off x="228600" y="304800"/>
            <a:ext cx="8686800" cy="776763"/>
          </a:xfrm>
        </p:spPr>
        <p:txBody>
          <a:bodyPr>
            <a:normAutofit/>
          </a:bodyPr>
          <a:lstStyle>
            <a:lvl1pPr algn="l">
              <a:defRPr sz="3600" baseline="0"/>
            </a:lvl1pPr>
          </a:lstStyle>
          <a:p>
            <a:r>
              <a:rPr lang="en-US" dirty="0" smtClean="0"/>
              <a:t>Click to edit Master title style</a:t>
            </a:r>
            <a:endParaRPr lang="en-US" dirty="0"/>
          </a:p>
        </p:txBody>
      </p:sp>
      <p:sp>
        <p:nvSpPr>
          <p:cNvPr id="3" name="Content Placeholder 2"/>
          <p:cNvSpPr>
            <a:spLocks noGrp="1"/>
          </p:cNvSpPr>
          <p:nvPr>
            <p:ph idx="1"/>
          </p:nvPr>
        </p:nvSpPr>
        <p:spPr>
          <a:xfrm>
            <a:off x="228600" y="3618462"/>
            <a:ext cx="4268788" cy="2934738"/>
          </a:xfrm>
        </p:spPr>
        <p:txBody>
          <a:bodyPr>
            <a:normAutofit/>
          </a:bodyPr>
          <a:lstStyle>
            <a:lvl1pPr>
              <a:defRPr sz="2400"/>
            </a:lvl1pPr>
            <a:lvl2pPr>
              <a:defRPr sz="2000"/>
            </a:lvl2pPr>
            <a:lvl3pPr>
              <a:defRPr sz="1800"/>
            </a:lvl3pPr>
            <a:lvl4pPr>
              <a:defRPr sz="16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extBox 6"/>
          <p:cNvSpPr txBox="1"/>
          <p:nvPr userDrawn="1"/>
        </p:nvSpPr>
        <p:spPr>
          <a:xfrm>
            <a:off x="228600" y="3181893"/>
            <a:ext cx="4268788" cy="338554"/>
          </a:xfrm>
          <a:prstGeom prst="rect">
            <a:avLst/>
          </a:prstGeom>
          <a:solidFill>
            <a:srgbClr val="0070C0"/>
          </a:solidFill>
        </p:spPr>
        <p:txBody>
          <a:bodyPr wrap="square" rtlCol="0">
            <a:spAutoFit/>
          </a:bodyPr>
          <a:lstStyle/>
          <a:p>
            <a:r>
              <a:rPr lang="en-US" sz="1600" b="1" baseline="0" dirty="0" smtClean="0">
                <a:solidFill>
                  <a:schemeClr val="bg1"/>
                </a:solidFill>
              </a:rPr>
              <a:t>Data Categories</a:t>
            </a:r>
            <a:endParaRPr lang="en-US" sz="1400" b="0" baseline="0" dirty="0">
              <a:solidFill>
                <a:schemeClr val="bg1"/>
              </a:solidFill>
            </a:endParaRPr>
          </a:p>
        </p:txBody>
      </p:sp>
      <p:sp>
        <p:nvSpPr>
          <p:cNvPr id="8" name="TextBox 7"/>
          <p:cNvSpPr txBox="1"/>
          <p:nvPr userDrawn="1"/>
        </p:nvSpPr>
        <p:spPr>
          <a:xfrm>
            <a:off x="4645024" y="3181893"/>
            <a:ext cx="4270375" cy="338554"/>
          </a:xfrm>
          <a:prstGeom prst="rect">
            <a:avLst/>
          </a:prstGeom>
          <a:solidFill>
            <a:srgbClr val="0070C0"/>
          </a:solidFill>
        </p:spPr>
        <p:txBody>
          <a:bodyPr wrap="square" rtlCol="0">
            <a:spAutoFit/>
          </a:bodyPr>
          <a:lstStyle/>
          <a:p>
            <a:r>
              <a:rPr lang="en-US" sz="1600" b="1" baseline="0" dirty="0" smtClean="0">
                <a:solidFill>
                  <a:schemeClr val="bg1"/>
                </a:solidFill>
              </a:rPr>
              <a:t>Benefits</a:t>
            </a:r>
            <a:endParaRPr lang="en-US" sz="1400" b="0" baseline="0" dirty="0">
              <a:solidFill>
                <a:schemeClr val="bg1"/>
              </a:solidFill>
            </a:endParaRPr>
          </a:p>
        </p:txBody>
      </p:sp>
      <p:sp>
        <p:nvSpPr>
          <p:cNvPr id="9" name="TextBox 8"/>
          <p:cNvSpPr txBox="1"/>
          <p:nvPr userDrawn="1"/>
        </p:nvSpPr>
        <p:spPr>
          <a:xfrm>
            <a:off x="228600" y="1297564"/>
            <a:ext cx="8686800" cy="338554"/>
          </a:xfrm>
          <a:prstGeom prst="rect">
            <a:avLst/>
          </a:prstGeom>
          <a:solidFill>
            <a:srgbClr val="0070C0"/>
          </a:solidFill>
        </p:spPr>
        <p:txBody>
          <a:bodyPr wrap="square" rtlCol="0">
            <a:spAutoFit/>
          </a:bodyPr>
          <a:lstStyle/>
          <a:p>
            <a:r>
              <a:rPr lang="en-US" sz="1600" b="1" baseline="0" dirty="0" smtClean="0">
                <a:solidFill>
                  <a:schemeClr val="bg1"/>
                </a:solidFill>
              </a:rPr>
              <a:t>Description</a:t>
            </a:r>
            <a:endParaRPr lang="en-US" sz="1400" b="0" baseline="0" dirty="0">
              <a:solidFill>
                <a:schemeClr val="bg1"/>
              </a:solidFill>
            </a:endParaRPr>
          </a:p>
        </p:txBody>
      </p:sp>
      <p:sp>
        <p:nvSpPr>
          <p:cNvPr id="10" name="Content Placeholder 2"/>
          <p:cNvSpPr>
            <a:spLocks noGrp="1"/>
          </p:cNvSpPr>
          <p:nvPr>
            <p:ph idx="13"/>
          </p:nvPr>
        </p:nvSpPr>
        <p:spPr>
          <a:xfrm>
            <a:off x="4646612" y="3618462"/>
            <a:ext cx="4268788" cy="2934738"/>
          </a:xfrm>
        </p:spPr>
        <p:txBody>
          <a:bodyPr>
            <a:normAutofit/>
          </a:bodyPr>
          <a:lstStyle>
            <a:lvl1pPr>
              <a:defRPr sz="2400"/>
            </a:lvl1pPr>
            <a:lvl2pPr>
              <a:defRPr sz="2000"/>
            </a:lvl2pPr>
            <a:lvl3pPr>
              <a:defRPr sz="1800"/>
            </a:lvl3pPr>
            <a:lvl4pPr>
              <a:defRPr sz="16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xmlns="" val="30684952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28600" y="457200"/>
            <a:ext cx="8686800" cy="1066800"/>
          </a:xfrm>
        </p:spPr>
        <p:txBody>
          <a:bodyPr/>
          <a:lstStyle/>
          <a:p>
            <a:r>
              <a:rPr lang="en-US" smtClean="0"/>
              <a:t>Click to edit Master title style</a:t>
            </a:r>
            <a:endParaRPr lang="en-US"/>
          </a:p>
        </p:txBody>
      </p:sp>
      <p:sp>
        <p:nvSpPr>
          <p:cNvPr id="3" name="Content Placeholder 2"/>
          <p:cNvSpPr>
            <a:spLocks noGrp="1"/>
          </p:cNvSpPr>
          <p:nvPr>
            <p:ph idx="1"/>
          </p:nvPr>
        </p:nvSpPr>
        <p:spPr>
          <a:xfrm>
            <a:off x="228600" y="1752600"/>
            <a:ext cx="8658225" cy="4876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Footer Placeholder 3"/>
          <p:cNvSpPr>
            <a:spLocks noGrp="1"/>
          </p:cNvSpPr>
          <p:nvPr>
            <p:ph type="ftr" sz="quarter"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7971BBE6-72D2-460D-BC82-73FC306692A3}"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28600" y="1752600"/>
            <a:ext cx="4252913"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3913" y="1752600"/>
            <a:ext cx="4252912"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73A64829-7C26-4A5D-9628-6C3FD52BFACB}"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6"/>
          <p:cNvSpPr>
            <a:spLocks noGrp="1"/>
          </p:cNvSpPr>
          <p:nvPr>
            <p:ph type="ftr" sz="quarter" idx="10"/>
          </p:nvPr>
        </p:nvSpPr>
        <p:spPr/>
        <p:txBody>
          <a:bodyPr/>
          <a:lstStyle>
            <a:lvl1pPr>
              <a:defRPr/>
            </a:lvl1pPr>
          </a:lstStyle>
          <a:p>
            <a:endParaRPr lang="en-US"/>
          </a:p>
        </p:txBody>
      </p:sp>
      <p:sp>
        <p:nvSpPr>
          <p:cNvPr id="8" name="Slide Number Placeholder 7"/>
          <p:cNvSpPr>
            <a:spLocks noGrp="1"/>
          </p:cNvSpPr>
          <p:nvPr>
            <p:ph type="sldNum" sz="quarter" idx="11"/>
          </p:nvPr>
        </p:nvSpPr>
        <p:spPr/>
        <p:txBody>
          <a:bodyPr/>
          <a:lstStyle>
            <a:lvl1pPr>
              <a:defRPr/>
            </a:lvl1pPr>
          </a:lstStyle>
          <a:p>
            <a:fld id="{EA53F5F4-2616-4F09-9A4D-03852728BD20}"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lvl1pPr>
              <a:defRPr/>
            </a:lvl1pPr>
          </a:lstStyle>
          <a:p>
            <a:endParaRPr lang="en-US"/>
          </a:p>
        </p:txBody>
      </p:sp>
      <p:sp>
        <p:nvSpPr>
          <p:cNvPr id="4" name="Slide Number Placeholder 3"/>
          <p:cNvSpPr>
            <a:spLocks noGrp="1"/>
          </p:cNvSpPr>
          <p:nvPr>
            <p:ph type="sldNum" sz="quarter" idx="11"/>
          </p:nvPr>
        </p:nvSpPr>
        <p:spPr/>
        <p:txBody>
          <a:bodyPr/>
          <a:lstStyle>
            <a:lvl1pPr>
              <a:defRPr/>
            </a:lvl1pPr>
          </a:lstStyle>
          <a:p>
            <a:fld id="{724B7F2A-1A91-4060-9219-FBC2E3063283}"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endParaRPr lang="en-US"/>
          </a:p>
        </p:txBody>
      </p:sp>
      <p:sp>
        <p:nvSpPr>
          <p:cNvPr id="3" name="Slide Number Placeholder 2"/>
          <p:cNvSpPr>
            <a:spLocks noGrp="1"/>
          </p:cNvSpPr>
          <p:nvPr>
            <p:ph type="sldNum" sz="quarter" idx="11"/>
          </p:nvPr>
        </p:nvSpPr>
        <p:spPr/>
        <p:txBody>
          <a:bodyPr/>
          <a:lstStyle>
            <a:lvl1pPr>
              <a:defRPr/>
            </a:lvl1pPr>
          </a:lstStyle>
          <a:p>
            <a:fld id="{323ADAFD-E385-4D6F-B208-DDF5F495D12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A4C77F49-70E2-4F72-914C-F77046867BB1}"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14336FDA-A00B-45D4-83C2-0C7091FC9168}"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bwMode="auto">
          <a:xfrm>
            <a:off x="228600" y="457200"/>
            <a:ext cx="6575425" cy="1066800"/>
          </a:xfrm>
          <a:prstGeom prst="rect">
            <a:avLst/>
          </a:prstGeom>
          <a:noFill/>
          <a:ln w="9525">
            <a:noFill/>
            <a:miter lim="800000"/>
            <a:headEnd/>
            <a:tailEnd/>
          </a:ln>
          <a:effectLst/>
        </p:spPr>
        <p:txBody>
          <a:bodyPr vert="horz" wrap="square" lIns="91436" tIns="45718" rIns="91436" bIns="45718" numCol="1" anchor="ctr" anchorCtr="0" compatLnSpc="1">
            <a:prstTxWarp prst="textNoShape">
              <a:avLst/>
            </a:prstTxWarp>
          </a:bodyPr>
          <a:lstStyle/>
          <a:p>
            <a:pPr lvl="0"/>
            <a:r>
              <a:rPr lang="en-US" smtClean="0"/>
              <a:t>Click to edit Master title style</a:t>
            </a:r>
          </a:p>
        </p:txBody>
      </p:sp>
      <p:sp>
        <p:nvSpPr>
          <p:cNvPr id="22531" name="Rectangle 3"/>
          <p:cNvSpPr>
            <a:spLocks noGrp="1" noChangeArrowheads="1"/>
          </p:cNvSpPr>
          <p:nvPr>
            <p:ph type="body" idx="1"/>
          </p:nvPr>
        </p:nvSpPr>
        <p:spPr bwMode="auto">
          <a:xfrm>
            <a:off x="228600" y="1752600"/>
            <a:ext cx="8658225" cy="419100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2532" name="Rectangle 4"/>
          <p:cNvSpPr>
            <a:spLocks noGrp="1" noChangeArrowheads="1"/>
          </p:cNvSpPr>
          <p:nvPr>
            <p:ph type="ftr" sz="quarter" idx="3"/>
          </p:nvPr>
        </p:nvSpPr>
        <p:spPr bwMode="auto">
          <a:xfrm>
            <a:off x="2667000" y="6172200"/>
            <a:ext cx="2894013" cy="45720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ctr">
              <a:defRPr sz="1300"/>
            </a:lvl1pPr>
          </a:lstStyle>
          <a:p>
            <a:endParaRPr lang="en-US"/>
          </a:p>
        </p:txBody>
      </p:sp>
      <p:sp>
        <p:nvSpPr>
          <p:cNvPr id="22533" name="Rectangle 5"/>
          <p:cNvSpPr>
            <a:spLocks noGrp="1" noChangeArrowheads="1"/>
          </p:cNvSpPr>
          <p:nvPr>
            <p:ph type="sldNum" sz="quarter" idx="4"/>
          </p:nvPr>
        </p:nvSpPr>
        <p:spPr bwMode="auto">
          <a:xfrm>
            <a:off x="5867400" y="6172200"/>
            <a:ext cx="762000" cy="45720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r">
              <a:defRPr sz="1300"/>
            </a:lvl1pPr>
          </a:lstStyle>
          <a:p>
            <a:fld id="{950B62F7-C887-48BE-8A1A-027ECB0C69B3}"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xStyles>
    <p:titleStyle>
      <a:lvl1pPr algn="l" rtl="0" eaLnBrk="0" fontAlgn="base" hangingPunct="0">
        <a:spcBef>
          <a:spcPct val="0"/>
        </a:spcBef>
        <a:spcAft>
          <a:spcPct val="0"/>
        </a:spcAft>
        <a:defRPr sz="3600" b="1">
          <a:solidFill>
            <a:srgbClr val="004283"/>
          </a:solidFill>
          <a:latin typeface="+mj-lt"/>
          <a:ea typeface="+mj-ea"/>
          <a:cs typeface="+mj-cs"/>
        </a:defRPr>
      </a:lvl1pPr>
      <a:lvl2pPr algn="l" rtl="0" eaLnBrk="0" fontAlgn="base" hangingPunct="0">
        <a:spcBef>
          <a:spcPct val="0"/>
        </a:spcBef>
        <a:spcAft>
          <a:spcPct val="0"/>
        </a:spcAft>
        <a:defRPr sz="3600" b="1">
          <a:solidFill>
            <a:srgbClr val="004283"/>
          </a:solidFill>
          <a:latin typeface="Arial" charset="0"/>
        </a:defRPr>
      </a:lvl2pPr>
      <a:lvl3pPr algn="l" rtl="0" eaLnBrk="0" fontAlgn="base" hangingPunct="0">
        <a:spcBef>
          <a:spcPct val="0"/>
        </a:spcBef>
        <a:spcAft>
          <a:spcPct val="0"/>
        </a:spcAft>
        <a:defRPr sz="3600" b="1">
          <a:solidFill>
            <a:srgbClr val="004283"/>
          </a:solidFill>
          <a:latin typeface="Arial" charset="0"/>
        </a:defRPr>
      </a:lvl3pPr>
      <a:lvl4pPr algn="l" rtl="0" eaLnBrk="0" fontAlgn="base" hangingPunct="0">
        <a:spcBef>
          <a:spcPct val="0"/>
        </a:spcBef>
        <a:spcAft>
          <a:spcPct val="0"/>
        </a:spcAft>
        <a:defRPr sz="3600" b="1">
          <a:solidFill>
            <a:srgbClr val="004283"/>
          </a:solidFill>
          <a:latin typeface="Arial" charset="0"/>
        </a:defRPr>
      </a:lvl4pPr>
      <a:lvl5pPr algn="l" rtl="0" eaLnBrk="0" fontAlgn="base" hangingPunct="0">
        <a:spcBef>
          <a:spcPct val="0"/>
        </a:spcBef>
        <a:spcAft>
          <a:spcPct val="0"/>
        </a:spcAft>
        <a:defRPr sz="3600" b="1">
          <a:solidFill>
            <a:srgbClr val="004283"/>
          </a:solidFill>
          <a:latin typeface="Arial" charset="0"/>
        </a:defRPr>
      </a:lvl5pPr>
      <a:lvl6pPr marL="457200" algn="l" rtl="0" eaLnBrk="0" fontAlgn="base" hangingPunct="0">
        <a:spcBef>
          <a:spcPct val="0"/>
        </a:spcBef>
        <a:spcAft>
          <a:spcPct val="0"/>
        </a:spcAft>
        <a:defRPr sz="3600" b="1">
          <a:solidFill>
            <a:srgbClr val="004283"/>
          </a:solidFill>
          <a:latin typeface="Arial" charset="0"/>
        </a:defRPr>
      </a:lvl6pPr>
      <a:lvl7pPr marL="914400" algn="l" rtl="0" eaLnBrk="0" fontAlgn="base" hangingPunct="0">
        <a:spcBef>
          <a:spcPct val="0"/>
        </a:spcBef>
        <a:spcAft>
          <a:spcPct val="0"/>
        </a:spcAft>
        <a:defRPr sz="3600" b="1">
          <a:solidFill>
            <a:srgbClr val="004283"/>
          </a:solidFill>
          <a:latin typeface="Arial" charset="0"/>
        </a:defRPr>
      </a:lvl7pPr>
      <a:lvl8pPr marL="1371600" algn="l" rtl="0" eaLnBrk="0" fontAlgn="base" hangingPunct="0">
        <a:spcBef>
          <a:spcPct val="0"/>
        </a:spcBef>
        <a:spcAft>
          <a:spcPct val="0"/>
        </a:spcAft>
        <a:defRPr sz="3600" b="1">
          <a:solidFill>
            <a:srgbClr val="004283"/>
          </a:solidFill>
          <a:latin typeface="Arial" charset="0"/>
        </a:defRPr>
      </a:lvl8pPr>
      <a:lvl9pPr marL="1828800" algn="l" rtl="0" eaLnBrk="0" fontAlgn="base" hangingPunct="0">
        <a:spcBef>
          <a:spcPct val="0"/>
        </a:spcBef>
        <a:spcAft>
          <a:spcPct val="0"/>
        </a:spcAft>
        <a:defRPr sz="3600" b="1">
          <a:solidFill>
            <a:srgbClr val="004283"/>
          </a:solidFill>
          <a:latin typeface="Arial" charset="0"/>
        </a:defRPr>
      </a:lvl9pPr>
    </p:titleStyle>
    <p:bodyStyle>
      <a:lvl1pPr marL="342900" indent="-342900" algn="l" rtl="0" eaLnBrk="0" fontAlgn="base" hangingPunct="0">
        <a:spcBef>
          <a:spcPct val="20000"/>
        </a:spcBef>
        <a:spcAft>
          <a:spcPct val="0"/>
        </a:spcAft>
        <a:buChar char="•"/>
        <a:defRPr sz="29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500">
          <a:solidFill>
            <a:schemeClr val="tx1"/>
          </a:solidFill>
          <a:latin typeface="+mn-lt"/>
        </a:defRPr>
      </a:lvl2pPr>
      <a:lvl3pPr marL="1143000" indent="-228600" algn="l" rtl="0" eaLnBrk="0" fontAlgn="base" hangingPunct="0">
        <a:spcBef>
          <a:spcPct val="20000"/>
        </a:spcBef>
        <a:spcAft>
          <a:spcPct val="0"/>
        </a:spcAft>
        <a:buChar char="•"/>
        <a:defRPr sz="2200">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a:solidFill>
            <a:schemeClr val="tx1"/>
          </a:solidFill>
          <a:latin typeface="+mn-lt"/>
        </a:defRPr>
      </a:lvl5pPr>
      <a:lvl6pPr marL="2514600" indent="-228600" algn="l" rtl="0" eaLnBrk="0" fontAlgn="base" hangingPunct="0">
        <a:spcBef>
          <a:spcPct val="20000"/>
        </a:spcBef>
        <a:spcAft>
          <a:spcPct val="0"/>
        </a:spcAft>
        <a:buChar char="»"/>
        <a:defRPr>
          <a:solidFill>
            <a:schemeClr val="tx1"/>
          </a:solidFill>
          <a:latin typeface="+mn-lt"/>
        </a:defRPr>
      </a:lvl6pPr>
      <a:lvl7pPr marL="2971800" indent="-228600" algn="l" rtl="0" eaLnBrk="0" fontAlgn="base" hangingPunct="0">
        <a:spcBef>
          <a:spcPct val="20000"/>
        </a:spcBef>
        <a:spcAft>
          <a:spcPct val="0"/>
        </a:spcAft>
        <a:buChar char="»"/>
        <a:defRPr>
          <a:solidFill>
            <a:schemeClr val="tx1"/>
          </a:solidFill>
          <a:latin typeface="+mn-lt"/>
        </a:defRPr>
      </a:lvl7pPr>
      <a:lvl8pPr marL="3429000" indent="-228600" algn="l" rtl="0" eaLnBrk="0" fontAlgn="base" hangingPunct="0">
        <a:spcBef>
          <a:spcPct val="20000"/>
        </a:spcBef>
        <a:spcAft>
          <a:spcPct val="0"/>
        </a:spcAft>
        <a:buChar char="»"/>
        <a:defRPr>
          <a:solidFill>
            <a:schemeClr val="tx1"/>
          </a:solidFill>
          <a:latin typeface="+mn-lt"/>
        </a:defRPr>
      </a:lvl8pPr>
      <a:lvl9pPr marL="3886200" indent="-228600" algn="l" rtl="0" eaLnBrk="0" fontAlgn="base" hangingPunct="0">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file:///C:\Users\Yves\Documents\Presentations\2012-09%20Web-LT%20Prague\dist_win32-x86\startTikalPrompt.bat"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file:///C:\Users\Yves\Documents\Presentations\2012-09%20Web-LT%20Prague\dist_win32-x86\checkmate.exe%20%22C:\Users\Yves\Documents\Presentations\2012-09%20Web-LT%20Prague\Quality%20Check.qcs%22"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http://code.google.com/p/okapi/" TargetMode="External"/><Relationship Id="rId7" Type="http://schemas.openxmlformats.org/officeDocument/2006/relationships/hyperlink" Target="https://groups.google.com/group/okapi-devel/" TargetMode="External"/><Relationship Id="rId2" Type="http://schemas.openxmlformats.org/officeDocument/2006/relationships/hyperlink" Target="http://www.opentag.com/okapi/wiki/" TargetMode="External"/><Relationship Id="rId1" Type="http://schemas.openxmlformats.org/officeDocument/2006/relationships/slideLayout" Target="../slideLayouts/slideLayout2.xml"/><Relationship Id="rId6" Type="http://schemas.openxmlformats.org/officeDocument/2006/relationships/hyperlink" Target="http://repository-okapi.forge.cloudbees.com/snapshot/" TargetMode="External"/><Relationship Id="rId5" Type="http://schemas.openxmlformats.org/officeDocument/2006/relationships/hyperlink" Target="http://repository-okapi.forge.cloudbees.com/release/" TargetMode="External"/><Relationship Id="rId4" Type="http://schemas.openxmlformats.org/officeDocument/2006/relationships/hyperlink" Target="https://okapi.ci.cloudbees.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file:///C:\Users\Yves\Documents\Presentations\2012-09%20Web-LT%20Prague\dist_win32-x86\rainbow.exe%20%22C:\Users\Yves\Documents\Presentations\2012-09%20Web-LT%20Prague\Simple%20Machine%20Translation.rnb%22"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file:///C:\Users\Yves\Documents\Presentations\2012-09%20Web-LT%20Prague\dist_win32-x86\rainbow.exe%20%22C:\Users\Yves\Documents\Presentations\2012-09%20Web-LT%20Prague\Translation%20Package%20Creation.rnb%22"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8" name="Rectangle 6"/>
          <p:cNvSpPr>
            <a:spLocks noGrp="1" noChangeArrowheads="1"/>
          </p:cNvSpPr>
          <p:nvPr>
            <p:ph type="ctrTitle"/>
          </p:nvPr>
        </p:nvSpPr>
        <p:spPr>
          <a:xfrm>
            <a:off x="304800" y="2133600"/>
            <a:ext cx="8564562" cy="1143000"/>
          </a:xfrm>
        </p:spPr>
        <p:txBody>
          <a:bodyPr/>
          <a:lstStyle/>
          <a:p>
            <a:r>
              <a:rPr lang="en-US" sz="4000" dirty="0" smtClean="0"/>
              <a:t>Some Use Cases</a:t>
            </a:r>
            <a:br>
              <a:rPr lang="en-US" sz="4000" dirty="0" smtClean="0"/>
            </a:br>
            <a:r>
              <a:rPr lang="en-US" sz="4000" dirty="0" smtClean="0"/>
              <a:t>with the Current</a:t>
            </a:r>
            <a:br>
              <a:rPr lang="en-US" sz="4000" dirty="0" smtClean="0"/>
            </a:br>
            <a:r>
              <a:rPr lang="en-US" sz="4000" dirty="0" smtClean="0"/>
              <a:t>Okapi Framework</a:t>
            </a:r>
            <a:br>
              <a:rPr lang="en-US" sz="4000" dirty="0" smtClean="0"/>
            </a:br>
            <a:r>
              <a:rPr lang="en-US" sz="4000" dirty="0" smtClean="0"/>
              <a:t>Implementation of ITS 2.0</a:t>
            </a:r>
            <a:br>
              <a:rPr lang="en-US" sz="4000" dirty="0" smtClean="0"/>
            </a:br>
            <a:r>
              <a:rPr lang="en-US" sz="4000" dirty="0" smtClean="0"/>
              <a:t/>
            </a:r>
            <a:br>
              <a:rPr lang="en-US" sz="4000" dirty="0" smtClean="0"/>
            </a:br>
            <a:r>
              <a:rPr lang="en-US" sz="3200" b="0" dirty="0" smtClean="0"/>
              <a:t>Prague – September 2012</a:t>
            </a:r>
            <a:endParaRPr lang="en-US" sz="4000" b="0" dirty="0"/>
          </a:p>
        </p:txBody>
      </p:sp>
      <p:pic>
        <p:nvPicPr>
          <p:cNvPr id="4" name="Picture 2" descr="http://okapi.opentag.com/okapi_large.png"/>
          <p:cNvPicPr>
            <a:picLocks noChangeAspect="1" noChangeArrowheads="1"/>
          </p:cNvPicPr>
          <p:nvPr/>
        </p:nvPicPr>
        <p:blipFill>
          <a:blip r:embed="rId3" cstate="print"/>
          <a:srcRect/>
          <a:stretch>
            <a:fillRect/>
          </a:stretch>
        </p:blipFill>
        <p:spPr bwMode="auto">
          <a:xfrm>
            <a:off x="1600200" y="5867400"/>
            <a:ext cx="1990725" cy="685800"/>
          </a:xfrm>
          <a:prstGeom prst="rect">
            <a:avLst/>
          </a:prstGeom>
          <a:noFill/>
        </p:spPr>
      </p:pic>
      <p:pic>
        <p:nvPicPr>
          <p:cNvPr id="16388" name="Picture 4" descr="MultilingualWeb-LT"/>
          <p:cNvPicPr>
            <a:picLocks noChangeAspect="1" noChangeArrowheads="1"/>
          </p:cNvPicPr>
          <p:nvPr/>
        </p:nvPicPr>
        <p:blipFill>
          <a:blip r:embed="rId4" cstate="print"/>
          <a:srcRect/>
          <a:stretch>
            <a:fillRect/>
          </a:stretch>
        </p:blipFill>
        <p:spPr bwMode="auto">
          <a:xfrm>
            <a:off x="4105275" y="5676900"/>
            <a:ext cx="1076325" cy="952500"/>
          </a:xfrm>
          <a:prstGeom prst="rect">
            <a:avLst/>
          </a:prstGeom>
          <a:noFill/>
        </p:spPr>
      </p:pic>
      <p:pic>
        <p:nvPicPr>
          <p:cNvPr id="1026" name="Picture 2" descr="I:\Marketing\Logo_Standards\Logo-Standard\Web\ENLASO_Logo_Web_Trans_White_Matte.png"/>
          <p:cNvPicPr>
            <a:picLocks noChangeAspect="1" noChangeArrowheads="1"/>
          </p:cNvPicPr>
          <p:nvPr/>
        </p:nvPicPr>
        <p:blipFill>
          <a:blip r:embed="rId5" cstate="print"/>
          <a:stretch>
            <a:fillRect/>
          </a:stretch>
        </p:blipFill>
        <p:spPr bwMode="auto">
          <a:xfrm>
            <a:off x="5638800" y="6019800"/>
            <a:ext cx="1600200" cy="533400"/>
          </a:xfrm>
          <a:prstGeom prst="rect">
            <a:avLst/>
          </a:prstGeom>
          <a:noFill/>
          <a:ln>
            <a:noFill/>
          </a:ln>
        </p:spPr>
      </p:pic>
    </p:spTree>
  </p:cSld>
  <p:clrMapOvr>
    <a:masterClrMapping/>
  </p:clrMapOvr>
  <p:transition advTm="41099"/>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Moses Translation (M4Loc)</a:t>
            </a:r>
            <a:endParaRPr lang="en-US" dirty="0"/>
          </a:p>
        </p:txBody>
      </p:sp>
      <p:sp>
        <p:nvSpPr>
          <p:cNvPr id="5" name="Content Placeholder 4"/>
          <p:cNvSpPr>
            <a:spLocks noGrp="1"/>
          </p:cNvSpPr>
          <p:nvPr>
            <p:ph idx="1"/>
          </p:nvPr>
        </p:nvSpPr>
        <p:spPr/>
        <p:txBody>
          <a:bodyPr>
            <a:normAutofit/>
          </a:bodyPr>
          <a:lstStyle/>
          <a:p>
            <a:r>
              <a:rPr lang="en-US" dirty="0" smtClean="0"/>
              <a:t>Translate</a:t>
            </a:r>
          </a:p>
          <a:p>
            <a:r>
              <a:rPr lang="en-US" dirty="0" smtClean="0"/>
              <a:t>Locale Filter</a:t>
            </a:r>
          </a:p>
          <a:p>
            <a:r>
              <a:rPr lang="en-US" dirty="0" smtClean="0"/>
              <a:t>Element Within Text</a:t>
            </a:r>
          </a:p>
          <a:p>
            <a:r>
              <a:rPr lang="en-US" dirty="0" smtClean="0"/>
              <a:t>Preserve Space</a:t>
            </a:r>
          </a:p>
          <a:p>
            <a:r>
              <a:rPr lang="en-US" dirty="0" smtClean="0"/>
              <a:t>Domain</a:t>
            </a:r>
            <a:endParaRPr lang="en-US" dirty="0"/>
          </a:p>
        </p:txBody>
      </p:sp>
      <p:sp>
        <p:nvSpPr>
          <p:cNvPr id="6" name="Content Placeholder 5"/>
          <p:cNvSpPr>
            <a:spLocks noGrp="1"/>
          </p:cNvSpPr>
          <p:nvPr>
            <p:ph idx="13"/>
          </p:nvPr>
        </p:nvSpPr>
        <p:spPr/>
        <p:txBody>
          <a:bodyPr>
            <a:normAutofit fontScale="92500" lnSpcReduction="10000"/>
          </a:bodyPr>
          <a:lstStyle/>
          <a:p>
            <a:r>
              <a:rPr lang="en-US" dirty="0" smtClean="0"/>
              <a:t>The ITS markup provides the key information that drives the extraction in both XML and HTML5.</a:t>
            </a:r>
          </a:p>
          <a:p>
            <a:r>
              <a:rPr lang="en-US" dirty="0" smtClean="0"/>
              <a:t>Information such as preserving white space can also be passed on to the extracted content and insure a better output.</a:t>
            </a:r>
            <a:endParaRPr lang="en-US" dirty="0"/>
          </a:p>
        </p:txBody>
      </p:sp>
      <p:sp>
        <p:nvSpPr>
          <p:cNvPr id="7" name="Content Placeholder 6"/>
          <p:cNvSpPr>
            <a:spLocks noGrp="1"/>
          </p:cNvSpPr>
          <p:nvPr>
            <p:ph idx="14"/>
          </p:nvPr>
        </p:nvSpPr>
        <p:spPr/>
        <p:txBody>
          <a:bodyPr>
            <a:normAutofit fontScale="62500" lnSpcReduction="20000"/>
          </a:bodyPr>
          <a:lstStyle/>
          <a:p>
            <a:r>
              <a:rPr lang="en-US" dirty="0" err="1" smtClean="0"/>
              <a:t>XMl</a:t>
            </a:r>
            <a:r>
              <a:rPr lang="en-US" dirty="0" smtClean="0"/>
              <a:t> and HTML5 documents are translated using Moses through the M4Loc scripts.</a:t>
            </a:r>
            <a:br>
              <a:rPr lang="en-US" dirty="0" smtClean="0"/>
            </a:br>
            <a:r>
              <a:rPr lang="en-US" b="1" i="1" dirty="0" smtClean="0"/>
              <a:t>Note: In this demo we use </a:t>
            </a:r>
            <a:r>
              <a:rPr lang="en-US" b="1" i="1" dirty="0" err="1" smtClean="0"/>
              <a:t>sed</a:t>
            </a:r>
            <a:r>
              <a:rPr lang="en-US" b="1" i="1" dirty="0" smtClean="0"/>
              <a:t> instead of M4Loc scripts</a:t>
            </a:r>
          </a:p>
          <a:p>
            <a:r>
              <a:rPr lang="en-US" dirty="0" smtClean="0"/>
              <a:t>The documents are extracted based on their ITS properties by Tikal and converted into an intermediate format. The temporary files are run through the translation process. Tikal is then used again to create a translated version of the XML and HTML5 documents based on the original source documents and the translated intermediate files.</a:t>
            </a:r>
          </a:p>
        </p:txBody>
      </p:sp>
    </p:spTree>
    <p:extLst>
      <p:ext uri="{BB962C8B-B14F-4D97-AF65-F5344CB8AC3E}">
        <p14:creationId xmlns:p14="http://schemas.microsoft.com/office/powerpoint/2010/main" xmlns="" val="40508930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86800" cy="1066800"/>
          </a:xfrm>
        </p:spPr>
        <p:txBody>
          <a:bodyPr/>
          <a:lstStyle/>
          <a:p>
            <a:r>
              <a:rPr lang="en-US" dirty="0" smtClean="0"/>
              <a:t>Moses Translation (M4Loc)</a:t>
            </a:r>
            <a:endParaRPr lang="en-US" dirty="0"/>
          </a:p>
        </p:txBody>
      </p:sp>
      <p:sp>
        <p:nvSpPr>
          <p:cNvPr id="3" name="Content Placeholder 2"/>
          <p:cNvSpPr>
            <a:spLocks noGrp="1"/>
          </p:cNvSpPr>
          <p:nvPr>
            <p:ph idx="1"/>
          </p:nvPr>
        </p:nvSpPr>
        <p:spPr>
          <a:xfrm>
            <a:off x="228600" y="1295400"/>
            <a:ext cx="8658225" cy="5334000"/>
          </a:xfrm>
        </p:spPr>
        <p:txBody>
          <a:bodyPr/>
          <a:lstStyle/>
          <a:p>
            <a:r>
              <a:rPr lang="en-US" sz="2600" b="1" dirty="0" smtClean="0"/>
              <a:t>Translate</a:t>
            </a:r>
            <a:r>
              <a:rPr lang="en-US" sz="2600" dirty="0" smtClean="0"/>
              <a:t> - The non-translatable content is protected.</a:t>
            </a:r>
          </a:p>
          <a:p>
            <a:r>
              <a:rPr lang="en-US" sz="2600" b="1" dirty="0" smtClean="0"/>
              <a:t>Locale Filter</a:t>
            </a:r>
            <a:r>
              <a:rPr lang="en-US" sz="2600" dirty="0" smtClean="0"/>
              <a:t> - Only the parts in the scope of the locale filter are extracted, the others are treated as 'do not translate' content.</a:t>
            </a:r>
          </a:p>
          <a:p>
            <a:r>
              <a:rPr lang="en-US" sz="2600" b="1" dirty="0" smtClean="0"/>
              <a:t>Element Within Text</a:t>
            </a:r>
            <a:r>
              <a:rPr lang="en-US" sz="2600" dirty="0" smtClean="0"/>
              <a:t> - The information is used to decide what elements are extracted as in-line codes and sub-flows.</a:t>
            </a:r>
          </a:p>
          <a:p>
            <a:r>
              <a:rPr lang="en-US" sz="2600" b="1" dirty="0" smtClean="0"/>
              <a:t>Preserve Space</a:t>
            </a:r>
            <a:r>
              <a:rPr lang="en-US" sz="2600" dirty="0" smtClean="0"/>
              <a:t> - The information is passed on to the extracted text unit.</a:t>
            </a:r>
          </a:p>
          <a:p>
            <a:r>
              <a:rPr lang="en-US" sz="2600" b="1" dirty="0" smtClean="0"/>
              <a:t>(Domain)</a:t>
            </a:r>
            <a:r>
              <a:rPr lang="en-US" sz="2600" dirty="0" smtClean="0"/>
              <a:t> - The domain values are placed into a property that can be used to select an MT engine.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lowchart: Document 11"/>
          <p:cNvSpPr/>
          <p:nvPr/>
        </p:nvSpPr>
        <p:spPr bwMode="auto">
          <a:xfrm>
            <a:off x="381000" y="1905000"/>
            <a:ext cx="1600200" cy="838200"/>
          </a:xfrm>
          <a:prstGeom prst="flowChartDocument">
            <a:avLst/>
          </a:prstGeom>
          <a:solidFill>
            <a:schemeClr val="accent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cs typeface="Arial" charset="0"/>
              </a:rPr>
              <a:t>File with ITS Markup</a:t>
            </a:r>
          </a:p>
        </p:txBody>
      </p:sp>
      <p:cxnSp>
        <p:nvCxnSpPr>
          <p:cNvPr id="38" name="Straight Arrow Connector 37"/>
          <p:cNvCxnSpPr>
            <a:stCxn id="12" idx="3"/>
            <a:endCxn id="29" idx="1"/>
          </p:cNvCxnSpPr>
          <p:nvPr/>
        </p:nvCxnSpPr>
        <p:spPr bwMode="auto">
          <a:xfrm>
            <a:off x="1981200" y="2324100"/>
            <a:ext cx="1524000" cy="0"/>
          </a:xfrm>
          <a:prstGeom prst="straightConnector1">
            <a:avLst/>
          </a:prstGeom>
          <a:solidFill>
            <a:schemeClr val="accent1"/>
          </a:solidFill>
          <a:ln w="25400" cap="flat" cmpd="sng" algn="ctr">
            <a:solidFill>
              <a:schemeClr val="tx1"/>
            </a:solidFill>
            <a:prstDash val="solid"/>
            <a:round/>
            <a:headEnd type="none" w="med" len="med"/>
            <a:tailEnd type="triangle"/>
          </a:ln>
          <a:effectLst/>
        </p:spPr>
      </p:cxnSp>
      <p:sp>
        <p:nvSpPr>
          <p:cNvPr id="26" name="TextBox 25"/>
          <p:cNvSpPr txBox="1"/>
          <p:nvPr/>
        </p:nvSpPr>
        <p:spPr>
          <a:xfrm>
            <a:off x="128776" y="164068"/>
            <a:ext cx="3147080" cy="369332"/>
          </a:xfrm>
          <a:prstGeom prst="rect">
            <a:avLst/>
          </a:prstGeom>
          <a:noFill/>
        </p:spPr>
        <p:txBody>
          <a:bodyPr wrap="none" rtlCol="0">
            <a:spAutoFit/>
          </a:bodyPr>
          <a:lstStyle/>
          <a:p>
            <a:r>
              <a:rPr lang="en-US" b="1" dirty="0" smtClean="0">
                <a:solidFill>
                  <a:srgbClr val="004283"/>
                </a:solidFill>
              </a:rPr>
              <a:t>Moses Translation (M4Loc)</a:t>
            </a:r>
            <a:endParaRPr lang="en-US" b="1" dirty="0">
              <a:solidFill>
                <a:srgbClr val="004283"/>
              </a:solidFill>
            </a:endParaRPr>
          </a:p>
        </p:txBody>
      </p:sp>
      <p:sp>
        <p:nvSpPr>
          <p:cNvPr id="29" name="Rectangle 28"/>
          <p:cNvSpPr/>
          <p:nvPr/>
        </p:nvSpPr>
        <p:spPr bwMode="auto">
          <a:xfrm>
            <a:off x="3505200" y="1905000"/>
            <a:ext cx="1752600" cy="838200"/>
          </a:xfrm>
          <a:prstGeom prst="rect">
            <a:avLst/>
          </a:prstGeom>
          <a:solidFill>
            <a:srgbClr val="00B0F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dirty="0" smtClean="0"/>
              <a:t>Tikal -</a:t>
            </a:r>
            <a:r>
              <a:rPr lang="en-US" dirty="0" err="1" smtClean="0"/>
              <a:t>xm</a:t>
            </a:r>
            <a:endParaRPr kumimoji="0" lang="en-US" sz="1800" b="0" i="0" u="none" strike="noStrike" cap="none" normalizeH="0" baseline="0" dirty="0" smtClean="0">
              <a:ln>
                <a:noFill/>
              </a:ln>
              <a:solidFill>
                <a:schemeClr val="tx1"/>
              </a:solidFill>
              <a:effectLst/>
              <a:latin typeface="Arial" charset="0"/>
              <a:cs typeface="Arial" charset="0"/>
            </a:endParaRPr>
          </a:p>
        </p:txBody>
      </p:sp>
      <p:sp>
        <p:nvSpPr>
          <p:cNvPr id="31" name="Flowchart: Document 30"/>
          <p:cNvSpPr/>
          <p:nvPr/>
        </p:nvSpPr>
        <p:spPr bwMode="auto">
          <a:xfrm>
            <a:off x="7086600" y="1905000"/>
            <a:ext cx="1600200" cy="838200"/>
          </a:xfrm>
          <a:prstGeom prst="flowChartDocument">
            <a:avLst/>
          </a:prstGeom>
          <a:solidFill>
            <a:schemeClr val="accent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cs typeface="Arial" charset="0"/>
              </a:rPr>
              <a:t>Moses Source</a:t>
            </a:r>
          </a:p>
        </p:txBody>
      </p:sp>
      <p:sp>
        <p:nvSpPr>
          <p:cNvPr id="32" name="Rectangle 31"/>
          <p:cNvSpPr/>
          <p:nvPr/>
        </p:nvSpPr>
        <p:spPr bwMode="auto">
          <a:xfrm>
            <a:off x="7010400" y="3048000"/>
            <a:ext cx="1752600" cy="838200"/>
          </a:xfrm>
          <a:prstGeom prst="rect">
            <a:avLst/>
          </a:prstGeom>
          <a:solidFill>
            <a:srgbClr val="00B0F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cs typeface="Arial" charset="0"/>
              </a:rPr>
              <a:t>M4Loc</a:t>
            </a:r>
            <a:br>
              <a:rPr kumimoji="0" lang="en-US" sz="1800" b="0" i="0" u="none" strike="noStrike" cap="none" normalizeH="0" baseline="0" dirty="0" smtClean="0">
                <a:ln>
                  <a:noFill/>
                </a:ln>
                <a:solidFill>
                  <a:schemeClr val="tx1"/>
                </a:solidFill>
                <a:effectLst/>
                <a:latin typeface="Arial" charset="0"/>
                <a:cs typeface="Arial" charset="0"/>
              </a:rPr>
            </a:br>
            <a:r>
              <a:rPr kumimoji="0" lang="en-US" sz="1400" b="1" i="0" u="none" strike="noStrike" cap="none" normalizeH="0" baseline="0" dirty="0" smtClean="0">
                <a:ln>
                  <a:noFill/>
                </a:ln>
                <a:solidFill>
                  <a:schemeClr val="tx1"/>
                </a:solidFill>
                <a:effectLst/>
                <a:latin typeface="Arial" charset="0"/>
                <a:cs typeface="Arial" charset="0"/>
              </a:rPr>
              <a:t>(</a:t>
            </a:r>
            <a:r>
              <a:rPr kumimoji="0" lang="en-US" sz="1400" b="1" i="0" u="none" strike="noStrike" cap="none" normalizeH="0" baseline="0" dirty="0" err="1" smtClean="0">
                <a:ln>
                  <a:noFill/>
                </a:ln>
                <a:solidFill>
                  <a:schemeClr val="tx1"/>
                </a:solidFill>
                <a:effectLst/>
                <a:latin typeface="Arial" charset="0"/>
                <a:cs typeface="Arial" charset="0"/>
              </a:rPr>
              <a:t>sed</a:t>
            </a:r>
            <a:r>
              <a:rPr kumimoji="0" lang="en-US" sz="1400" b="1" i="0" u="none" strike="noStrike" cap="none" normalizeH="0" baseline="0" dirty="0" smtClean="0">
                <a:ln>
                  <a:noFill/>
                </a:ln>
                <a:solidFill>
                  <a:schemeClr val="tx1"/>
                </a:solidFill>
                <a:effectLst/>
                <a:latin typeface="Arial" charset="0"/>
                <a:cs typeface="Arial" charset="0"/>
              </a:rPr>
              <a:t> in this demo)</a:t>
            </a:r>
            <a:endParaRPr kumimoji="0" lang="en-US" sz="1800" b="1" i="0" u="none" strike="noStrike" cap="none" normalizeH="0" baseline="0" dirty="0" smtClean="0">
              <a:ln>
                <a:noFill/>
              </a:ln>
              <a:solidFill>
                <a:schemeClr val="tx1"/>
              </a:solidFill>
              <a:effectLst/>
              <a:latin typeface="Arial" charset="0"/>
              <a:cs typeface="Arial" charset="0"/>
            </a:endParaRPr>
          </a:p>
        </p:txBody>
      </p:sp>
      <p:sp>
        <p:nvSpPr>
          <p:cNvPr id="33" name="Flowchart: Document 32"/>
          <p:cNvSpPr/>
          <p:nvPr/>
        </p:nvSpPr>
        <p:spPr bwMode="auto">
          <a:xfrm>
            <a:off x="7086600" y="4267200"/>
            <a:ext cx="1600200" cy="838200"/>
          </a:xfrm>
          <a:prstGeom prst="flowChartDocument">
            <a:avLst/>
          </a:prstGeom>
          <a:solidFill>
            <a:schemeClr val="accent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cs typeface="Arial" charset="0"/>
              </a:rPr>
              <a:t>Moses Translation</a:t>
            </a:r>
          </a:p>
        </p:txBody>
      </p:sp>
      <p:sp>
        <p:nvSpPr>
          <p:cNvPr id="34" name="Rectangle 33"/>
          <p:cNvSpPr/>
          <p:nvPr/>
        </p:nvSpPr>
        <p:spPr bwMode="auto">
          <a:xfrm>
            <a:off x="3505200" y="4267200"/>
            <a:ext cx="1752600" cy="838200"/>
          </a:xfrm>
          <a:prstGeom prst="rect">
            <a:avLst/>
          </a:prstGeom>
          <a:solidFill>
            <a:srgbClr val="00B0F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dirty="0" smtClean="0"/>
              <a:t>Tikal -lm</a:t>
            </a:r>
            <a:endParaRPr kumimoji="0" lang="en-US" sz="1800" b="0" i="0" u="none" strike="noStrike" cap="none" normalizeH="0" baseline="0" dirty="0" smtClean="0">
              <a:ln>
                <a:noFill/>
              </a:ln>
              <a:solidFill>
                <a:schemeClr val="tx1"/>
              </a:solidFill>
              <a:effectLst/>
              <a:latin typeface="Arial" charset="0"/>
              <a:cs typeface="Arial" charset="0"/>
            </a:endParaRPr>
          </a:p>
        </p:txBody>
      </p:sp>
      <p:sp>
        <p:nvSpPr>
          <p:cNvPr id="35" name="Flowchart: Document 34"/>
          <p:cNvSpPr/>
          <p:nvPr/>
        </p:nvSpPr>
        <p:spPr bwMode="auto">
          <a:xfrm>
            <a:off x="381000" y="4267200"/>
            <a:ext cx="1600200" cy="838200"/>
          </a:xfrm>
          <a:prstGeom prst="flowChartDocument">
            <a:avLst/>
          </a:prstGeom>
          <a:solidFill>
            <a:schemeClr val="accent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cs typeface="Arial" charset="0"/>
              </a:rPr>
              <a:t>Translated Document</a:t>
            </a:r>
          </a:p>
        </p:txBody>
      </p:sp>
      <p:cxnSp>
        <p:nvCxnSpPr>
          <p:cNvPr id="37" name="Elbow Connector 36"/>
          <p:cNvCxnSpPr>
            <a:stCxn id="12" idx="2"/>
            <a:endCxn id="34" idx="0"/>
          </p:cNvCxnSpPr>
          <p:nvPr/>
        </p:nvCxnSpPr>
        <p:spPr bwMode="auto">
          <a:xfrm rot="16200000" flipH="1">
            <a:off x="1991593" y="1877293"/>
            <a:ext cx="1579414" cy="3200400"/>
          </a:xfrm>
          <a:prstGeom prst="bentConnector3">
            <a:avLst>
              <a:gd name="adj1" fmla="val 50000"/>
            </a:avLst>
          </a:prstGeom>
          <a:solidFill>
            <a:schemeClr val="accent1"/>
          </a:solidFill>
          <a:ln w="25400" cap="flat" cmpd="sng" algn="ctr">
            <a:solidFill>
              <a:schemeClr val="tx1"/>
            </a:solidFill>
            <a:prstDash val="solid"/>
            <a:round/>
            <a:headEnd type="none" w="med" len="med"/>
            <a:tailEnd type="triangle"/>
          </a:ln>
          <a:effectLst/>
        </p:spPr>
      </p:cxnSp>
      <p:cxnSp>
        <p:nvCxnSpPr>
          <p:cNvPr id="41" name="Straight Arrow Connector 40"/>
          <p:cNvCxnSpPr>
            <a:stCxn id="29" idx="3"/>
            <a:endCxn id="31" idx="1"/>
          </p:cNvCxnSpPr>
          <p:nvPr/>
        </p:nvCxnSpPr>
        <p:spPr bwMode="auto">
          <a:xfrm>
            <a:off x="5257800" y="2324100"/>
            <a:ext cx="1828800" cy="0"/>
          </a:xfrm>
          <a:prstGeom prst="straightConnector1">
            <a:avLst/>
          </a:prstGeom>
          <a:solidFill>
            <a:schemeClr val="accent1"/>
          </a:solidFill>
          <a:ln w="25400" cap="flat" cmpd="sng" algn="ctr">
            <a:solidFill>
              <a:schemeClr val="tx1"/>
            </a:solidFill>
            <a:prstDash val="solid"/>
            <a:round/>
            <a:headEnd type="none" w="med" len="med"/>
            <a:tailEnd type="triangle"/>
          </a:ln>
          <a:effectLst/>
        </p:spPr>
      </p:cxnSp>
      <p:cxnSp>
        <p:nvCxnSpPr>
          <p:cNvPr id="44" name="Straight Arrow Connector 43"/>
          <p:cNvCxnSpPr>
            <a:stCxn id="31" idx="2"/>
            <a:endCxn id="32" idx="0"/>
          </p:cNvCxnSpPr>
          <p:nvPr/>
        </p:nvCxnSpPr>
        <p:spPr bwMode="auto">
          <a:xfrm>
            <a:off x="7886700" y="2687786"/>
            <a:ext cx="0" cy="360214"/>
          </a:xfrm>
          <a:prstGeom prst="straightConnector1">
            <a:avLst/>
          </a:prstGeom>
          <a:solidFill>
            <a:schemeClr val="accent1"/>
          </a:solidFill>
          <a:ln w="25400" cap="flat" cmpd="sng" algn="ctr">
            <a:solidFill>
              <a:schemeClr val="tx1"/>
            </a:solidFill>
            <a:prstDash val="solid"/>
            <a:round/>
            <a:headEnd type="none" w="med" len="med"/>
            <a:tailEnd type="triangle"/>
          </a:ln>
          <a:effectLst/>
        </p:spPr>
      </p:cxnSp>
      <p:cxnSp>
        <p:nvCxnSpPr>
          <p:cNvPr id="50" name="Straight Arrow Connector 49"/>
          <p:cNvCxnSpPr>
            <a:stCxn id="32" idx="2"/>
            <a:endCxn id="33" idx="0"/>
          </p:cNvCxnSpPr>
          <p:nvPr/>
        </p:nvCxnSpPr>
        <p:spPr bwMode="auto">
          <a:xfrm>
            <a:off x="7886700" y="3886200"/>
            <a:ext cx="0" cy="381000"/>
          </a:xfrm>
          <a:prstGeom prst="straightConnector1">
            <a:avLst/>
          </a:prstGeom>
          <a:solidFill>
            <a:schemeClr val="accent1"/>
          </a:solidFill>
          <a:ln w="25400" cap="flat" cmpd="sng" algn="ctr">
            <a:solidFill>
              <a:schemeClr val="tx1"/>
            </a:solidFill>
            <a:prstDash val="solid"/>
            <a:round/>
            <a:headEnd type="none" w="med" len="med"/>
            <a:tailEnd type="triangle"/>
          </a:ln>
          <a:effectLst/>
        </p:spPr>
      </p:cxnSp>
      <p:cxnSp>
        <p:nvCxnSpPr>
          <p:cNvPr id="54" name="Straight Arrow Connector 53"/>
          <p:cNvCxnSpPr>
            <a:stCxn id="33" idx="1"/>
            <a:endCxn id="34" idx="3"/>
          </p:cNvCxnSpPr>
          <p:nvPr/>
        </p:nvCxnSpPr>
        <p:spPr bwMode="auto">
          <a:xfrm flipH="1">
            <a:off x="5257800" y="4686300"/>
            <a:ext cx="1828800" cy="0"/>
          </a:xfrm>
          <a:prstGeom prst="straightConnector1">
            <a:avLst/>
          </a:prstGeom>
          <a:solidFill>
            <a:schemeClr val="accent1"/>
          </a:solidFill>
          <a:ln w="25400" cap="flat" cmpd="sng" algn="ctr">
            <a:solidFill>
              <a:schemeClr val="tx1"/>
            </a:solidFill>
            <a:prstDash val="solid"/>
            <a:round/>
            <a:headEnd type="none" w="med" len="med"/>
            <a:tailEnd type="triangle"/>
          </a:ln>
          <a:effectLst/>
        </p:spPr>
      </p:cxnSp>
      <p:cxnSp>
        <p:nvCxnSpPr>
          <p:cNvPr id="61" name="Straight Arrow Connector 60"/>
          <p:cNvCxnSpPr>
            <a:stCxn id="34" idx="1"/>
            <a:endCxn id="35" idx="3"/>
          </p:cNvCxnSpPr>
          <p:nvPr/>
        </p:nvCxnSpPr>
        <p:spPr bwMode="auto">
          <a:xfrm flipH="1">
            <a:off x="1981200" y="4686300"/>
            <a:ext cx="1524000" cy="0"/>
          </a:xfrm>
          <a:prstGeom prst="straightConnector1">
            <a:avLst/>
          </a:prstGeom>
          <a:solidFill>
            <a:schemeClr val="accent1"/>
          </a:solidFill>
          <a:ln w="25400" cap="flat" cmpd="sng" algn="ctr">
            <a:solidFill>
              <a:schemeClr val="tx1"/>
            </a:solidFill>
            <a:prstDash val="solid"/>
            <a:round/>
            <a:headEnd type="none" w="med" len="med"/>
            <a:tailEnd type="triangle"/>
          </a:ln>
          <a:effectLst/>
        </p:spPr>
      </p:cxnSp>
      <p:sp>
        <p:nvSpPr>
          <p:cNvPr id="67" name="Rectangle 66"/>
          <p:cNvSpPr/>
          <p:nvPr/>
        </p:nvSpPr>
        <p:spPr bwMode="auto">
          <a:xfrm>
            <a:off x="3505200" y="838200"/>
            <a:ext cx="1524000" cy="6096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cs typeface="Arial" charset="0"/>
              </a:rPr>
              <a:t>Raw Document to Filter Events</a:t>
            </a:r>
          </a:p>
        </p:txBody>
      </p:sp>
      <p:sp>
        <p:nvSpPr>
          <p:cNvPr id="68" name="Rectangle 67"/>
          <p:cNvSpPr/>
          <p:nvPr/>
        </p:nvSpPr>
        <p:spPr bwMode="auto">
          <a:xfrm>
            <a:off x="5257800" y="838200"/>
            <a:ext cx="1524000" cy="6096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cs typeface="Arial" charset="0"/>
              </a:rPr>
              <a:t>Moses File Creation</a:t>
            </a:r>
          </a:p>
        </p:txBody>
      </p:sp>
      <p:sp>
        <p:nvSpPr>
          <p:cNvPr id="70" name="Rectangle 69"/>
          <p:cNvSpPr/>
          <p:nvPr/>
        </p:nvSpPr>
        <p:spPr bwMode="auto">
          <a:xfrm>
            <a:off x="4267200" y="5638800"/>
            <a:ext cx="1524000" cy="6096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cs typeface="Arial" charset="0"/>
              </a:rPr>
              <a:t>Raw Document to Filter Events</a:t>
            </a:r>
          </a:p>
        </p:txBody>
      </p:sp>
      <p:cxnSp>
        <p:nvCxnSpPr>
          <p:cNvPr id="71" name="Straight Arrow Connector 70"/>
          <p:cNvCxnSpPr>
            <a:stCxn id="67" idx="3"/>
            <a:endCxn id="68" idx="1"/>
          </p:cNvCxnSpPr>
          <p:nvPr/>
        </p:nvCxnSpPr>
        <p:spPr bwMode="auto">
          <a:xfrm>
            <a:off x="5029200" y="1143000"/>
            <a:ext cx="228600" cy="0"/>
          </a:xfrm>
          <a:prstGeom prst="straightConnector1">
            <a:avLst/>
          </a:prstGeom>
          <a:solidFill>
            <a:schemeClr val="accent1"/>
          </a:solidFill>
          <a:ln w="25400" cap="flat" cmpd="sng" algn="ctr">
            <a:solidFill>
              <a:schemeClr val="tx1"/>
            </a:solidFill>
            <a:prstDash val="solid"/>
            <a:round/>
            <a:headEnd type="none" w="med" len="med"/>
            <a:tailEnd type="triangle"/>
          </a:ln>
          <a:effectLst/>
        </p:spPr>
      </p:cxnSp>
      <p:sp>
        <p:nvSpPr>
          <p:cNvPr id="74" name="Rectangle 73"/>
          <p:cNvSpPr/>
          <p:nvPr/>
        </p:nvSpPr>
        <p:spPr bwMode="auto">
          <a:xfrm>
            <a:off x="762000" y="5638800"/>
            <a:ext cx="1524000" cy="6096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algn="ctr"/>
            <a:r>
              <a:rPr lang="en-US" sz="1400" dirty="0" smtClean="0"/>
              <a:t>Filter Events to Raw Document</a:t>
            </a:r>
            <a:endParaRPr kumimoji="0" lang="en-US" sz="1400" b="0" i="0" u="none" strike="noStrike" cap="none" normalizeH="0" baseline="0" dirty="0" smtClean="0">
              <a:ln>
                <a:noFill/>
              </a:ln>
              <a:solidFill>
                <a:schemeClr val="tx1"/>
              </a:solidFill>
              <a:effectLst/>
              <a:latin typeface="Arial" charset="0"/>
              <a:cs typeface="Arial" charset="0"/>
            </a:endParaRPr>
          </a:p>
        </p:txBody>
      </p:sp>
      <p:sp>
        <p:nvSpPr>
          <p:cNvPr id="75" name="Rectangle 74"/>
          <p:cNvSpPr/>
          <p:nvPr/>
        </p:nvSpPr>
        <p:spPr bwMode="auto">
          <a:xfrm>
            <a:off x="2514600" y="5638800"/>
            <a:ext cx="1524000" cy="6096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algn="ctr"/>
            <a:r>
              <a:rPr lang="en-US" sz="1400" dirty="0" smtClean="0"/>
              <a:t>Moses Leveraging</a:t>
            </a:r>
            <a:endParaRPr kumimoji="0" lang="en-US" sz="1400" b="0" i="0" u="none" strike="noStrike" cap="none" normalizeH="0" baseline="0" dirty="0" smtClean="0">
              <a:ln>
                <a:noFill/>
              </a:ln>
              <a:solidFill>
                <a:schemeClr val="tx1"/>
              </a:solidFill>
              <a:effectLst/>
              <a:latin typeface="Arial" charset="0"/>
              <a:cs typeface="Arial" charset="0"/>
            </a:endParaRPr>
          </a:p>
        </p:txBody>
      </p:sp>
      <p:cxnSp>
        <p:nvCxnSpPr>
          <p:cNvPr id="76" name="Straight Arrow Connector 75"/>
          <p:cNvCxnSpPr>
            <a:stCxn id="70" idx="1"/>
            <a:endCxn id="75" idx="3"/>
          </p:cNvCxnSpPr>
          <p:nvPr/>
        </p:nvCxnSpPr>
        <p:spPr bwMode="auto">
          <a:xfrm flipH="1">
            <a:off x="4038600" y="5943600"/>
            <a:ext cx="228600" cy="0"/>
          </a:xfrm>
          <a:prstGeom prst="straightConnector1">
            <a:avLst/>
          </a:prstGeom>
          <a:solidFill>
            <a:schemeClr val="accent1"/>
          </a:solidFill>
          <a:ln w="25400" cap="flat" cmpd="sng" algn="ctr">
            <a:solidFill>
              <a:schemeClr val="tx1"/>
            </a:solidFill>
            <a:prstDash val="solid"/>
            <a:round/>
            <a:headEnd type="none" w="med" len="med"/>
            <a:tailEnd type="triangle"/>
          </a:ln>
          <a:effectLst/>
        </p:spPr>
      </p:cxnSp>
      <p:cxnSp>
        <p:nvCxnSpPr>
          <p:cNvPr id="79" name="Straight Arrow Connector 78"/>
          <p:cNvCxnSpPr>
            <a:stCxn id="75" idx="1"/>
            <a:endCxn id="74" idx="3"/>
          </p:cNvCxnSpPr>
          <p:nvPr/>
        </p:nvCxnSpPr>
        <p:spPr bwMode="auto">
          <a:xfrm flipH="1">
            <a:off x="2286000" y="5943600"/>
            <a:ext cx="228600" cy="0"/>
          </a:xfrm>
          <a:prstGeom prst="straightConnector1">
            <a:avLst/>
          </a:prstGeom>
          <a:solidFill>
            <a:schemeClr val="accent1"/>
          </a:solidFill>
          <a:ln w="25400" cap="flat" cmpd="sng" algn="ctr">
            <a:solidFill>
              <a:schemeClr val="tx1"/>
            </a:solidFill>
            <a:prstDash val="solid"/>
            <a:round/>
            <a:headEnd type="none" w="med" len="med"/>
            <a:tailEnd type="triangle"/>
          </a:ln>
          <a:effectLst/>
        </p:spPr>
      </p:cxnSp>
      <p:sp>
        <p:nvSpPr>
          <p:cNvPr id="83" name="Rectangular Callout 82"/>
          <p:cNvSpPr/>
          <p:nvPr/>
        </p:nvSpPr>
        <p:spPr bwMode="auto">
          <a:xfrm>
            <a:off x="3352800" y="685800"/>
            <a:ext cx="3581400" cy="914400"/>
          </a:xfrm>
          <a:prstGeom prst="wedgeRectCallout">
            <a:avLst>
              <a:gd name="adj1" fmla="val -21542"/>
              <a:gd name="adj2" fmla="val 80556"/>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cs typeface="Arial" charset="0"/>
            </a:endParaRPr>
          </a:p>
        </p:txBody>
      </p:sp>
      <p:sp>
        <p:nvSpPr>
          <p:cNvPr id="84" name="Rectangular Callout 83"/>
          <p:cNvSpPr/>
          <p:nvPr/>
        </p:nvSpPr>
        <p:spPr bwMode="auto">
          <a:xfrm>
            <a:off x="609600" y="5486400"/>
            <a:ext cx="5334000" cy="914400"/>
          </a:xfrm>
          <a:prstGeom prst="wedgeRectCallout">
            <a:avLst>
              <a:gd name="adj1" fmla="val 21366"/>
              <a:gd name="adj2" fmla="val -88888"/>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cs typeface="Arial" charset="0"/>
            </a:endParaRPr>
          </a:p>
        </p:txBody>
      </p:sp>
      <p:sp>
        <p:nvSpPr>
          <p:cNvPr id="27" name="Action Button: Custom 26">
            <a:hlinkClick r:id="rId2" action="ppaction://program" highlightClick="1"/>
          </p:cNvPr>
          <p:cNvSpPr/>
          <p:nvPr/>
        </p:nvSpPr>
        <p:spPr bwMode="auto">
          <a:xfrm>
            <a:off x="6629400" y="6172200"/>
            <a:ext cx="2438400" cy="609600"/>
          </a:xfrm>
          <a:prstGeom prst="actionButtonBlank">
            <a:avLst/>
          </a:prstGeom>
          <a:solidFill>
            <a:schemeClr val="bg1">
              <a:lumMod val="85000"/>
            </a:schemeClr>
          </a:solidFill>
          <a:ln w="9525" cap="flat" cmpd="sng" algn="ctr">
            <a:solidFill>
              <a:schemeClr val="tx1"/>
            </a:solidFill>
            <a:prstDash val="solid"/>
            <a:round/>
            <a:headEnd type="none" w="med" len="med"/>
            <a:tailEnd type="none" w="med" len="med"/>
          </a:ln>
          <a:effectLst/>
          <a:scene3d>
            <a:camera prst="orthographicFront"/>
            <a:lightRig rig="threePt" dir="t"/>
          </a:scene3d>
          <a:sp3d prstMaterial="softEdge">
            <a:bevelT w="114300" prst="artDeco"/>
          </a:sp3d>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Demonstration…</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Quality Check</a:t>
            </a:r>
            <a:endParaRPr lang="en-US" dirty="0"/>
          </a:p>
        </p:txBody>
      </p:sp>
      <p:sp>
        <p:nvSpPr>
          <p:cNvPr id="5" name="Content Placeholder 4"/>
          <p:cNvSpPr>
            <a:spLocks noGrp="1"/>
          </p:cNvSpPr>
          <p:nvPr>
            <p:ph idx="1"/>
          </p:nvPr>
        </p:nvSpPr>
        <p:spPr/>
        <p:txBody>
          <a:bodyPr>
            <a:normAutofit lnSpcReduction="10000"/>
          </a:bodyPr>
          <a:lstStyle/>
          <a:p>
            <a:r>
              <a:rPr lang="en-US" dirty="0" smtClean="0"/>
              <a:t>Translate</a:t>
            </a:r>
          </a:p>
          <a:p>
            <a:r>
              <a:rPr lang="en-US" dirty="0" smtClean="0"/>
              <a:t>Locale Filter</a:t>
            </a:r>
          </a:p>
          <a:p>
            <a:r>
              <a:rPr lang="en-US" dirty="0" smtClean="0"/>
              <a:t>Element Within Text</a:t>
            </a:r>
          </a:p>
          <a:p>
            <a:r>
              <a:rPr lang="en-US" dirty="0" smtClean="0"/>
              <a:t>Preserve Space</a:t>
            </a:r>
          </a:p>
          <a:p>
            <a:r>
              <a:rPr lang="en-US" dirty="0" smtClean="0"/>
              <a:t>Id Value</a:t>
            </a:r>
          </a:p>
          <a:p>
            <a:r>
              <a:rPr lang="en-US" dirty="0" smtClean="0"/>
              <a:t>Storage Size</a:t>
            </a:r>
          </a:p>
          <a:p>
            <a:r>
              <a:rPr lang="en-US" dirty="0" smtClean="0"/>
              <a:t>Allowed Characters</a:t>
            </a:r>
            <a:endParaRPr lang="en-US" dirty="0"/>
          </a:p>
        </p:txBody>
      </p:sp>
      <p:sp>
        <p:nvSpPr>
          <p:cNvPr id="6" name="Content Placeholder 5"/>
          <p:cNvSpPr>
            <a:spLocks noGrp="1"/>
          </p:cNvSpPr>
          <p:nvPr>
            <p:ph idx="13"/>
          </p:nvPr>
        </p:nvSpPr>
        <p:spPr/>
        <p:txBody>
          <a:bodyPr>
            <a:normAutofit fontScale="92500" lnSpcReduction="10000"/>
          </a:bodyPr>
          <a:lstStyle/>
          <a:p>
            <a:r>
              <a:rPr lang="en-US" dirty="0" smtClean="0"/>
              <a:t>The ITS markup provides the key information that drives the extraction in both XML and HTML5.</a:t>
            </a:r>
          </a:p>
          <a:p>
            <a:r>
              <a:rPr lang="en-US" dirty="0" smtClean="0"/>
              <a:t>The set of ITS metadata carried in the files allows the three file formats to be handled the same way by the verification tool.</a:t>
            </a:r>
            <a:endParaRPr lang="en-US" dirty="0"/>
          </a:p>
        </p:txBody>
      </p:sp>
      <p:sp>
        <p:nvSpPr>
          <p:cNvPr id="7" name="Content Placeholder 6"/>
          <p:cNvSpPr>
            <a:spLocks noGrp="1"/>
          </p:cNvSpPr>
          <p:nvPr>
            <p:ph idx="14"/>
          </p:nvPr>
        </p:nvSpPr>
        <p:spPr/>
        <p:txBody>
          <a:bodyPr>
            <a:normAutofit fontScale="62500" lnSpcReduction="20000"/>
          </a:bodyPr>
          <a:lstStyle/>
          <a:p>
            <a:r>
              <a:rPr lang="en-US" dirty="0" smtClean="0"/>
              <a:t>XML, HTML5 and XLIFF documents are read with ITS and loaded into CheckMate, a tool that performs various quality verifications.</a:t>
            </a:r>
          </a:p>
          <a:p>
            <a:r>
              <a:rPr lang="en-US" dirty="0" smtClean="0"/>
              <a:t>The XML and HTML5 documents are extracted based on their ITS properties, and their ITS metadata are mapped into the extracted content. The XLIFF document is also extracted and its </a:t>
            </a:r>
            <a:r>
              <a:rPr lang="en-US" dirty="0" err="1" smtClean="0"/>
              <a:t>ITS</a:t>
            </a:r>
            <a:r>
              <a:rPr lang="en-US" dirty="0" smtClean="0"/>
              <a:t>-equivalent metadata also mapped.</a:t>
            </a:r>
          </a:p>
          <a:p>
            <a:r>
              <a:rPr lang="en-US" dirty="0" smtClean="0"/>
              <a:t>The constraints defined with ITS are verified using </a:t>
            </a:r>
            <a:r>
              <a:rPr lang="en-US" dirty="0" err="1" smtClean="0"/>
              <a:t>checkMate</a:t>
            </a:r>
            <a:r>
              <a:rPr lang="en-US" dirty="0" smtClean="0"/>
              <a:t>.</a:t>
            </a:r>
          </a:p>
        </p:txBody>
      </p:sp>
    </p:spTree>
    <p:extLst>
      <p:ext uri="{BB962C8B-B14F-4D97-AF65-F5344CB8AC3E}">
        <p14:creationId xmlns:p14="http://schemas.microsoft.com/office/powerpoint/2010/main" xmlns="" val="40508930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86800" cy="1066800"/>
          </a:xfrm>
        </p:spPr>
        <p:txBody>
          <a:bodyPr/>
          <a:lstStyle/>
          <a:p>
            <a:r>
              <a:rPr lang="en-US" dirty="0" smtClean="0"/>
              <a:t>Quality Check</a:t>
            </a:r>
            <a:endParaRPr lang="en-US" dirty="0"/>
          </a:p>
        </p:txBody>
      </p:sp>
      <p:sp>
        <p:nvSpPr>
          <p:cNvPr id="3" name="Content Placeholder 2"/>
          <p:cNvSpPr>
            <a:spLocks noGrp="1"/>
          </p:cNvSpPr>
          <p:nvPr>
            <p:ph idx="1"/>
          </p:nvPr>
        </p:nvSpPr>
        <p:spPr>
          <a:xfrm>
            <a:off x="228600" y="1295400"/>
            <a:ext cx="8658225" cy="5334000"/>
          </a:xfrm>
        </p:spPr>
        <p:txBody>
          <a:bodyPr/>
          <a:lstStyle/>
          <a:p>
            <a:r>
              <a:rPr lang="en-US" sz="2200" b="1" dirty="0" smtClean="0"/>
              <a:t>Translate</a:t>
            </a:r>
            <a:r>
              <a:rPr lang="en-US" sz="2200" dirty="0" smtClean="0"/>
              <a:t> - The non-translatable content is protected.</a:t>
            </a:r>
          </a:p>
          <a:p>
            <a:r>
              <a:rPr lang="en-US" sz="2200" b="1" dirty="0" smtClean="0"/>
              <a:t>Locale Filter</a:t>
            </a:r>
            <a:r>
              <a:rPr lang="en-US" sz="2200" dirty="0" smtClean="0"/>
              <a:t> - Only the parts in the scope of the locale filter are extracted, the others are treated as 'do not translate' content.</a:t>
            </a:r>
          </a:p>
          <a:p>
            <a:r>
              <a:rPr lang="en-US" sz="2200" b="1" dirty="0" smtClean="0"/>
              <a:t>Element Within Text</a:t>
            </a:r>
            <a:r>
              <a:rPr lang="en-US" sz="2200" dirty="0" smtClean="0"/>
              <a:t> - The information is used to decide what elements are extracted as in-line codes and sub-flows.</a:t>
            </a:r>
          </a:p>
          <a:p>
            <a:r>
              <a:rPr lang="en-US" sz="2200" b="1" dirty="0" smtClean="0"/>
              <a:t>Preserve Space</a:t>
            </a:r>
            <a:r>
              <a:rPr lang="en-US" sz="2200" dirty="0" smtClean="0"/>
              <a:t> - The information is mapped to the </a:t>
            </a:r>
            <a:r>
              <a:rPr lang="en-US" sz="2200" dirty="0" err="1" smtClean="0"/>
              <a:t>preserveSpace</a:t>
            </a:r>
            <a:r>
              <a:rPr lang="en-US" sz="2200" dirty="0" smtClean="0"/>
              <a:t> field in the extracted text unit.</a:t>
            </a:r>
          </a:p>
          <a:p>
            <a:r>
              <a:rPr lang="en-US" sz="2200" b="1" dirty="0" smtClean="0"/>
              <a:t>Id Value</a:t>
            </a:r>
            <a:r>
              <a:rPr lang="en-US" sz="2200" dirty="0" smtClean="0"/>
              <a:t> - The ids are used to identify the entries with an issue.</a:t>
            </a:r>
          </a:p>
          <a:p>
            <a:r>
              <a:rPr lang="en-US" sz="2200" b="1" dirty="0" smtClean="0"/>
              <a:t>Storage Size</a:t>
            </a:r>
            <a:r>
              <a:rPr lang="en-US" sz="2200" dirty="0" smtClean="0"/>
              <a:t> - The content is verified against the storage size constraints.</a:t>
            </a:r>
          </a:p>
          <a:p>
            <a:r>
              <a:rPr lang="en-US" sz="2200" b="1" dirty="0" smtClean="0"/>
              <a:t>Allowed Characters</a:t>
            </a:r>
            <a:r>
              <a:rPr lang="en-US" sz="2200" dirty="0" smtClean="0"/>
              <a:t> - The content is verified against the pattern matching allowed characters.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p:cNvSpPr/>
          <p:nvPr/>
        </p:nvSpPr>
        <p:spPr bwMode="auto">
          <a:xfrm>
            <a:off x="3886200" y="3962400"/>
            <a:ext cx="1752600" cy="8382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cs typeface="Arial" charset="0"/>
              </a:rPr>
              <a:t>Quality</a:t>
            </a:r>
            <a:br>
              <a:rPr kumimoji="0" lang="en-US" sz="1800" b="0" i="0" u="none" strike="noStrike" cap="none" normalizeH="0" baseline="0" dirty="0" smtClean="0">
                <a:ln>
                  <a:noFill/>
                </a:ln>
                <a:solidFill>
                  <a:schemeClr val="tx1"/>
                </a:solidFill>
                <a:effectLst/>
                <a:latin typeface="Arial" charset="0"/>
                <a:cs typeface="Arial" charset="0"/>
              </a:rPr>
            </a:br>
            <a:r>
              <a:rPr kumimoji="0" lang="en-US" sz="1800" b="0" i="0" u="none" strike="noStrike" cap="none" normalizeH="0" baseline="0" dirty="0" smtClean="0">
                <a:ln>
                  <a:noFill/>
                </a:ln>
                <a:solidFill>
                  <a:schemeClr val="tx1"/>
                </a:solidFill>
                <a:effectLst/>
                <a:latin typeface="Arial" charset="0"/>
                <a:cs typeface="Arial" charset="0"/>
              </a:rPr>
              <a:t>Check</a:t>
            </a:r>
          </a:p>
        </p:txBody>
      </p:sp>
      <p:sp>
        <p:nvSpPr>
          <p:cNvPr id="22" name="Flowchart: Document 21"/>
          <p:cNvSpPr/>
          <p:nvPr/>
        </p:nvSpPr>
        <p:spPr bwMode="auto">
          <a:xfrm>
            <a:off x="6553200" y="3124200"/>
            <a:ext cx="1600200" cy="838200"/>
          </a:xfrm>
          <a:prstGeom prst="flowChartDocument">
            <a:avLst/>
          </a:prstGeom>
          <a:solidFill>
            <a:schemeClr val="accent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cs typeface="Arial" charset="0"/>
              </a:rPr>
              <a:t>Report</a:t>
            </a:r>
            <a:br>
              <a:rPr kumimoji="0" lang="en-US" sz="1800" b="0" i="0" u="none" strike="noStrike" cap="none" normalizeH="0" baseline="0" dirty="0" smtClean="0">
                <a:ln>
                  <a:noFill/>
                </a:ln>
                <a:solidFill>
                  <a:schemeClr val="tx1"/>
                </a:solidFill>
                <a:effectLst/>
                <a:latin typeface="Arial" charset="0"/>
                <a:cs typeface="Arial" charset="0"/>
              </a:rPr>
            </a:br>
            <a:r>
              <a:rPr kumimoji="0" lang="en-US" sz="1800" b="0" i="0" u="none" strike="noStrike" cap="none" normalizeH="0" baseline="0" dirty="0" smtClean="0">
                <a:ln>
                  <a:noFill/>
                </a:ln>
                <a:solidFill>
                  <a:schemeClr val="tx1"/>
                </a:solidFill>
                <a:effectLst/>
                <a:latin typeface="Arial" charset="0"/>
                <a:cs typeface="Arial" charset="0"/>
              </a:rPr>
              <a:t>Output</a:t>
            </a:r>
          </a:p>
        </p:txBody>
      </p:sp>
      <p:cxnSp>
        <p:nvCxnSpPr>
          <p:cNvPr id="59" name="Straight Arrow Connector 58"/>
          <p:cNvCxnSpPr>
            <a:stCxn id="19" idx="3"/>
            <a:endCxn id="22" idx="1"/>
          </p:cNvCxnSpPr>
          <p:nvPr/>
        </p:nvCxnSpPr>
        <p:spPr bwMode="auto">
          <a:xfrm>
            <a:off x="5410200" y="3009900"/>
            <a:ext cx="1143000" cy="533400"/>
          </a:xfrm>
          <a:prstGeom prst="straightConnector1">
            <a:avLst/>
          </a:prstGeom>
          <a:solidFill>
            <a:schemeClr val="accent1"/>
          </a:solidFill>
          <a:ln w="25400" cap="flat" cmpd="sng" algn="ctr">
            <a:solidFill>
              <a:schemeClr val="tx1"/>
            </a:solidFill>
            <a:prstDash val="solid"/>
            <a:round/>
            <a:headEnd type="none" w="med" len="med"/>
            <a:tailEnd type="triangle"/>
          </a:ln>
          <a:effectLst/>
        </p:spPr>
      </p:cxnSp>
      <p:sp>
        <p:nvSpPr>
          <p:cNvPr id="46" name="Rectangle 45"/>
          <p:cNvSpPr/>
          <p:nvPr/>
        </p:nvSpPr>
        <p:spPr bwMode="auto">
          <a:xfrm>
            <a:off x="1752600" y="3962400"/>
            <a:ext cx="1752600" cy="8382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cs typeface="Arial" charset="0"/>
              </a:rPr>
              <a:t>Raw Document to Filter Events</a:t>
            </a:r>
          </a:p>
        </p:txBody>
      </p:sp>
      <p:sp>
        <p:nvSpPr>
          <p:cNvPr id="26" name="TextBox 25"/>
          <p:cNvSpPr txBox="1"/>
          <p:nvPr/>
        </p:nvSpPr>
        <p:spPr>
          <a:xfrm>
            <a:off x="128776" y="164068"/>
            <a:ext cx="1723549" cy="369332"/>
          </a:xfrm>
          <a:prstGeom prst="rect">
            <a:avLst/>
          </a:prstGeom>
          <a:noFill/>
        </p:spPr>
        <p:txBody>
          <a:bodyPr wrap="none" rtlCol="0">
            <a:spAutoFit/>
          </a:bodyPr>
          <a:lstStyle/>
          <a:p>
            <a:r>
              <a:rPr lang="en-US" b="1" dirty="0" smtClean="0">
                <a:solidFill>
                  <a:srgbClr val="004283"/>
                </a:solidFill>
              </a:rPr>
              <a:t>Quality Check</a:t>
            </a:r>
            <a:endParaRPr lang="en-US" b="1" dirty="0">
              <a:solidFill>
                <a:srgbClr val="004283"/>
              </a:solidFill>
            </a:endParaRPr>
          </a:p>
        </p:txBody>
      </p:sp>
      <p:sp>
        <p:nvSpPr>
          <p:cNvPr id="69" name="Flowchart: Document 68"/>
          <p:cNvSpPr/>
          <p:nvPr/>
        </p:nvSpPr>
        <p:spPr bwMode="auto">
          <a:xfrm>
            <a:off x="990600" y="2590800"/>
            <a:ext cx="1600200" cy="838200"/>
          </a:xfrm>
          <a:prstGeom prst="flowChartDocument">
            <a:avLst/>
          </a:prstGeom>
          <a:solidFill>
            <a:schemeClr val="accent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cs typeface="Arial" charset="0"/>
              </a:rPr>
              <a:t>File with ITS Markup</a:t>
            </a:r>
          </a:p>
        </p:txBody>
      </p:sp>
      <p:cxnSp>
        <p:nvCxnSpPr>
          <p:cNvPr id="70" name="Straight Arrow Connector 69"/>
          <p:cNvCxnSpPr>
            <a:stCxn id="69" idx="3"/>
            <a:endCxn id="19" idx="1"/>
          </p:cNvCxnSpPr>
          <p:nvPr/>
        </p:nvCxnSpPr>
        <p:spPr bwMode="auto">
          <a:xfrm>
            <a:off x="2590800" y="3009900"/>
            <a:ext cx="1066800" cy="0"/>
          </a:xfrm>
          <a:prstGeom prst="straightConnector1">
            <a:avLst/>
          </a:prstGeom>
          <a:solidFill>
            <a:schemeClr val="accent1"/>
          </a:solidFill>
          <a:ln w="25400" cap="flat" cmpd="sng" algn="ctr">
            <a:solidFill>
              <a:schemeClr val="tx1"/>
            </a:solidFill>
            <a:prstDash val="solid"/>
            <a:round/>
            <a:headEnd type="none" w="med" len="med"/>
            <a:tailEnd type="triangle"/>
          </a:ln>
          <a:effectLst/>
        </p:spPr>
      </p:cxnSp>
      <p:sp>
        <p:nvSpPr>
          <p:cNvPr id="19" name="Rectangle 18"/>
          <p:cNvSpPr/>
          <p:nvPr/>
        </p:nvSpPr>
        <p:spPr bwMode="auto">
          <a:xfrm>
            <a:off x="3657600" y="2590800"/>
            <a:ext cx="1752600" cy="838200"/>
          </a:xfrm>
          <a:prstGeom prst="rect">
            <a:avLst/>
          </a:prstGeom>
          <a:solidFill>
            <a:srgbClr val="00B0F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dirty="0" smtClean="0"/>
              <a:t>CheckMate</a:t>
            </a:r>
            <a:endParaRPr kumimoji="0" lang="en-US" sz="1800" b="0" i="0" u="none" strike="noStrike" cap="none" normalizeH="0" baseline="0" dirty="0" smtClean="0">
              <a:ln>
                <a:noFill/>
              </a:ln>
              <a:solidFill>
                <a:schemeClr val="tx1"/>
              </a:solidFill>
              <a:effectLst/>
              <a:latin typeface="Arial" charset="0"/>
              <a:cs typeface="Arial" charset="0"/>
            </a:endParaRPr>
          </a:p>
        </p:txBody>
      </p:sp>
      <p:sp>
        <p:nvSpPr>
          <p:cNvPr id="23" name="Rectangular Callout 22"/>
          <p:cNvSpPr/>
          <p:nvPr/>
        </p:nvSpPr>
        <p:spPr bwMode="auto">
          <a:xfrm>
            <a:off x="1600200" y="3810000"/>
            <a:ext cx="4191000" cy="1143000"/>
          </a:xfrm>
          <a:prstGeom prst="wedgeRectCallout">
            <a:avLst>
              <a:gd name="adj1" fmla="val 20671"/>
              <a:gd name="adj2" fmla="val -79722"/>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cs typeface="Arial" charset="0"/>
            </a:endParaRPr>
          </a:p>
        </p:txBody>
      </p:sp>
      <p:cxnSp>
        <p:nvCxnSpPr>
          <p:cNvPr id="27" name="Straight Arrow Connector 26"/>
          <p:cNvCxnSpPr>
            <a:stCxn id="46" idx="3"/>
            <a:endCxn id="21" idx="1"/>
          </p:cNvCxnSpPr>
          <p:nvPr/>
        </p:nvCxnSpPr>
        <p:spPr bwMode="auto">
          <a:xfrm>
            <a:off x="3505200" y="4381500"/>
            <a:ext cx="381000" cy="0"/>
          </a:xfrm>
          <a:prstGeom prst="straightConnector1">
            <a:avLst/>
          </a:prstGeom>
          <a:solidFill>
            <a:schemeClr val="accent1"/>
          </a:solidFill>
          <a:ln w="25400" cap="flat" cmpd="sng" algn="ctr">
            <a:solidFill>
              <a:schemeClr val="tx1"/>
            </a:solidFill>
            <a:prstDash val="solid"/>
            <a:round/>
            <a:headEnd type="none" w="med" len="med"/>
            <a:tailEnd type="triangle"/>
          </a:ln>
          <a:effectLst/>
        </p:spPr>
      </p:cxnSp>
      <p:sp>
        <p:nvSpPr>
          <p:cNvPr id="31" name="Folded Corner 30"/>
          <p:cNvSpPr/>
          <p:nvPr/>
        </p:nvSpPr>
        <p:spPr bwMode="auto">
          <a:xfrm>
            <a:off x="6553200" y="2057400"/>
            <a:ext cx="1600200" cy="838200"/>
          </a:xfrm>
          <a:prstGeom prst="foldedCorner">
            <a:avLst/>
          </a:prstGeom>
          <a:solidFill>
            <a:schemeClr val="accent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cs typeface="Arial" charset="0"/>
              </a:rPr>
              <a:t>On-Screen</a:t>
            </a:r>
            <a:br>
              <a:rPr kumimoji="0" lang="en-US" sz="1800" b="0" i="0" u="none" strike="noStrike" cap="none" normalizeH="0" baseline="0" dirty="0" smtClean="0">
                <a:ln>
                  <a:noFill/>
                </a:ln>
                <a:solidFill>
                  <a:schemeClr val="tx1"/>
                </a:solidFill>
                <a:effectLst/>
                <a:latin typeface="Arial" charset="0"/>
                <a:cs typeface="Arial" charset="0"/>
              </a:rPr>
            </a:br>
            <a:r>
              <a:rPr kumimoji="0" lang="en-US" sz="1800" b="0" i="0" u="none" strike="noStrike" cap="none" normalizeH="0" baseline="0" dirty="0" smtClean="0">
                <a:ln>
                  <a:noFill/>
                </a:ln>
                <a:solidFill>
                  <a:schemeClr val="tx1"/>
                </a:solidFill>
                <a:effectLst/>
                <a:latin typeface="Arial" charset="0"/>
                <a:cs typeface="Arial" charset="0"/>
              </a:rPr>
              <a:t>List</a:t>
            </a:r>
          </a:p>
        </p:txBody>
      </p:sp>
      <p:cxnSp>
        <p:nvCxnSpPr>
          <p:cNvPr id="32" name="Straight Arrow Connector 31"/>
          <p:cNvCxnSpPr>
            <a:stCxn id="19" idx="3"/>
            <a:endCxn id="31" idx="1"/>
          </p:cNvCxnSpPr>
          <p:nvPr/>
        </p:nvCxnSpPr>
        <p:spPr bwMode="auto">
          <a:xfrm flipV="1">
            <a:off x="5410200" y="2476500"/>
            <a:ext cx="1143000" cy="533400"/>
          </a:xfrm>
          <a:prstGeom prst="straightConnector1">
            <a:avLst/>
          </a:prstGeom>
          <a:solidFill>
            <a:schemeClr val="accent1"/>
          </a:solidFill>
          <a:ln w="25400" cap="flat" cmpd="sng" algn="ctr">
            <a:solidFill>
              <a:schemeClr val="tx1"/>
            </a:solidFill>
            <a:prstDash val="solid"/>
            <a:round/>
            <a:headEnd type="none" w="med" len="med"/>
            <a:tailEnd type="triangle"/>
          </a:ln>
          <a:effectLst/>
        </p:spPr>
      </p:cxnSp>
      <p:sp>
        <p:nvSpPr>
          <p:cNvPr id="14" name="Action Button: Custom 13">
            <a:hlinkClick r:id="rId2" action="ppaction://program" highlightClick="1"/>
          </p:cNvPr>
          <p:cNvSpPr/>
          <p:nvPr/>
        </p:nvSpPr>
        <p:spPr bwMode="auto">
          <a:xfrm>
            <a:off x="6629400" y="6172200"/>
            <a:ext cx="2438400" cy="609600"/>
          </a:xfrm>
          <a:prstGeom prst="actionButtonBlank">
            <a:avLst/>
          </a:prstGeom>
          <a:solidFill>
            <a:schemeClr val="bg1">
              <a:lumMod val="85000"/>
            </a:schemeClr>
          </a:solidFill>
          <a:ln w="9525" cap="flat" cmpd="sng" algn="ctr">
            <a:solidFill>
              <a:schemeClr val="tx1"/>
            </a:solidFill>
            <a:prstDash val="solid"/>
            <a:round/>
            <a:headEnd type="none" w="med" len="med"/>
            <a:tailEnd type="none" w="med" len="med"/>
          </a:ln>
          <a:effectLst/>
          <a:scene3d>
            <a:camera prst="orthographicFront"/>
            <a:lightRig rig="threePt" dir="t"/>
          </a:scene3d>
          <a:sp3d prstMaterial="softEdge">
            <a:bevelT w="114300" prst="artDeco"/>
          </a:sp3d>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Demonstration…</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Information</a:t>
            </a:r>
            <a:endParaRPr lang="en-US" dirty="0"/>
          </a:p>
        </p:txBody>
      </p:sp>
      <p:sp>
        <p:nvSpPr>
          <p:cNvPr id="3" name="Content Placeholder 2"/>
          <p:cNvSpPr>
            <a:spLocks noGrp="1"/>
          </p:cNvSpPr>
          <p:nvPr>
            <p:ph idx="1"/>
          </p:nvPr>
        </p:nvSpPr>
        <p:spPr/>
        <p:txBody>
          <a:bodyPr/>
          <a:lstStyle/>
          <a:p>
            <a:r>
              <a:rPr lang="en-US" dirty="0" smtClean="0"/>
              <a:t>Project wiki:</a:t>
            </a:r>
            <a:br>
              <a:rPr lang="en-US" dirty="0" smtClean="0"/>
            </a:br>
            <a:r>
              <a:rPr lang="en-US" sz="2000" dirty="0" smtClean="0">
                <a:hlinkClick r:id="rId2"/>
              </a:rPr>
              <a:t>http://www.opentag.com/okapi/wiki/</a:t>
            </a:r>
            <a:endParaRPr lang="en-US" dirty="0" smtClean="0"/>
          </a:p>
          <a:p>
            <a:r>
              <a:rPr lang="en-US" dirty="0" smtClean="0"/>
              <a:t>Project source code:</a:t>
            </a:r>
            <a:br>
              <a:rPr lang="en-US" dirty="0" smtClean="0"/>
            </a:br>
            <a:r>
              <a:rPr lang="en-US" sz="2000" dirty="0" smtClean="0">
                <a:hlinkClick r:id="rId3"/>
              </a:rPr>
              <a:t>http://code.google.com/p/okapi/</a:t>
            </a:r>
            <a:endParaRPr lang="en-US" dirty="0" smtClean="0"/>
          </a:p>
          <a:p>
            <a:r>
              <a:rPr lang="en-US" dirty="0" smtClean="0"/>
              <a:t>Continuous integration:</a:t>
            </a:r>
            <a:br>
              <a:rPr lang="en-US" dirty="0" smtClean="0"/>
            </a:br>
            <a:r>
              <a:rPr lang="en-US" sz="2000" dirty="0" smtClean="0">
                <a:hlinkClick r:id="rId4"/>
              </a:rPr>
              <a:t>https://okapi.ci.cloudbees.com/</a:t>
            </a:r>
            <a:endParaRPr lang="en-US" dirty="0" smtClean="0"/>
          </a:p>
          <a:p>
            <a:r>
              <a:rPr lang="en-US" dirty="0" smtClean="0"/>
              <a:t>Maven repositories:</a:t>
            </a:r>
            <a:br>
              <a:rPr lang="en-US" dirty="0" smtClean="0"/>
            </a:br>
            <a:r>
              <a:rPr lang="en-US" sz="1800" dirty="0" smtClean="0">
                <a:hlinkClick r:id="rId5"/>
              </a:rPr>
              <a:t>http://repository-okapi.forge.cloudbees.com/release/</a:t>
            </a:r>
            <a:r>
              <a:rPr lang="en-US" sz="1800" dirty="0" smtClean="0"/>
              <a:t/>
            </a:r>
            <a:br>
              <a:rPr lang="en-US" sz="1800" dirty="0" smtClean="0"/>
            </a:br>
            <a:r>
              <a:rPr lang="en-US" sz="1800" dirty="0" smtClean="0">
                <a:hlinkClick r:id="rId6"/>
              </a:rPr>
              <a:t>http://repository-okapi.forge.cloudbees.com/snapshot/ </a:t>
            </a:r>
            <a:endParaRPr lang="en-US" dirty="0" smtClean="0"/>
          </a:p>
          <a:p>
            <a:r>
              <a:rPr lang="en-US" dirty="0" smtClean="0"/>
              <a:t>Developers mailing list:</a:t>
            </a:r>
            <a:br>
              <a:rPr lang="en-US" dirty="0" smtClean="0"/>
            </a:br>
            <a:r>
              <a:rPr lang="en-US" sz="2000" dirty="0" smtClean="0">
                <a:hlinkClick r:id="rId7"/>
              </a:rPr>
              <a:t>https://groups.google.com/group/okapi-devel/</a:t>
            </a:r>
            <a:endParaRPr lang="en-US" dirty="0"/>
          </a:p>
        </p:txBody>
      </p:sp>
      <p:pic>
        <p:nvPicPr>
          <p:cNvPr id="4" name="Picture 2" descr="http://okapi.opentag.com/okapi_large.png"/>
          <p:cNvPicPr>
            <a:picLocks noChangeAspect="1" noChangeArrowheads="1"/>
          </p:cNvPicPr>
          <p:nvPr/>
        </p:nvPicPr>
        <p:blipFill>
          <a:blip r:embed="rId8" cstate="print"/>
          <a:srcRect/>
          <a:stretch>
            <a:fillRect/>
          </a:stretch>
        </p:blipFill>
        <p:spPr bwMode="auto">
          <a:xfrm>
            <a:off x="6248400" y="1143000"/>
            <a:ext cx="1990725" cy="685800"/>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686800" cy="1066800"/>
          </a:xfrm>
        </p:spPr>
        <p:txBody>
          <a:bodyPr/>
          <a:lstStyle/>
          <a:p>
            <a:r>
              <a:rPr lang="en-US" dirty="0" smtClean="0"/>
              <a:t>Use Cases</a:t>
            </a:r>
            <a:endParaRPr lang="en-US" dirty="0"/>
          </a:p>
        </p:txBody>
      </p:sp>
      <p:sp>
        <p:nvSpPr>
          <p:cNvPr id="3" name="Content Placeholder 2"/>
          <p:cNvSpPr>
            <a:spLocks noGrp="1"/>
          </p:cNvSpPr>
          <p:nvPr>
            <p:ph idx="1"/>
          </p:nvPr>
        </p:nvSpPr>
        <p:spPr/>
        <p:txBody>
          <a:bodyPr/>
          <a:lstStyle/>
          <a:p>
            <a:r>
              <a:rPr lang="en-US" dirty="0" smtClean="0"/>
              <a:t>Simple Machine Translation</a:t>
            </a:r>
            <a:br>
              <a:rPr lang="en-US" dirty="0" smtClean="0"/>
            </a:br>
            <a:r>
              <a:rPr lang="en-US" sz="2000" dirty="0" smtClean="0"/>
              <a:t>(using Rainbow)</a:t>
            </a:r>
            <a:endParaRPr lang="en-US" dirty="0" smtClean="0"/>
          </a:p>
          <a:p>
            <a:r>
              <a:rPr lang="en-US" dirty="0" smtClean="0"/>
              <a:t>Translation Package Creation</a:t>
            </a:r>
            <a:br>
              <a:rPr lang="en-US" dirty="0" smtClean="0"/>
            </a:br>
            <a:r>
              <a:rPr lang="en-US" sz="2000" dirty="0" smtClean="0"/>
              <a:t>(using Rainbow)</a:t>
            </a:r>
            <a:endParaRPr lang="en-US" dirty="0" smtClean="0"/>
          </a:p>
          <a:p>
            <a:r>
              <a:rPr lang="en-US" dirty="0" smtClean="0"/>
              <a:t>Moses Translation (M4Loc, sort of…)</a:t>
            </a:r>
            <a:br>
              <a:rPr lang="en-US" dirty="0" smtClean="0"/>
            </a:br>
            <a:r>
              <a:rPr lang="en-US" sz="2000" dirty="0" smtClean="0"/>
              <a:t>(using Tikal, a command-line tool)</a:t>
            </a:r>
            <a:endParaRPr lang="en-US" dirty="0" smtClean="0"/>
          </a:p>
          <a:p>
            <a:r>
              <a:rPr lang="en-US" dirty="0" smtClean="0"/>
              <a:t>Quality Check</a:t>
            </a:r>
            <a:br>
              <a:rPr lang="en-US" dirty="0" smtClean="0"/>
            </a:br>
            <a:r>
              <a:rPr lang="en-US" sz="2000" dirty="0" smtClean="0"/>
              <a:t>(using CheckMate)</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Rectangle 61"/>
          <p:cNvSpPr/>
          <p:nvPr/>
        </p:nvSpPr>
        <p:spPr bwMode="auto">
          <a:xfrm>
            <a:off x="381000" y="1371600"/>
            <a:ext cx="8305800" cy="2362200"/>
          </a:xfrm>
          <a:prstGeom prst="rect">
            <a:avLst/>
          </a:prstGeom>
          <a:solidFill>
            <a:srgbClr val="FFFF99"/>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r>
              <a:rPr lang="en-US" dirty="0" smtClean="0"/>
              <a:t>XML / HTML5 Filters</a:t>
            </a:r>
            <a:endParaRPr lang="en-US" dirty="0"/>
          </a:p>
        </p:txBody>
      </p:sp>
      <p:sp>
        <p:nvSpPr>
          <p:cNvPr id="5" name="Rectangle 4"/>
          <p:cNvSpPr/>
          <p:nvPr/>
        </p:nvSpPr>
        <p:spPr bwMode="auto">
          <a:xfrm>
            <a:off x="2667000" y="1828800"/>
            <a:ext cx="1752600" cy="838200"/>
          </a:xfrm>
          <a:prstGeom prst="rect">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cs typeface="Arial" charset="0"/>
              </a:rPr>
              <a:t>ITS Engine</a:t>
            </a:r>
          </a:p>
        </p:txBody>
      </p:sp>
      <p:sp>
        <p:nvSpPr>
          <p:cNvPr id="9" name="Folded Corner 8"/>
          <p:cNvSpPr/>
          <p:nvPr/>
        </p:nvSpPr>
        <p:spPr bwMode="auto">
          <a:xfrm>
            <a:off x="4800600" y="1828800"/>
            <a:ext cx="1600200" cy="838200"/>
          </a:xfrm>
          <a:prstGeom prst="foldedCorner">
            <a:avLst/>
          </a:prstGeom>
          <a:solidFill>
            <a:schemeClr val="accent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cs typeface="Arial" charset="0"/>
              </a:rPr>
              <a:t>Decorated Tree</a:t>
            </a:r>
          </a:p>
        </p:txBody>
      </p:sp>
      <p:sp>
        <p:nvSpPr>
          <p:cNvPr id="10" name="Rectangle 9"/>
          <p:cNvSpPr/>
          <p:nvPr/>
        </p:nvSpPr>
        <p:spPr bwMode="auto">
          <a:xfrm>
            <a:off x="6781800" y="1828800"/>
            <a:ext cx="1752600" cy="838200"/>
          </a:xfrm>
          <a:prstGeom prst="rect">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cs typeface="Arial" charset="0"/>
              </a:rPr>
              <a:t>Extractor / </a:t>
            </a:r>
            <a:r>
              <a:rPr kumimoji="0" lang="en-US" sz="1800" b="0" i="0" u="none" strike="noStrike" cap="none" normalizeH="0" baseline="0" dirty="0" err="1" smtClean="0">
                <a:ln>
                  <a:noFill/>
                </a:ln>
                <a:solidFill>
                  <a:schemeClr val="tx1"/>
                </a:solidFill>
                <a:effectLst/>
                <a:latin typeface="Arial" charset="0"/>
                <a:cs typeface="Arial" charset="0"/>
              </a:rPr>
              <a:t>Mapper</a:t>
            </a:r>
            <a:endParaRPr kumimoji="0" lang="en-US" sz="1800" b="0" i="0" u="none" strike="noStrike" cap="none" normalizeH="0" baseline="0" dirty="0" smtClean="0">
              <a:ln>
                <a:noFill/>
              </a:ln>
              <a:solidFill>
                <a:schemeClr val="tx1"/>
              </a:solidFill>
              <a:effectLst/>
              <a:latin typeface="Arial" charset="0"/>
              <a:cs typeface="Arial" charset="0"/>
            </a:endParaRPr>
          </a:p>
        </p:txBody>
      </p:sp>
      <p:sp>
        <p:nvSpPr>
          <p:cNvPr id="12" name="Flowchart: Document 11"/>
          <p:cNvSpPr/>
          <p:nvPr/>
        </p:nvSpPr>
        <p:spPr bwMode="auto">
          <a:xfrm>
            <a:off x="609600" y="304800"/>
            <a:ext cx="1600200" cy="838200"/>
          </a:xfrm>
          <a:prstGeom prst="flowChartDocument">
            <a:avLst/>
          </a:prstGeom>
          <a:solidFill>
            <a:schemeClr val="accent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cs typeface="Arial" charset="0"/>
              </a:rPr>
              <a:t>File with ITS Markup</a:t>
            </a:r>
          </a:p>
        </p:txBody>
      </p:sp>
      <p:cxnSp>
        <p:nvCxnSpPr>
          <p:cNvPr id="14" name="Straight Connector 13"/>
          <p:cNvCxnSpPr/>
          <p:nvPr/>
        </p:nvCxnSpPr>
        <p:spPr bwMode="auto">
          <a:xfrm>
            <a:off x="304800" y="5133201"/>
            <a:ext cx="8534400" cy="0"/>
          </a:xfrm>
          <a:prstGeom prst="line">
            <a:avLst/>
          </a:prstGeom>
          <a:solidFill>
            <a:schemeClr val="accent1"/>
          </a:solidFill>
          <a:ln w="50800" cap="flat" cmpd="sng" algn="ctr">
            <a:solidFill>
              <a:schemeClr val="tx1"/>
            </a:solidFill>
            <a:prstDash val="solid"/>
            <a:round/>
            <a:headEnd type="none" w="med" len="med"/>
            <a:tailEnd type="none" w="med" len="med"/>
          </a:ln>
          <a:effectLst/>
        </p:spPr>
      </p:cxnSp>
      <p:sp>
        <p:nvSpPr>
          <p:cNvPr id="16" name="TextBox 15"/>
          <p:cNvSpPr txBox="1"/>
          <p:nvPr/>
        </p:nvSpPr>
        <p:spPr>
          <a:xfrm>
            <a:off x="228600" y="5221069"/>
            <a:ext cx="5519460" cy="646331"/>
          </a:xfrm>
          <a:prstGeom prst="rect">
            <a:avLst/>
          </a:prstGeom>
          <a:noFill/>
        </p:spPr>
        <p:txBody>
          <a:bodyPr wrap="none" rtlCol="0">
            <a:spAutoFit/>
          </a:bodyPr>
          <a:lstStyle/>
          <a:p>
            <a:r>
              <a:rPr lang="en-US" dirty="0" smtClean="0"/>
              <a:t>Do not know about XML</a:t>
            </a:r>
            <a:br>
              <a:rPr lang="en-US" dirty="0" smtClean="0"/>
            </a:br>
            <a:r>
              <a:rPr lang="en-US" dirty="0" smtClean="0"/>
              <a:t>Know about ITS data categories (not their notation)</a:t>
            </a:r>
            <a:endParaRPr lang="en-US" dirty="0"/>
          </a:p>
        </p:txBody>
      </p:sp>
      <p:sp>
        <p:nvSpPr>
          <p:cNvPr id="17" name="TextBox 16"/>
          <p:cNvSpPr txBox="1"/>
          <p:nvPr/>
        </p:nvSpPr>
        <p:spPr>
          <a:xfrm>
            <a:off x="228600" y="4611469"/>
            <a:ext cx="2625462" cy="369332"/>
          </a:xfrm>
          <a:prstGeom prst="rect">
            <a:avLst/>
          </a:prstGeom>
          <a:noFill/>
        </p:spPr>
        <p:txBody>
          <a:bodyPr wrap="none" rtlCol="0">
            <a:spAutoFit/>
          </a:bodyPr>
          <a:lstStyle/>
          <a:p>
            <a:r>
              <a:rPr lang="en-US" dirty="0" smtClean="0"/>
              <a:t>Know about XML or ITS</a:t>
            </a:r>
            <a:endParaRPr lang="en-US" dirty="0"/>
          </a:p>
        </p:txBody>
      </p:sp>
      <p:cxnSp>
        <p:nvCxnSpPr>
          <p:cNvPr id="39" name="Straight Arrow Connector 38"/>
          <p:cNvCxnSpPr>
            <a:stCxn id="5" idx="3"/>
            <a:endCxn id="9" idx="1"/>
          </p:cNvCxnSpPr>
          <p:nvPr/>
        </p:nvCxnSpPr>
        <p:spPr bwMode="auto">
          <a:xfrm>
            <a:off x="4419600" y="2247900"/>
            <a:ext cx="381000" cy="0"/>
          </a:xfrm>
          <a:prstGeom prst="straightConnector1">
            <a:avLst/>
          </a:prstGeom>
          <a:solidFill>
            <a:schemeClr val="accent1"/>
          </a:solidFill>
          <a:ln w="25400" cap="flat" cmpd="sng" algn="ctr">
            <a:solidFill>
              <a:schemeClr val="tx1"/>
            </a:solidFill>
            <a:prstDash val="solid"/>
            <a:round/>
            <a:headEnd type="none" w="med" len="med"/>
            <a:tailEnd type="triangle"/>
          </a:ln>
          <a:effectLst/>
        </p:spPr>
      </p:cxnSp>
      <p:cxnSp>
        <p:nvCxnSpPr>
          <p:cNvPr id="45" name="Straight Arrow Connector 44"/>
          <p:cNvCxnSpPr>
            <a:stCxn id="9" idx="3"/>
            <a:endCxn id="10" idx="1"/>
          </p:cNvCxnSpPr>
          <p:nvPr/>
        </p:nvCxnSpPr>
        <p:spPr bwMode="auto">
          <a:xfrm>
            <a:off x="6400800" y="2247900"/>
            <a:ext cx="381000" cy="0"/>
          </a:xfrm>
          <a:prstGeom prst="straightConnector1">
            <a:avLst/>
          </a:prstGeom>
          <a:solidFill>
            <a:schemeClr val="accent1"/>
          </a:solidFill>
          <a:ln w="25400" cap="flat" cmpd="sng" algn="ctr">
            <a:solidFill>
              <a:schemeClr val="tx1"/>
            </a:solidFill>
            <a:prstDash val="solid"/>
            <a:round/>
            <a:headEnd type="none" w="med" len="med"/>
            <a:tailEnd type="triangle"/>
          </a:ln>
          <a:effectLst/>
        </p:spPr>
      </p:cxnSp>
      <p:sp>
        <p:nvSpPr>
          <p:cNvPr id="61" name="Flowchart: Document 60"/>
          <p:cNvSpPr/>
          <p:nvPr/>
        </p:nvSpPr>
        <p:spPr bwMode="auto">
          <a:xfrm>
            <a:off x="4800600" y="3962400"/>
            <a:ext cx="1600200" cy="838200"/>
          </a:xfrm>
          <a:prstGeom prst="flowChartDocument">
            <a:avLst/>
          </a:prstGeom>
          <a:solidFill>
            <a:schemeClr val="accent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err="1" smtClean="0">
                <a:ln>
                  <a:noFill/>
                </a:ln>
                <a:solidFill>
                  <a:schemeClr val="tx1"/>
                </a:solidFill>
                <a:effectLst/>
                <a:latin typeface="Arial" charset="0"/>
                <a:cs typeface="Arial" charset="0"/>
              </a:rPr>
              <a:t>ConformanceTest</a:t>
            </a:r>
            <a:r>
              <a:rPr kumimoji="0" lang="en-US" sz="1800" b="0" i="0" u="none" strike="noStrike" cap="none" normalizeH="0" baseline="0" smtClean="0">
                <a:ln>
                  <a:noFill/>
                </a:ln>
                <a:solidFill>
                  <a:schemeClr val="tx1"/>
                </a:solidFill>
                <a:effectLst/>
                <a:latin typeface="Arial" charset="0"/>
                <a:cs typeface="Arial" charset="0"/>
              </a:rPr>
              <a:t> Output</a:t>
            </a:r>
            <a:endParaRPr kumimoji="0" lang="en-US" sz="1800" b="0" i="0" u="none" strike="noStrike" cap="none" normalizeH="0" baseline="0" dirty="0" smtClean="0">
              <a:ln>
                <a:noFill/>
              </a:ln>
              <a:solidFill>
                <a:schemeClr val="tx1"/>
              </a:solidFill>
              <a:effectLst/>
              <a:latin typeface="Arial" charset="0"/>
              <a:cs typeface="Arial" charset="0"/>
            </a:endParaRPr>
          </a:p>
        </p:txBody>
      </p:sp>
      <p:sp>
        <p:nvSpPr>
          <p:cNvPr id="66" name="Round Same Side Corner Rectangle 65"/>
          <p:cNvSpPr/>
          <p:nvPr/>
        </p:nvSpPr>
        <p:spPr bwMode="auto">
          <a:xfrm>
            <a:off x="6781800" y="5638800"/>
            <a:ext cx="1752600" cy="838200"/>
          </a:xfrm>
          <a:prstGeom prst="round2SameRect">
            <a:avLst/>
          </a:prstGeom>
          <a:solidFill>
            <a:schemeClr val="accent6">
              <a:lumMod val="40000"/>
              <a:lumOff val="6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cs typeface="Arial" charset="0"/>
              </a:rPr>
              <a:t>Events</a:t>
            </a:r>
            <a:r>
              <a:rPr lang="en-US" dirty="0" smtClean="0"/>
              <a:t>-</a:t>
            </a:r>
            <a:r>
              <a:rPr kumimoji="0" lang="en-US" sz="1800" b="0" i="0" u="none" strike="noStrike" cap="none" normalizeH="0" dirty="0" smtClean="0">
                <a:ln>
                  <a:noFill/>
                </a:ln>
                <a:solidFill>
                  <a:schemeClr val="tx1"/>
                </a:solidFill>
                <a:effectLst/>
                <a:latin typeface="Arial" charset="0"/>
                <a:cs typeface="Arial" charset="0"/>
              </a:rPr>
              <a:t>Driven</a:t>
            </a:r>
            <a:br>
              <a:rPr kumimoji="0" lang="en-US" sz="1800" b="0" i="0" u="none" strike="noStrike" cap="none" normalizeH="0" dirty="0" smtClean="0">
                <a:ln>
                  <a:noFill/>
                </a:ln>
                <a:solidFill>
                  <a:schemeClr val="tx1"/>
                </a:solidFill>
                <a:effectLst/>
                <a:latin typeface="Arial" charset="0"/>
                <a:cs typeface="Arial" charset="0"/>
              </a:rPr>
            </a:br>
            <a:r>
              <a:rPr kumimoji="0" lang="en-US" sz="1800" b="0" i="0" u="none" strike="noStrike" cap="none" normalizeH="0" baseline="0" dirty="0" smtClean="0">
                <a:ln>
                  <a:noFill/>
                </a:ln>
                <a:solidFill>
                  <a:schemeClr val="tx1"/>
                </a:solidFill>
                <a:effectLst/>
                <a:latin typeface="Arial" charset="0"/>
                <a:cs typeface="Arial" charset="0"/>
              </a:rPr>
              <a:t>API</a:t>
            </a:r>
          </a:p>
        </p:txBody>
      </p:sp>
      <p:sp>
        <p:nvSpPr>
          <p:cNvPr id="19" name="Rectangle 18"/>
          <p:cNvSpPr/>
          <p:nvPr/>
        </p:nvSpPr>
        <p:spPr bwMode="auto">
          <a:xfrm>
            <a:off x="533400" y="1828800"/>
            <a:ext cx="1752600" cy="838200"/>
          </a:xfrm>
          <a:prstGeom prst="rect">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cs typeface="Arial" charset="0"/>
              </a:rPr>
              <a:t>XML or HTML5 Parser</a:t>
            </a:r>
          </a:p>
        </p:txBody>
      </p:sp>
      <p:cxnSp>
        <p:nvCxnSpPr>
          <p:cNvPr id="20" name="Straight Arrow Connector 19"/>
          <p:cNvCxnSpPr>
            <a:stCxn id="19" idx="3"/>
            <a:endCxn id="5" idx="1"/>
          </p:cNvCxnSpPr>
          <p:nvPr/>
        </p:nvCxnSpPr>
        <p:spPr bwMode="auto">
          <a:xfrm>
            <a:off x="2286000" y="2247900"/>
            <a:ext cx="381000" cy="0"/>
          </a:xfrm>
          <a:prstGeom prst="straightConnector1">
            <a:avLst/>
          </a:prstGeom>
          <a:solidFill>
            <a:schemeClr val="accent1"/>
          </a:solidFill>
          <a:ln w="25400" cap="flat" cmpd="sng" algn="ctr">
            <a:solidFill>
              <a:schemeClr val="tx1"/>
            </a:solidFill>
            <a:prstDash val="solid"/>
            <a:round/>
            <a:headEnd type="none" w="med" len="med"/>
            <a:tailEnd type="triangle"/>
          </a:ln>
          <a:effectLst/>
        </p:spPr>
      </p:cxnSp>
      <p:cxnSp>
        <p:nvCxnSpPr>
          <p:cNvPr id="23" name="Straight Arrow Connector 22"/>
          <p:cNvCxnSpPr>
            <a:stCxn id="12" idx="2"/>
            <a:endCxn id="19" idx="0"/>
          </p:cNvCxnSpPr>
          <p:nvPr/>
        </p:nvCxnSpPr>
        <p:spPr bwMode="auto">
          <a:xfrm>
            <a:off x="1409700" y="1087586"/>
            <a:ext cx="0" cy="741214"/>
          </a:xfrm>
          <a:prstGeom prst="straightConnector1">
            <a:avLst/>
          </a:prstGeom>
          <a:solidFill>
            <a:schemeClr val="accent1"/>
          </a:solidFill>
          <a:ln w="25400" cap="flat" cmpd="sng" algn="ctr">
            <a:solidFill>
              <a:schemeClr val="tx1"/>
            </a:solidFill>
            <a:prstDash val="solid"/>
            <a:round/>
            <a:headEnd type="none" w="med" len="med"/>
            <a:tailEnd type="triangle"/>
          </a:ln>
          <a:effectLst/>
        </p:spPr>
      </p:cxnSp>
      <p:sp>
        <p:nvSpPr>
          <p:cNvPr id="29" name="Rectangle 28"/>
          <p:cNvSpPr/>
          <p:nvPr/>
        </p:nvSpPr>
        <p:spPr bwMode="auto">
          <a:xfrm>
            <a:off x="2667000" y="2743200"/>
            <a:ext cx="1752600" cy="838200"/>
          </a:xfrm>
          <a:prstGeom prst="rect">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cs typeface="Arial" charset="0"/>
              </a:rPr>
              <a:t>Test Output</a:t>
            </a:r>
            <a:r>
              <a:rPr kumimoji="0" lang="en-US" sz="1800" b="0" i="0" u="none" strike="noStrike" cap="none" normalizeH="0" dirty="0" smtClean="0">
                <a:ln>
                  <a:noFill/>
                </a:ln>
                <a:solidFill>
                  <a:schemeClr val="tx1"/>
                </a:solidFill>
                <a:effectLst/>
                <a:latin typeface="Arial" charset="0"/>
                <a:cs typeface="Arial" charset="0"/>
              </a:rPr>
              <a:t> Generator</a:t>
            </a:r>
            <a:endParaRPr kumimoji="0" lang="en-US" sz="1800" b="0" i="0" u="none" strike="noStrike" cap="none" normalizeH="0" baseline="0" dirty="0" smtClean="0">
              <a:ln>
                <a:noFill/>
              </a:ln>
              <a:solidFill>
                <a:schemeClr val="tx1"/>
              </a:solidFill>
              <a:effectLst/>
              <a:latin typeface="Arial" charset="0"/>
              <a:cs typeface="Arial" charset="0"/>
            </a:endParaRPr>
          </a:p>
        </p:txBody>
      </p:sp>
      <p:cxnSp>
        <p:nvCxnSpPr>
          <p:cNvPr id="31" name="Elbow Connector 30"/>
          <p:cNvCxnSpPr>
            <a:stCxn id="9" idx="2"/>
            <a:endCxn id="29" idx="3"/>
          </p:cNvCxnSpPr>
          <p:nvPr/>
        </p:nvCxnSpPr>
        <p:spPr bwMode="auto">
          <a:xfrm rot="5400000">
            <a:off x="4762500" y="2324100"/>
            <a:ext cx="495300" cy="1181100"/>
          </a:xfrm>
          <a:prstGeom prst="bentConnector2">
            <a:avLst/>
          </a:prstGeom>
          <a:solidFill>
            <a:schemeClr val="accent1"/>
          </a:solidFill>
          <a:ln w="25400" cap="flat" cmpd="sng" algn="ctr">
            <a:solidFill>
              <a:schemeClr val="tx1"/>
            </a:solidFill>
            <a:prstDash val="solid"/>
            <a:round/>
            <a:headEnd type="none" w="med" len="med"/>
            <a:tailEnd type="triangle"/>
          </a:ln>
          <a:effectLst/>
        </p:spPr>
      </p:cxnSp>
      <p:cxnSp>
        <p:nvCxnSpPr>
          <p:cNvPr id="34" name="Elbow Connector 33"/>
          <p:cNvCxnSpPr>
            <a:stCxn id="29" idx="2"/>
            <a:endCxn id="61" idx="1"/>
          </p:cNvCxnSpPr>
          <p:nvPr/>
        </p:nvCxnSpPr>
        <p:spPr bwMode="auto">
          <a:xfrm rot="16200000" flipH="1">
            <a:off x="3771900" y="3352800"/>
            <a:ext cx="800100" cy="1257300"/>
          </a:xfrm>
          <a:prstGeom prst="bentConnector2">
            <a:avLst/>
          </a:prstGeom>
          <a:solidFill>
            <a:schemeClr val="accent1"/>
          </a:solidFill>
          <a:ln w="25400" cap="flat" cmpd="sng" algn="ctr">
            <a:solidFill>
              <a:schemeClr val="tx1"/>
            </a:solidFill>
            <a:prstDash val="solid"/>
            <a:round/>
            <a:headEnd type="none" w="med" len="med"/>
            <a:tailEnd type="triangle"/>
          </a:ln>
          <a:effectLst/>
        </p:spPr>
      </p:cxnSp>
      <p:cxnSp>
        <p:nvCxnSpPr>
          <p:cNvPr id="41" name="Straight Arrow Connector 40"/>
          <p:cNvCxnSpPr>
            <a:stCxn id="10" idx="2"/>
            <a:endCxn id="66" idx="3"/>
          </p:cNvCxnSpPr>
          <p:nvPr/>
        </p:nvCxnSpPr>
        <p:spPr bwMode="auto">
          <a:xfrm>
            <a:off x="7658100" y="2667000"/>
            <a:ext cx="0" cy="2971800"/>
          </a:xfrm>
          <a:prstGeom prst="straightConnector1">
            <a:avLst/>
          </a:prstGeom>
          <a:solidFill>
            <a:schemeClr val="accent1"/>
          </a:solidFill>
          <a:ln w="25400" cap="flat" cmpd="sng" algn="ctr">
            <a:solidFill>
              <a:schemeClr val="tx1"/>
            </a:solidFill>
            <a:prstDash val="solid"/>
            <a:round/>
            <a:headEnd type="none" w="med" len="med"/>
            <a:tailEnd type="triangle"/>
          </a:ln>
          <a:effectLst/>
        </p:spPr>
      </p:cxnSp>
      <p:sp>
        <p:nvSpPr>
          <p:cNvPr id="21" name="TextBox 20"/>
          <p:cNvSpPr txBox="1"/>
          <p:nvPr/>
        </p:nvSpPr>
        <p:spPr>
          <a:xfrm>
            <a:off x="6324600" y="304800"/>
            <a:ext cx="1710725" cy="369332"/>
          </a:xfrm>
          <a:prstGeom prst="rect">
            <a:avLst/>
          </a:prstGeom>
          <a:noFill/>
        </p:spPr>
        <p:txBody>
          <a:bodyPr wrap="none" rtlCol="0">
            <a:spAutoFit/>
          </a:bodyPr>
          <a:lstStyle/>
          <a:p>
            <a:r>
              <a:rPr lang="en-US" b="1" dirty="0" smtClean="0"/>
              <a:t>Filters Design</a:t>
            </a:r>
            <a:endParaRPr lang="en-US" b="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Simple Machine Translation</a:t>
            </a:r>
            <a:endParaRPr lang="en-US" dirty="0"/>
          </a:p>
        </p:txBody>
      </p:sp>
      <p:sp>
        <p:nvSpPr>
          <p:cNvPr id="5" name="Content Placeholder 4"/>
          <p:cNvSpPr>
            <a:spLocks noGrp="1"/>
          </p:cNvSpPr>
          <p:nvPr>
            <p:ph idx="1"/>
          </p:nvPr>
        </p:nvSpPr>
        <p:spPr/>
        <p:txBody>
          <a:bodyPr>
            <a:normAutofit/>
          </a:bodyPr>
          <a:lstStyle/>
          <a:p>
            <a:r>
              <a:rPr lang="en-US" dirty="0" smtClean="0"/>
              <a:t>Translate</a:t>
            </a:r>
          </a:p>
          <a:p>
            <a:r>
              <a:rPr lang="en-US" dirty="0" smtClean="0"/>
              <a:t>Locale Filter</a:t>
            </a:r>
          </a:p>
          <a:p>
            <a:r>
              <a:rPr lang="en-US" dirty="0" smtClean="0"/>
              <a:t>Element Within Text</a:t>
            </a:r>
          </a:p>
          <a:p>
            <a:r>
              <a:rPr lang="en-US" dirty="0" smtClean="0"/>
              <a:t>Preserve Space</a:t>
            </a:r>
          </a:p>
          <a:p>
            <a:r>
              <a:rPr lang="en-US" dirty="0" smtClean="0"/>
              <a:t>(Domain)</a:t>
            </a:r>
            <a:endParaRPr lang="en-US" dirty="0"/>
          </a:p>
        </p:txBody>
      </p:sp>
      <p:sp>
        <p:nvSpPr>
          <p:cNvPr id="6" name="Content Placeholder 5"/>
          <p:cNvSpPr>
            <a:spLocks noGrp="1"/>
          </p:cNvSpPr>
          <p:nvPr>
            <p:ph idx="13"/>
          </p:nvPr>
        </p:nvSpPr>
        <p:spPr/>
        <p:txBody>
          <a:bodyPr>
            <a:normAutofit fontScale="92500" lnSpcReduction="10000"/>
          </a:bodyPr>
          <a:lstStyle/>
          <a:p>
            <a:r>
              <a:rPr lang="en-US" dirty="0" smtClean="0"/>
              <a:t>The ITS markup provides the key information that drives the extraction in both XML and HTML5.</a:t>
            </a:r>
          </a:p>
          <a:p>
            <a:r>
              <a:rPr lang="en-US" dirty="0" smtClean="0"/>
              <a:t>Information such as preserving white space can also be passed on to the extracted content and insure a better output.</a:t>
            </a:r>
            <a:endParaRPr lang="en-US" dirty="0"/>
          </a:p>
        </p:txBody>
      </p:sp>
      <p:sp>
        <p:nvSpPr>
          <p:cNvPr id="7" name="Content Placeholder 6"/>
          <p:cNvSpPr>
            <a:spLocks noGrp="1"/>
          </p:cNvSpPr>
          <p:nvPr>
            <p:ph idx="14"/>
          </p:nvPr>
        </p:nvSpPr>
        <p:spPr/>
        <p:txBody>
          <a:bodyPr>
            <a:normAutofit fontScale="77500" lnSpcReduction="20000"/>
          </a:bodyPr>
          <a:lstStyle/>
          <a:p>
            <a:r>
              <a:rPr lang="en-US" dirty="0" smtClean="0"/>
              <a:t>XML and HTML5 documents are translated using a machine translation system, such as Microsoft Translator.</a:t>
            </a:r>
          </a:p>
          <a:p>
            <a:r>
              <a:rPr lang="en-US" dirty="0" smtClean="0"/>
              <a:t>The documents are extracted based on their ITS properties and the extracted content is send to the translation server. The translated content is then merged back into its original XML or HTML5 format.</a:t>
            </a:r>
            <a:endParaRPr lang="en-US" dirty="0"/>
          </a:p>
        </p:txBody>
      </p:sp>
    </p:spTree>
    <p:extLst>
      <p:ext uri="{BB962C8B-B14F-4D97-AF65-F5344CB8AC3E}">
        <p14:creationId xmlns:p14="http://schemas.microsoft.com/office/powerpoint/2010/main" xmlns="" val="40508930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86800" cy="1066800"/>
          </a:xfrm>
        </p:spPr>
        <p:txBody>
          <a:bodyPr/>
          <a:lstStyle/>
          <a:p>
            <a:r>
              <a:rPr lang="en-US" dirty="0" smtClean="0"/>
              <a:t>Simple Machine Translation</a:t>
            </a:r>
            <a:endParaRPr lang="en-US" dirty="0"/>
          </a:p>
        </p:txBody>
      </p:sp>
      <p:sp>
        <p:nvSpPr>
          <p:cNvPr id="3" name="Content Placeholder 2"/>
          <p:cNvSpPr>
            <a:spLocks noGrp="1"/>
          </p:cNvSpPr>
          <p:nvPr>
            <p:ph idx="1"/>
          </p:nvPr>
        </p:nvSpPr>
        <p:spPr>
          <a:xfrm>
            <a:off x="228600" y="1295400"/>
            <a:ext cx="8658225" cy="5334000"/>
          </a:xfrm>
        </p:spPr>
        <p:txBody>
          <a:bodyPr/>
          <a:lstStyle/>
          <a:p>
            <a:r>
              <a:rPr lang="en-US" sz="2600" b="1" dirty="0" smtClean="0"/>
              <a:t>Translate</a:t>
            </a:r>
            <a:r>
              <a:rPr lang="en-US" sz="2600" dirty="0" smtClean="0"/>
              <a:t> - The non-translatable content is protected.</a:t>
            </a:r>
          </a:p>
          <a:p>
            <a:r>
              <a:rPr lang="en-US" sz="2600" b="1" dirty="0" smtClean="0"/>
              <a:t>Locale Filter</a:t>
            </a:r>
            <a:r>
              <a:rPr lang="en-US" sz="2600" dirty="0" smtClean="0"/>
              <a:t> - Only the parts in the scope of the locale filter are extracted, the others are treated as 'do not translate' content.</a:t>
            </a:r>
          </a:p>
          <a:p>
            <a:r>
              <a:rPr lang="en-US" sz="2600" b="1" dirty="0" smtClean="0"/>
              <a:t>Element Within Text</a:t>
            </a:r>
            <a:r>
              <a:rPr lang="en-US" sz="2600" dirty="0" smtClean="0"/>
              <a:t> - The information is used to decide what elements are extracted as in-line codes and sub-flows.</a:t>
            </a:r>
          </a:p>
          <a:p>
            <a:r>
              <a:rPr lang="en-US" sz="2600" b="1" dirty="0" smtClean="0"/>
              <a:t>Preserve Space</a:t>
            </a:r>
            <a:r>
              <a:rPr lang="en-US" sz="2600" dirty="0" smtClean="0"/>
              <a:t> - The information is passed on to the extracted text unit.</a:t>
            </a:r>
          </a:p>
          <a:p>
            <a:r>
              <a:rPr lang="en-US" sz="2600" b="1" dirty="0" smtClean="0"/>
              <a:t>(Domain)</a:t>
            </a:r>
            <a:r>
              <a:rPr lang="en-US" sz="2600" dirty="0" smtClean="0"/>
              <a:t> - The domain values are placed into a property that can be used to select an MT engine.</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Folded Corner 10"/>
          <p:cNvSpPr/>
          <p:nvPr/>
        </p:nvSpPr>
        <p:spPr bwMode="auto">
          <a:xfrm>
            <a:off x="7010400" y="4343400"/>
            <a:ext cx="1600200" cy="838200"/>
          </a:xfrm>
          <a:prstGeom prst="foldedCorner">
            <a:avLst/>
          </a:prstGeom>
          <a:solidFill>
            <a:schemeClr val="accent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cs typeface="Arial" charset="0"/>
              </a:rPr>
              <a:t>Extracted Resources</a:t>
            </a:r>
          </a:p>
        </p:txBody>
      </p:sp>
      <p:sp>
        <p:nvSpPr>
          <p:cNvPr id="12" name="Flowchart: Document 11"/>
          <p:cNvSpPr/>
          <p:nvPr/>
        </p:nvSpPr>
        <p:spPr bwMode="auto">
          <a:xfrm>
            <a:off x="3048000" y="1066800"/>
            <a:ext cx="1600200" cy="838200"/>
          </a:xfrm>
          <a:prstGeom prst="flowChartDocument">
            <a:avLst/>
          </a:prstGeom>
          <a:solidFill>
            <a:schemeClr val="accent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cs typeface="Arial" charset="0"/>
              </a:rPr>
              <a:t>File with ITS Markup</a:t>
            </a:r>
          </a:p>
        </p:txBody>
      </p:sp>
      <p:cxnSp>
        <p:nvCxnSpPr>
          <p:cNvPr id="14" name="Straight Connector 13"/>
          <p:cNvCxnSpPr/>
          <p:nvPr/>
        </p:nvCxnSpPr>
        <p:spPr bwMode="auto">
          <a:xfrm>
            <a:off x="304800" y="2819400"/>
            <a:ext cx="8534400" cy="0"/>
          </a:xfrm>
          <a:prstGeom prst="line">
            <a:avLst/>
          </a:prstGeom>
          <a:solidFill>
            <a:schemeClr val="accent1"/>
          </a:solidFill>
          <a:ln w="50800" cap="flat" cmpd="sng" algn="ctr">
            <a:solidFill>
              <a:schemeClr val="tx1"/>
            </a:solidFill>
            <a:prstDash val="solid"/>
            <a:round/>
            <a:headEnd type="none" w="med" len="med"/>
            <a:tailEnd type="none" w="med" len="med"/>
          </a:ln>
          <a:effectLst/>
        </p:spPr>
      </p:cxnSp>
      <p:sp>
        <p:nvSpPr>
          <p:cNvPr id="16" name="TextBox 15"/>
          <p:cNvSpPr txBox="1"/>
          <p:nvPr/>
        </p:nvSpPr>
        <p:spPr>
          <a:xfrm>
            <a:off x="228600" y="2907268"/>
            <a:ext cx="4215641" cy="369332"/>
          </a:xfrm>
          <a:prstGeom prst="rect">
            <a:avLst/>
          </a:prstGeom>
          <a:noFill/>
        </p:spPr>
        <p:txBody>
          <a:bodyPr wrap="none" rtlCol="0">
            <a:spAutoFit/>
          </a:bodyPr>
          <a:lstStyle/>
          <a:p>
            <a:r>
              <a:rPr lang="en-US" dirty="0" smtClean="0"/>
              <a:t>Do not know about XML or ITS notation</a:t>
            </a:r>
            <a:endParaRPr lang="en-US" dirty="0"/>
          </a:p>
        </p:txBody>
      </p:sp>
      <p:sp>
        <p:nvSpPr>
          <p:cNvPr id="17" name="TextBox 16"/>
          <p:cNvSpPr txBox="1"/>
          <p:nvPr/>
        </p:nvSpPr>
        <p:spPr>
          <a:xfrm>
            <a:off x="228600" y="2297668"/>
            <a:ext cx="2625462" cy="369332"/>
          </a:xfrm>
          <a:prstGeom prst="rect">
            <a:avLst/>
          </a:prstGeom>
          <a:noFill/>
        </p:spPr>
        <p:txBody>
          <a:bodyPr wrap="none" rtlCol="0">
            <a:spAutoFit/>
          </a:bodyPr>
          <a:lstStyle/>
          <a:p>
            <a:r>
              <a:rPr lang="en-US" dirty="0" smtClean="0"/>
              <a:t>Know about XML or ITS</a:t>
            </a:r>
            <a:endParaRPr lang="en-US" dirty="0"/>
          </a:p>
        </p:txBody>
      </p:sp>
      <p:sp>
        <p:nvSpPr>
          <p:cNvPr id="21" name="Rectangle 20"/>
          <p:cNvSpPr/>
          <p:nvPr/>
        </p:nvSpPr>
        <p:spPr bwMode="auto">
          <a:xfrm>
            <a:off x="2362200" y="4343400"/>
            <a:ext cx="1752600" cy="8382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cs typeface="Arial" charset="0"/>
              </a:rPr>
              <a:t>Filter Events to Raw Document</a:t>
            </a:r>
          </a:p>
        </p:txBody>
      </p:sp>
      <p:sp>
        <p:nvSpPr>
          <p:cNvPr id="22" name="Flowchart: Document 21"/>
          <p:cNvSpPr/>
          <p:nvPr/>
        </p:nvSpPr>
        <p:spPr bwMode="auto">
          <a:xfrm>
            <a:off x="2438400" y="5638800"/>
            <a:ext cx="1600200" cy="838200"/>
          </a:xfrm>
          <a:prstGeom prst="flowChartDocument">
            <a:avLst/>
          </a:prstGeom>
          <a:solidFill>
            <a:schemeClr val="accent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cs typeface="Arial" charset="0"/>
              </a:rPr>
              <a:t>Original </a:t>
            </a:r>
            <a:r>
              <a:rPr lang="en-US" dirty="0" smtClean="0"/>
              <a:t>F</a:t>
            </a:r>
            <a:r>
              <a:rPr kumimoji="0" lang="en-US" sz="1800" b="0" i="0" u="none" strike="noStrike" cap="none" normalizeH="0" baseline="0" dirty="0" smtClean="0">
                <a:ln>
                  <a:noFill/>
                </a:ln>
                <a:solidFill>
                  <a:schemeClr val="tx1"/>
                </a:solidFill>
                <a:effectLst/>
                <a:latin typeface="Arial" charset="0"/>
                <a:cs typeface="Arial" charset="0"/>
              </a:rPr>
              <a:t>ormat</a:t>
            </a:r>
          </a:p>
        </p:txBody>
      </p:sp>
      <p:cxnSp>
        <p:nvCxnSpPr>
          <p:cNvPr id="38" name="Straight Arrow Connector 37"/>
          <p:cNvCxnSpPr>
            <a:stCxn id="12" idx="3"/>
            <a:endCxn id="62" idx="1"/>
          </p:cNvCxnSpPr>
          <p:nvPr/>
        </p:nvCxnSpPr>
        <p:spPr bwMode="auto">
          <a:xfrm>
            <a:off x="4648200" y="1485900"/>
            <a:ext cx="762000" cy="0"/>
          </a:xfrm>
          <a:prstGeom prst="straightConnector1">
            <a:avLst/>
          </a:prstGeom>
          <a:solidFill>
            <a:schemeClr val="accent1"/>
          </a:solidFill>
          <a:ln w="25400" cap="flat" cmpd="sng" algn="ctr">
            <a:solidFill>
              <a:schemeClr val="tx1"/>
            </a:solidFill>
            <a:prstDash val="solid"/>
            <a:round/>
            <a:headEnd type="none" w="med" len="med"/>
            <a:tailEnd type="triangle"/>
          </a:ln>
          <a:effectLst/>
        </p:spPr>
      </p:cxnSp>
      <p:sp>
        <p:nvSpPr>
          <p:cNvPr id="51" name="Rectangle 50"/>
          <p:cNvSpPr/>
          <p:nvPr/>
        </p:nvSpPr>
        <p:spPr bwMode="auto">
          <a:xfrm>
            <a:off x="4648200" y="4343400"/>
            <a:ext cx="1752600" cy="8382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dirty="0" smtClean="0"/>
              <a:t>MS Batch Translation</a:t>
            </a:r>
            <a:endParaRPr kumimoji="0" lang="en-US" sz="1800" b="0" i="0" u="none" strike="noStrike" cap="none" normalizeH="0" baseline="0" dirty="0" smtClean="0">
              <a:ln>
                <a:noFill/>
              </a:ln>
              <a:solidFill>
                <a:schemeClr val="tx1"/>
              </a:solidFill>
              <a:effectLst/>
              <a:latin typeface="Arial" charset="0"/>
              <a:cs typeface="Arial" charset="0"/>
            </a:endParaRPr>
          </a:p>
        </p:txBody>
      </p:sp>
      <p:cxnSp>
        <p:nvCxnSpPr>
          <p:cNvPr id="59" name="Straight Arrow Connector 58"/>
          <p:cNvCxnSpPr>
            <a:stCxn id="21" idx="2"/>
            <a:endCxn id="22" idx="0"/>
          </p:cNvCxnSpPr>
          <p:nvPr/>
        </p:nvCxnSpPr>
        <p:spPr bwMode="auto">
          <a:xfrm>
            <a:off x="3238500" y="5181600"/>
            <a:ext cx="0" cy="457200"/>
          </a:xfrm>
          <a:prstGeom prst="straightConnector1">
            <a:avLst/>
          </a:prstGeom>
          <a:solidFill>
            <a:schemeClr val="accent1"/>
          </a:solidFill>
          <a:ln w="25400" cap="flat" cmpd="sng" algn="ctr">
            <a:solidFill>
              <a:schemeClr val="tx1"/>
            </a:solidFill>
            <a:prstDash val="solid"/>
            <a:round/>
            <a:headEnd type="none" w="med" len="med"/>
            <a:tailEnd type="triangle"/>
          </a:ln>
          <a:effectLst/>
        </p:spPr>
      </p:cxnSp>
      <p:cxnSp>
        <p:nvCxnSpPr>
          <p:cNvPr id="103" name="Straight Arrow Connector 102"/>
          <p:cNvCxnSpPr>
            <a:stCxn id="11" idx="1"/>
            <a:endCxn id="51" idx="3"/>
          </p:cNvCxnSpPr>
          <p:nvPr/>
        </p:nvCxnSpPr>
        <p:spPr bwMode="auto">
          <a:xfrm flipH="1">
            <a:off x="6400800" y="4762500"/>
            <a:ext cx="609600" cy="0"/>
          </a:xfrm>
          <a:prstGeom prst="straightConnector1">
            <a:avLst/>
          </a:prstGeom>
          <a:solidFill>
            <a:schemeClr val="accent1"/>
          </a:solidFill>
          <a:ln w="25400" cap="flat" cmpd="sng" algn="ctr">
            <a:solidFill>
              <a:schemeClr val="tx1"/>
            </a:solidFill>
            <a:prstDash val="solid"/>
            <a:round/>
            <a:headEnd type="none" w="med" len="med"/>
            <a:tailEnd type="triangle"/>
          </a:ln>
          <a:effectLst/>
        </p:spPr>
      </p:cxnSp>
      <p:sp>
        <p:nvSpPr>
          <p:cNvPr id="46" name="Rectangle 45"/>
          <p:cNvSpPr/>
          <p:nvPr/>
        </p:nvSpPr>
        <p:spPr bwMode="auto">
          <a:xfrm>
            <a:off x="6934200" y="3124200"/>
            <a:ext cx="1752600" cy="8382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cs typeface="Arial" charset="0"/>
              </a:rPr>
              <a:t>Raw Document to Filter Events</a:t>
            </a:r>
          </a:p>
        </p:txBody>
      </p:sp>
      <p:cxnSp>
        <p:nvCxnSpPr>
          <p:cNvPr id="49" name="Straight Arrow Connector 48"/>
          <p:cNvCxnSpPr>
            <a:stCxn id="46" idx="2"/>
            <a:endCxn id="11" idx="0"/>
          </p:cNvCxnSpPr>
          <p:nvPr/>
        </p:nvCxnSpPr>
        <p:spPr bwMode="auto">
          <a:xfrm>
            <a:off x="7810500" y="3962400"/>
            <a:ext cx="0" cy="381000"/>
          </a:xfrm>
          <a:prstGeom prst="straightConnector1">
            <a:avLst/>
          </a:prstGeom>
          <a:solidFill>
            <a:schemeClr val="accent1"/>
          </a:solidFill>
          <a:ln w="25400" cap="flat" cmpd="sng" algn="ctr">
            <a:solidFill>
              <a:schemeClr val="tx1"/>
            </a:solidFill>
            <a:prstDash val="solid"/>
            <a:round/>
            <a:headEnd type="none" w="med" len="med"/>
            <a:tailEnd type="triangle"/>
          </a:ln>
          <a:effectLst/>
        </p:spPr>
      </p:cxnSp>
      <p:cxnSp>
        <p:nvCxnSpPr>
          <p:cNvPr id="58" name="Straight Arrow Connector 57"/>
          <p:cNvCxnSpPr>
            <a:stCxn id="51" idx="1"/>
            <a:endCxn id="21" idx="3"/>
          </p:cNvCxnSpPr>
          <p:nvPr/>
        </p:nvCxnSpPr>
        <p:spPr bwMode="auto">
          <a:xfrm flipH="1">
            <a:off x="4114800" y="4762500"/>
            <a:ext cx="533400" cy="0"/>
          </a:xfrm>
          <a:prstGeom prst="straightConnector1">
            <a:avLst/>
          </a:prstGeom>
          <a:solidFill>
            <a:schemeClr val="accent1"/>
          </a:solidFill>
          <a:ln w="25400" cap="flat" cmpd="sng" algn="ctr">
            <a:solidFill>
              <a:schemeClr val="tx1"/>
            </a:solidFill>
            <a:prstDash val="solid"/>
            <a:round/>
            <a:headEnd type="none" w="med" len="med"/>
            <a:tailEnd type="triangle"/>
          </a:ln>
          <a:effectLst/>
        </p:spPr>
      </p:cxnSp>
      <p:sp>
        <p:nvSpPr>
          <p:cNvPr id="26" name="TextBox 25"/>
          <p:cNvSpPr txBox="1"/>
          <p:nvPr/>
        </p:nvSpPr>
        <p:spPr>
          <a:xfrm>
            <a:off x="128776" y="164068"/>
            <a:ext cx="3224024" cy="369332"/>
          </a:xfrm>
          <a:prstGeom prst="rect">
            <a:avLst/>
          </a:prstGeom>
          <a:noFill/>
        </p:spPr>
        <p:txBody>
          <a:bodyPr wrap="none" rtlCol="0">
            <a:spAutoFit/>
          </a:bodyPr>
          <a:lstStyle/>
          <a:p>
            <a:r>
              <a:rPr lang="en-US" b="1" dirty="0" smtClean="0">
                <a:solidFill>
                  <a:srgbClr val="004283"/>
                </a:solidFill>
              </a:rPr>
              <a:t>Simple Machine Translation</a:t>
            </a:r>
            <a:endParaRPr lang="en-US" b="1" dirty="0">
              <a:solidFill>
                <a:srgbClr val="004283"/>
              </a:solidFill>
            </a:endParaRPr>
          </a:p>
        </p:txBody>
      </p:sp>
      <p:sp>
        <p:nvSpPr>
          <p:cNvPr id="62" name="Rectangle 61"/>
          <p:cNvSpPr/>
          <p:nvPr/>
        </p:nvSpPr>
        <p:spPr bwMode="auto">
          <a:xfrm>
            <a:off x="5410200" y="1066800"/>
            <a:ext cx="3276600" cy="838200"/>
          </a:xfrm>
          <a:prstGeom prst="rect">
            <a:avLst/>
          </a:prstGeom>
          <a:solidFill>
            <a:srgbClr val="FFFF99"/>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cs typeface="Arial" charset="0"/>
              </a:rPr>
              <a:t>XML / HTML5 Filters</a:t>
            </a:r>
          </a:p>
        </p:txBody>
      </p:sp>
      <p:cxnSp>
        <p:nvCxnSpPr>
          <p:cNvPr id="34" name="Elbow Connector 33"/>
          <p:cNvCxnSpPr>
            <a:stCxn id="62" idx="2"/>
            <a:endCxn id="46" idx="0"/>
          </p:cNvCxnSpPr>
          <p:nvPr/>
        </p:nvCxnSpPr>
        <p:spPr bwMode="auto">
          <a:xfrm rot="16200000" flipH="1">
            <a:off x="6819900" y="2133600"/>
            <a:ext cx="1219200" cy="762000"/>
          </a:xfrm>
          <a:prstGeom prst="bentConnector3">
            <a:avLst>
              <a:gd name="adj1" fmla="val 50000"/>
            </a:avLst>
          </a:prstGeom>
          <a:solidFill>
            <a:schemeClr val="accent1"/>
          </a:solidFill>
          <a:ln w="25400" cap="flat" cmpd="sng" algn="ctr">
            <a:solidFill>
              <a:schemeClr val="tx1"/>
            </a:solidFill>
            <a:prstDash val="solid"/>
            <a:round/>
            <a:headEnd type="none" w="med" len="med"/>
            <a:tailEnd type="triangle"/>
          </a:ln>
          <a:effectLst/>
        </p:spPr>
      </p:cxnSp>
      <p:sp>
        <p:nvSpPr>
          <p:cNvPr id="20" name="Action Button: Custom 19">
            <a:hlinkClick r:id="rId2" action="ppaction://program" highlightClick="1"/>
          </p:cNvPr>
          <p:cNvSpPr/>
          <p:nvPr/>
        </p:nvSpPr>
        <p:spPr bwMode="auto">
          <a:xfrm>
            <a:off x="6629400" y="6172200"/>
            <a:ext cx="2438400" cy="609600"/>
          </a:xfrm>
          <a:prstGeom prst="actionButtonBlank">
            <a:avLst/>
          </a:prstGeom>
          <a:solidFill>
            <a:schemeClr val="bg1">
              <a:lumMod val="85000"/>
            </a:schemeClr>
          </a:solidFill>
          <a:ln w="9525" cap="flat" cmpd="sng" algn="ctr">
            <a:solidFill>
              <a:schemeClr val="tx1"/>
            </a:solidFill>
            <a:prstDash val="solid"/>
            <a:round/>
            <a:headEnd type="none" w="med" len="med"/>
            <a:tailEnd type="none" w="med" len="med"/>
          </a:ln>
          <a:effectLst/>
          <a:scene3d>
            <a:camera prst="orthographicFront"/>
            <a:lightRig rig="threePt" dir="t"/>
          </a:scene3d>
          <a:sp3d prstMaterial="softEdge">
            <a:bevelT w="114300" prst="artDeco"/>
          </a:sp3d>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Demonstration…</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Translation Package Creation</a:t>
            </a:r>
            <a:endParaRPr lang="en-US" dirty="0"/>
          </a:p>
        </p:txBody>
      </p:sp>
      <p:sp>
        <p:nvSpPr>
          <p:cNvPr id="5" name="Content Placeholder 4"/>
          <p:cNvSpPr>
            <a:spLocks noGrp="1"/>
          </p:cNvSpPr>
          <p:nvPr>
            <p:ph idx="1"/>
          </p:nvPr>
        </p:nvSpPr>
        <p:spPr/>
        <p:txBody>
          <a:bodyPr>
            <a:normAutofit fontScale="70000" lnSpcReduction="20000"/>
          </a:bodyPr>
          <a:lstStyle/>
          <a:p>
            <a:r>
              <a:rPr lang="en-US" dirty="0" smtClean="0"/>
              <a:t>Translate</a:t>
            </a:r>
          </a:p>
          <a:p>
            <a:r>
              <a:rPr lang="en-US" dirty="0" smtClean="0"/>
              <a:t>Locale Filter</a:t>
            </a:r>
          </a:p>
          <a:p>
            <a:r>
              <a:rPr lang="en-US" dirty="0" smtClean="0"/>
              <a:t>Element Within Text</a:t>
            </a:r>
          </a:p>
          <a:p>
            <a:r>
              <a:rPr lang="en-US" dirty="0" smtClean="0"/>
              <a:t>Preserve Space</a:t>
            </a:r>
          </a:p>
          <a:p>
            <a:r>
              <a:rPr lang="en-US" dirty="0" smtClean="0"/>
              <a:t>Id Value</a:t>
            </a:r>
          </a:p>
          <a:p>
            <a:r>
              <a:rPr lang="en-US" dirty="0" smtClean="0"/>
              <a:t>Domain</a:t>
            </a:r>
          </a:p>
          <a:p>
            <a:r>
              <a:rPr lang="en-US" dirty="0" smtClean="0"/>
              <a:t>Storage Size</a:t>
            </a:r>
          </a:p>
          <a:p>
            <a:r>
              <a:rPr lang="en-US" dirty="0" smtClean="0"/>
              <a:t>External Resource</a:t>
            </a:r>
          </a:p>
          <a:p>
            <a:r>
              <a:rPr lang="en-US" dirty="0" smtClean="0"/>
              <a:t>Terminology</a:t>
            </a:r>
          </a:p>
          <a:p>
            <a:r>
              <a:rPr lang="en-US" dirty="0" smtClean="0"/>
              <a:t>Localization Note</a:t>
            </a:r>
          </a:p>
          <a:p>
            <a:r>
              <a:rPr lang="en-US" dirty="0" smtClean="0"/>
              <a:t>Allowed Characters</a:t>
            </a:r>
            <a:endParaRPr lang="en-US" dirty="0"/>
          </a:p>
        </p:txBody>
      </p:sp>
      <p:sp>
        <p:nvSpPr>
          <p:cNvPr id="6" name="Content Placeholder 5"/>
          <p:cNvSpPr>
            <a:spLocks noGrp="1"/>
          </p:cNvSpPr>
          <p:nvPr>
            <p:ph idx="13"/>
          </p:nvPr>
        </p:nvSpPr>
        <p:spPr/>
        <p:txBody>
          <a:bodyPr>
            <a:noAutofit/>
          </a:bodyPr>
          <a:lstStyle/>
          <a:p>
            <a:r>
              <a:rPr lang="en-US" sz="1200" dirty="0" smtClean="0"/>
              <a:t>The ITS markup provide the key information that drives  he extraction in both XML and HTML5.</a:t>
            </a:r>
          </a:p>
          <a:p>
            <a:r>
              <a:rPr lang="en-US" sz="1200" dirty="0" smtClean="0"/>
              <a:t>The documents to localize can be compared against older version of the same documents using ID to retrieve match the entries, and existing translations can be retrieved automatically.</a:t>
            </a:r>
          </a:p>
          <a:p>
            <a:r>
              <a:rPr lang="en-US" sz="1200" dirty="0" smtClean="0"/>
              <a:t>Information such as the domain of the content, external references, localization notes are available in the XLIFF document so any tool can make use of them to provide various translation assistance.</a:t>
            </a:r>
          </a:p>
          <a:p>
            <a:r>
              <a:rPr lang="en-US" sz="1200" dirty="0" smtClean="0"/>
              <a:t>Terms in the source content are identified and can be matched against a terminology database.</a:t>
            </a:r>
          </a:p>
          <a:p>
            <a:r>
              <a:rPr lang="en-US" sz="1200" dirty="0" smtClean="0"/>
              <a:t>Constraints about storage size and allowed characters can be verified directly by the translators as they work.</a:t>
            </a:r>
          </a:p>
        </p:txBody>
      </p:sp>
      <p:sp>
        <p:nvSpPr>
          <p:cNvPr id="7" name="Content Placeholder 6"/>
          <p:cNvSpPr>
            <a:spLocks noGrp="1"/>
          </p:cNvSpPr>
          <p:nvPr>
            <p:ph idx="14"/>
          </p:nvPr>
        </p:nvSpPr>
        <p:spPr/>
        <p:txBody>
          <a:bodyPr>
            <a:noAutofit/>
          </a:bodyPr>
          <a:lstStyle/>
          <a:p>
            <a:r>
              <a:rPr lang="en-US" sz="1600" dirty="0" smtClean="0"/>
              <a:t>XML and HTML5 documents are extracted into a translation package based on XLIFF.</a:t>
            </a:r>
          </a:p>
          <a:p>
            <a:r>
              <a:rPr lang="en-US" sz="1600" dirty="0" smtClean="0"/>
              <a:t>The documents are extracted based on their ITS properties. The extracted content goes through various preparation steps and save into an XLIFF package. The ITS metadata passed on and carried by the extracted content are used by some steps.</a:t>
            </a:r>
            <a:endParaRPr lang="en-US" sz="1600" dirty="0"/>
          </a:p>
        </p:txBody>
      </p:sp>
    </p:spTree>
    <p:extLst>
      <p:ext uri="{BB962C8B-B14F-4D97-AF65-F5344CB8AC3E}">
        <p14:creationId xmlns:p14="http://schemas.microsoft.com/office/powerpoint/2010/main" xmlns="" val="40508930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86800" cy="1066800"/>
          </a:xfrm>
        </p:spPr>
        <p:txBody>
          <a:bodyPr/>
          <a:lstStyle/>
          <a:p>
            <a:r>
              <a:rPr lang="en-US" dirty="0" smtClean="0"/>
              <a:t>Translation Package Creation</a:t>
            </a:r>
            <a:endParaRPr lang="en-US" dirty="0"/>
          </a:p>
        </p:txBody>
      </p:sp>
      <p:sp>
        <p:nvSpPr>
          <p:cNvPr id="3" name="Content Placeholder 2"/>
          <p:cNvSpPr>
            <a:spLocks noGrp="1"/>
          </p:cNvSpPr>
          <p:nvPr>
            <p:ph idx="1"/>
          </p:nvPr>
        </p:nvSpPr>
        <p:spPr>
          <a:xfrm>
            <a:off x="228600" y="1295400"/>
            <a:ext cx="8658225" cy="5257800"/>
          </a:xfrm>
        </p:spPr>
        <p:txBody>
          <a:bodyPr/>
          <a:lstStyle/>
          <a:p>
            <a:r>
              <a:rPr lang="en-US" sz="1900" b="1" dirty="0" smtClean="0"/>
              <a:t>Translate</a:t>
            </a:r>
            <a:r>
              <a:rPr lang="en-US" sz="1900" dirty="0" smtClean="0"/>
              <a:t> - The non-translatable content is protected.</a:t>
            </a:r>
          </a:p>
          <a:p>
            <a:r>
              <a:rPr lang="en-US" sz="1900" b="1" dirty="0" smtClean="0"/>
              <a:t>Locale Filter</a:t>
            </a:r>
            <a:r>
              <a:rPr lang="en-US" sz="1900" dirty="0" smtClean="0"/>
              <a:t> - Only the parts in the scope of the locale filter are extracted, the others are treated as 'do not translate' content.</a:t>
            </a:r>
          </a:p>
          <a:p>
            <a:r>
              <a:rPr lang="en-US" sz="1900" b="1" dirty="0" smtClean="0"/>
              <a:t>Element Within Text</a:t>
            </a:r>
            <a:r>
              <a:rPr lang="en-US" sz="1900" dirty="0" smtClean="0"/>
              <a:t> - The information is used to decide what elements are extracted as in-line codes and sub-flows.</a:t>
            </a:r>
          </a:p>
          <a:p>
            <a:r>
              <a:rPr lang="en-US" sz="1900" b="1" dirty="0" smtClean="0"/>
              <a:t>Preserve Space</a:t>
            </a:r>
            <a:r>
              <a:rPr lang="en-US" sz="1900" dirty="0" smtClean="0"/>
              <a:t> - The information is mapped to </a:t>
            </a:r>
            <a:r>
              <a:rPr lang="en-US" sz="1900" dirty="0" err="1" smtClean="0"/>
              <a:t>xml:space</a:t>
            </a:r>
            <a:r>
              <a:rPr lang="en-US" sz="1900" dirty="0" smtClean="0"/>
              <a:t>.</a:t>
            </a:r>
          </a:p>
          <a:p>
            <a:r>
              <a:rPr lang="en-US" sz="1900" b="1" dirty="0" smtClean="0"/>
              <a:t>Id Value</a:t>
            </a:r>
            <a:r>
              <a:rPr lang="en-US" sz="1900" dirty="0" smtClean="0"/>
              <a:t> – The value is mapped to the name of the extracted text unit.</a:t>
            </a:r>
          </a:p>
          <a:p>
            <a:r>
              <a:rPr lang="en-US" sz="1900" b="1" dirty="0" smtClean="0"/>
              <a:t>Domain</a:t>
            </a:r>
            <a:r>
              <a:rPr lang="en-US" sz="1900" dirty="0" smtClean="0"/>
              <a:t> – The values are placed into an &lt;</a:t>
            </a:r>
            <a:r>
              <a:rPr lang="en-US" sz="1900" dirty="0" err="1" smtClean="0"/>
              <a:t>okp:itsDomains</a:t>
            </a:r>
            <a:r>
              <a:rPr lang="en-US" sz="1900" dirty="0" smtClean="0"/>
              <a:t>&gt; element.</a:t>
            </a:r>
          </a:p>
          <a:p>
            <a:r>
              <a:rPr lang="en-US" sz="1900" b="1" dirty="0" smtClean="0"/>
              <a:t>Storage Size</a:t>
            </a:r>
            <a:r>
              <a:rPr lang="en-US" sz="1900" dirty="0" smtClean="0"/>
              <a:t> – The size is placed in </a:t>
            </a:r>
            <a:r>
              <a:rPr lang="en-US" sz="1900" dirty="0" err="1" smtClean="0"/>
              <a:t>maxbytes</a:t>
            </a:r>
            <a:r>
              <a:rPr lang="en-US" sz="1900" dirty="0" smtClean="0"/>
              <a:t>, and the native ITS markup is used for the other properties.</a:t>
            </a:r>
            <a:endParaRPr lang="en-US" sz="1900" b="1" dirty="0" smtClean="0"/>
          </a:p>
          <a:p>
            <a:r>
              <a:rPr lang="en-US" sz="1900" b="1" dirty="0" smtClean="0"/>
              <a:t>External Resource</a:t>
            </a:r>
            <a:r>
              <a:rPr lang="en-US" sz="1900" dirty="0" smtClean="0"/>
              <a:t> - The URI is placed in a </a:t>
            </a:r>
            <a:r>
              <a:rPr lang="en-US" sz="1900" dirty="0" err="1" smtClean="0"/>
              <a:t>okp:itsExternalResource</a:t>
            </a:r>
            <a:r>
              <a:rPr lang="en-US" sz="1900" dirty="0" smtClean="0"/>
              <a:t> attribute.</a:t>
            </a:r>
            <a:endParaRPr lang="en-US" sz="1900" b="1" dirty="0" smtClean="0"/>
          </a:p>
          <a:p>
            <a:r>
              <a:rPr lang="en-US" sz="1900" b="1" dirty="0" smtClean="0"/>
              <a:t>Terminology</a:t>
            </a:r>
            <a:r>
              <a:rPr lang="en-US" sz="1900" dirty="0" smtClean="0"/>
              <a:t> - The terminology information is placed into a specialized XLIFF note element.</a:t>
            </a:r>
          </a:p>
          <a:p>
            <a:r>
              <a:rPr lang="en-US" sz="1900" b="1" dirty="0" smtClean="0"/>
              <a:t>Localization Note</a:t>
            </a:r>
            <a:r>
              <a:rPr lang="en-US" sz="1900" dirty="0" smtClean="0"/>
              <a:t> - The text is placed into an XLIFF note.</a:t>
            </a:r>
          </a:p>
          <a:p>
            <a:r>
              <a:rPr lang="en-US" sz="1900" b="1" dirty="0" smtClean="0"/>
              <a:t>Allowed Characters</a:t>
            </a:r>
            <a:r>
              <a:rPr lang="en-US" sz="1900" dirty="0" smtClean="0"/>
              <a:t> - The pattern is placed in </a:t>
            </a:r>
            <a:r>
              <a:rPr lang="en-US" sz="1900" dirty="0" err="1" smtClean="0"/>
              <a:t>its:allowedCharacters</a:t>
            </a:r>
            <a:r>
              <a:rPr lang="en-US" sz="1900" dirty="0" smtClean="0"/>
              <a:t>.</a:t>
            </a:r>
          </a:p>
          <a:p>
            <a:endParaRPr lang="en-US" sz="1900" dirty="0" smtClean="0"/>
          </a:p>
          <a:p>
            <a:endParaRPr lang="en-US" sz="19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Folded Corner 10"/>
          <p:cNvSpPr/>
          <p:nvPr/>
        </p:nvSpPr>
        <p:spPr bwMode="auto">
          <a:xfrm>
            <a:off x="7010400" y="4343400"/>
            <a:ext cx="1600200" cy="838200"/>
          </a:xfrm>
          <a:prstGeom prst="foldedCorner">
            <a:avLst/>
          </a:prstGeom>
          <a:solidFill>
            <a:schemeClr val="accent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cs typeface="Arial" charset="0"/>
              </a:rPr>
              <a:t>Extracted Resources</a:t>
            </a:r>
          </a:p>
        </p:txBody>
      </p:sp>
      <p:cxnSp>
        <p:nvCxnSpPr>
          <p:cNvPr id="14" name="Straight Connector 13"/>
          <p:cNvCxnSpPr/>
          <p:nvPr/>
        </p:nvCxnSpPr>
        <p:spPr bwMode="auto">
          <a:xfrm>
            <a:off x="304800" y="2819400"/>
            <a:ext cx="8534400" cy="0"/>
          </a:xfrm>
          <a:prstGeom prst="line">
            <a:avLst/>
          </a:prstGeom>
          <a:solidFill>
            <a:schemeClr val="accent1"/>
          </a:solidFill>
          <a:ln w="50800" cap="flat" cmpd="sng" algn="ctr">
            <a:solidFill>
              <a:schemeClr val="tx1"/>
            </a:solidFill>
            <a:prstDash val="solid"/>
            <a:round/>
            <a:headEnd type="none" w="med" len="med"/>
            <a:tailEnd type="none" w="med" len="med"/>
          </a:ln>
          <a:effectLst/>
        </p:spPr>
      </p:cxnSp>
      <p:sp>
        <p:nvSpPr>
          <p:cNvPr id="16" name="TextBox 15"/>
          <p:cNvSpPr txBox="1"/>
          <p:nvPr/>
        </p:nvSpPr>
        <p:spPr>
          <a:xfrm>
            <a:off x="228600" y="2907268"/>
            <a:ext cx="4215641" cy="369332"/>
          </a:xfrm>
          <a:prstGeom prst="rect">
            <a:avLst/>
          </a:prstGeom>
          <a:noFill/>
        </p:spPr>
        <p:txBody>
          <a:bodyPr wrap="none" rtlCol="0">
            <a:spAutoFit/>
          </a:bodyPr>
          <a:lstStyle/>
          <a:p>
            <a:r>
              <a:rPr lang="en-US" dirty="0" smtClean="0"/>
              <a:t>Do not know about XML or ITS notation</a:t>
            </a:r>
            <a:endParaRPr lang="en-US" dirty="0"/>
          </a:p>
        </p:txBody>
      </p:sp>
      <p:sp>
        <p:nvSpPr>
          <p:cNvPr id="17" name="TextBox 16"/>
          <p:cNvSpPr txBox="1"/>
          <p:nvPr/>
        </p:nvSpPr>
        <p:spPr>
          <a:xfrm>
            <a:off x="228600" y="2297668"/>
            <a:ext cx="2625462" cy="369332"/>
          </a:xfrm>
          <a:prstGeom prst="rect">
            <a:avLst/>
          </a:prstGeom>
          <a:noFill/>
        </p:spPr>
        <p:txBody>
          <a:bodyPr wrap="none" rtlCol="0">
            <a:spAutoFit/>
          </a:bodyPr>
          <a:lstStyle/>
          <a:p>
            <a:r>
              <a:rPr lang="en-US" dirty="0" smtClean="0"/>
              <a:t>Know about XML or ITS</a:t>
            </a:r>
            <a:endParaRPr lang="en-US" dirty="0"/>
          </a:p>
        </p:txBody>
      </p:sp>
      <p:sp>
        <p:nvSpPr>
          <p:cNvPr id="21" name="Rectangle 20"/>
          <p:cNvSpPr/>
          <p:nvPr/>
        </p:nvSpPr>
        <p:spPr bwMode="auto">
          <a:xfrm>
            <a:off x="2362200" y="4343400"/>
            <a:ext cx="1752600" cy="8382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cs typeface="Arial" charset="0"/>
              </a:rPr>
              <a:t>Package Creation</a:t>
            </a:r>
          </a:p>
        </p:txBody>
      </p:sp>
      <p:sp>
        <p:nvSpPr>
          <p:cNvPr id="22" name="Flowchart: Document 21"/>
          <p:cNvSpPr/>
          <p:nvPr/>
        </p:nvSpPr>
        <p:spPr bwMode="auto">
          <a:xfrm>
            <a:off x="2438400" y="5638800"/>
            <a:ext cx="1600200" cy="838200"/>
          </a:xfrm>
          <a:prstGeom prst="flowChartDocument">
            <a:avLst/>
          </a:prstGeom>
          <a:solidFill>
            <a:schemeClr val="accent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cs typeface="Arial" charset="0"/>
              </a:rPr>
              <a:t>XLIFF Package</a:t>
            </a:r>
          </a:p>
        </p:txBody>
      </p:sp>
      <p:cxnSp>
        <p:nvCxnSpPr>
          <p:cNvPr id="59" name="Straight Arrow Connector 58"/>
          <p:cNvCxnSpPr>
            <a:stCxn id="21" idx="2"/>
            <a:endCxn id="22" idx="0"/>
          </p:cNvCxnSpPr>
          <p:nvPr/>
        </p:nvCxnSpPr>
        <p:spPr bwMode="auto">
          <a:xfrm>
            <a:off x="3238500" y="5181600"/>
            <a:ext cx="0" cy="457200"/>
          </a:xfrm>
          <a:prstGeom prst="straightConnector1">
            <a:avLst/>
          </a:prstGeom>
          <a:solidFill>
            <a:schemeClr val="accent1"/>
          </a:solidFill>
          <a:ln w="25400" cap="flat" cmpd="sng" algn="ctr">
            <a:solidFill>
              <a:schemeClr val="tx1"/>
            </a:solidFill>
            <a:prstDash val="solid"/>
            <a:round/>
            <a:headEnd type="none" w="med" len="med"/>
            <a:tailEnd type="triangle"/>
          </a:ln>
          <a:effectLst/>
        </p:spPr>
      </p:cxnSp>
      <p:sp>
        <p:nvSpPr>
          <p:cNvPr id="46" name="Rectangle 45"/>
          <p:cNvSpPr/>
          <p:nvPr/>
        </p:nvSpPr>
        <p:spPr bwMode="auto">
          <a:xfrm>
            <a:off x="6934200" y="3124200"/>
            <a:ext cx="1752600" cy="8382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cs typeface="Arial" charset="0"/>
              </a:rPr>
              <a:t>Raw Document to Filter Events</a:t>
            </a:r>
          </a:p>
        </p:txBody>
      </p:sp>
      <p:cxnSp>
        <p:nvCxnSpPr>
          <p:cNvPr id="49" name="Straight Arrow Connector 48"/>
          <p:cNvCxnSpPr>
            <a:stCxn id="46" idx="2"/>
            <a:endCxn id="11" idx="0"/>
          </p:cNvCxnSpPr>
          <p:nvPr/>
        </p:nvCxnSpPr>
        <p:spPr bwMode="auto">
          <a:xfrm>
            <a:off x="7810500" y="3962400"/>
            <a:ext cx="0" cy="381000"/>
          </a:xfrm>
          <a:prstGeom prst="straightConnector1">
            <a:avLst/>
          </a:prstGeom>
          <a:solidFill>
            <a:schemeClr val="accent1"/>
          </a:solidFill>
          <a:ln w="25400" cap="flat" cmpd="sng" algn="ctr">
            <a:solidFill>
              <a:schemeClr val="tx1"/>
            </a:solidFill>
            <a:prstDash val="solid"/>
            <a:round/>
            <a:headEnd type="none" w="med" len="med"/>
            <a:tailEnd type="triangle"/>
          </a:ln>
          <a:effectLst/>
        </p:spPr>
      </p:cxnSp>
      <p:sp>
        <p:nvSpPr>
          <p:cNvPr id="26" name="TextBox 25"/>
          <p:cNvSpPr txBox="1"/>
          <p:nvPr/>
        </p:nvSpPr>
        <p:spPr>
          <a:xfrm>
            <a:off x="128776" y="164068"/>
            <a:ext cx="3416384" cy="369332"/>
          </a:xfrm>
          <a:prstGeom prst="rect">
            <a:avLst/>
          </a:prstGeom>
          <a:noFill/>
        </p:spPr>
        <p:txBody>
          <a:bodyPr wrap="none" rtlCol="0">
            <a:spAutoFit/>
          </a:bodyPr>
          <a:lstStyle/>
          <a:p>
            <a:r>
              <a:rPr lang="en-US" b="1" dirty="0" smtClean="0">
                <a:solidFill>
                  <a:srgbClr val="004283"/>
                </a:solidFill>
              </a:rPr>
              <a:t>Translation Package Creation</a:t>
            </a:r>
            <a:endParaRPr lang="en-US" b="1" dirty="0">
              <a:solidFill>
                <a:srgbClr val="004283"/>
              </a:solidFill>
            </a:endParaRPr>
          </a:p>
        </p:txBody>
      </p:sp>
      <p:sp>
        <p:nvSpPr>
          <p:cNvPr id="25" name="Rectangle 24"/>
          <p:cNvSpPr/>
          <p:nvPr/>
        </p:nvSpPr>
        <p:spPr bwMode="auto">
          <a:xfrm>
            <a:off x="4648200" y="4343400"/>
            <a:ext cx="1752600" cy="8382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algn="ctr"/>
            <a:r>
              <a:rPr lang="en-US" dirty="0" smtClean="0"/>
              <a:t>ID-Based</a:t>
            </a:r>
            <a:br>
              <a:rPr lang="en-US" dirty="0" smtClean="0"/>
            </a:br>
            <a:r>
              <a:rPr lang="en-US" dirty="0" smtClean="0"/>
              <a:t>Leveraging</a:t>
            </a:r>
          </a:p>
        </p:txBody>
      </p:sp>
      <p:cxnSp>
        <p:nvCxnSpPr>
          <p:cNvPr id="55" name="Straight Arrow Connector 54"/>
          <p:cNvCxnSpPr>
            <a:stCxn id="25" idx="1"/>
            <a:endCxn id="21" idx="3"/>
          </p:cNvCxnSpPr>
          <p:nvPr/>
        </p:nvCxnSpPr>
        <p:spPr bwMode="auto">
          <a:xfrm flipH="1">
            <a:off x="4114800" y="4762500"/>
            <a:ext cx="533400" cy="0"/>
          </a:xfrm>
          <a:prstGeom prst="straightConnector1">
            <a:avLst/>
          </a:prstGeom>
          <a:solidFill>
            <a:schemeClr val="accent1"/>
          </a:solidFill>
          <a:ln w="25400" cap="flat" cmpd="sng" algn="ctr">
            <a:solidFill>
              <a:schemeClr val="tx1"/>
            </a:solidFill>
            <a:prstDash val="solid"/>
            <a:round/>
            <a:headEnd type="none" w="med" len="med"/>
            <a:tailEnd type="triangle"/>
          </a:ln>
          <a:effectLst/>
        </p:spPr>
      </p:cxnSp>
      <p:sp>
        <p:nvSpPr>
          <p:cNvPr id="69" name="Flowchart: Document 68"/>
          <p:cNvSpPr/>
          <p:nvPr/>
        </p:nvSpPr>
        <p:spPr bwMode="auto">
          <a:xfrm>
            <a:off x="3048000" y="1066800"/>
            <a:ext cx="1600200" cy="838200"/>
          </a:xfrm>
          <a:prstGeom prst="flowChartDocument">
            <a:avLst/>
          </a:prstGeom>
          <a:solidFill>
            <a:schemeClr val="accent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cs typeface="Arial" charset="0"/>
              </a:rPr>
              <a:t>File with ITS Markup</a:t>
            </a:r>
          </a:p>
        </p:txBody>
      </p:sp>
      <p:cxnSp>
        <p:nvCxnSpPr>
          <p:cNvPr id="70" name="Straight Arrow Connector 69"/>
          <p:cNvCxnSpPr>
            <a:stCxn id="69" idx="3"/>
            <a:endCxn id="71" idx="1"/>
          </p:cNvCxnSpPr>
          <p:nvPr/>
        </p:nvCxnSpPr>
        <p:spPr bwMode="auto">
          <a:xfrm>
            <a:off x="4648200" y="1485900"/>
            <a:ext cx="762000" cy="0"/>
          </a:xfrm>
          <a:prstGeom prst="straightConnector1">
            <a:avLst/>
          </a:prstGeom>
          <a:solidFill>
            <a:schemeClr val="accent1"/>
          </a:solidFill>
          <a:ln w="25400" cap="flat" cmpd="sng" algn="ctr">
            <a:solidFill>
              <a:schemeClr val="tx1"/>
            </a:solidFill>
            <a:prstDash val="solid"/>
            <a:round/>
            <a:headEnd type="none" w="med" len="med"/>
            <a:tailEnd type="triangle"/>
          </a:ln>
          <a:effectLst/>
        </p:spPr>
      </p:cxnSp>
      <p:sp>
        <p:nvSpPr>
          <p:cNvPr id="71" name="Rectangle 70"/>
          <p:cNvSpPr/>
          <p:nvPr/>
        </p:nvSpPr>
        <p:spPr bwMode="auto">
          <a:xfrm>
            <a:off x="5410200" y="1066800"/>
            <a:ext cx="3276600" cy="838200"/>
          </a:xfrm>
          <a:prstGeom prst="rect">
            <a:avLst/>
          </a:prstGeom>
          <a:solidFill>
            <a:srgbClr val="FFFF99"/>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cs typeface="Arial" charset="0"/>
              </a:rPr>
              <a:t>XML / HTML5 Filters</a:t>
            </a:r>
          </a:p>
        </p:txBody>
      </p:sp>
      <p:cxnSp>
        <p:nvCxnSpPr>
          <p:cNvPr id="73" name="Elbow Connector 72"/>
          <p:cNvCxnSpPr>
            <a:stCxn id="71" idx="2"/>
            <a:endCxn id="46" idx="0"/>
          </p:cNvCxnSpPr>
          <p:nvPr/>
        </p:nvCxnSpPr>
        <p:spPr bwMode="auto">
          <a:xfrm rot="16200000" flipH="1">
            <a:off x="6819900" y="2133600"/>
            <a:ext cx="1219200" cy="762000"/>
          </a:xfrm>
          <a:prstGeom prst="bentConnector3">
            <a:avLst>
              <a:gd name="adj1" fmla="val 50000"/>
            </a:avLst>
          </a:prstGeom>
          <a:solidFill>
            <a:schemeClr val="accent1"/>
          </a:solidFill>
          <a:ln w="25400" cap="flat" cmpd="sng" algn="ctr">
            <a:solidFill>
              <a:schemeClr val="tx1"/>
            </a:solidFill>
            <a:prstDash val="solid"/>
            <a:round/>
            <a:headEnd type="none" w="med" len="med"/>
            <a:tailEnd type="triangle"/>
          </a:ln>
          <a:effectLst/>
        </p:spPr>
      </p:cxnSp>
      <p:cxnSp>
        <p:nvCxnSpPr>
          <p:cNvPr id="35" name="Straight Arrow Connector 34"/>
          <p:cNvCxnSpPr>
            <a:stCxn id="11" idx="1"/>
            <a:endCxn id="25" idx="3"/>
          </p:cNvCxnSpPr>
          <p:nvPr/>
        </p:nvCxnSpPr>
        <p:spPr bwMode="auto">
          <a:xfrm flipH="1">
            <a:off x="6400800" y="4762500"/>
            <a:ext cx="609600" cy="0"/>
          </a:xfrm>
          <a:prstGeom prst="straightConnector1">
            <a:avLst/>
          </a:prstGeom>
          <a:solidFill>
            <a:schemeClr val="accent1"/>
          </a:solidFill>
          <a:ln w="25400" cap="flat" cmpd="sng" algn="ctr">
            <a:solidFill>
              <a:schemeClr val="tx1"/>
            </a:solidFill>
            <a:prstDash val="solid"/>
            <a:round/>
            <a:headEnd type="none" w="med" len="med"/>
            <a:tailEnd type="triangle"/>
          </a:ln>
          <a:effectLst/>
        </p:spPr>
      </p:cxnSp>
      <p:sp>
        <p:nvSpPr>
          <p:cNvPr id="20" name="Action Button: Custom 19">
            <a:hlinkClick r:id="rId2" action="ppaction://program" highlightClick="1"/>
          </p:cNvPr>
          <p:cNvSpPr/>
          <p:nvPr/>
        </p:nvSpPr>
        <p:spPr bwMode="auto">
          <a:xfrm>
            <a:off x="6629400" y="6172200"/>
            <a:ext cx="2438400" cy="609600"/>
          </a:xfrm>
          <a:prstGeom prst="actionButtonBlank">
            <a:avLst/>
          </a:prstGeom>
          <a:solidFill>
            <a:schemeClr val="bg1">
              <a:lumMod val="85000"/>
            </a:schemeClr>
          </a:solidFill>
          <a:ln w="9525" cap="flat" cmpd="sng" algn="ctr">
            <a:solidFill>
              <a:schemeClr val="tx1"/>
            </a:solidFill>
            <a:prstDash val="solid"/>
            <a:round/>
            <a:headEnd type="none" w="med" len="med"/>
            <a:tailEnd type="none" w="med" len="med"/>
          </a:ln>
          <a:effectLst/>
          <a:scene3d>
            <a:camera prst="orthographicFront"/>
            <a:lightRig rig="threePt" dir="t"/>
          </a:scene3d>
          <a:sp3d prstMaterial="softEdge">
            <a:bevelT w="114300" prst="artDeco"/>
          </a:sp3d>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Demonstration…</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Glass design template">
  <a:themeElements>
    <a:clrScheme name="Custom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fontScheme name="Glass design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Glass design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Glass design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Glass design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Glass design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Glass design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Glass design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Glass design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Glass design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Glass design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Glass design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Glass design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Glass design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Glass design template 13">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Glass design template 14">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6699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L10NU_updated</Template>
  <TotalTime>15620</TotalTime>
  <Words>1157</Words>
  <Application>Microsoft Office PowerPoint</Application>
  <PresentationFormat>On-screen Show (4:3)</PresentationFormat>
  <Paragraphs>153</Paragraphs>
  <Slides>16</Slides>
  <Notes>1</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Glass design template</vt:lpstr>
      <vt:lpstr>Some Use Cases with the Current Okapi Framework Implementation of ITS 2.0  Prague – September 2012</vt:lpstr>
      <vt:lpstr>Use Cases</vt:lpstr>
      <vt:lpstr>Slide 3</vt:lpstr>
      <vt:lpstr>Simple Machine Translation</vt:lpstr>
      <vt:lpstr>Simple Machine Translation</vt:lpstr>
      <vt:lpstr>Slide 6</vt:lpstr>
      <vt:lpstr>Translation Package Creation</vt:lpstr>
      <vt:lpstr>Translation Package Creation</vt:lpstr>
      <vt:lpstr>Slide 9</vt:lpstr>
      <vt:lpstr>Moses Translation (M4Loc)</vt:lpstr>
      <vt:lpstr>Moses Translation (M4Loc)</vt:lpstr>
      <vt:lpstr>Slide 12</vt:lpstr>
      <vt:lpstr>Quality Check</vt:lpstr>
      <vt:lpstr>Quality Check</vt:lpstr>
      <vt:lpstr>Slide 15</vt:lpstr>
      <vt:lpstr>More Information</vt:lpstr>
    </vt:vector>
  </TitlesOfParts>
  <Company>ENLASO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c:creator>
  <cp:lastModifiedBy>Yves</cp:lastModifiedBy>
  <cp:revision>658</cp:revision>
  <dcterms:created xsi:type="dcterms:W3CDTF">2007-02-28T17:59:56Z</dcterms:created>
  <dcterms:modified xsi:type="dcterms:W3CDTF">2012-09-25T11:19:55Z</dcterms:modified>
</cp:coreProperties>
</file>