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17" r:id="rId2"/>
    <p:sldId id="315" r:id="rId3"/>
    <p:sldId id="419" r:id="rId4"/>
    <p:sldId id="341" r:id="rId5"/>
    <p:sldId id="420" r:id="rId6"/>
    <p:sldId id="284" r:id="rId7"/>
    <p:sldId id="292" r:id="rId8"/>
    <p:sldId id="294" r:id="rId9"/>
    <p:sldId id="378" r:id="rId10"/>
    <p:sldId id="342" r:id="rId11"/>
    <p:sldId id="393" r:id="rId12"/>
    <p:sldId id="394" r:id="rId13"/>
    <p:sldId id="424" r:id="rId14"/>
    <p:sldId id="421" r:id="rId15"/>
    <p:sldId id="430" r:id="rId16"/>
    <p:sldId id="429" r:id="rId17"/>
    <p:sldId id="425" r:id="rId18"/>
    <p:sldId id="426" r:id="rId19"/>
    <p:sldId id="427" r:id="rId20"/>
    <p:sldId id="293" r:id="rId21"/>
    <p:sldId id="325" r:id="rId22"/>
    <p:sldId id="311" r:id="rId23"/>
    <p:sldId id="327" r:id="rId24"/>
    <p:sldId id="379" r:id="rId25"/>
    <p:sldId id="43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66"/>
    <a:srgbClr val="3366CC"/>
    <a:srgbClr val="0085C7"/>
    <a:srgbClr val="990099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8" autoAdjust="0"/>
    <p:restoredTop sz="91516" autoAdjust="0"/>
  </p:normalViewPr>
  <p:slideViewPr>
    <p:cSldViewPr>
      <p:cViewPr>
        <p:scale>
          <a:sx n="65" d="100"/>
          <a:sy n="65" d="100"/>
        </p:scale>
        <p:origin x="-960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0C82D2-012A-4F05-BFFD-20E8936E5B5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9E6BC36C-F251-4533-A10B-1D9915B4E8B8}">
      <dgm:prSet phldrT="[Text]"/>
      <dgm:spPr/>
      <dgm:t>
        <a:bodyPr/>
        <a:lstStyle/>
        <a:p>
          <a:r>
            <a:rPr lang="en-IE" dirty="0" smtClean="0"/>
            <a:t>Identify industry grouping</a:t>
          </a:r>
          <a:endParaRPr lang="en-IE" dirty="0"/>
        </a:p>
      </dgm:t>
    </dgm:pt>
    <dgm:pt modelId="{C298805B-8C09-4DF3-9D88-9EFD05A62ADD}" type="parTrans" cxnId="{0DCCBDC2-DBFD-4126-91A9-C182CDA2001C}">
      <dgm:prSet/>
      <dgm:spPr/>
      <dgm:t>
        <a:bodyPr/>
        <a:lstStyle/>
        <a:p>
          <a:endParaRPr lang="en-IE"/>
        </a:p>
      </dgm:t>
    </dgm:pt>
    <dgm:pt modelId="{DE6CA647-2676-4933-92B3-AACF592BDECE}" type="sibTrans" cxnId="{0DCCBDC2-DBFD-4126-91A9-C182CDA2001C}">
      <dgm:prSet/>
      <dgm:spPr/>
      <dgm:t>
        <a:bodyPr/>
        <a:lstStyle/>
        <a:p>
          <a:endParaRPr lang="en-IE"/>
        </a:p>
      </dgm:t>
    </dgm:pt>
    <dgm:pt modelId="{02177E79-3871-46B5-A990-92D8B4C2384E}">
      <dgm:prSet phldrT="[Text]"/>
      <dgm:spPr/>
      <dgm:t>
        <a:bodyPr/>
        <a:lstStyle/>
        <a:p>
          <a:r>
            <a:rPr lang="en-IE" dirty="0" smtClean="0"/>
            <a:t>Seed use cases</a:t>
          </a:r>
          <a:endParaRPr lang="en-IE" dirty="0"/>
        </a:p>
      </dgm:t>
    </dgm:pt>
    <dgm:pt modelId="{EA55BFCD-AE49-438A-84D5-3E9ADE4037D5}" type="parTrans" cxnId="{52EA276A-2DC2-4081-AA1D-8677BA67C870}">
      <dgm:prSet/>
      <dgm:spPr/>
      <dgm:t>
        <a:bodyPr/>
        <a:lstStyle/>
        <a:p>
          <a:endParaRPr lang="en-IE"/>
        </a:p>
      </dgm:t>
    </dgm:pt>
    <dgm:pt modelId="{650AE76B-EADB-4BFB-8476-33589EE3C3C8}" type="sibTrans" cxnId="{52EA276A-2DC2-4081-AA1D-8677BA67C870}">
      <dgm:prSet/>
      <dgm:spPr/>
      <dgm:t>
        <a:bodyPr/>
        <a:lstStyle/>
        <a:p>
          <a:endParaRPr lang="en-IE"/>
        </a:p>
      </dgm:t>
    </dgm:pt>
    <dgm:pt modelId="{56FA199E-F00E-4F7F-863B-AB7BE97F04DE}">
      <dgm:prSet phldrT="[Text]"/>
      <dgm:spPr/>
      <dgm:t>
        <a:bodyPr/>
        <a:lstStyle/>
        <a:p>
          <a:r>
            <a:rPr lang="en-IE" dirty="0" smtClean="0"/>
            <a:t>Deploy questionnaire/</a:t>
          </a:r>
        </a:p>
        <a:p>
          <a:r>
            <a:rPr lang="en-IE" dirty="0" smtClean="0"/>
            <a:t>survey</a:t>
          </a:r>
          <a:endParaRPr lang="en-IE" dirty="0"/>
        </a:p>
      </dgm:t>
    </dgm:pt>
    <dgm:pt modelId="{650B0B20-4C78-44D1-A1E3-EF26DE286FC5}" type="parTrans" cxnId="{043FEDF6-87F7-43A3-BC15-4A2DEE4D5AE0}">
      <dgm:prSet/>
      <dgm:spPr/>
      <dgm:t>
        <a:bodyPr/>
        <a:lstStyle/>
        <a:p>
          <a:endParaRPr lang="en-IE"/>
        </a:p>
      </dgm:t>
    </dgm:pt>
    <dgm:pt modelId="{CDF94D30-EE23-4B28-A786-33305793187D}" type="sibTrans" cxnId="{043FEDF6-87F7-43A3-BC15-4A2DEE4D5AE0}">
      <dgm:prSet/>
      <dgm:spPr/>
      <dgm:t>
        <a:bodyPr/>
        <a:lstStyle/>
        <a:p>
          <a:endParaRPr lang="en-IE"/>
        </a:p>
      </dgm:t>
    </dgm:pt>
    <dgm:pt modelId="{EF1C0720-B079-49C5-B3ED-D278D9AF564D}">
      <dgm:prSet phldrT="[Text]"/>
      <dgm:spPr/>
      <dgm:t>
        <a:bodyPr/>
        <a:lstStyle/>
        <a:p>
          <a:r>
            <a:rPr lang="en-IE" dirty="0" smtClean="0"/>
            <a:t>Analyse Results</a:t>
          </a:r>
          <a:endParaRPr lang="en-IE" dirty="0"/>
        </a:p>
      </dgm:t>
    </dgm:pt>
    <dgm:pt modelId="{37B35BEB-C05A-4DAB-8E67-16880815E265}" type="parTrans" cxnId="{739BECD5-7821-40BE-9761-D03C32BEDF59}">
      <dgm:prSet/>
      <dgm:spPr/>
      <dgm:t>
        <a:bodyPr/>
        <a:lstStyle/>
        <a:p>
          <a:endParaRPr lang="en-IE"/>
        </a:p>
      </dgm:t>
    </dgm:pt>
    <dgm:pt modelId="{E326BE1F-E181-4630-BFEA-B12DAC72871D}" type="sibTrans" cxnId="{739BECD5-7821-40BE-9761-D03C32BEDF59}">
      <dgm:prSet/>
      <dgm:spPr/>
      <dgm:t>
        <a:bodyPr/>
        <a:lstStyle/>
        <a:p>
          <a:endParaRPr lang="en-IE"/>
        </a:p>
      </dgm:t>
    </dgm:pt>
    <dgm:pt modelId="{5B2ED78A-A9BC-4F0B-B126-326820A8960D}">
      <dgm:prSet phldrT="[Text]"/>
      <dgm:spPr/>
      <dgm:t>
        <a:bodyPr/>
        <a:lstStyle/>
        <a:p>
          <a:r>
            <a:rPr lang="en-IE" dirty="0" smtClean="0"/>
            <a:t>Revise use cases</a:t>
          </a:r>
          <a:endParaRPr lang="en-IE" dirty="0"/>
        </a:p>
      </dgm:t>
    </dgm:pt>
    <dgm:pt modelId="{31FDC8F2-4DB8-430B-A231-44DE4D774AE3}" type="parTrans" cxnId="{8A9FDB56-C7AF-4438-8BF3-939A982A08E6}">
      <dgm:prSet/>
      <dgm:spPr/>
      <dgm:t>
        <a:bodyPr/>
        <a:lstStyle/>
        <a:p>
          <a:endParaRPr lang="en-IE"/>
        </a:p>
      </dgm:t>
    </dgm:pt>
    <dgm:pt modelId="{824259E6-50B3-40E2-9A82-2364D81D7983}" type="sibTrans" cxnId="{8A9FDB56-C7AF-4438-8BF3-939A982A08E6}">
      <dgm:prSet/>
      <dgm:spPr/>
      <dgm:t>
        <a:bodyPr/>
        <a:lstStyle/>
        <a:p>
          <a:endParaRPr lang="en-IE"/>
        </a:p>
      </dgm:t>
    </dgm:pt>
    <dgm:pt modelId="{2792831C-BA65-4BED-AC37-D68E20F9BC24}">
      <dgm:prSet phldrT="[Text]"/>
      <dgm:spPr/>
      <dgm:t>
        <a:bodyPr/>
        <a:lstStyle/>
        <a:p>
          <a:r>
            <a:rPr lang="en-IE" dirty="0" smtClean="0"/>
            <a:t>Regroup+ interviews+ petition use cases</a:t>
          </a:r>
          <a:endParaRPr lang="en-IE" dirty="0"/>
        </a:p>
      </dgm:t>
    </dgm:pt>
    <dgm:pt modelId="{BD9D4CB6-38EC-4A4E-AFA4-6A16661F21BE}" type="parTrans" cxnId="{9C531140-5FF1-4618-BB0A-9BDF9EA67B77}">
      <dgm:prSet/>
      <dgm:spPr/>
    </dgm:pt>
    <dgm:pt modelId="{93D5B89B-9C63-4344-A855-0DEC3343D913}" type="sibTrans" cxnId="{9C531140-5FF1-4618-BB0A-9BDF9EA67B77}">
      <dgm:prSet/>
      <dgm:spPr/>
    </dgm:pt>
    <dgm:pt modelId="{C2BD9F72-5B09-427F-9C8D-BE717AE897D4}" type="pres">
      <dgm:prSet presAssocID="{B10C82D2-012A-4F05-BFFD-20E8936E5B5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C54C80-D1BA-405A-B7CE-F374498C9F4A}" type="pres">
      <dgm:prSet presAssocID="{9E6BC36C-F251-4533-A10B-1D9915B4E8B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F903BA4-16D6-49BD-991D-45F9EE472AB9}" type="pres">
      <dgm:prSet presAssocID="{DE6CA647-2676-4933-92B3-AACF592BDEC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63ED8E93-CFDD-45A8-A9BE-68D0495944C5}" type="pres">
      <dgm:prSet presAssocID="{DE6CA647-2676-4933-92B3-AACF592BDEC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6834F54-B51E-48BB-A8A3-1EFD4F9A6914}" type="pres">
      <dgm:prSet presAssocID="{02177E79-3871-46B5-A990-92D8B4C2384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85595-0A0B-440E-A418-0DFBEB0230BC}" type="pres">
      <dgm:prSet presAssocID="{650AE76B-EADB-4BFB-8476-33589EE3C3C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D25D65F-F72D-4554-94EA-60CD3374168A}" type="pres">
      <dgm:prSet presAssocID="{650AE76B-EADB-4BFB-8476-33589EE3C3C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9D4C34A-E3DA-43EB-9AFA-E7EA8CAFE0A9}" type="pres">
      <dgm:prSet presAssocID="{56FA199E-F00E-4F7F-863B-AB7BE97F04D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BD34375-7A2F-4BE9-91D6-3349602DB026}" type="pres">
      <dgm:prSet presAssocID="{CDF94D30-EE23-4B28-A786-33305793187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65D0CB9-1D30-4739-A189-D8EB885ECA66}" type="pres">
      <dgm:prSet presAssocID="{CDF94D30-EE23-4B28-A786-33305793187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190DEE6-6CBC-48F2-B46B-72818887F1A6}" type="pres">
      <dgm:prSet presAssocID="{EF1C0720-B079-49C5-B3ED-D278D9AF564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439A3-1D0A-473C-B64A-475EE833301E}" type="pres">
      <dgm:prSet presAssocID="{E326BE1F-E181-4630-BFEA-B12DAC72871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F0E6342-7745-4901-AF19-F15C113B56E4}" type="pres">
      <dgm:prSet presAssocID="{E326BE1F-E181-4630-BFEA-B12DAC72871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A539851-3C33-4B15-89BA-3F7A4693D81E}" type="pres">
      <dgm:prSet presAssocID="{5B2ED78A-A9BC-4F0B-B126-326820A8960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BB74A-92A3-4F30-84D8-266B68AA838E}" type="pres">
      <dgm:prSet presAssocID="{824259E6-50B3-40E2-9A82-2364D81D798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35D24A6-07D5-4796-89C6-94CBF5CEC951}" type="pres">
      <dgm:prSet presAssocID="{824259E6-50B3-40E2-9A82-2364D81D798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0438693-C640-4546-A729-4F5041B1C9E8}" type="pres">
      <dgm:prSet presAssocID="{2792831C-BA65-4BED-AC37-D68E20F9BC2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9C531140-5FF1-4618-BB0A-9BDF9EA67B77}" srcId="{B10C82D2-012A-4F05-BFFD-20E8936E5B51}" destId="{2792831C-BA65-4BED-AC37-D68E20F9BC24}" srcOrd="5" destOrd="0" parTransId="{BD9D4CB6-38EC-4A4E-AFA4-6A16661F21BE}" sibTransId="{93D5B89B-9C63-4344-A855-0DEC3343D913}"/>
    <dgm:cxn modelId="{043FEDF6-87F7-43A3-BC15-4A2DEE4D5AE0}" srcId="{B10C82D2-012A-4F05-BFFD-20E8936E5B51}" destId="{56FA199E-F00E-4F7F-863B-AB7BE97F04DE}" srcOrd="2" destOrd="0" parTransId="{650B0B20-4C78-44D1-A1E3-EF26DE286FC5}" sibTransId="{CDF94D30-EE23-4B28-A786-33305793187D}"/>
    <dgm:cxn modelId="{55C153F3-B662-4534-8A4C-9FFDDC6F7B51}" type="presOf" srcId="{56FA199E-F00E-4F7F-863B-AB7BE97F04DE}" destId="{69D4C34A-E3DA-43EB-9AFA-E7EA8CAFE0A9}" srcOrd="0" destOrd="0" presId="urn:microsoft.com/office/officeart/2005/8/layout/process5"/>
    <dgm:cxn modelId="{8A9FDB56-C7AF-4438-8BF3-939A982A08E6}" srcId="{B10C82D2-012A-4F05-BFFD-20E8936E5B51}" destId="{5B2ED78A-A9BC-4F0B-B126-326820A8960D}" srcOrd="4" destOrd="0" parTransId="{31FDC8F2-4DB8-430B-A231-44DE4D774AE3}" sibTransId="{824259E6-50B3-40E2-9A82-2364D81D7983}"/>
    <dgm:cxn modelId="{D76E1C59-6431-408F-A7B6-73175F8B3C8A}" type="presOf" srcId="{824259E6-50B3-40E2-9A82-2364D81D7983}" destId="{97ABB74A-92A3-4F30-84D8-266B68AA838E}" srcOrd="0" destOrd="0" presId="urn:microsoft.com/office/officeart/2005/8/layout/process5"/>
    <dgm:cxn modelId="{4B28AA50-8832-4F9B-855C-9C2821AEABD3}" type="presOf" srcId="{650AE76B-EADB-4BFB-8476-33589EE3C3C8}" destId="{E3885595-0A0B-440E-A418-0DFBEB0230BC}" srcOrd="0" destOrd="0" presId="urn:microsoft.com/office/officeart/2005/8/layout/process5"/>
    <dgm:cxn modelId="{77D677C7-8FE9-443C-8912-78573868B13C}" type="presOf" srcId="{DE6CA647-2676-4933-92B3-AACF592BDECE}" destId="{63ED8E93-CFDD-45A8-A9BE-68D0495944C5}" srcOrd="1" destOrd="0" presId="urn:microsoft.com/office/officeart/2005/8/layout/process5"/>
    <dgm:cxn modelId="{D51C47E6-1843-40A0-B0BB-777C3EECA10D}" type="presOf" srcId="{824259E6-50B3-40E2-9A82-2364D81D7983}" destId="{635D24A6-07D5-4796-89C6-94CBF5CEC951}" srcOrd="1" destOrd="0" presId="urn:microsoft.com/office/officeart/2005/8/layout/process5"/>
    <dgm:cxn modelId="{84892262-67AC-423F-923F-0199C563C891}" type="presOf" srcId="{2792831C-BA65-4BED-AC37-D68E20F9BC24}" destId="{D0438693-C640-4546-A729-4F5041B1C9E8}" srcOrd="0" destOrd="0" presId="urn:microsoft.com/office/officeart/2005/8/layout/process5"/>
    <dgm:cxn modelId="{7F26FD3C-0ED8-479F-A94C-15E5A613BA10}" type="presOf" srcId="{5B2ED78A-A9BC-4F0B-B126-326820A8960D}" destId="{EA539851-3C33-4B15-89BA-3F7A4693D81E}" srcOrd="0" destOrd="0" presId="urn:microsoft.com/office/officeart/2005/8/layout/process5"/>
    <dgm:cxn modelId="{0DCCBDC2-DBFD-4126-91A9-C182CDA2001C}" srcId="{B10C82D2-012A-4F05-BFFD-20E8936E5B51}" destId="{9E6BC36C-F251-4533-A10B-1D9915B4E8B8}" srcOrd="0" destOrd="0" parTransId="{C298805B-8C09-4DF3-9D88-9EFD05A62ADD}" sibTransId="{DE6CA647-2676-4933-92B3-AACF592BDECE}"/>
    <dgm:cxn modelId="{799B644A-6DC0-4865-97D7-5FFAD6C6A78B}" type="presOf" srcId="{E326BE1F-E181-4630-BFEA-B12DAC72871D}" destId="{7F0E6342-7745-4901-AF19-F15C113B56E4}" srcOrd="1" destOrd="0" presId="urn:microsoft.com/office/officeart/2005/8/layout/process5"/>
    <dgm:cxn modelId="{67ACABAA-756C-4C76-BD3C-7D18D65E156A}" type="presOf" srcId="{650AE76B-EADB-4BFB-8476-33589EE3C3C8}" destId="{DD25D65F-F72D-4554-94EA-60CD3374168A}" srcOrd="1" destOrd="0" presId="urn:microsoft.com/office/officeart/2005/8/layout/process5"/>
    <dgm:cxn modelId="{757FC64E-F2B5-42F0-ACDA-3D72F3CBE301}" type="presOf" srcId="{02177E79-3871-46B5-A990-92D8B4C2384E}" destId="{16834F54-B51E-48BB-A8A3-1EFD4F9A6914}" srcOrd="0" destOrd="0" presId="urn:microsoft.com/office/officeart/2005/8/layout/process5"/>
    <dgm:cxn modelId="{04646BF8-EF53-4F02-9278-703C4B46200A}" type="presOf" srcId="{CDF94D30-EE23-4B28-A786-33305793187D}" destId="{5BD34375-7A2F-4BE9-91D6-3349602DB026}" srcOrd="0" destOrd="0" presId="urn:microsoft.com/office/officeart/2005/8/layout/process5"/>
    <dgm:cxn modelId="{D1932EB1-2703-4D60-9F13-D5A685CC0DE2}" type="presOf" srcId="{E326BE1F-E181-4630-BFEA-B12DAC72871D}" destId="{341439A3-1D0A-473C-B64A-475EE833301E}" srcOrd="0" destOrd="0" presId="urn:microsoft.com/office/officeart/2005/8/layout/process5"/>
    <dgm:cxn modelId="{45A04E8D-D95A-4016-AAB3-C633384CCD52}" type="presOf" srcId="{EF1C0720-B079-49C5-B3ED-D278D9AF564D}" destId="{1190DEE6-6CBC-48F2-B46B-72818887F1A6}" srcOrd="0" destOrd="0" presId="urn:microsoft.com/office/officeart/2005/8/layout/process5"/>
    <dgm:cxn modelId="{92B541B3-A218-4863-9545-4085DE6922FB}" type="presOf" srcId="{CDF94D30-EE23-4B28-A786-33305793187D}" destId="{265D0CB9-1D30-4739-A189-D8EB885ECA66}" srcOrd="1" destOrd="0" presId="urn:microsoft.com/office/officeart/2005/8/layout/process5"/>
    <dgm:cxn modelId="{739BECD5-7821-40BE-9761-D03C32BEDF59}" srcId="{B10C82D2-012A-4F05-BFFD-20E8936E5B51}" destId="{EF1C0720-B079-49C5-B3ED-D278D9AF564D}" srcOrd="3" destOrd="0" parTransId="{37B35BEB-C05A-4DAB-8E67-16880815E265}" sibTransId="{E326BE1F-E181-4630-BFEA-B12DAC72871D}"/>
    <dgm:cxn modelId="{BD4AEFD5-9F6C-4CC1-AB5C-79DC65D73482}" type="presOf" srcId="{9E6BC36C-F251-4533-A10B-1D9915B4E8B8}" destId="{44C54C80-D1BA-405A-B7CE-F374498C9F4A}" srcOrd="0" destOrd="0" presId="urn:microsoft.com/office/officeart/2005/8/layout/process5"/>
    <dgm:cxn modelId="{52EA276A-2DC2-4081-AA1D-8677BA67C870}" srcId="{B10C82D2-012A-4F05-BFFD-20E8936E5B51}" destId="{02177E79-3871-46B5-A990-92D8B4C2384E}" srcOrd="1" destOrd="0" parTransId="{EA55BFCD-AE49-438A-84D5-3E9ADE4037D5}" sibTransId="{650AE76B-EADB-4BFB-8476-33589EE3C3C8}"/>
    <dgm:cxn modelId="{BD1118ED-75B7-4E45-8369-681F4AC3BD3B}" type="presOf" srcId="{DE6CA647-2676-4933-92B3-AACF592BDECE}" destId="{FF903BA4-16D6-49BD-991D-45F9EE472AB9}" srcOrd="0" destOrd="0" presId="urn:microsoft.com/office/officeart/2005/8/layout/process5"/>
    <dgm:cxn modelId="{935BCBFA-07E0-484A-95AB-385D95972CE5}" type="presOf" srcId="{B10C82D2-012A-4F05-BFFD-20E8936E5B51}" destId="{C2BD9F72-5B09-427F-9C8D-BE717AE897D4}" srcOrd="0" destOrd="0" presId="urn:microsoft.com/office/officeart/2005/8/layout/process5"/>
    <dgm:cxn modelId="{D98FEA79-0F15-4B75-B2C8-9CFA88FCE4C5}" type="presParOf" srcId="{C2BD9F72-5B09-427F-9C8D-BE717AE897D4}" destId="{44C54C80-D1BA-405A-B7CE-F374498C9F4A}" srcOrd="0" destOrd="0" presId="urn:microsoft.com/office/officeart/2005/8/layout/process5"/>
    <dgm:cxn modelId="{7BCDE960-8654-4D15-9723-7F5F2AF9260E}" type="presParOf" srcId="{C2BD9F72-5B09-427F-9C8D-BE717AE897D4}" destId="{FF903BA4-16D6-49BD-991D-45F9EE472AB9}" srcOrd="1" destOrd="0" presId="urn:microsoft.com/office/officeart/2005/8/layout/process5"/>
    <dgm:cxn modelId="{C9E47135-8C94-40AC-B3CE-2E25FC797902}" type="presParOf" srcId="{FF903BA4-16D6-49BD-991D-45F9EE472AB9}" destId="{63ED8E93-CFDD-45A8-A9BE-68D0495944C5}" srcOrd="0" destOrd="0" presId="urn:microsoft.com/office/officeart/2005/8/layout/process5"/>
    <dgm:cxn modelId="{65DCFEA7-E2B6-4E2C-B291-B6F645C30106}" type="presParOf" srcId="{C2BD9F72-5B09-427F-9C8D-BE717AE897D4}" destId="{16834F54-B51E-48BB-A8A3-1EFD4F9A6914}" srcOrd="2" destOrd="0" presId="urn:microsoft.com/office/officeart/2005/8/layout/process5"/>
    <dgm:cxn modelId="{B3CE15AC-719B-4226-8F09-44CEBE6A19D7}" type="presParOf" srcId="{C2BD9F72-5B09-427F-9C8D-BE717AE897D4}" destId="{E3885595-0A0B-440E-A418-0DFBEB0230BC}" srcOrd="3" destOrd="0" presId="urn:microsoft.com/office/officeart/2005/8/layout/process5"/>
    <dgm:cxn modelId="{E964AAE8-D449-4D9D-B192-AA8318005DBD}" type="presParOf" srcId="{E3885595-0A0B-440E-A418-0DFBEB0230BC}" destId="{DD25D65F-F72D-4554-94EA-60CD3374168A}" srcOrd="0" destOrd="0" presId="urn:microsoft.com/office/officeart/2005/8/layout/process5"/>
    <dgm:cxn modelId="{2B902FFF-7E22-49A5-AB2C-B5F3E67B1529}" type="presParOf" srcId="{C2BD9F72-5B09-427F-9C8D-BE717AE897D4}" destId="{69D4C34A-E3DA-43EB-9AFA-E7EA8CAFE0A9}" srcOrd="4" destOrd="0" presId="urn:microsoft.com/office/officeart/2005/8/layout/process5"/>
    <dgm:cxn modelId="{4CCCCCB5-3C2D-45B5-9FBD-51ACF77D6864}" type="presParOf" srcId="{C2BD9F72-5B09-427F-9C8D-BE717AE897D4}" destId="{5BD34375-7A2F-4BE9-91D6-3349602DB026}" srcOrd="5" destOrd="0" presId="urn:microsoft.com/office/officeart/2005/8/layout/process5"/>
    <dgm:cxn modelId="{52FEDB49-C048-4678-AFF0-B8A2B4082A4B}" type="presParOf" srcId="{5BD34375-7A2F-4BE9-91D6-3349602DB026}" destId="{265D0CB9-1D30-4739-A189-D8EB885ECA66}" srcOrd="0" destOrd="0" presId="urn:microsoft.com/office/officeart/2005/8/layout/process5"/>
    <dgm:cxn modelId="{C9155037-832E-48DB-A7C8-EB3C81A73613}" type="presParOf" srcId="{C2BD9F72-5B09-427F-9C8D-BE717AE897D4}" destId="{1190DEE6-6CBC-48F2-B46B-72818887F1A6}" srcOrd="6" destOrd="0" presId="urn:microsoft.com/office/officeart/2005/8/layout/process5"/>
    <dgm:cxn modelId="{93E7C059-135E-404E-A804-1F123BADEDE4}" type="presParOf" srcId="{C2BD9F72-5B09-427F-9C8D-BE717AE897D4}" destId="{341439A3-1D0A-473C-B64A-475EE833301E}" srcOrd="7" destOrd="0" presId="urn:microsoft.com/office/officeart/2005/8/layout/process5"/>
    <dgm:cxn modelId="{201CFA9A-3957-4382-84FE-6CB890D9A421}" type="presParOf" srcId="{341439A3-1D0A-473C-B64A-475EE833301E}" destId="{7F0E6342-7745-4901-AF19-F15C113B56E4}" srcOrd="0" destOrd="0" presId="urn:microsoft.com/office/officeart/2005/8/layout/process5"/>
    <dgm:cxn modelId="{4E89CFD0-39F7-4520-8204-6F197ACF9A74}" type="presParOf" srcId="{C2BD9F72-5B09-427F-9C8D-BE717AE897D4}" destId="{EA539851-3C33-4B15-89BA-3F7A4693D81E}" srcOrd="8" destOrd="0" presId="urn:microsoft.com/office/officeart/2005/8/layout/process5"/>
    <dgm:cxn modelId="{4AC88C28-466F-4516-8BC7-AC236DA0BB7E}" type="presParOf" srcId="{C2BD9F72-5B09-427F-9C8D-BE717AE897D4}" destId="{97ABB74A-92A3-4F30-84D8-266B68AA838E}" srcOrd="9" destOrd="0" presId="urn:microsoft.com/office/officeart/2005/8/layout/process5"/>
    <dgm:cxn modelId="{F217A5CA-EE27-4CA5-8684-6C80A3039450}" type="presParOf" srcId="{97ABB74A-92A3-4F30-84D8-266B68AA838E}" destId="{635D24A6-07D5-4796-89C6-94CBF5CEC951}" srcOrd="0" destOrd="0" presId="urn:microsoft.com/office/officeart/2005/8/layout/process5"/>
    <dgm:cxn modelId="{8929EDFF-8F87-4316-BE43-20D3FA3B32E6}" type="presParOf" srcId="{C2BD9F72-5B09-427F-9C8D-BE717AE897D4}" destId="{D0438693-C640-4546-A729-4F5041B1C9E8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44BFAF-829E-4265-B95C-74A8B0065DC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3D00A5A7-EB49-49FF-8849-12999084A8F7}">
      <dgm:prSet phldrT="[Text]"/>
      <dgm:spPr/>
      <dgm:t>
        <a:bodyPr/>
        <a:lstStyle/>
        <a:p>
          <a:r>
            <a:rPr lang="en-IE" dirty="0" smtClean="0"/>
            <a:t>Use of NLP</a:t>
          </a:r>
          <a:endParaRPr lang="en-IE" dirty="0"/>
        </a:p>
      </dgm:t>
    </dgm:pt>
    <dgm:pt modelId="{D5088453-F3A9-4902-BC30-6805EAE1166C}" type="parTrans" cxnId="{6F846031-D760-497E-83F2-4496F7985BD1}">
      <dgm:prSet/>
      <dgm:spPr/>
      <dgm:t>
        <a:bodyPr/>
        <a:lstStyle/>
        <a:p>
          <a:endParaRPr lang="en-IE"/>
        </a:p>
      </dgm:t>
    </dgm:pt>
    <dgm:pt modelId="{2E61EC30-FBD8-472A-8F88-A0CBC3D1926F}" type="sibTrans" cxnId="{6F846031-D760-497E-83F2-4496F7985BD1}">
      <dgm:prSet/>
      <dgm:spPr/>
      <dgm:t>
        <a:bodyPr/>
        <a:lstStyle/>
        <a:p>
          <a:endParaRPr lang="en-IE"/>
        </a:p>
      </dgm:t>
    </dgm:pt>
    <dgm:pt modelId="{3A8A5880-2ABE-45D4-B5F3-2C3F05F5CF34}">
      <dgm:prSet phldrT="[Text]"/>
      <dgm:spPr/>
      <dgm:t>
        <a:bodyPr/>
        <a:lstStyle/>
        <a:p>
          <a:r>
            <a:rPr lang="en-IE" dirty="0" smtClean="0"/>
            <a:t>Uses 3LD to tune/train NLP</a:t>
          </a:r>
          <a:endParaRPr lang="en-IE" dirty="0"/>
        </a:p>
      </dgm:t>
    </dgm:pt>
    <dgm:pt modelId="{69ABBFB7-90C1-4C08-98A9-C4D7DCD58DC7}" type="parTrans" cxnId="{9CF8CD53-D1A6-42EC-AC5B-BEE6262A537B}">
      <dgm:prSet/>
      <dgm:spPr/>
      <dgm:t>
        <a:bodyPr/>
        <a:lstStyle/>
        <a:p>
          <a:endParaRPr lang="en-IE"/>
        </a:p>
      </dgm:t>
    </dgm:pt>
    <dgm:pt modelId="{DECD2D7D-1453-4CAF-BBF6-D5CA5E186C4D}" type="sibTrans" cxnId="{9CF8CD53-D1A6-42EC-AC5B-BEE6262A537B}">
      <dgm:prSet/>
      <dgm:spPr/>
      <dgm:t>
        <a:bodyPr/>
        <a:lstStyle/>
        <a:p>
          <a:endParaRPr lang="en-IE"/>
        </a:p>
      </dgm:t>
    </dgm:pt>
    <dgm:pt modelId="{3CC4EEDB-B350-43D7-BE8E-DB4718908DC5}">
      <dgm:prSet phldrT="[Text]"/>
      <dgm:spPr/>
      <dgm:t>
        <a:bodyPr/>
        <a:lstStyle/>
        <a:p>
          <a:r>
            <a:rPr lang="en-IE" dirty="0" smtClean="0"/>
            <a:t>Use NLP to curate and/or leverage multilingual &amp; multimedia content annotated with 3LD</a:t>
          </a:r>
          <a:endParaRPr lang="en-IE" dirty="0"/>
        </a:p>
      </dgm:t>
    </dgm:pt>
    <dgm:pt modelId="{224FA5D6-AF72-4265-A7EB-BF3ED881A875}" type="parTrans" cxnId="{64065D63-F779-439D-8C98-E03124C5269F}">
      <dgm:prSet/>
      <dgm:spPr/>
      <dgm:t>
        <a:bodyPr/>
        <a:lstStyle/>
        <a:p>
          <a:endParaRPr lang="en-IE"/>
        </a:p>
      </dgm:t>
    </dgm:pt>
    <dgm:pt modelId="{E2D9035F-E873-43B3-9C9D-8D5099807913}" type="sibTrans" cxnId="{64065D63-F779-439D-8C98-E03124C5269F}">
      <dgm:prSet/>
      <dgm:spPr/>
      <dgm:t>
        <a:bodyPr/>
        <a:lstStyle/>
        <a:p>
          <a:endParaRPr lang="en-IE"/>
        </a:p>
      </dgm:t>
    </dgm:pt>
    <dgm:pt modelId="{45C59E80-6286-4C8C-BEC2-FA610CD5A88A}">
      <dgm:prSet phldrT="[Text]"/>
      <dgm:spPr/>
      <dgm:t>
        <a:bodyPr/>
        <a:lstStyle/>
        <a:p>
          <a:r>
            <a:rPr lang="en-IE" dirty="0" smtClean="0"/>
            <a:t>Sell NLP services</a:t>
          </a:r>
          <a:endParaRPr lang="en-IE" dirty="0"/>
        </a:p>
      </dgm:t>
    </dgm:pt>
    <dgm:pt modelId="{745C25FF-3319-4289-838B-32BAB98465C7}" type="parTrans" cxnId="{7D85CB5E-A41D-46DE-9DEF-F5A4F560A017}">
      <dgm:prSet/>
      <dgm:spPr/>
      <dgm:t>
        <a:bodyPr/>
        <a:lstStyle/>
        <a:p>
          <a:endParaRPr lang="en-IE"/>
        </a:p>
      </dgm:t>
    </dgm:pt>
    <dgm:pt modelId="{564E1524-4C41-4482-A5A3-B81287ACF63D}" type="sibTrans" cxnId="{7D85CB5E-A41D-46DE-9DEF-F5A4F560A017}">
      <dgm:prSet/>
      <dgm:spPr/>
      <dgm:t>
        <a:bodyPr/>
        <a:lstStyle/>
        <a:p>
          <a:endParaRPr lang="en-IE"/>
        </a:p>
      </dgm:t>
    </dgm:pt>
    <dgm:pt modelId="{D8395348-E2D2-4F11-9D41-7A4DF321F968}">
      <dgm:prSet phldrT="[Text]"/>
      <dgm:spPr/>
      <dgm:t>
        <a:bodyPr/>
        <a:lstStyle/>
        <a:p>
          <a:r>
            <a:rPr lang="en-IE" dirty="0" smtClean="0"/>
            <a:t>Access to more/better/cheaper data for client services</a:t>
          </a:r>
          <a:endParaRPr lang="en-IE" dirty="0"/>
        </a:p>
      </dgm:t>
    </dgm:pt>
    <dgm:pt modelId="{091EB5F1-C02C-4FFA-A6DA-0BD6D6B5B2FC}" type="parTrans" cxnId="{6112AD26-E034-4EEA-A4C1-7CAB964890E5}">
      <dgm:prSet/>
      <dgm:spPr/>
      <dgm:t>
        <a:bodyPr/>
        <a:lstStyle/>
        <a:p>
          <a:endParaRPr lang="en-IE"/>
        </a:p>
      </dgm:t>
    </dgm:pt>
    <dgm:pt modelId="{35B9A169-5914-4D85-87F9-2ED227EE3829}" type="sibTrans" cxnId="{6112AD26-E034-4EEA-A4C1-7CAB964890E5}">
      <dgm:prSet/>
      <dgm:spPr/>
      <dgm:t>
        <a:bodyPr/>
        <a:lstStyle/>
        <a:p>
          <a:endParaRPr lang="en-IE"/>
        </a:p>
      </dgm:t>
    </dgm:pt>
    <dgm:pt modelId="{4B0D6DCC-8941-42BD-8CFB-BAD95FADBD60}">
      <dgm:prSet phldrT="[Text]"/>
      <dgm:spPr/>
      <dgm:t>
        <a:bodyPr/>
        <a:lstStyle/>
        <a:p>
          <a:r>
            <a:rPr lang="en-IE" dirty="0" smtClean="0"/>
            <a:t>Leverage content + meta-data</a:t>
          </a:r>
          <a:endParaRPr lang="en-IE" dirty="0"/>
        </a:p>
      </dgm:t>
    </dgm:pt>
    <dgm:pt modelId="{4244B4BF-8187-40C3-A1F7-CB6FCD547C68}" type="parTrans" cxnId="{07EC08D6-4BE1-4A6F-B047-E50B8141AEB2}">
      <dgm:prSet/>
      <dgm:spPr/>
      <dgm:t>
        <a:bodyPr/>
        <a:lstStyle/>
        <a:p>
          <a:endParaRPr lang="en-IE"/>
        </a:p>
      </dgm:t>
    </dgm:pt>
    <dgm:pt modelId="{6D78E49B-605F-4044-BFFE-8247A0B31C86}" type="sibTrans" cxnId="{07EC08D6-4BE1-4A6F-B047-E50B8141AEB2}">
      <dgm:prSet/>
      <dgm:spPr/>
      <dgm:t>
        <a:bodyPr/>
        <a:lstStyle/>
        <a:p>
          <a:endParaRPr lang="en-IE"/>
        </a:p>
      </dgm:t>
    </dgm:pt>
    <dgm:pt modelId="{4A852142-239D-46E1-B46F-6A22CE85FC57}">
      <dgm:prSet phldrT="[Text]"/>
      <dgm:spPr/>
      <dgm:t>
        <a:bodyPr/>
        <a:lstStyle/>
        <a:p>
          <a:r>
            <a:rPr lang="en-IE" dirty="0" smtClean="0"/>
            <a:t>Convert to 3LD for publishing/sale</a:t>
          </a:r>
          <a:endParaRPr lang="en-IE" dirty="0"/>
        </a:p>
      </dgm:t>
    </dgm:pt>
    <dgm:pt modelId="{0F9F2F57-68A5-471F-B8D9-5627C66A419B}" type="parTrans" cxnId="{6EEB272D-A9C8-4B96-8F55-0C7BD2739F58}">
      <dgm:prSet/>
      <dgm:spPr/>
      <dgm:t>
        <a:bodyPr/>
        <a:lstStyle/>
        <a:p>
          <a:endParaRPr lang="en-IE"/>
        </a:p>
      </dgm:t>
    </dgm:pt>
    <dgm:pt modelId="{DCC76955-88EB-4780-8E1E-F250C93F9DB5}" type="sibTrans" cxnId="{6EEB272D-A9C8-4B96-8F55-0C7BD2739F58}">
      <dgm:prSet/>
      <dgm:spPr/>
      <dgm:t>
        <a:bodyPr/>
        <a:lstStyle/>
        <a:p>
          <a:endParaRPr lang="en-IE"/>
        </a:p>
      </dgm:t>
    </dgm:pt>
    <dgm:pt modelId="{2C8CC808-021D-4989-AB6B-9FF390E62E7B}">
      <dgm:prSet phldrT="[Text]"/>
      <dgm:spPr/>
      <dgm:t>
        <a:bodyPr/>
        <a:lstStyle/>
        <a:p>
          <a:r>
            <a:rPr lang="en-IE" dirty="0" smtClean="0"/>
            <a:t>Link to other resources for added value/attribution</a:t>
          </a:r>
          <a:endParaRPr lang="en-IE" dirty="0"/>
        </a:p>
      </dgm:t>
    </dgm:pt>
    <dgm:pt modelId="{A065283C-1868-4E90-BC0B-9BBF72AD1C9B}" type="parTrans" cxnId="{001C54EF-38E1-426B-8A54-A6518B24472F}">
      <dgm:prSet/>
      <dgm:spPr/>
      <dgm:t>
        <a:bodyPr/>
        <a:lstStyle/>
        <a:p>
          <a:endParaRPr lang="en-IE"/>
        </a:p>
      </dgm:t>
    </dgm:pt>
    <dgm:pt modelId="{F3214483-EFA8-456E-A2F8-39C912DFD5E9}" type="sibTrans" cxnId="{001C54EF-38E1-426B-8A54-A6518B24472F}">
      <dgm:prSet/>
      <dgm:spPr/>
      <dgm:t>
        <a:bodyPr/>
        <a:lstStyle/>
        <a:p>
          <a:endParaRPr lang="en-IE"/>
        </a:p>
      </dgm:t>
    </dgm:pt>
    <dgm:pt modelId="{E862630F-70F7-4089-83C8-7F06FDA9C983}">
      <dgm:prSet phldrT="[Text]"/>
      <dgm:spPr/>
      <dgm:t>
        <a:bodyPr/>
        <a:lstStyle/>
        <a:p>
          <a:r>
            <a:rPr lang="en-IE" dirty="0" smtClean="0"/>
            <a:t>Enrich 3LD with NLP</a:t>
          </a:r>
          <a:endParaRPr lang="en-IE" dirty="0"/>
        </a:p>
      </dgm:t>
    </dgm:pt>
    <dgm:pt modelId="{77B27AB4-74DE-42FF-8BC4-936C3989F0EA}" type="parTrans" cxnId="{F59FF7C5-E1D7-4A2E-A099-1BAA220F57C9}">
      <dgm:prSet/>
      <dgm:spPr/>
      <dgm:t>
        <a:bodyPr/>
        <a:lstStyle/>
        <a:p>
          <a:endParaRPr lang="en-IE"/>
        </a:p>
      </dgm:t>
    </dgm:pt>
    <dgm:pt modelId="{DA568F00-BBF8-4359-A165-C189B94602A3}" type="sibTrans" cxnId="{F59FF7C5-E1D7-4A2E-A099-1BAA220F57C9}">
      <dgm:prSet/>
      <dgm:spPr/>
      <dgm:t>
        <a:bodyPr/>
        <a:lstStyle/>
        <a:p>
          <a:endParaRPr lang="en-IE"/>
        </a:p>
      </dgm:t>
    </dgm:pt>
    <dgm:pt modelId="{5EC3418D-5348-4E50-BED1-D389D3B71F5B}">
      <dgm:prSet phldrT="[Text]"/>
      <dgm:spPr/>
      <dgm:t>
        <a:bodyPr/>
        <a:lstStyle/>
        <a:p>
          <a:r>
            <a:rPr lang="en-IE" dirty="0" smtClean="0"/>
            <a:t>Make it easier for clients to train their NLP</a:t>
          </a:r>
          <a:endParaRPr lang="en-IE" dirty="0"/>
        </a:p>
      </dgm:t>
    </dgm:pt>
    <dgm:pt modelId="{50CBB0B9-8BBF-4B45-B424-C19A6B352DF5}" type="parTrans" cxnId="{2EB4FB8B-3320-4A1B-8AE3-B0595C765E81}">
      <dgm:prSet/>
      <dgm:spPr/>
      <dgm:t>
        <a:bodyPr/>
        <a:lstStyle/>
        <a:p>
          <a:endParaRPr lang="en-IE"/>
        </a:p>
      </dgm:t>
    </dgm:pt>
    <dgm:pt modelId="{D7FA34B7-2D09-4BE7-A3D3-84B81318E120}" type="sibTrans" cxnId="{2EB4FB8B-3320-4A1B-8AE3-B0595C765E81}">
      <dgm:prSet/>
      <dgm:spPr/>
      <dgm:t>
        <a:bodyPr/>
        <a:lstStyle/>
        <a:p>
          <a:endParaRPr lang="en-IE"/>
        </a:p>
      </dgm:t>
    </dgm:pt>
    <dgm:pt modelId="{C088A0F7-7EC8-4831-AA6E-6444CDB182D8}" type="pres">
      <dgm:prSet presAssocID="{F644BFAF-829E-4265-B95C-74A8B0065DC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39348BD-C14E-44B8-9DD9-0C33887953B8}" type="pres">
      <dgm:prSet presAssocID="{3D00A5A7-EB49-49FF-8849-12999084A8F7}" presName="root" presStyleCnt="0"/>
      <dgm:spPr/>
    </dgm:pt>
    <dgm:pt modelId="{C5EA7B09-5240-4857-ADC4-A8E82F63AA0C}" type="pres">
      <dgm:prSet presAssocID="{3D00A5A7-EB49-49FF-8849-12999084A8F7}" presName="rootComposite" presStyleCnt="0"/>
      <dgm:spPr/>
    </dgm:pt>
    <dgm:pt modelId="{CA04C504-CFEA-43A3-9C3C-44E1C6197D96}" type="pres">
      <dgm:prSet presAssocID="{3D00A5A7-EB49-49FF-8849-12999084A8F7}" presName="rootText" presStyleLbl="node1" presStyleIdx="0" presStyleCnt="3"/>
      <dgm:spPr/>
      <dgm:t>
        <a:bodyPr/>
        <a:lstStyle/>
        <a:p>
          <a:endParaRPr lang="en-IE"/>
        </a:p>
      </dgm:t>
    </dgm:pt>
    <dgm:pt modelId="{4D1316E7-4830-42BF-AD64-BF4BF2924A92}" type="pres">
      <dgm:prSet presAssocID="{3D00A5A7-EB49-49FF-8849-12999084A8F7}" presName="rootConnector" presStyleLbl="node1" presStyleIdx="0" presStyleCnt="3"/>
      <dgm:spPr/>
      <dgm:t>
        <a:bodyPr/>
        <a:lstStyle/>
        <a:p>
          <a:endParaRPr lang="en-US"/>
        </a:p>
      </dgm:t>
    </dgm:pt>
    <dgm:pt modelId="{834B8206-C6DF-450C-9409-368EC789FBAA}" type="pres">
      <dgm:prSet presAssocID="{3D00A5A7-EB49-49FF-8849-12999084A8F7}" presName="childShape" presStyleCnt="0"/>
      <dgm:spPr/>
    </dgm:pt>
    <dgm:pt modelId="{1D50FD89-1961-49E4-A5E7-B158B66D64FC}" type="pres">
      <dgm:prSet presAssocID="{69ABBFB7-90C1-4C08-98A9-C4D7DCD58DC7}" presName="Name13" presStyleLbl="parChTrans1D2" presStyleIdx="0" presStyleCnt="7"/>
      <dgm:spPr/>
      <dgm:t>
        <a:bodyPr/>
        <a:lstStyle/>
        <a:p>
          <a:endParaRPr lang="en-US"/>
        </a:p>
      </dgm:t>
    </dgm:pt>
    <dgm:pt modelId="{34D50D31-7DAF-4174-A771-E2A35956987A}" type="pres">
      <dgm:prSet presAssocID="{3A8A5880-2ABE-45D4-B5F3-2C3F05F5CF34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009C1-5706-4082-9F2B-25D3356F26E1}" type="pres">
      <dgm:prSet presAssocID="{224FA5D6-AF72-4265-A7EB-BF3ED881A875}" presName="Name13" presStyleLbl="parChTrans1D2" presStyleIdx="1" presStyleCnt="7"/>
      <dgm:spPr/>
      <dgm:t>
        <a:bodyPr/>
        <a:lstStyle/>
        <a:p>
          <a:endParaRPr lang="en-US"/>
        </a:p>
      </dgm:t>
    </dgm:pt>
    <dgm:pt modelId="{934EDB51-9168-4DA2-9F5D-061622158A57}" type="pres">
      <dgm:prSet presAssocID="{3CC4EEDB-B350-43D7-BE8E-DB4718908DC5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A8FF980-F763-4282-B4C1-3889945A5B54}" type="pres">
      <dgm:prSet presAssocID="{77B27AB4-74DE-42FF-8BC4-936C3989F0EA}" presName="Name13" presStyleLbl="parChTrans1D2" presStyleIdx="2" presStyleCnt="7"/>
      <dgm:spPr/>
      <dgm:t>
        <a:bodyPr/>
        <a:lstStyle/>
        <a:p>
          <a:endParaRPr lang="en-US"/>
        </a:p>
      </dgm:t>
    </dgm:pt>
    <dgm:pt modelId="{08F936FD-5465-4040-A1B9-F0D64A9D662C}" type="pres">
      <dgm:prSet presAssocID="{E862630F-70F7-4089-83C8-7F06FDA9C983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20A3A-94D3-44A3-9E58-6CBBAE332344}" type="pres">
      <dgm:prSet presAssocID="{45C59E80-6286-4C8C-BEC2-FA610CD5A88A}" presName="root" presStyleCnt="0"/>
      <dgm:spPr/>
    </dgm:pt>
    <dgm:pt modelId="{7C033B1D-590A-48DE-B22E-A314F554313A}" type="pres">
      <dgm:prSet presAssocID="{45C59E80-6286-4C8C-BEC2-FA610CD5A88A}" presName="rootComposite" presStyleCnt="0"/>
      <dgm:spPr/>
    </dgm:pt>
    <dgm:pt modelId="{2A1F92E8-F496-42F8-9CB0-D739964F459A}" type="pres">
      <dgm:prSet presAssocID="{45C59E80-6286-4C8C-BEC2-FA610CD5A88A}" presName="rootText" presStyleLbl="node1" presStyleIdx="1" presStyleCnt="3"/>
      <dgm:spPr/>
      <dgm:t>
        <a:bodyPr/>
        <a:lstStyle/>
        <a:p>
          <a:endParaRPr lang="en-IE"/>
        </a:p>
      </dgm:t>
    </dgm:pt>
    <dgm:pt modelId="{F4100581-5E3B-4380-B7B1-C6A1E4522928}" type="pres">
      <dgm:prSet presAssocID="{45C59E80-6286-4C8C-BEC2-FA610CD5A88A}" presName="rootConnector" presStyleLbl="node1" presStyleIdx="1" presStyleCnt="3"/>
      <dgm:spPr/>
      <dgm:t>
        <a:bodyPr/>
        <a:lstStyle/>
        <a:p>
          <a:endParaRPr lang="en-US"/>
        </a:p>
      </dgm:t>
    </dgm:pt>
    <dgm:pt modelId="{0CF8C6B1-2325-46A1-96BB-5332B459EF2B}" type="pres">
      <dgm:prSet presAssocID="{45C59E80-6286-4C8C-BEC2-FA610CD5A88A}" presName="childShape" presStyleCnt="0"/>
      <dgm:spPr/>
    </dgm:pt>
    <dgm:pt modelId="{2795387D-3427-494E-B379-5899136A9773}" type="pres">
      <dgm:prSet presAssocID="{091EB5F1-C02C-4FFA-A6DA-0BD6D6B5B2FC}" presName="Name13" presStyleLbl="parChTrans1D2" presStyleIdx="3" presStyleCnt="7"/>
      <dgm:spPr/>
      <dgm:t>
        <a:bodyPr/>
        <a:lstStyle/>
        <a:p>
          <a:endParaRPr lang="en-US"/>
        </a:p>
      </dgm:t>
    </dgm:pt>
    <dgm:pt modelId="{9C49435B-1A1D-45A8-BA7F-41317FB267B1}" type="pres">
      <dgm:prSet presAssocID="{D8395348-E2D2-4F11-9D41-7A4DF321F968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0C798E2-8BC6-469F-BA02-B02A0D6E73A7}" type="pres">
      <dgm:prSet presAssocID="{50CBB0B9-8BBF-4B45-B424-C19A6B352DF5}" presName="Name13" presStyleLbl="parChTrans1D2" presStyleIdx="4" presStyleCnt="7"/>
      <dgm:spPr/>
      <dgm:t>
        <a:bodyPr/>
        <a:lstStyle/>
        <a:p>
          <a:endParaRPr lang="en-US"/>
        </a:p>
      </dgm:t>
    </dgm:pt>
    <dgm:pt modelId="{1A2C7BA4-39E2-44C8-94D4-E53A3193E389}" type="pres">
      <dgm:prSet presAssocID="{5EC3418D-5348-4E50-BED1-D389D3B71F5B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BA150-17DC-4EBC-99FA-FD0938A05608}" type="pres">
      <dgm:prSet presAssocID="{4B0D6DCC-8941-42BD-8CFB-BAD95FADBD60}" presName="root" presStyleCnt="0"/>
      <dgm:spPr/>
    </dgm:pt>
    <dgm:pt modelId="{427757C4-2663-4C05-BDDC-12E8CEE8381F}" type="pres">
      <dgm:prSet presAssocID="{4B0D6DCC-8941-42BD-8CFB-BAD95FADBD60}" presName="rootComposite" presStyleCnt="0"/>
      <dgm:spPr/>
    </dgm:pt>
    <dgm:pt modelId="{9E73A597-7220-4770-AFFD-B050C54BBA91}" type="pres">
      <dgm:prSet presAssocID="{4B0D6DCC-8941-42BD-8CFB-BAD95FADBD60}" presName="rootText" presStyleLbl="node1" presStyleIdx="2" presStyleCnt="3"/>
      <dgm:spPr/>
      <dgm:t>
        <a:bodyPr/>
        <a:lstStyle/>
        <a:p>
          <a:endParaRPr lang="en-IE"/>
        </a:p>
      </dgm:t>
    </dgm:pt>
    <dgm:pt modelId="{4E46FF83-5FEE-4E8D-BD02-B8C8212EBF96}" type="pres">
      <dgm:prSet presAssocID="{4B0D6DCC-8941-42BD-8CFB-BAD95FADBD60}" presName="rootConnector" presStyleLbl="node1" presStyleIdx="2" presStyleCnt="3"/>
      <dgm:spPr/>
      <dgm:t>
        <a:bodyPr/>
        <a:lstStyle/>
        <a:p>
          <a:endParaRPr lang="en-US"/>
        </a:p>
      </dgm:t>
    </dgm:pt>
    <dgm:pt modelId="{A7B77B69-11DC-4BED-90D0-3D545495EBCF}" type="pres">
      <dgm:prSet presAssocID="{4B0D6DCC-8941-42BD-8CFB-BAD95FADBD60}" presName="childShape" presStyleCnt="0"/>
      <dgm:spPr/>
    </dgm:pt>
    <dgm:pt modelId="{0DCA7903-C7A8-49EA-ABB9-FABAB6A501CF}" type="pres">
      <dgm:prSet presAssocID="{0F9F2F57-68A5-471F-B8D9-5627C66A419B}" presName="Name13" presStyleLbl="parChTrans1D2" presStyleIdx="5" presStyleCnt="7"/>
      <dgm:spPr/>
      <dgm:t>
        <a:bodyPr/>
        <a:lstStyle/>
        <a:p>
          <a:endParaRPr lang="en-US"/>
        </a:p>
      </dgm:t>
    </dgm:pt>
    <dgm:pt modelId="{CC1A4EF2-1BEE-4D72-8F9D-4F3E01ED2F5B}" type="pres">
      <dgm:prSet presAssocID="{4A852142-239D-46E1-B46F-6A22CE85FC57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58133-0D19-4117-8606-36587B16FBAD}" type="pres">
      <dgm:prSet presAssocID="{A065283C-1868-4E90-BC0B-9BBF72AD1C9B}" presName="Name13" presStyleLbl="parChTrans1D2" presStyleIdx="6" presStyleCnt="7"/>
      <dgm:spPr/>
      <dgm:t>
        <a:bodyPr/>
        <a:lstStyle/>
        <a:p>
          <a:endParaRPr lang="en-US"/>
        </a:p>
      </dgm:t>
    </dgm:pt>
    <dgm:pt modelId="{185C7D95-00D6-42EC-BEC8-796572A320F2}" type="pres">
      <dgm:prSet presAssocID="{2C8CC808-021D-4989-AB6B-9FF390E62E7B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EB1D40-CD76-4A7E-AF7A-5485B16899BC}" type="presOf" srcId="{3CC4EEDB-B350-43D7-BE8E-DB4718908DC5}" destId="{934EDB51-9168-4DA2-9F5D-061622158A57}" srcOrd="0" destOrd="0" presId="urn:microsoft.com/office/officeart/2005/8/layout/hierarchy3"/>
    <dgm:cxn modelId="{F59FF7C5-E1D7-4A2E-A099-1BAA220F57C9}" srcId="{3D00A5A7-EB49-49FF-8849-12999084A8F7}" destId="{E862630F-70F7-4089-83C8-7F06FDA9C983}" srcOrd="2" destOrd="0" parTransId="{77B27AB4-74DE-42FF-8BC4-936C3989F0EA}" sibTransId="{DA568F00-BBF8-4359-A165-C189B94602A3}"/>
    <dgm:cxn modelId="{99E48C32-BCEA-48FD-AB77-65287DE541CB}" type="presOf" srcId="{4B0D6DCC-8941-42BD-8CFB-BAD95FADBD60}" destId="{9E73A597-7220-4770-AFFD-B050C54BBA91}" srcOrd="0" destOrd="0" presId="urn:microsoft.com/office/officeart/2005/8/layout/hierarchy3"/>
    <dgm:cxn modelId="{42DE9A19-1E98-446F-B68D-CB4752CCC048}" type="presOf" srcId="{224FA5D6-AF72-4265-A7EB-BF3ED881A875}" destId="{4D8009C1-5706-4082-9F2B-25D3356F26E1}" srcOrd="0" destOrd="0" presId="urn:microsoft.com/office/officeart/2005/8/layout/hierarchy3"/>
    <dgm:cxn modelId="{6112AD26-E034-4EEA-A4C1-7CAB964890E5}" srcId="{45C59E80-6286-4C8C-BEC2-FA610CD5A88A}" destId="{D8395348-E2D2-4F11-9D41-7A4DF321F968}" srcOrd="0" destOrd="0" parTransId="{091EB5F1-C02C-4FFA-A6DA-0BD6D6B5B2FC}" sibTransId="{35B9A169-5914-4D85-87F9-2ED227EE3829}"/>
    <dgm:cxn modelId="{001C54EF-38E1-426B-8A54-A6518B24472F}" srcId="{4B0D6DCC-8941-42BD-8CFB-BAD95FADBD60}" destId="{2C8CC808-021D-4989-AB6B-9FF390E62E7B}" srcOrd="1" destOrd="0" parTransId="{A065283C-1868-4E90-BC0B-9BBF72AD1C9B}" sibTransId="{F3214483-EFA8-456E-A2F8-39C912DFD5E9}"/>
    <dgm:cxn modelId="{F3D9C478-2C82-48F3-BDF9-37A62A46144E}" type="presOf" srcId="{77B27AB4-74DE-42FF-8BC4-936C3989F0EA}" destId="{2A8FF980-F763-4282-B4C1-3889945A5B54}" srcOrd="0" destOrd="0" presId="urn:microsoft.com/office/officeart/2005/8/layout/hierarchy3"/>
    <dgm:cxn modelId="{6F846031-D760-497E-83F2-4496F7985BD1}" srcId="{F644BFAF-829E-4265-B95C-74A8B0065DC3}" destId="{3D00A5A7-EB49-49FF-8849-12999084A8F7}" srcOrd="0" destOrd="0" parTransId="{D5088453-F3A9-4902-BC30-6805EAE1166C}" sibTransId="{2E61EC30-FBD8-472A-8F88-A0CBC3D1926F}"/>
    <dgm:cxn modelId="{04171ED1-BD29-4DA0-9D07-85D0D32CC63A}" type="presOf" srcId="{3D00A5A7-EB49-49FF-8849-12999084A8F7}" destId="{CA04C504-CFEA-43A3-9C3C-44E1C6197D96}" srcOrd="0" destOrd="0" presId="urn:microsoft.com/office/officeart/2005/8/layout/hierarchy3"/>
    <dgm:cxn modelId="{8DE7F49C-3FD2-41EB-BB56-CF80A5D02A37}" type="presOf" srcId="{0F9F2F57-68A5-471F-B8D9-5627C66A419B}" destId="{0DCA7903-C7A8-49EA-ABB9-FABAB6A501CF}" srcOrd="0" destOrd="0" presId="urn:microsoft.com/office/officeart/2005/8/layout/hierarchy3"/>
    <dgm:cxn modelId="{64065D63-F779-439D-8C98-E03124C5269F}" srcId="{3D00A5A7-EB49-49FF-8849-12999084A8F7}" destId="{3CC4EEDB-B350-43D7-BE8E-DB4718908DC5}" srcOrd="1" destOrd="0" parTransId="{224FA5D6-AF72-4265-A7EB-BF3ED881A875}" sibTransId="{E2D9035F-E873-43B3-9C9D-8D5099807913}"/>
    <dgm:cxn modelId="{6EEB272D-A9C8-4B96-8F55-0C7BD2739F58}" srcId="{4B0D6DCC-8941-42BD-8CFB-BAD95FADBD60}" destId="{4A852142-239D-46E1-B46F-6A22CE85FC57}" srcOrd="0" destOrd="0" parTransId="{0F9F2F57-68A5-471F-B8D9-5627C66A419B}" sibTransId="{DCC76955-88EB-4780-8E1E-F250C93F9DB5}"/>
    <dgm:cxn modelId="{8E12D77C-3E46-4181-82CA-66BE7775EBEC}" type="presOf" srcId="{2C8CC808-021D-4989-AB6B-9FF390E62E7B}" destId="{185C7D95-00D6-42EC-BEC8-796572A320F2}" srcOrd="0" destOrd="0" presId="urn:microsoft.com/office/officeart/2005/8/layout/hierarchy3"/>
    <dgm:cxn modelId="{FBC88E8D-F77B-4B68-B65F-7915C6F25D37}" type="presOf" srcId="{5EC3418D-5348-4E50-BED1-D389D3B71F5B}" destId="{1A2C7BA4-39E2-44C8-94D4-E53A3193E389}" srcOrd="0" destOrd="0" presId="urn:microsoft.com/office/officeart/2005/8/layout/hierarchy3"/>
    <dgm:cxn modelId="{2EB4FB8B-3320-4A1B-8AE3-B0595C765E81}" srcId="{45C59E80-6286-4C8C-BEC2-FA610CD5A88A}" destId="{5EC3418D-5348-4E50-BED1-D389D3B71F5B}" srcOrd="1" destOrd="0" parTransId="{50CBB0B9-8BBF-4B45-B424-C19A6B352DF5}" sibTransId="{D7FA34B7-2D09-4BE7-A3D3-84B81318E120}"/>
    <dgm:cxn modelId="{15986A0D-9BAA-41AE-B96B-A8F62E24317E}" type="presOf" srcId="{3D00A5A7-EB49-49FF-8849-12999084A8F7}" destId="{4D1316E7-4830-42BF-AD64-BF4BF2924A92}" srcOrd="1" destOrd="0" presId="urn:microsoft.com/office/officeart/2005/8/layout/hierarchy3"/>
    <dgm:cxn modelId="{B3D6F080-E9E3-4535-8F90-6380B7131DA9}" type="presOf" srcId="{50CBB0B9-8BBF-4B45-B424-C19A6B352DF5}" destId="{E0C798E2-8BC6-469F-BA02-B02A0D6E73A7}" srcOrd="0" destOrd="0" presId="urn:microsoft.com/office/officeart/2005/8/layout/hierarchy3"/>
    <dgm:cxn modelId="{6558B942-38E1-4945-A6AD-05FF8DBF0A46}" type="presOf" srcId="{A065283C-1868-4E90-BC0B-9BBF72AD1C9B}" destId="{AAA58133-0D19-4117-8606-36587B16FBAD}" srcOrd="0" destOrd="0" presId="urn:microsoft.com/office/officeart/2005/8/layout/hierarchy3"/>
    <dgm:cxn modelId="{513A1319-DDDC-49F9-A912-35575AEC417D}" type="presOf" srcId="{D8395348-E2D2-4F11-9D41-7A4DF321F968}" destId="{9C49435B-1A1D-45A8-BA7F-41317FB267B1}" srcOrd="0" destOrd="0" presId="urn:microsoft.com/office/officeart/2005/8/layout/hierarchy3"/>
    <dgm:cxn modelId="{701314DD-4760-4DEA-A8C4-D32EA1A7F064}" type="presOf" srcId="{4B0D6DCC-8941-42BD-8CFB-BAD95FADBD60}" destId="{4E46FF83-5FEE-4E8D-BD02-B8C8212EBF96}" srcOrd="1" destOrd="0" presId="urn:microsoft.com/office/officeart/2005/8/layout/hierarchy3"/>
    <dgm:cxn modelId="{7D85CB5E-A41D-46DE-9DEF-F5A4F560A017}" srcId="{F644BFAF-829E-4265-B95C-74A8B0065DC3}" destId="{45C59E80-6286-4C8C-BEC2-FA610CD5A88A}" srcOrd="1" destOrd="0" parTransId="{745C25FF-3319-4289-838B-32BAB98465C7}" sibTransId="{564E1524-4C41-4482-A5A3-B81287ACF63D}"/>
    <dgm:cxn modelId="{8B0C4C15-1441-4FC8-8694-FFB668F72495}" type="presOf" srcId="{091EB5F1-C02C-4FFA-A6DA-0BD6D6B5B2FC}" destId="{2795387D-3427-494E-B379-5899136A9773}" srcOrd="0" destOrd="0" presId="urn:microsoft.com/office/officeart/2005/8/layout/hierarchy3"/>
    <dgm:cxn modelId="{FC245A16-D8C3-4CB0-9FB8-EED6A9AAC47A}" type="presOf" srcId="{69ABBFB7-90C1-4C08-98A9-C4D7DCD58DC7}" destId="{1D50FD89-1961-49E4-A5E7-B158B66D64FC}" srcOrd="0" destOrd="0" presId="urn:microsoft.com/office/officeart/2005/8/layout/hierarchy3"/>
    <dgm:cxn modelId="{4F272221-B006-4366-96E5-B3CBBAD664BE}" type="presOf" srcId="{4A852142-239D-46E1-B46F-6A22CE85FC57}" destId="{CC1A4EF2-1BEE-4D72-8F9D-4F3E01ED2F5B}" srcOrd="0" destOrd="0" presId="urn:microsoft.com/office/officeart/2005/8/layout/hierarchy3"/>
    <dgm:cxn modelId="{07EC08D6-4BE1-4A6F-B047-E50B8141AEB2}" srcId="{F644BFAF-829E-4265-B95C-74A8B0065DC3}" destId="{4B0D6DCC-8941-42BD-8CFB-BAD95FADBD60}" srcOrd="2" destOrd="0" parTransId="{4244B4BF-8187-40C3-A1F7-CB6FCD547C68}" sibTransId="{6D78E49B-605F-4044-BFFE-8247A0B31C86}"/>
    <dgm:cxn modelId="{DAFFF5B5-9336-4A2D-B7E9-E5AC4E53C906}" type="presOf" srcId="{45C59E80-6286-4C8C-BEC2-FA610CD5A88A}" destId="{2A1F92E8-F496-42F8-9CB0-D739964F459A}" srcOrd="0" destOrd="0" presId="urn:microsoft.com/office/officeart/2005/8/layout/hierarchy3"/>
    <dgm:cxn modelId="{B74B09BC-4962-4A1D-A4DB-0ABA63E3D71A}" type="presOf" srcId="{45C59E80-6286-4C8C-BEC2-FA610CD5A88A}" destId="{F4100581-5E3B-4380-B7B1-C6A1E4522928}" srcOrd="1" destOrd="0" presId="urn:microsoft.com/office/officeart/2005/8/layout/hierarchy3"/>
    <dgm:cxn modelId="{35830F03-F5E5-4E45-A4F5-B7656F176CED}" type="presOf" srcId="{3A8A5880-2ABE-45D4-B5F3-2C3F05F5CF34}" destId="{34D50D31-7DAF-4174-A771-E2A35956987A}" srcOrd="0" destOrd="0" presId="urn:microsoft.com/office/officeart/2005/8/layout/hierarchy3"/>
    <dgm:cxn modelId="{7D604995-50F2-4B06-B9FD-AEBDB46A3CA6}" type="presOf" srcId="{F644BFAF-829E-4265-B95C-74A8B0065DC3}" destId="{C088A0F7-7EC8-4831-AA6E-6444CDB182D8}" srcOrd="0" destOrd="0" presId="urn:microsoft.com/office/officeart/2005/8/layout/hierarchy3"/>
    <dgm:cxn modelId="{9CF8CD53-D1A6-42EC-AC5B-BEE6262A537B}" srcId="{3D00A5A7-EB49-49FF-8849-12999084A8F7}" destId="{3A8A5880-2ABE-45D4-B5F3-2C3F05F5CF34}" srcOrd="0" destOrd="0" parTransId="{69ABBFB7-90C1-4C08-98A9-C4D7DCD58DC7}" sibTransId="{DECD2D7D-1453-4CAF-BBF6-D5CA5E186C4D}"/>
    <dgm:cxn modelId="{07C4555A-C4F4-4695-BFF9-89E09F62ED4D}" type="presOf" srcId="{E862630F-70F7-4089-83C8-7F06FDA9C983}" destId="{08F936FD-5465-4040-A1B9-F0D64A9D662C}" srcOrd="0" destOrd="0" presId="urn:microsoft.com/office/officeart/2005/8/layout/hierarchy3"/>
    <dgm:cxn modelId="{F62060AD-3D66-4F23-8B93-F9E10EF8F920}" type="presParOf" srcId="{C088A0F7-7EC8-4831-AA6E-6444CDB182D8}" destId="{B39348BD-C14E-44B8-9DD9-0C33887953B8}" srcOrd="0" destOrd="0" presId="urn:microsoft.com/office/officeart/2005/8/layout/hierarchy3"/>
    <dgm:cxn modelId="{B910BC11-0097-46F4-B779-FDFF79D9C1E3}" type="presParOf" srcId="{B39348BD-C14E-44B8-9DD9-0C33887953B8}" destId="{C5EA7B09-5240-4857-ADC4-A8E82F63AA0C}" srcOrd="0" destOrd="0" presId="urn:microsoft.com/office/officeart/2005/8/layout/hierarchy3"/>
    <dgm:cxn modelId="{325B5633-4426-4AE3-958D-424A267D141B}" type="presParOf" srcId="{C5EA7B09-5240-4857-ADC4-A8E82F63AA0C}" destId="{CA04C504-CFEA-43A3-9C3C-44E1C6197D96}" srcOrd="0" destOrd="0" presId="urn:microsoft.com/office/officeart/2005/8/layout/hierarchy3"/>
    <dgm:cxn modelId="{BC2C45E9-2075-4A2F-9ECF-22722C72B279}" type="presParOf" srcId="{C5EA7B09-5240-4857-ADC4-A8E82F63AA0C}" destId="{4D1316E7-4830-42BF-AD64-BF4BF2924A92}" srcOrd="1" destOrd="0" presId="urn:microsoft.com/office/officeart/2005/8/layout/hierarchy3"/>
    <dgm:cxn modelId="{F6615693-F320-4B57-BF64-2F22BABEA2A4}" type="presParOf" srcId="{B39348BD-C14E-44B8-9DD9-0C33887953B8}" destId="{834B8206-C6DF-450C-9409-368EC789FBAA}" srcOrd="1" destOrd="0" presId="urn:microsoft.com/office/officeart/2005/8/layout/hierarchy3"/>
    <dgm:cxn modelId="{6C9091FB-A776-4BE3-9F66-A9DD37A0AABF}" type="presParOf" srcId="{834B8206-C6DF-450C-9409-368EC789FBAA}" destId="{1D50FD89-1961-49E4-A5E7-B158B66D64FC}" srcOrd="0" destOrd="0" presId="urn:microsoft.com/office/officeart/2005/8/layout/hierarchy3"/>
    <dgm:cxn modelId="{5FB4A45B-5E36-468D-94CC-12D7A64BD07C}" type="presParOf" srcId="{834B8206-C6DF-450C-9409-368EC789FBAA}" destId="{34D50D31-7DAF-4174-A771-E2A35956987A}" srcOrd="1" destOrd="0" presId="urn:microsoft.com/office/officeart/2005/8/layout/hierarchy3"/>
    <dgm:cxn modelId="{75528ACA-ED53-4632-9120-B2716F937CE6}" type="presParOf" srcId="{834B8206-C6DF-450C-9409-368EC789FBAA}" destId="{4D8009C1-5706-4082-9F2B-25D3356F26E1}" srcOrd="2" destOrd="0" presId="urn:microsoft.com/office/officeart/2005/8/layout/hierarchy3"/>
    <dgm:cxn modelId="{F65076E9-932F-4666-9478-0C315E1A1BB1}" type="presParOf" srcId="{834B8206-C6DF-450C-9409-368EC789FBAA}" destId="{934EDB51-9168-4DA2-9F5D-061622158A57}" srcOrd="3" destOrd="0" presId="urn:microsoft.com/office/officeart/2005/8/layout/hierarchy3"/>
    <dgm:cxn modelId="{4ECA788D-8974-4C85-A429-19A761B4E943}" type="presParOf" srcId="{834B8206-C6DF-450C-9409-368EC789FBAA}" destId="{2A8FF980-F763-4282-B4C1-3889945A5B54}" srcOrd="4" destOrd="0" presId="urn:microsoft.com/office/officeart/2005/8/layout/hierarchy3"/>
    <dgm:cxn modelId="{D5418E73-2E9E-450C-BA5C-1DB3287218BA}" type="presParOf" srcId="{834B8206-C6DF-450C-9409-368EC789FBAA}" destId="{08F936FD-5465-4040-A1B9-F0D64A9D662C}" srcOrd="5" destOrd="0" presId="urn:microsoft.com/office/officeart/2005/8/layout/hierarchy3"/>
    <dgm:cxn modelId="{737ADF23-D224-406C-9F92-DABA7C260FCD}" type="presParOf" srcId="{C088A0F7-7EC8-4831-AA6E-6444CDB182D8}" destId="{77820A3A-94D3-44A3-9E58-6CBBAE332344}" srcOrd="1" destOrd="0" presId="urn:microsoft.com/office/officeart/2005/8/layout/hierarchy3"/>
    <dgm:cxn modelId="{4FD04614-49E4-4664-B852-E6DB8BB36E6E}" type="presParOf" srcId="{77820A3A-94D3-44A3-9E58-6CBBAE332344}" destId="{7C033B1D-590A-48DE-B22E-A314F554313A}" srcOrd="0" destOrd="0" presId="urn:microsoft.com/office/officeart/2005/8/layout/hierarchy3"/>
    <dgm:cxn modelId="{A1AA44B2-167D-4FDC-ADEF-EC21A9C9286F}" type="presParOf" srcId="{7C033B1D-590A-48DE-B22E-A314F554313A}" destId="{2A1F92E8-F496-42F8-9CB0-D739964F459A}" srcOrd="0" destOrd="0" presId="urn:microsoft.com/office/officeart/2005/8/layout/hierarchy3"/>
    <dgm:cxn modelId="{02D87F1B-6FB6-4ED4-9943-E06D438037C4}" type="presParOf" srcId="{7C033B1D-590A-48DE-B22E-A314F554313A}" destId="{F4100581-5E3B-4380-B7B1-C6A1E4522928}" srcOrd="1" destOrd="0" presId="urn:microsoft.com/office/officeart/2005/8/layout/hierarchy3"/>
    <dgm:cxn modelId="{5736318F-DA6F-4ADC-9AE1-010C6F1B6E64}" type="presParOf" srcId="{77820A3A-94D3-44A3-9E58-6CBBAE332344}" destId="{0CF8C6B1-2325-46A1-96BB-5332B459EF2B}" srcOrd="1" destOrd="0" presId="urn:microsoft.com/office/officeart/2005/8/layout/hierarchy3"/>
    <dgm:cxn modelId="{80C54A0B-4D0B-449F-8C06-9BD57F946282}" type="presParOf" srcId="{0CF8C6B1-2325-46A1-96BB-5332B459EF2B}" destId="{2795387D-3427-494E-B379-5899136A9773}" srcOrd="0" destOrd="0" presId="urn:microsoft.com/office/officeart/2005/8/layout/hierarchy3"/>
    <dgm:cxn modelId="{7C25CB37-77BA-408D-8FB7-9366D4860BA1}" type="presParOf" srcId="{0CF8C6B1-2325-46A1-96BB-5332B459EF2B}" destId="{9C49435B-1A1D-45A8-BA7F-41317FB267B1}" srcOrd="1" destOrd="0" presId="urn:microsoft.com/office/officeart/2005/8/layout/hierarchy3"/>
    <dgm:cxn modelId="{ECD5F9D7-736F-4059-A92B-3795C77F645B}" type="presParOf" srcId="{0CF8C6B1-2325-46A1-96BB-5332B459EF2B}" destId="{E0C798E2-8BC6-469F-BA02-B02A0D6E73A7}" srcOrd="2" destOrd="0" presId="urn:microsoft.com/office/officeart/2005/8/layout/hierarchy3"/>
    <dgm:cxn modelId="{A487C8D5-5410-42E3-B542-7ABF4CDD9C0C}" type="presParOf" srcId="{0CF8C6B1-2325-46A1-96BB-5332B459EF2B}" destId="{1A2C7BA4-39E2-44C8-94D4-E53A3193E389}" srcOrd="3" destOrd="0" presId="urn:microsoft.com/office/officeart/2005/8/layout/hierarchy3"/>
    <dgm:cxn modelId="{A826953F-AD0C-40C5-8D90-2BC4D575AA51}" type="presParOf" srcId="{C088A0F7-7EC8-4831-AA6E-6444CDB182D8}" destId="{29CBA150-17DC-4EBC-99FA-FD0938A05608}" srcOrd="2" destOrd="0" presId="urn:microsoft.com/office/officeart/2005/8/layout/hierarchy3"/>
    <dgm:cxn modelId="{85584D86-6B57-475A-944E-D69813AF59B5}" type="presParOf" srcId="{29CBA150-17DC-4EBC-99FA-FD0938A05608}" destId="{427757C4-2663-4C05-BDDC-12E8CEE8381F}" srcOrd="0" destOrd="0" presId="urn:microsoft.com/office/officeart/2005/8/layout/hierarchy3"/>
    <dgm:cxn modelId="{FD860380-EBD4-4AA3-81B6-83236BC17BF9}" type="presParOf" srcId="{427757C4-2663-4C05-BDDC-12E8CEE8381F}" destId="{9E73A597-7220-4770-AFFD-B050C54BBA91}" srcOrd="0" destOrd="0" presId="urn:microsoft.com/office/officeart/2005/8/layout/hierarchy3"/>
    <dgm:cxn modelId="{CF48CD20-FF69-43A6-BCB5-CBD226E6A4A1}" type="presParOf" srcId="{427757C4-2663-4C05-BDDC-12E8CEE8381F}" destId="{4E46FF83-5FEE-4E8D-BD02-B8C8212EBF96}" srcOrd="1" destOrd="0" presId="urn:microsoft.com/office/officeart/2005/8/layout/hierarchy3"/>
    <dgm:cxn modelId="{1C596148-CA21-4422-A6E6-442F6E89A34C}" type="presParOf" srcId="{29CBA150-17DC-4EBC-99FA-FD0938A05608}" destId="{A7B77B69-11DC-4BED-90D0-3D545495EBCF}" srcOrd="1" destOrd="0" presId="urn:microsoft.com/office/officeart/2005/8/layout/hierarchy3"/>
    <dgm:cxn modelId="{21D0E39F-B658-4B00-8BA1-B9AA6726D01E}" type="presParOf" srcId="{A7B77B69-11DC-4BED-90D0-3D545495EBCF}" destId="{0DCA7903-C7A8-49EA-ABB9-FABAB6A501CF}" srcOrd="0" destOrd="0" presId="urn:microsoft.com/office/officeart/2005/8/layout/hierarchy3"/>
    <dgm:cxn modelId="{7084EEFD-9EB6-41F3-96E7-A20ED2C46461}" type="presParOf" srcId="{A7B77B69-11DC-4BED-90D0-3D545495EBCF}" destId="{CC1A4EF2-1BEE-4D72-8F9D-4F3E01ED2F5B}" srcOrd="1" destOrd="0" presId="urn:microsoft.com/office/officeart/2005/8/layout/hierarchy3"/>
    <dgm:cxn modelId="{615A8F66-1167-491C-9E12-AB43777782C5}" type="presParOf" srcId="{A7B77B69-11DC-4BED-90D0-3D545495EBCF}" destId="{AAA58133-0D19-4117-8606-36587B16FBAD}" srcOrd="2" destOrd="0" presId="urn:microsoft.com/office/officeart/2005/8/layout/hierarchy3"/>
    <dgm:cxn modelId="{67CE47C2-482B-43E0-8C29-B071309B8A39}" type="presParOf" srcId="{A7B77B69-11DC-4BED-90D0-3D545495EBCF}" destId="{185C7D95-00D6-42EC-BEC8-796572A320F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C54C80-D1BA-405A-B7CE-F374498C9F4A}">
      <dsp:nvSpPr>
        <dsp:cNvPr id="0" name=""/>
        <dsp:cNvSpPr/>
      </dsp:nvSpPr>
      <dsp:spPr>
        <a:xfrm>
          <a:off x="7414" y="639333"/>
          <a:ext cx="2216091" cy="1329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kern="1200" dirty="0" smtClean="0"/>
            <a:t>Identify industry grouping</a:t>
          </a:r>
          <a:endParaRPr lang="en-IE" sz="2100" kern="1200" dirty="0"/>
        </a:p>
      </dsp:txBody>
      <dsp:txXfrm>
        <a:off x="7414" y="639333"/>
        <a:ext cx="2216091" cy="1329654"/>
      </dsp:txXfrm>
    </dsp:sp>
    <dsp:sp modelId="{FF903BA4-16D6-49BD-991D-45F9EE472AB9}">
      <dsp:nvSpPr>
        <dsp:cNvPr id="0" name=""/>
        <dsp:cNvSpPr/>
      </dsp:nvSpPr>
      <dsp:spPr>
        <a:xfrm>
          <a:off x="2418521" y="1029365"/>
          <a:ext cx="469811" cy="549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700" kern="1200"/>
        </a:p>
      </dsp:txBody>
      <dsp:txXfrm>
        <a:off x="2418521" y="1029365"/>
        <a:ext cx="469811" cy="549590"/>
      </dsp:txXfrm>
    </dsp:sp>
    <dsp:sp modelId="{16834F54-B51E-48BB-A8A3-1EFD4F9A6914}">
      <dsp:nvSpPr>
        <dsp:cNvPr id="0" name=""/>
        <dsp:cNvSpPr/>
      </dsp:nvSpPr>
      <dsp:spPr>
        <a:xfrm>
          <a:off x="3109941" y="639333"/>
          <a:ext cx="2216091" cy="1329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kern="1200" dirty="0" smtClean="0"/>
            <a:t>Seed use cases</a:t>
          </a:r>
          <a:endParaRPr lang="en-IE" sz="2100" kern="1200" dirty="0"/>
        </a:p>
      </dsp:txBody>
      <dsp:txXfrm>
        <a:off x="3109941" y="639333"/>
        <a:ext cx="2216091" cy="1329654"/>
      </dsp:txXfrm>
    </dsp:sp>
    <dsp:sp modelId="{E3885595-0A0B-440E-A418-0DFBEB0230BC}">
      <dsp:nvSpPr>
        <dsp:cNvPr id="0" name=""/>
        <dsp:cNvSpPr/>
      </dsp:nvSpPr>
      <dsp:spPr>
        <a:xfrm>
          <a:off x="5521049" y="1029365"/>
          <a:ext cx="469811" cy="549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700" kern="1200"/>
        </a:p>
      </dsp:txBody>
      <dsp:txXfrm>
        <a:off x="5521049" y="1029365"/>
        <a:ext cx="469811" cy="549590"/>
      </dsp:txXfrm>
    </dsp:sp>
    <dsp:sp modelId="{69D4C34A-E3DA-43EB-9AFA-E7EA8CAFE0A9}">
      <dsp:nvSpPr>
        <dsp:cNvPr id="0" name=""/>
        <dsp:cNvSpPr/>
      </dsp:nvSpPr>
      <dsp:spPr>
        <a:xfrm>
          <a:off x="6212469" y="639333"/>
          <a:ext cx="2216091" cy="1329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kern="1200" dirty="0" smtClean="0"/>
            <a:t>Deploy questionnaire/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kern="1200" dirty="0" smtClean="0"/>
            <a:t>survey</a:t>
          </a:r>
          <a:endParaRPr lang="en-IE" sz="2100" kern="1200" dirty="0"/>
        </a:p>
      </dsp:txBody>
      <dsp:txXfrm>
        <a:off x="6212469" y="639333"/>
        <a:ext cx="2216091" cy="1329654"/>
      </dsp:txXfrm>
    </dsp:sp>
    <dsp:sp modelId="{5BD34375-7A2F-4BE9-91D6-3349602DB026}">
      <dsp:nvSpPr>
        <dsp:cNvPr id="0" name=""/>
        <dsp:cNvSpPr/>
      </dsp:nvSpPr>
      <dsp:spPr>
        <a:xfrm rot="5400000">
          <a:off x="7085609" y="2124114"/>
          <a:ext cx="469811" cy="549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700" kern="1200"/>
        </a:p>
      </dsp:txBody>
      <dsp:txXfrm rot="5400000">
        <a:off x="7085609" y="2124114"/>
        <a:ext cx="469811" cy="549590"/>
      </dsp:txXfrm>
    </dsp:sp>
    <dsp:sp modelId="{1190DEE6-6CBC-48F2-B46B-72818887F1A6}">
      <dsp:nvSpPr>
        <dsp:cNvPr id="0" name=""/>
        <dsp:cNvSpPr/>
      </dsp:nvSpPr>
      <dsp:spPr>
        <a:xfrm>
          <a:off x="6212469" y="2855424"/>
          <a:ext cx="2216091" cy="1329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kern="1200" dirty="0" smtClean="0"/>
            <a:t>Analyse Results</a:t>
          </a:r>
          <a:endParaRPr lang="en-IE" sz="2100" kern="1200" dirty="0"/>
        </a:p>
      </dsp:txBody>
      <dsp:txXfrm>
        <a:off x="6212469" y="2855424"/>
        <a:ext cx="2216091" cy="1329654"/>
      </dsp:txXfrm>
    </dsp:sp>
    <dsp:sp modelId="{341439A3-1D0A-473C-B64A-475EE833301E}">
      <dsp:nvSpPr>
        <dsp:cNvPr id="0" name=""/>
        <dsp:cNvSpPr/>
      </dsp:nvSpPr>
      <dsp:spPr>
        <a:xfrm rot="10800000">
          <a:off x="5547642" y="3245456"/>
          <a:ext cx="469811" cy="549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700" kern="1200"/>
        </a:p>
      </dsp:txBody>
      <dsp:txXfrm rot="10800000">
        <a:off x="5547642" y="3245456"/>
        <a:ext cx="469811" cy="549590"/>
      </dsp:txXfrm>
    </dsp:sp>
    <dsp:sp modelId="{EA539851-3C33-4B15-89BA-3F7A4693D81E}">
      <dsp:nvSpPr>
        <dsp:cNvPr id="0" name=""/>
        <dsp:cNvSpPr/>
      </dsp:nvSpPr>
      <dsp:spPr>
        <a:xfrm>
          <a:off x="3109941" y="2855424"/>
          <a:ext cx="2216091" cy="1329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kern="1200" dirty="0" smtClean="0"/>
            <a:t>Revise use cases</a:t>
          </a:r>
          <a:endParaRPr lang="en-IE" sz="2100" kern="1200" dirty="0"/>
        </a:p>
      </dsp:txBody>
      <dsp:txXfrm>
        <a:off x="3109941" y="2855424"/>
        <a:ext cx="2216091" cy="1329654"/>
      </dsp:txXfrm>
    </dsp:sp>
    <dsp:sp modelId="{97ABB74A-92A3-4F30-84D8-266B68AA838E}">
      <dsp:nvSpPr>
        <dsp:cNvPr id="0" name=""/>
        <dsp:cNvSpPr/>
      </dsp:nvSpPr>
      <dsp:spPr>
        <a:xfrm rot="10800000">
          <a:off x="2445114" y="3245456"/>
          <a:ext cx="469811" cy="549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700" kern="1200"/>
        </a:p>
      </dsp:txBody>
      <dsp:txXfrm rot="10800000">
        <a:off x="2445114" y="3245456"/>
        <a:ext cx="469811" cy="549590"/>
      </dsp:txXfrm>
    </dsp:sp>
    <dsp:sp modelId="{D0438693-C640-4546-A729-4F5041B1C9E8}">
      <dsp:nvSpPr>
        <dsp:cNvPr id="0" name=""/>
        <dsp:cNvSpPr/>
      </dsp:nvSpPr>
      <dsp:spPr>
        <a:xfrm>
          <a:off x="7414" y="2855424"/>
          <a:ext cx="2216091" cy="1329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kern="1200" dirty="0" smtClean="0"/>
            <a:t>Regroup+ interviews+ petition use cases</a:t>
          </a:r>
          <a:endParaRPr lang="en-IE" sz="2100" kern="1200" dirty="0"/>
        </a:p>
      </dsp:txBody>
      <dsp:txXfrm>
        <a:off x="7414" y="2855424"/>
        <a:ext cx="2216091" cy="13296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04C504-CFEA-43A3-9C3C-44E1C6197D96}">
      <dsp:nvSpPr>
        <dsp:cNvPr id="0" name=""/>
        <dsp:cNvSpPr/>
      </dsp:nvSpPr>
      <dsp:spPr>
        <a:xfrm>
          <a:off x="664209" y="713"/>
          <a:ext cx="2030730" cy="1015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kern="1200" dirty="0" smtClean="0"/>
            <a:t>Use of NLP</a:t>
          </a:r>
          <a:endParaRPr lang="en-IE" sz="2100" kern="1200" dirty="0"/>
        </a:p>
      </dsp:txBody>
      <dsp:txXfrm>
        <a:off x="664209" y="713"/>
        <a:ext cx="2030730" cy="1015365"/>
      </dsp:txXfrm>
    </dsp:sp>
    <dsp:sp modelId="{1D50FD89-1961-49E4-A5E7-B158B66D64FC}">
      <dsp:nvSpPr>
        <dsp:cNvPr id="0" name=""/>
        <dsp:cNvSpPr/>
      </dsp:nvSpPr>
      <dsp:spPr>
        <a:xfrm>
          <a:off x="867282" y="1016078"/>
          <a:ext cx="203073" cy="761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1523"/>
              </a:lnTo>
              <a:lnTo>
                <a:pt x="203073" y="7615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50D31-7DAF-4174-A771-E2A35956987A}">
      <dsp:nvSpPr>
        <dsp:cNvPr id="0" name=""/>
        <dsp:cNvSpPr/>
      </dsp:nvSpPr>
      <dsp:spPr>
        <a:xfrm>
          <a:off x="1070355" y="1269920"/>
          <a:ext cx="1624584" cy="1015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 smtClean="0"/>
            <a:t>Uses 3LD to tune/train NLP</a:t>
          </a:r>
          <a:endParaRPr lang="en-IE" sz="1300" kern="1200" dirty="0"/>
        </a:p>
      </dsp:txBody>
      <dsp:txXfrm>
        <a:off x="1070355" y="1269920"/>
        <a:ext cx="1624584" cy="1015365"/>
      </dsp:txXfrm>
    </dsp:sp>
    <dsp:sp modelId="{4D8009C1-5706-4082-9F2B-25D3356F26E1}">
      <dsp:nvSpPr>
        <dsp:cNvPr id="0" name=""/>
        <dsp:cNvSpPr/>
      </dsp:nvSpPr>
      <dsp:spPr>
        <a:xfrm>
          <a:off x="867282" y="1016078"/>
          <a:ext cx="203073" cy="2030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0730"/>
              </a:lnTo>
              <a:lnTo>
                <a:pt x="203073" y="20307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EDB51-9168-4DA2-9F5D-061622158A57}">
      <dsp:nvSpPr>
        <dsp:cNvPr id="0" name=""/>
        <dsp:cNvSpPr/>
      </dsp:nvSpPr>
      <dsp:spPr>
        <a:xfrm>
          <a:off x="1070355" y="2539126"/>
          <a:ext cx="1624584" cy="1015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 smtClean="0"/>
            <a:t>Use NLP to curate and/or leverage multilingual &amp; multimedia content annotated with 3LD</a:t>
          </a:r>
          <a:endParaRPr lang="en-IE" sz="1300" kern="1200" dirty="0"/>
        </a:p>
      </dsp:txBody>
      <dsp:txXfrm>
        <a:off x="1070355" y="2539126"/>
        <a:ext cx="1624584" cy="1015365"/>
      </dsp:txXfrm>
    </dsp:sp>
    <dsp:sp modelId="{2A8FF980-F763-4282-B4C1-3889945A5B54}">
      <dsp:nvSpPr>
        <dsp:cNvPr id="0" name=""/>
        <dsp:cNvSpPr/>
      </dsp:nvSpPr>
      <dsp:spPr>
        <a:xfrm>
          <a:off x="867282" y="1016078"/>
          <a:ext cx="203073" cy="3299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9936"/>
              </a:lnTo>
              <a:lnTo>
                <a:pt x="203073" y="32999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936FD-5465-4040-A1B9-F0D64A9D662C}">
      <dsp:nvSpPr>
        <dsp:cNvPr id="0" name=""/>
        <dsp:cNvSpPr/>
      </dsp:nvSpPr>
      <dsp:spPr>
        <a:xfrm>
          <a:off x="1070355" y="3808333"/>
          <a:ext cx="1624584" cy="1015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 smtClean="0"/>
            <a:t>Enrich 3LD with NLP</a:t>
          </a:r>
          <a:endParaRPr lang="en-IE" sz="1300" kern="1200" dirty="0"/>
        </a:p>
      </dsp:txBody>
      <dsp:txXfrm>
        <a:off x="1070355" y="3808333"/>
        <a:ext cx="1624584" cy="1015365"/>
      </dsp:txXfrm>
    </dsp:sp>
    <dsp:sp modelId="{2A1F92E8-F496-42F8-9CB0-D739964F459A}">
      <dsp:nvSpPr>
        <dsp:cNvPr id="0" name=""/>
        <dsp:cNvSpPr/>
      </dsp:nvSpPr>
      <dsp:spPr>
        <a:xfrm>
          <a:off x="3202622" y="713"/>
          <a:ext cx="2030730" cy="1015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kern="1200" dirty="0" smtClean="0"/>
            <a:t>Sell NLP services</a:t>
          </a:r>
          <a:endParaRPr lang="en-IE" sz="2100" kern="1200" dirty="0"/>
        </a:p>
      </dsp:txBody>
      <dsp:txXfrm>
        <a:off x="3202622" y="713"/>
        <a:ext cx="2030730" cy="1015365"/>
      </dsp:txXfrm>
    </dsp:sp>
    <dsp:sp modelId="{2795387D-3427-494E-B379-5899136A9773}">
      <dsp:nvSpPr>
        <dsp:cNvPr id="0" name=""/>
        <dsp:cNvSpPr/>
      </dsp:nvSpPr>
      <dsp:spPr>
        <a:xfrm>
          <a:off x="3405695" y="1016078"/>
          <a:ext cx="203073" cy="761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1523"/>
              </a:lnTo>
              <a:lnTo>
                <a:pt x="203073" y="7615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49435B-1A1D-45A8-BA7F-41317FB267B1}">
      <dsp:nvSpPr>
        <dsp:cNvPr id="0" name=""/>
        <dsp:cNvSpPr/>
      </dsp:nvSpPr>
      <dsp:spPr>
        <a:xfrm>
          <a:off x="3608768" y="1269920"/>
          <a:ext cx="1624584" cy="1015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 smtClean="0"/>
            <a:t>Access to more/better/cheaper data for client services</a:t>
          </a:r>
          <a:endParaRPr lang="en-IE" sz="1300" kern="1200" dirty="0"/>
        </a:p>
      </dsp:txBody>
      <dsp:txXfrm>
        <a:off x="3608768" y="1269920"/>
        <a:ext cx="1624584" cy="1015365"/>
      </dsp:txXfrm>
    </dsp:sp>
    <dsp:sp modelId="{E0C798E2-8BC6-469F-BA02-B02A0D6E73A7}">
      <dsp:nvSpPr>
        <dsp:cNvPr id="0" name=""/>
        <dsp:cNvSpPr/>
      </dsp:nvSpPr>
      <dsp:spPr>
        <a:xfrm>
          <a:off x="3405695" y="1016078"/>
          <a:ext cx="203073" cy="2030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0730"/>
              </a:lnTo>
              <a:lnTo>
                <a:pt x="203073" y="20307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C7BA4-39E2-44C8-94D4-E53A3193E389}">
      <dsp:nvSpPr>
        <dsp:cNvPr id="0" name=""/>
        <dsp:cNvSpPr/>
      </dsp:nvSpPr>
      <dsp:spPr>
        <a:xfrm>
          <a:off x="3608768" y="2539126"/>
          <a:ext cx="1624584" cy="1015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 smtClean="0"/>
            <a:t>Make it easier for clients to train their NLP</a:t>
          </a:r>
          <a:endParaRPr lang="en-IE" sz="1300" kern="1200" dirty="0"/>
        </a:p>
      </dsp:txBody>
      <dsp:txXfrm>
        <a:off x="3608768" y="2539126"/>
        <a:ext cx="1624584" cy="1015365"/>
      </dsp:txXfrm>
    </dsp:sp>
    <dsp:sp modelId="{9E73A597-7220-4770-AFFD-B050C54BBA91}">
      <dsp:nvSpPr>
        <dsp:cNvPr id="0" name=""/>
        <dsp:cNvSpPr/>
      </dsp:nvSpPr>
      <dsp:spPr>
        <a:xfrm>
          <a:off x="5741035" y="713"/>
          <a:ext cx="2030730" cy="1015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kern="1200" dirty="0" smtClean="0"/>
            <a:t>Leverage content + meta-data</a:t>
          </a:r>
          <a:endParaRPr lang="en-IE" sz="2100" kern="1200" dirty="0"/>
        </a:p>
      </dsp:txBody>
      <dsp:txXfrm>
        <a:off x="5741035" y="713"/>
        <a:ext cx="2030730" cy="1015365"/>
      </dsp:txXfrm>
    </dsp:sp>
    <dsp:sp modelId="{0DCA7903-C7A8-49EA-ABB9-FABAB6A501CF}">
      <dsp:nvSpPr>
        <dsp:cNvPr id="0" name=""/>
        <dsp:cNvSpPr/>
      </dsp:nvSpPr>
      <dsp:spPr>
        <a:xfrm>
          <a:off x="5944108" y="1016078"/>
          <a:ext cx="203073" cy="761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1523"/>
              </a:lnTo>
              <a:lnTo>
                <a:pt x="203073" y="7615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A4EF2-1BEE-4D72-8F9D-4F3E01ED2F5B}">
      <dsp:nvSpPr>
        <dsp:cNvPr id="0" name=""/>
        <dsp:cNvSpPr/>
      </dsp:nvSpPr>
      <dsp:spPr>
        <a:xfrm>
          <a:off x="6147181" y="1269920"/>
          <a:ext cx="1624584" cy="1015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 smtClean="0"/>
            <a:t>Convert to 3LD for publishing/sale</a:t>
          </a:r>
          <a:endParaRPr lang="en-IE" sz="1300" kern="1200" dirty="0"/>
        </a:p>
      </dsp:txBody>
      <dsp:txXfrm>
        <a:off x="6147181" y="1269920"/>
        <a:ext cx="1624584" cy="1015365"/>
      </dsp:txXfrm>
    </dsp:sp>
    <dsp:sp modelId="{AAA58133-0D19-4117-8606-36587B16FBAD}">
      <dsp:nvSpPr>
        <dsp:cNvPr id="0" name=""/>
        <dsp:cNvSpPr/>
      </dsp:nvSpPr>
      <dsp:spPr>
        <a:xfrm>
          <a:off x="5944108" y="1016078"/>
          <a:ext cx="203073" cy="2030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0730"/>
              </a:lnTo>
              <a:lnTo>
                <a:pt x="203073" y="20307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5C7D95-00D6-42EC-BEC8-796572A320F2}">
      <dsp:nvSpPr>
        <dsp:cNvPr id="0" name=""/>
        <dsp:cNvSpPr/>
      </dsp:nvSpPr>
      <dsp:spPr>
        <a:xfrm>
          <a:off x="6147181" y="2539126"/>
          <a:ext cx="1624584" cy="1015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 smtClean="0"/>
            <a:t>Link to other resources for added value/attribution</a:t>
          </a:r>
          <a:endParaRPr lang="en-IE" sz="1300" kern="1200" dirty="0"/>
        </a:p>
      </dsp:txBody>
      <dsp:txXfrm>
        <a:off x="6147181" y="2539126"/>
        <a:ext cx="1624584" cy="1015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D68D6C-1D46-459B-B48A-E70AFD4C3087}" type="datetimeFigureOut">
              <a:rPr lang="en-GB"/>
              <a:pPr>
                <a:defRPr/>
              </a:pPr>
              <a:t>25/11/2013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B5A4F8-EF13-4FCD-A98E-8F13EAF87CB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79575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427C91-0149-4108-BC26-99AA2ED4C719}" type="datetimeFigureOut">
              <a:rPr lang="es-ES"/>
              <a:pPr>
                <a:defRPr/>
              </a:pPr>
              <a:t>25/11/2013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53BAAE-2404-4EFF-9D21-7649990217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1249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B18419-3624-456B-A49E-588545D847C9}" type="slidenum">
              <a:rPr lang="es-ES"/>
              <a:pPr/>
              <a:t>16</a:t>
            </a:fld>
            <a:endParaRPr lang="es-ES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53BAAE-2404-4EFF-9D21-76499902173C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53BAAE-2404-4EFF-9D21-76499902173C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9"/>
          <p:cNvCxnSpPr/>
          <p:nvPr/>
        </p:nvCxnSpPr>
        <p:spPr>
          <a:xfrm>
            <a:off x="0" y="5949950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79388" y="69850"/>
          <a:ext cx="2133600" cy="622300"/>
        </p:xfrm>
        <a:graphic>
          <a:graphicData uri="http://schemas.openxmlformats.org/presentationml/2006/ole">
            <p:oleObj spid="_x0000_s53253" name="Image" r:id="rId3" imgW="2133785" imgH="621846" progId="">
              <p:embed/>
            </p:oleObj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116013" y="6381750"/>
            <a:ext cx="9350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5191178-3416-4C2A-984B-50375F9EA87D}" type="datetime1">
              <a:rPr lang="es-ES" sz="900">
                <a:solidFill>
                  <a:srgbClr val="003366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25/11/2013</a:t>
            </a:fld>
            <a:endParaRPr lang="es-ES" sz="9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316913" y="6381750"/>
            <a:ext cx="576262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607469E-39FF-4E8A-B472-ABA69877129A}" type="slidenum">
              <a:rPr lang="es-ES" sz="900">
                <a:solidFill>
                  <a:srgbClr val="003366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sz="9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63" y="6094413"/>
            <a:ext cx="9159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3276600" y="6381750"/>
            <a:ext cx="251936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 err="1">
                <a:solidFill>
                  <a:srgbClr val="003366"/>
                </a:solidFill>
                <a:latin typeface="+mn-lt"/>
                <a:cs typeface="+mn-cs"/>
              </a:rPr>
              <a:t>Presenter</a:t>
            </a:r>
            <a:r>
              <a:rPr lang="es-ES" sz="900" dirty="0">
                <a:solidFill>
                  <a:srgbClr val="003366"/>
                </a:solidFill>
                <a:latin typeface="+mn-lt"/>
                <a:cs typeface="+mn-cs"/>
              </a:rPr>
              <a:t> </a:t>
            </a:r>
            <a:r>
              <a:rPr lang="es-ES" sz="900" dirty="0" err="1">
                <a:solidFill>
                  <a:srgbClr val="003366"/>
                </a:solidFill>
                <a:latin typeface="+mn-lt"/>
                <a:cs typeface="+mn-cs"/>
              </a:rPr>
              <a:t>name</a:t>
            </a:r>
            <a:endParaRPr lang="es-ES" sz="9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sp>
        <p:nvSpPr>
          <p:cNvPr id="11" name="Rectangle 6"/>
          <p:cNvSpPr/>
          <p:nvPr userDrawn="1"/>
        </p:nvSpPr>
        <p:spPr>
          <a:xfrm>
            <a:off x="-36513" y="0"/>
            <a:ext cx="9180513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2" name="Straight Connector 10"/>
          <p:cNvCxnSpPr/>
          <p:nvPr userDrawn="1"/>
        </p:nvCxnSpPr>
        <p:spPr>
          <a:xfrm>
            <a:off x="0" y="1773238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 userDrawn="1"/>
        </p:nvSpPr>
        <p:spPr>
          <a:xfrm>
            <a:off x="0" y="6092825"/>
            <a:ext cx="9144000" cy="7699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4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336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94928"/>
          </a:xfrm>
        </p:spPr>
        <p:txBody>
          <a:bodyPr/>
          <a:lstStyle>
            <a:lvl1pPr marL="0" indent="0" algn="ctr">
              <a:buNone/>
              <a:defRPr>
                <a:solidFill>
                  <a:srgbClr val="0085C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 dirty="0"/>
          </a:p>
        </p:txBody>
      </p:sp>
      <p:pic>
        <p:nvPicPr>
          <p:cNvPr id="16" name="15 Imagen" descr="logo_20131118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-244618"/>
            <a:ext cx="8532440" cy="22895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721"/>
            <a:ext cx="2057400" cy="496855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721"/>
            <a:ext cx="6019800" cy="496855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9"/>
          <p:cNvCxnSpPr/>
          <p:nvPr/>
        </p:nvCxnSpPr>
        <p:spPr>
          <a:xfrm>
            <a:off x="0" y="5949950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9388" y="69850"/>
          <a:ext cx="2133600" cy="622300"/>
        </p:xfrm>
        <a:graphic>
          <a:graphicData uri="http://schemas.openxmlformats.org/presentationml/2006/ole">
            <p:oleObj spid="_x0000_s54277" name="Image" r:id="rId3" imgW="2133785" imgH="621846" progId="">
              <p:embed/>
            </p:oleObj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116013" y="6381750"/>
            <a:ext cx="9350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5191178-3416-4C2A-984B-50375F9EA87D}" type="datetime1">
              <a:rPr lang="es-ES" sz="900">
                <a:solidFill>
                  <a:srgbClr val="003366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25/11/2013</a:t>
            </a:fld>
            <a:endParaRPr lang="es-ES" sz="9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316913" y="6381750"/>
            <a:ext cx="576262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026AF52-74CA-4E5A-9020-D065B4FA1BDB}" type="slidenum">
              <a:rPr lang="es-ES" sz="900">
                <a:solidFill>
                  <a:srgbClr val="003366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sz="9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63" y="6094413"/>
            <a:ext cx="9159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276600" y="6381750"/>
            <a:ext cx="251936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 err="1">
                <a:solidFill>
                  <a:srgbClr val="003366"/>
                </a:solidFill>
                <a:latin typeface="+mn-lt"/>
                <a:cs typeface="+mn-cs"/>
              </a:rPr>
              <a:t>Presenter</a:t>
            </a:r>
            <a:r>
              <a:rPr lang="es-ES" sz="900" dirty="0">
                <a:solidFill>
                  <a:srgbClr val="003366"/>
                </a:solidFill>
                <a:latin typeface="+mn-lt"/>
                <a:cs typeface="+mn-cs"/>
              </a:rPr>
              <a:t> </a:t>
            </a:r>
            <a:r>
              <a:rPr lang="es-ES" sz="900" dirty="0" err="1">
                <a:solidFill>
                  <a:srgbClr val="003366"/>
                </a:solidFill>
                <a:latin typeface="+mn-lt"/>
                <a:cs typeface="+mn-cs"/>
              </a:rPr>
              <a:t>name</a:t>
            </a:r>
            <a:endParaRPr lang="es-ES" sz="9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sp>
        <p:nvSpPr>
          <p:cNvPr id="9" name="AutoShape 2" descr="data:image/jpeg;base64,/9j/4AAQSkZJRgABAQAAAQABAAD/2wCEAAkGBhQQEBUUERQUFRIUFRYTFhcWFBcUGBYZGBUVGRUVFRYXICYeGBslHxcYHy8gIygpLCwsGR8yNTAqNSYrLSkBCQoKDgwOGQ8PGi8kHyQxNS8sLC81Mik0KS8yLy01KjQpKiwtLCosKjYsNCosLCwsLC8sNS40Mi8pLCksLCwsLP/AABEIAMoA+QMBIgACEQEDEQH/xAAcAAEAAgMBAQEAAAAAAAAAAAAABAUDBgcBAgj/xABLEAABAwIDAwcHBwoGAQUBAAABAAIDBBEFEiEGEzEiQVFhcYGRBxQXIzJTkkJSobHC0dIWJDNVcoKTssHTFUNiouPwY3ODs8PhNf/EABoBAQACAwEAAAAAAAAAAAAAAAACAwEEBQb/xAA6EQACAQICBwUHBAEDBQAAAAAAAQIDESExBBJBUWGB8BNxobHBBRQiMpHR4RVSU/EzYqKyIyRCcoL/2gAMAwEAAhEDEQA/AO4oiIAiIgCIiAIiIAiIgCIq/aGsdDSTysID44ZHtJFwC1hIuOfULKV3Yw3ZXLBFwf0t1/vI/wCE1PS3X+8j/hNXQ/TavDrkafv1Pid4RcH9Ldf7yP8AhNT0t1/vI/4TU/TavDrkPfqfE7wi4P6W6/3kf8Jqeluv95H/AAmp+m1eHXIe/U+J3hFwf0t1/vI/4TU9Ldf7yP8AhNT9Nq8OuQ9+p8TvCLg/pbxD3kf8Jq2PYLymT1FY2GrcwtlBawhoZZ/FoNuN7EdpCjPQKsIuTtgSjplOTSOqoiLQNsIiIAiIgCIiAIiIAiIgCIiAIiIAiIgCIiAKBj1aYKWeVoBdHFJIA7UEtaSAQLaaKeoGPVQipZ5HMEgZFI8sd7Lw1pJadDoeHBSh8yIyyZyP0y1fuaX4H/jT0y1fuaX4JPxrz0k0/wCqqTwZ/bT0k0/6qpPBn9td3sV/F4o5Hav+TwZ76Zav3NL8En409MtX7ml+CT8a89JNP+qqTwZ/bT0k0/6qpPBn9tOxX8Xih2r/AJPBnvplq/c0vwSfjT0y1fuaX4JPxrz0k0/6qpPBn9tPSTT/AKqpPBn9tOxX8Xih2r/k8Ge+mWr9zS/BJ+NPTLV+5pfgk/Gvl3lJp7aYXSX7GH/61rNRjoe4uNPCCTezWhoHUABYBWU9HhL5qdvHyKaukVIW1Ja3h5kzGNuqiqfmkEemjWhpDW9Nhde4PtvJTPzthp3P+S57HHL1ts4WPXxX1DtdEyHI2hps54yPaJHdoDm2H/efVVoxhvuIvAfctqMU4uDVl1uNKatNVFG8s29z59bj9B7NY22spYp225beUB8lw0e3uIKs1zjya7bwyyeaMp204LXPZlfmzuFs1+SOVYX/AHV0deZr0nTm42tu7j01Gp2kE/qERFQXBERAEREAREQBERAEREAREQBERAEREAUDHpmMpZ3Sszxtikc9nzmhpLm940U9QMfdGKSczBxi3Um8DfaLMhzBvDW11KHzIjLJnJPyuwn9WfS3715+V+E/qz6W/esXnmBe4rPi/wCRPPMC9xWfF/yLu6sf2z+r+5yNaX7o9cjL+V+E/qz6W/en5X4T+rPpb96xeeYF7is+L/kTzzAvcVnxf8iasf2z+r+41pfuj1yMv5X4T+rPpb96+Zdr8LynLhgzW0u4WvzXsb2WN1ZgdjaCsJ5hmt9O8WtvlpSTZkoBPC4Nh0anVW06MZ7JLvb+5RWryp7nfckevxGAknzcC5vYOsB2BT67HKJ0bWQ0OQj2nulLnO+oDwWPEJsOytEEdTm+W6RzRfsa0kDp4r4w2Sgz3qG1JZbhGW3J6yXCwWy3dKVnhs/H3NNRUZOmr47b5c28ORjo8RpQ8GWmc5g4tbJlJ6r8wWbE8ZpJH3ioxEwcAJHOJ63EqNUzUheTHHM1nMC4OIHWb8VMpZ8NbEd5HVPmPsgOaxg6Lm9z08OrrWZYNTxvu6wMQSadPFLO+PnnyM2zm0NJTTCZ9PIXsIdHkkAsddXX49niu74XiLKiGOaM3ZI0PHeOB6xw7l+cs9N82XxH3rrnky2gpXR+aU7pi6MGT1oaLguGYMs46Am9j0rm+0qN49os/Q6Ps2tZunZpcd/1ub2iIuGdwIiIAiIgCIiAIiIAiIgCIiAIiIAiIgCjYlQieGSJxIbKx0ZItcBzSCRfS+qkosp2d0GrnPfQpSe+qfij/AnoUpPfVPxR/gXQkWx73W/cUe7Uv2nPfQpSe+qfij/AvmTyL0bQSZ6gAAkkuisAOJPIXRFpO32P2/N4zxsZCPEM/qe5X6PV0itNQUjU0t0NGpOpKPdxZzebZOJ8xZTulc0uyszZS53ML2A4q22g8ntPSRsaZZXVLgC4AsyNHObZb9Q15iepbRs7SNo6c1kw5RFoWnnvwPafoFzzqnw6ikxCqOYm7jmkd81vV9QC7GveTd7Qjm9768TzmvVjBLOpUyX7V93s3IrdnPJtHUB0k0j46dgN3ckEkcwJBGnOe5VU+ysTpS2B0paXZWB2UuPMOAGp6Fuu1eNtIFLT6QRaG3yiOvnAPidehS8Ko2YdB5zOLzvFomHiLjieg9J5hpxKiqkortJLGXyx+/ruJtuUuyhLCOM5/bhsW9ms4r5OaekgbvpZTUvFwxpZlb1u5JNh26nh0qvwPyeedyZWOcGj2nkCzR4anoCu6KjmxCpNzdzjme48Gj/ugCtcfxtkEfmlJoxukjxxeecXH0nu4LN5x/6ad5vFvZHrYR7bXvWl8NNYJbZPrN7NhqOPbI0kT8lPLM/Lo5ziwtv0Ns0eKvPJ/sI9tRHVNe9jGE2uB6wEEOaB80g8fDqtNktj99aWcWj4tbwz9Z/0/X2cehNaALDQDQBael6Wqcexhi9rOloGjVq0veKvwxzUV1l5nqIi4h6IIiIAiIgCIiAIiIAiIgCIiAIiIAiIgCIiAIiICBjmKimgdIeI0aOlx4D/ALzArnWz2FurakmQktB3krunXh3n6L9Cl7dYxvp9008iLTtf8o93DxUyuP8Ah9AIhpPUavPO0W1HcOT3kru6PTdGkkvnn4L+sTyml1o6TpDcv8dPPi93N4dxVbU4waqcMj1iYckYHyjwuB18B1WVriEgw2kELD+czC8jhxaOGh/2jvKi7HUDWB9XN+jhBy9bukdl7DrPUqyNkmIVf+qR1z0MaP6AadfetjVi32f/AIQz4vrFmnr1Eu1f+SphHgssO/JcCfsng7TmqZ9IIdRf5Th1c4GmnObDpUHEK2XEKkWBJccsbeZrf+6k9qsNr8UaMtLBpFDo63ynDp6bfWT0KVh0Yw6l37wPOJhaNp+SONyPAnuCa7/zNfFLCK3LrFh04v8A7eLtCOM5b31guOJ5jFa2gg81gPrXC80g46jgOg/UOsrBsdsrvzvZR6pp0HzyPsj6eHSoGz2CurpyXk5Ac8juc3PC/SfvXU4YQxoa0ANaAABwAHALV0mt7vHs4v4nm+vDgb2g6N75PtqitTjhGPXjvZ9AL1EXEPUhERAEREAREQBERAEREAREQBERAEREAREQBERAFXY/inm1O+T5QFm9bjo37+5WK5/5RMTzSMhB0YM7v2ncPAfzLa0Sj21VR2bTQ9oaT7vo8prPJd76uQNjcM39Tnf7EXrHE85+Tfvue5RsVq3V9ZyNczhHGOht9Oznce0q5l/MsLA4S1JuekNI1/22Ha5YdiqZsTZauT2YmlretxGtuuxA/eXbdTGdfd8Meu88uqOFPRcr/FN7v6XixtjVtiZHRxezGAX9braX8S49o6FmwweYULpz+nn5MfSG8x+18KpsIpHV1YM+uZxkkP8Apvc9nM0doWba/E/OKnKz2I/VsA5zeziB1nTsATs/loc5cf7fgO3+fSv/AJgt39LxZ7slhAnmMkv6KLlvJ4E8QD4EnqHWsGM4i+uquSCbkMjb1X07zxP/AOK3x5woqOOlb+kkGeUj6u8i3Y3rUnye4JxqHjpbH9p39PFYlWUVLSH3R64+RKGjOUoaHHvm/TkvFm0YFhDaWFsbdTxcfnOPE/0HUFYIi87KTk3J5s9lThGnFQisEERFEmEREAREQBERAEREAREQBERAEREAREQBERAEREB8ySBoJOgAJJ6AOK5RSsNdXC/+bIXHqaNSO5ost820rt1RvtxfaMfve1/tBWsbCxCMT1LuEUZA7bZj9AA7119CXZ0Z1drwXXeed9ptVtKpaO8l8T67k/qRduMQ3tUWN9mICMAdPF1u/T91Tdpz5rRwUo9ojeSfX/MT8IVXsxSmprWF2vKMr+45te11vFfO0VSaqtfl1u8RM7jlHibnvXQUEpwpbIq779nqzkSquVOrX21Hqruzfoi1wP8ANKCWo4SS+rj+kXHfmP7oUPYrDhJOZX/o4BvCTwv8m/gXfuqRtxMGbmmZ7MLAT2kWF+uwv+8vuX80wto4SVRuenJ92UD41XdypuSzqPw/ouajCsov5aKu+MvzKy5FPUSvrqzTjK+zf9LebwaLnvXVaSlbFG1jBZrQGjuWkeTrDLvfMRo3kN7Tq4+Fh+8t9XP9o1FrqlHKJ1vY1FqnKvP5pvw/sIiLmHdCIiAIiIAiIgCIiAIiIAiIgCIiAIiIAiIgCIiAIiIDRfKTWcqKMcwdIe/kt+pyjzeowdo4OqH3PZe/8rB4qv20qN5WvA1y5WDuAv8ASSp23hyCngHCOO/1NH8h8V6KnC0KNPn9MfNnja9W9XSa274VzdvJM92O9TT1NTztbkaeu17eJYoWw9FvKxpPCMGQ9o0H0kHuU2sO5wiJvAzPzHrFy76msXmy/qaKqn5yN209dvve3wWZNuFSSzk9VeX3MQilUoU3lCOs/wDl9ioqXGsrTb/Nlyjqbew8Gj6FP27qw6pEbfYhYGAcwJFz9GUdybBUwdVZzwiY5/2R9Z8FX0jfO60X/wA2XMf2S65+hXYKrwhHz/CNX4paP/qqS8vyzpGzOH7iljb8otzu7XanwvbuVoiLzE5OcnJ7T3NKmqcFBZJWCIiiWBERAEREAREQBERAEREAREQBERAEREAREQBEXw6Vo4kDtICGL2PtFgdXxjjIwdrgP6r4OIMLXFj2OytLjZwdawPGylqvcRdSO85jT+vxEf66i/dvL/UFn24nzVrx80MaPhB+txXxsVHmrourM7wY7+qx4iN7iDx86oy92fKvUYKv/wCsfX8HhLuWivfKfkvyWm3XIbTQ+7i/C0fyleVfqsHiHPLJmPWLuP2WrBt/NesI+axg+t32ln2v5FLRx9EWY9uVn3lUU18FGO9382bdaVqukzWxavil6HmzPqqGsl5y0RjtsR9bwsfk/ps1Xm+Yxzu82aPoJWQ+rwYf+Wb6nf8AGpnk5AaJ5HEADI25NgPaJuT3KNWVqVaW928kZ0eCekaNT2KOt5v7G9IozcSiPCSM9j2n+qytqGng5p7wvPuLWw9gpxeTMiLy69WCQREQBERAEREAREQBERAFhnqMvBrndTQP6kBZkWUYausCpnxeYexSSu7XxN+pxUCbGK8+xRgftSNd9RCyY3tS6KoZTU8JnqHMMpbvBG1jAbZnPIPPzWU3BMSnlziopjA5tresbK1976tc3o57gcVtJ6sdZwXNvyv6GnKnKbsqkl3Jeer6lFLiGKHhCxvYGH+Z5USR2LO5nDs3IUrCNtKuriEsFAHRkkAmrY32SQdCy/EK4pNo89fLSPjyujjbKx2a+8abAm1hlsTbiedbHayhddnDDn6mo9DU8e2qY8behqb6HFDxM3dK0fU5YH4FiDuImPbMD9pboNob1/mjGZssO+kkzWyXNmsy21J0PEaFU2EbaVdXEJYKAOjJc0E1bG6tJB0LL8QrI6XVtdQivDPLaUy9l0W7OpN87+hrrtlKw8Ynnte0/aXx+R1X7k/Ez8S3HajbdtBPTxyMuye+Z+e27Ac0E5bcocq/EcFYVWPZK2CmyX30ckmfN7OS2mW2t78bqXv+kWT1Vjj9M9pX+i6M21ry8Psc+/I6r9yfiZ+JbBsxgE8MVVnjIc+LKwXacxs/TQ9Y49K+63barhmiifh9nzlwiHncZzZBd2obZuhHFWNZtTLBHTGenySVFS2nLN8H5MxNn5mts7QXt18VirpVecdVpY7nu58Cyh7L0alPXjKV1v4q27iVGxuzs8FTnljLWhjhclp1NrcCetRaLZmp89bI+Ihm+3hOZnDPmva62zHNofNpqaPJm85l3V82XJpfNaxzdmitZpcrS7jYE+AuqHptW7m0viVvPiXR9lUFGMFJ/C788OBoG1GzdTNVyPjiLmHLY5mjgxo5z0gqZtlgM8z4t1GXNZGGkgtGtzpqR1KRgW11XVsjljoQIZD7ZqmaDNlc7KWXNrHTnsvuo2vqDVVEFPR77zfJmd5w2MnOzMLNc3tHHm61Yq9eLirL4Fv7ljiRl7P0eSnjL43fzeGBDxLAZ3YfTwtjJe1xc8Xbp7fPe3ykw/AJ2YdPGYzvZHizbt1Hq9b3t87n5lsWze0LK6HeMa5ha50b2O9pj22zNPiPFVuB7cNqq2SmEZa1u83chdcS7t4Y/KLC1j1ngoe8VrOOqsHrP633k/0+hrKes8Y6q7rW3Zmn/kdV+5PxM/En5HVfuT8TPxLcNs9txhroQ6IyCYuuc+XIGllzaxze1w04L7212zbhsLJMm9Mj8rW58mgaSXXserm51srT9Ilq2iscurmm/Yuiq95ywzy+xpw2RrBwid8bPxLKzZyvHBkg7JQPtLb9odrfNaNlS2PebwxgNz5f0guOVY/UsuHYrWPcRLRtiblcQ7zlkl3D2W2a24v08yi9PrOOs4xt1xJL2No6dlOXXI1FmEYkOG/H/vD8azMpMUHAzd8jD9ZV3T7dNdhjq4x2yZgYs9yHB+QNz257jm50l26aMLbXCO+awEWfUuMmQtDrdRPDmUXpNZ50452y2/UmvZtFZVZ5Xz2fQrGOxYczj27kqRHWYqOMbXdoj/o4KzxTal8czKaCAz1Tmb17N4GMibwu+Qg8+gFte8L6wbagyzupqiEwVLWCQMziRr2E2zMeLX14i39bVOvJq7px+n5uXR0JJ2Vaf1/FiHHiuJDjTRnvA+2pUWNVnyqLwmYPoKg/lpUPmqGU9EZm00hjc4VDWuJHzWObr2XUqXbiP/DXV0TC5rRrG45HB2cMc0mxtYlQld2vTjj37csngXRpNZVpc7esSwhxeU+1STDsdE77QU6CqLuLHt/aA+ySqTE9rd2aaOKLe1FSGubHny5GEXdI91jZo7NbHoWwha01ZX1bX63m3TTv8zf09Ej1ERUl4REQGsbSbHOqJ21NNUOp6ljN3mADmubckNc3v6+zRYNkMfqXVM9HWZHTQBrt5GLNe11iLjgDqDwHPporLFdlGzymVtRVQPIDXbmYtBA4Xa4EeCz4Fs3FRh+7zufIc0kkjs8kh5i5x+pbPaR7PVljuwy57ijUevdYb+PI07yaYfVOpYnsqmsgEryYdw1xIEhzjeE3F9dbaXVntp+a1lFW8GtkNNMeA3ct8rndTTmPgstP5NoY25Y6itY3U5WVJaBfU2AFlfYzgcdXTup5c2RwaCQRmGUgggkHW4HMrJ1ourr3wd74WwfmQjTkqertXG+JQeT9hm85rXcaqd2T/wBKIlkY+g+AVN5M6CqdSxvjqmsgEz7w7hriQJDnG8JuL682l1v2GYcynhZDGLMjaGNvxsBxPSeda3T+TaGNuWOorWNuTlZUlgueJsBZYVaL19l7Wwvgrmeza1eF742zsRdr6BtRilHDJ7EtPVxnvj49o49oCp9m697sSo4Jv09JHVU8nWGhu7f2FtvBbzJg8MlRBOXkyU7XsZywQQ9uVxcOJK+JdnKcVorCS2bJu/aAa4WIuQeJsbceYLMa0VHVe5/XH0Zh0m5ay3+GBVbV/wD9PC/26n/4mrF5TI3ObRBjsjzXQhrsodlJD7OynQ2OtjxWxVuDRVE0E7ic1OXmPK4ZTnaA7NproF8Y7hcM+5M78u6mZMzlht3svYG/Ea8FCFRJw4L1ZKUG1Lj+DTsew6pircONRVecA1NmjcRxZTYXN2ce9b/W/on/ALDv5SouJ4FHUyQSPzZqeTesymwvb5WmoUqolZ7DnNBeCAC4Am+mgKhOprqPDltJwhquXE0nyYUFR5nTSecjzez/AFG4bf25Bbe3ze1yuHUqyvrKuCuxWWj3Z3fm7pGuYXOLdz7UdiBdupIPHu16Bg2FR0VOyGMndx3ALyCdXF2p05yV8UGDRRzzzsJc+oybzlBzeQ0tbYAaaK7t1rzk1dPLDiniV9k9WMb5fbYa5h0sWH4PJURSmUyNfUbwgNzyyWaOSPZ5WUW5rFarHXGkZhrzTVURpX5ZpJYcjHNnPrbOvrqSRcBb07YambBuS6QQb8VAYXgNDgScguPYv8nqVxjWDx1cD4Zb7t4F7GxFiCCDzG4Cyq8E8cbvHuy9WRdKTW6y8erGo7X4f53iUcFr3oakjqL+Q09xAWu09ScShJcL+ZYZK11xwne17Nb8+WO9+ldHo8AibOyoa97pGQClBLw4FgIdc2HtX5/oWPDdl6eEVLYr/nLnul5QNswcC1thyQMzrDrWY14xjbdl438BKlKTvv6Rp21c+8wCkcDqfNRfrDbfWFuuCYfVRFxqals4IGUCBsOU3NzdpN76eCi1Gx9PLRsoy5+7iLSLPGcZSctzbr6F7heyrKeZrxU1T3AGzJakyNNwRcsPFQnUjKDit7eX0x2EowkpX4Lb1c0aVmSeXDtLSYpFKG/+F7d67ToGRvivKVmaaPDtPV4pLKW6foWN3rdBzHMVvlRszT+ftrHOIna3KBmaGnkubmLSL3s4i9+YL6p9l4PPnVrS4zObkPKBYOS1twAL5rNA486t95jbl/uK+xlfn4FLgPJx2vD/AGnRQOZ1sDWg277BeYyM2P0eXi2nlc+3M0iQNv1XV/jWzEVU9khdJFPGC1ksL8jwDxbfUEdRB5+le4LsxFSufIHSSzSWD5ZX55CBwbewAb1ADm6FT2sfm22tblYs7OXy7L38bnPXYjV00mJS0pYI21Z314y+RjTxlYLgHKOYq4xzCYqbZ6VkD94wsbJvPnl8rHF1ubjw5gttw/Z2KF1Q5t3ecvMkgcQ4EkEEAW4WPDVRI9i4RRPo80pgceBeC5ozB2VrraC4vrfiVN6RFtPc1zt9iKoySfFPka5sm/zbEXNqdZKqGJ1NMdAWNYLwAcGkcdONr84XQlT4tsrDUxRRvzjcFro3sdlewtAAIdbqHgOhW7RYcb9Z5+vRa9aanaSzLqcXG6PURFSWhERAEREAREQBeFerwoDiuDUuHf4TI+cxNrBvSwh9pswJ3Vmg3Otuaytscdmp8IOI2sXO328+blFi/nvbLfrWx+TvZkQ0bPOKdjZxJIbvYwvAznKc2p4dak7W4XJNV0DmML2RTudIRazWloF3X5l1JV06rV9rxvweRoRpNU0+C81mUuyzIRijjhulFuPX5c+6MmY5cmbTNa3DmzL72MwmLE2TVlZG2Z8sz2sD+U2ONtg1jAdG8+qtMCw2WhrZIWMc6hmvNGRYiCTXPGecNPEd3WoeCsmwkzQebTT07pXSwvgDXkB1rxvaXAttbjwN1XKV76rxsrO+LW3mTjG1tZYY37/sRMExh1CMTgBLmUQ3sAcS7K17HObHc62By+JXzhGDUAoYqjEzG+aqGd0szjclwJDWO+TZttB0K0wLZV8jK2SrbkkryQWXDjFHlc1gJGhcL3000ChUk1RT0fmU9FNM9jHRRyxCN8bhYhjiXOBZYEDUcyk5Jt6rxur2dtmOPeYSatrLDG31w8B5Qnwuwdm5cHwB8LWuzF4LWvt7R1PDioFKyl/xKl/wj5zvOd1n3W6sNH35N+Nrc9upSsQ2aqBgcFNuy6djoy5jS0kWlLjre2gPSreXDJaPERNTRl1NVcmoY23q5B7M4HXz26z0JGUYxcU/3bcHln6cQ4tyTa3cu71IG3lEcQqYqFp0bDNVPt87KY4L/vE9yssCx0zYPvieWynkD78Q+Jrg4n4b96gUOyTquqqqmq38JdLu4QyV0RMUbQA45DqDxsetRKXAailgxOljjkdE9rn0zrh2YyMyvbcm+YaceglReo4KF8reOfn4GfiUnK2d/wAdcSv8m1Z5hFOyU8k0seIM5tCwiQeIaO5ZvJbTvhqphIbvqKaCqPTd7nn7a+9pNjp5YaBsLXB25ZSVNrcmMiMuzdQLXcFsUWFPjxjetjO4NEIi7TKHNluG9N8oCnUqRlGTvjL0+5CEJJxVsvU1HCpnRY0+pv6uasmoHac4Ywx69bgB+6glMmOR1d+QauSiZ2RwZSQetznKedmqh2G1Xq3NqvPn1kI0zEh7C0jW2oDrLP8AkvNFSYYGxl0sVVHNNa125y50pdrzEgadCm5wzvjbV5W6RhRllb/V4kPa51KMaaa5meHzMWGR0nK3rrGzATwzardtmIaZtOHUbAyF5c8AMcy5vlJLXa35NtegLXsabPBi4qY6aWePzQQ+ryjlGQu+URzAeK2bBcTfOxzpKeSAh1g2QtJcLA5hlJ01t3LVrO9ONty2+hfTVpyvv3epYoiLTNkIiIAiIgCIiAIiIAiIgCIiAIiIAiIgCIiAIiIAiIgCIiAIiIAiIgCIiAIiIAiIgCIiAIiID//Z"/>
          <p:cNvSpPr>
            <a:spLocks noChangeAspect="1" noChangeArrowheads="1"/>
          </p:cNvSpPr>
          <p:nvPr userDrawn="1"/>
        </p:nvSpPr>
        <p:spPr bwMode="auto">
          <a:xfrm>
            <a:off x="63500" y="-935038"/>
            <a:ext cx="2371725" cy="1924051"/>
          </a:xfrm>
          <a:prstGeom prst="rect">
            <a:avLst/>
          </a:prstGeom>
          <a:noFill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9"/>
          <p:cNvCxnSpPr/>
          <p:nvPr/>
        </p:nvCxnSpPr>
        <p:spPr>
          <a:xfrm>
            <a:off x="0" y="5949950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9388" y="69850"/>
          <a:ext cx="2133600" cy="622300"/>
        </p:xfrm>
        <a:graphic>
          <a:graphicData uri="http://schemas.openxmlformats.org/presentationml/2006/ole">
            <p:oleObj spid="_x0000_s55301" name="Image" r:id="rId3" imgW="2133785" imgH="621846" progId="">
              <p:embed/>
            </p:oleObj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116013" y="6381750"/>
            <a:ext cx="9350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5191178-3416-4C2A-984B-50375F9EA87D}" type="datetime1">
              <a:rPr lang="es-ES" sz="900">
                <a:solidFill>
                  <a:srgbClr val="003366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25/11/2013</a:t>
            </a:fld>
            <a:endParaRPr lang="es-ES" sz="9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316913" y="6381750"/>
            <a:ext cx="576262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7BDD21C-6848-4781-B54E-6D32AA7D7B72}" type="slidenum">
              <a:rPr lang="es-ES" sz="900">
                <a:solidFill>
                  <a:srgbClr val="003366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sz="9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63" y="6094413"/>
            <a:ext cx="9159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276600" y="6381750"/>
            <a:ext cx="251936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 err="1">
                <a:solidFill>
                  <a:srgbClr val="003366"/>
                </a:solidFill>
                <a:latin typeface="+mn-lt"/>
                <a:cs typeface="+mn-cs"/>
              </a:rPr>
              <a:t>Presenter</a:t>
            </a:r>
            <a:r>
              <a:rPr lang="es-ES" sz="900" dirty="0">
                <a:solidFill>
                  <a:srgbClr val="003366"/>
                </a:solidFill>
                <a:latin typeface="+mn-lt"/>
                <a:cs typeface="+mn-cs"/>
              </a:rPr>
              <a:t> </a:t>
            </a:r>
            <a:r>
              <a:rPr lang="es-ES" sz="900" dirty="0" err="1">
                <a:solidFill>
                  <a:srgbClr val="003366"/>
                </a:solidFill>
                <a:latin typeface="+mn-lt"/>
                <a:cs typeface="+mn-cs"/>
              </a:rPr>
              <a:t>name</a:t>
            </a:r>
            <a:endParaRPr lang="es-ES" sz="9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sp>
        <p:nvSpPr>
          <p:cNvPr id="9" name="AutoShape 2" descr="data:image/jpeg;base64,/9j/4AAQSkZJRgABAQAAAQABAAD/2wCEAAkGBhQQEBUUERQUFRIUFRYTFhcWFBcUGBYZGBUVGRUVFRYXICYeGBslHxcYHy8gIygpLCwsGR8yNTAqNSYrLSkBCQoKDgwOGQ8PGi8kHyQxNS8sLC81Mik0KS8yLy01KjQpKiwtLCosKjYsNCosLCwsLC8sNS40Mi8pLCksLCwsLP/AABEIAMoA+QMBIgACEQEDEQH/xAAcAAEAAgMBAQEAAAAAAAAAAAAABAUDBgcBAgj/xABLEAABAwIDAwcHBwoGAQUBAAABAAIDBBEFEiEGEzEiQVFhcYGRBxQXIzJTkkJSobHC0dIWJDNVcoKTssHTFUNiouPwY3ODs8PhNf/EABoBAQACAwEAAAAAAAAAAAAAAAACAwEEBQb/xAA6EQACAQICBwUHBAEDBQAAAAAAAQIDESExBBJBUWGB8BNxobHBBRQiMpHR4RVSU/EzYqKyIyRCcoL/2gAMAwEAAhEDEQA/AO4oiIAiIgCIiAIiIAiIgCIq/aGsdDSTysID44ZHtJFwC1hIuOfULKV3Yw3ZXLBFwf0t1/vI/wCE1PS3X+8j/hNXQ/TavDrkafv1Pid4RcH9Ldf7yP8AhNT0t1/vI/4TU/TavDrkPfqfE7wi4P6W6/3kf8Jqeluv95H/AAmp+m1eHXIe/U+J3hFwf0t1/vI/4TU9Ldf7yP8AhNT9Nq8OuQ9+p8TvCLg/pbxD3kf8Jq2PYLymT1FY2GrcwtlBawhoZZ/FoNuN7EdpCjPQKsIuTtgSjplOTSOqoiLQNsIiIAiIgCIiAIiIAiIgCIiAIiIAiIgCIiAKBj1aYKWeVoBdHFJIA7UEtaSAQLaaKeoGPVQipZ5HMEgZFI8sd7Lw1pJadDoeHBSh8yIyyZyP0y1fuaX4H/jT0y1fuaX4JPxrz0k0/wCqqTwZ/bT0k0/6qpPBn9td3sV/F4o5Hav+TwZ76Zav3NL8En409MtX7ml+CT8a89JNP+qqTwZ/bT0k0/6qpPBn9tOxX8Xih2r/AJPBnvplq/c0vwSfjT0y1fuaX4JPxrz0k0/6qpPBn9tPSTT/AKqpPBn9tOxX8Xih2r/k8Ge+mWr9zS/BJ+NPTLV+5pfgk/Gvl3lJp7aYXSX7GH/61rNRjoe4uNPCCTezWhoHUABYBWU9HhL5qdvHyKaukVIW1Ja3h5kzGNuqiqfmkEemjWhpDW9Nhde4PtvJTPzthp3P+S57HHL1ts4WPXxX1DtdEyHI2hps54yPaJHdoDm2H/efVVoxhvuIvAfctqMU4uDVl1uNKatNVFG8s29z59bj9B7NY22spYp225beUB8lw0e3uIKs1zjya7bwyyeaMp204LXPZlfmzuFs1+SOVYX/AHV0deZr0nTm42tu7j01Gp2kE/qERFQXBERAEREAREQBERAEREAREQBERAEREAUDHpmMpZ3Sszxtikc9nzmhpLm940U9QMfdGKSczBxi3Um8DfaLMhzBvDW11KHzIjLJnJPyuwn9WfS3715+V+E/qz6W/esXnmBe4rPi/wCRPPMC9xWfF/yLu6sf2z+r+5yNaX7o9cjL+V+E/qz6W/en5X4T+rPpb96xeeYF7is+L/kTzzAvcVnxf8iasf2z+r+41pfuj1yMv5X4T+rPpb96+Zdr8LynLhgzW0u4WvzXsb2WN1ZgdjaCsJ5hmt9O8WtvlpSTZkoBPC4Nh0anVW06MZ7JLvb+5RWryp7nfckevxGAknzcC5vYOsB2BT67HKJ0bWQ0OQj2nulLnO+oDwWPEJsOytEEdTm+W6RzRfsa0kDp4r4w2Sgz3qG1JZbhGW3J6yXCwWy3dKVnhs/H3NNRUZOmr47b5c28ORjo8RpQ8GWmc5g4tbJlJ6r8wWbE8ZpJH3ioxEwcAJHOJ63EqNUzUheTHHM1nMC4OIHWb8VMpZ8NbEd5HVPmPsgOaxg6Lm9z08OrrWZYNTxvu6wMQSadPFLO+PnnyM2zm0NJTTCZ9PIXsIdHkkAsddXX49niu74XiLKiGOaM3ZI0PHeOB6xw7l+cs9N82XxH3rrnky2gpXR+aU7pi6MGT1oaLguGYMs46Am9j0rm+0qN49os/Q6Ps2tZunZpcd/1ub2iIuGdwIiIAiIgCIiAIiIAiIgCIiAIiIAiIgCjYlQieGSJxIbKx0ZItcBzSCRfS+qkosp2d0GrnPfQpSe+qfij/AnoUpPfVPxR/gXQkWx73W/cUe7Uv2nPfQpSe+qfij/AvmTyL0bQSZ6gAAkkuisAOJPIXRFpO32P2/N4zxsZCPEM/qe5X6PV0itNQUjU0t0NGpOpKPdxZzebZOJ8xZTulc0uyszZS53ML2A4q22g8ntPSRsaZZXVLgC4AsyNHObZb9Q15iepbRs7SNo6c1kw5RFoWnnvwPafoFzzqnw6ikxCqOYm7jmkd81vV9QC7GveTd7Qjm9768TzmvVjBLOpUyX7V93s3IrdnPJtHUB0k0j46dgN3ckEkcwJBGnOe5VU+ysTpS2B0paXZWB2UuPMOAGp6Fuu1eNtIFLT6QRaG3yiOvnAPidehS8Ko2YdB5zOLzvFomHiLjieg9J5hpxKiqkortJLGXyx+/ruJtuUuyhLCOM5/bhsW9ms4r5OaekgbvpZTUvFwxpZlb1u5JNh26nh0qvwPyeedyZWOcGj2nkCzR4anoCu6KjmxCpNzdzjme48Gj/ugCtcfxtkEfmlJoxukjxxeecXH0nu4LN5x/6ad5vFvZHrYR7bXvWl8NNYJbZPrN7NhqOPbI0kT8lPLM/Lo5ziwtv0Ns0eKvPJ/sI9tRHVNe9jGE2uB6wEEOaB80g8fDqtNktj99aWcWj4tbwz9Z/0/X2cehNaALDQDQBael6Wqcexhi9rOloGjVq0veKvwxzUV1l5nqIi4h6IIiIAiIgCIiAIiIAiIgCIiAIiIAiIgCIiAIiICBjmKimgdIeI0aOlx4D/ALzArnWz2FurakmQktB3krunXh3n6L9Cl7dYxvp9008iLTtf8o93DxUyuP8Ah9AIhpPUavPO0W1HcOT3kru6PTdGkkvnn4L+sTyml1o6TpDcv8dPPi93N4dxVbU4waqcMj1iYckYHyjwuB18B1WVriEgw2kELD+czC8jhxaOGh/2jvKi7HUDWB9XN+jhBy9bukdl7DrPUqyNkmIVf+qR1z0MaP6AadfetjVi32f/AIQz4vrFmnr1Eu1f+SphHgssO/JcCfsng7TmqZ9IIdRf5Th1c4GmnObDpUHEK2XEKkWBJccsbeZrf+6k9qsNr8UaMtLBpFDo63ynDp6bfWT0KVh0Yw6l37wPOJhaNp+SONyPAnuCa7/zNfFLCK3LrFh04v8A7eLtCOM5b31guOJ5jFa2gg81gPrXC80g46jgOg/UOsrBsdsrvzvZR6pp0HzyPsj6eHSoGz2CurpyXk5Ac8juc3PC/SfvXU4YQxoa0ANaAABwAHALV0mt7vHs4v4nm+vDgb2g6N75PtqitTjhGPXjvZ9AL1EXEPUhERAEREAREQBERAEREAREQBERAEREAREQBERAFXY/inm1O+T5QFm9bjo37+5WK5/5RMTzSMhB0YM7v2ncPAfzLa0Sj21VR2bTQ9oaT7vo8prPJd76uQNjcM39Tnf7EXrHE85+Tfvue5RsVq3V9ZyNczhHGOht9Oznce0q5l/MsLA4S1JuekNI1/22Ha5YdiqZsTZauT2YmlretxGtuuxA/eXbdTGdfd8Meu88uqOFPRcr/FN7v6XixtjVtiZHRxezGAX9braX8S49o6FmwweYULpz+nn5MfSG8x+18KpsIpHV1YM+uZxkkP8Apvc9nM0doWba/E/OKnKz2I/VsA5zeziB1nTsATs/loc5cf7fgO3+fSv/AJgt39LxZ7slhAnmMkv6KLlvJ4E8QD4EnqHWsGM4i+uquSCbkMjb1X07zxP/AOK3x5woqOOlb+kkGeUj6u8i3Y3rUnye4JxqHjpbH9p39PFYlWUVLSH3R64+RKGjOUoaHHvm/TkvFm0YFhDaWFsbdTxcfnOPE/0HUFYIi87KTk3J5s9lThGnFQisEERFEmEREAREQBERAEREAREQBERAEREAREQBERAEREB8ySBoJOgAJJ6AOK5RSsNdXC/+bIXHqaNSO5ost820rt1RvtxfaMfve1/tBWsbCxCMT1LuEUZA7bZj9AA7119CXZ0Z1drwXXeed9ptVtKpaO8l8T67k/qRduMQ3tUWN9mICMAdPF1u/T91Tdpz5rRwUo9ojeSfX/MT8IVXsxSmprWF2vKMr+45te11vFfO0VSaqtfl1u8RM7jlHibnvXQUEpwpbIq779nqzkSquVOrX21Hqruzfoi1wP8ANKCWo4SS+rj+kXHfmP7oUPYrDhJOZX/o4BvCTwv8m/gXfuqRtxMGbmmZ7MLAT2kWF+uwv+8vuX80wto4SVRuenJ92UD41XdypuSzqPw/ouajCsov5aKu+MvzKy5FPUSvrqzTjK+zf9LebwaLnvXVaSlbFG1jBZrQGjuWkeTrDLvfMRo3kN7Tq4+Fh+8t9XP9o1FrqlHKJ1vY1FqnKvP5pvw/sIiLmHdCIiAIiIAiIgCIiAIiIAiIgCIiAIiIAiIgCIiAIiIDRfKTWcqKMcwdIe/kt+pyjzeowdo4OqH3PZe/8rB4qv20qN5WvA1y5WDuAv8ASSp23hyCngHCOO/1NH8h8V6KnC0KNPn9MfNnja9W9XSa274VzdvJM92O9TT1NTztbkaeu17eJYoWw9FvKxpPCMGQ9o0H0kHuU2sO5wiJvAzPzHrFy76msXmy/qaKqn5yN209dvve3wWZNuFSSzk9VeX3MQilUoU3lCOs/wDl9ioqXGsrTb/Nlyjqbew8Gj6FP27qw6pEbfYhYGAcwJFz9GUdybBUwdVZzwiY5/2R9Z8FX0jfO60X/wA2XMf2S65+hXYKrwhHz/CNX4paP/qqS8vyzpGzOH7iljb8otzu7XanwvbuVoiLzE5OcnJ7T3NKmqcFBZJWCIiiWBERAEREAREQBERAEREAREQBERAEREAREQBEXw6Vo4kDtICGL2PtFgdXxjjIwdrgP6r4OIMLXFj2OytLjZwdawPGylqvcRdSO85jT+vxEf66i/dvL/UFn24nzVrx80MaPhB+txXxsVHmrourM7wY7+qx4iN7iDx86oy92fKvUYKv/wCsfX8HhLuWivfKfkvyWm3XIbTQ+7i/C0fyleVfqsHiHPLJmPWLuP2WrBt/NesI+axg+t32ln2v5FLRx9EWY9uVn3lUU18FGO9382bdaVqukzWxavil6HmzPqqGsl5y0RjtsR9bwsfk/ps1Xm+Yxzu82aPoJWQ+rwYf+Wb6nf8AGpnk5AaJ5HEADI25NgPaJuT3KNWVqVaW928kZ0eCekaNT2KOt5v7G9IozcSiPCSM9j2n+qytqGng5p7wvPuLWw9gpxeTMiLy69WCQREQBERAEREAREQBERAFhnqMvBrndTQP6kBZkWUYausCpnxeYexSSu7XxN+pxUCbGK8+xRgftSNd9RCyY3tS6KoZTU8JnqHMMpbvBG1jAbZnPIPPzWU3BMSnlziopjA5tresbK1976tc3o57gcVtJ6sdZwXNvyv6GnKnKbsqkl3Jeer6lFLiGKHhCxvYGH+Z5USR2LO5nDs3IUrCNtKuriEsFAHRkkAmrY32SQdCy/EK4pNo89fLSPjyujjbKx2a+8abAm1hlsTbiedbHayhddnDDn6mo9DU8e2qY8behqb6HFDxM3dK0fU5YH4FiDuImPbMD9pboNob1/mjGZssO+kkzWyXNmsy21J0PEaFU2EbaVdXEJYKAOjJc0E1bG6tJB0LL8QrI6XVtdQivDPLaUy9l0W7OpN87+hrrtlKw8Ynnte0/aXx+R1X7k/Ez8S3HajbdtBPTxyMuye+Z+e27Ac0E5bcocq/EcFYVWPZK2CmyX30ckmfN7OS2mW2t78bqXv+kWT1Vjj9M9pX+i6M21ry8Psc+/I6r9yfiZ+JbBsxgE8MVVnjIc+LKwXacxs/TQ9Y49K+63barhmiifh9nzlwiHncZzZBd2obZuhHFWNZtTLBHTGenySVFS2nLN8H5MxNn5mts7QXt18VirpVecdVpY7nu58Cyh7L0alPXjKV1v4q27iVGxuzs8FTnljLWhjhclp1NrcCetRaLZmp89bI+Ihm+3hOZnDPmva62zHNofNpqaPJm85l3V82XJpfNaxzdmitZpcrS7jYE+AuqHptW7m0viVvPiXR9lUFGMFJ/C788OBoG1GzdTNVyPjiLmHLY5mjgxo5z0gqZtlgM8z4t1GXNZGGkgtGtzpqR1KRgW11XVsjljoQIZD7ZqmaDNlc7KWXNrHTnsvuo2vqDVVEFPR77zfJmd5w2MnOzMLNc3tHHm61Yq9eLirL4Fv7ljiRl7P0eSnjL43fzeGBDxLAZ3YfTwtjJe1xc8Xbp7fPe3ykw/AJ2YdPGYzvZHizbt1Hq9b3t87n5lsWze0LK6HeMa5ha50b2O9pj22zNPiPFVuB7cNqq2SmEZa1u83chdcS7t4Y/KLC1j1ngoe8VrOOqsHrP633k/0+hrKes8Y6q7rW3Zmn/kdV+5PxM/En5HVfuT8TPxLcNs9txhroQ6IyCYuuc+XIGllzaxze1w04L7212zbhsLJMm9Mj8rW58mgaSXXserm51srT9Ilq2iscurmm/Yuiq95ywzy+xpw2RrBwid8bPxLKzZyvHBkg7JQPtLb9odrfNaNlS2PebwxgNz5f0guOVY/UsuHYrWPcRLRtiblcQ7zlkl3D2W2a24v08yi9PrOOs4xt1xJL2No6dlOXXI1FmEYkOG/H/vD8azMpMUHAzd8jD9ZV3T7dNdhjq4x2yZgYs9yHB+QNz257jm50l26aMLbXCO+awEWfUuMmQtDrdRPDmUXpNZ50452y2/UmvZtFZVZ5Xz2fQrGOxYczj27kqRHWYqOMbXdoj/o4KzxTal8czKaCAz1Tmb17N4GMibwu+Qg8+gFte8L6wbagyzupqiEwVLWCQMziRr2E2zMeLX14i39bVOvJq7px+n5uXR0JJ2Vaf1/FiHHiuJDjTRnvA+2pUWNVnyqLwmYPoKg/lpUPmqGU9EZm00hjc4VDWuJHzWObr2XUqXbiP/DXV0TC5rRrG45HB2cMc0mxtYlQld2vTjj37csngXRpNZVpc7esSwhxeU+1STDsdE77QU6CqLuLHt/aA+ySqTE9rd2aaOKLe1FSGubHny5GEXdI91jZo7NbHoWwha01ZX1bX63m3TTv8zf09Ej1ERUl4REQGsbSbHOqJ21NNUOp6ljN3mADmubckNc3v6+zRYNkMfqXVM9HWZHTQBrt5GLNe11iLjgDqDwHPporLFdlGzymVtRVQPIDXbmYtBA4Xa4EeCz4Fs3FRh+7zufIc0kkjs8kh5i5x+pbPaR7PVljuwy57ijUevdYb+PI07yaYfVOpYnsqmsgEryYdw1xIEhzjeE3F9dbaXVntp+a1lFW8GtkNNMeA3ct8rndTTmPgstP5NoY25Y6itY3U5WVJaBfU2AFlfYzgcdXTup5c2RwaCQRmGUgggkHW4HMrJ1ourr3wd74WwfmQjTkqertXG+JQeT9hm85rXcaqd2T/wBKIlkY+g+AVN5M6CqdSxvjqmsgEz7w7hriQJDnG8JuL682l1v2GYcynhZDGLMjaGNvxsBxPSeda3T+TaGNuWOorWNuTlZUlgueJsBZYVaL19l7Wwvgrmeza1eF742zsRdr6BtRilHDJ7EtPVxnvj49o49oCp9m697sSo4Jv09JHVU8nWGhu7f2FtvBbzJg8MlRBOXkyU7XsZywQQ9uVxcOJK+JdnKcVorCS2bJu/aAa4WIuQeJsbceYLMa0VHVe5/XH0Zh0m5ay3+GBVbV/wD9PC/26n/4mrF5TI3ObRBjsjzXQhrsodlJD7OynQ2OtjxWxVuDRVE0E7ic1OXmPK4ZTnaA7NproF8Y7hcM+5M78u6mZMzlht3svYG/Ea8FCFRJw4L1ZKUG1Lj+DTsew6pircONRVecA1NmjcRxZTYXN2ce9b/W/on/ALDv5SouJ4FHUyQSPzZqeTesymwvb5WmoUqolZ7DnNBeCAC4Am+mgKhOprqPDltJwhquXE0nyYUFR5nTSecjzez/AFG4bf25Bbe3ze1yuHUqyvrKuCuxWWj3Z3fm7pGuYXOLdz7UdiBdupIPHu16Bg2FR0VOyGMndx3ALyCdXF2p05yV8UGDRRzzzsJc+oybzlBzeQ0tbYAaaK7t1rzk1dPLDiniV9k9WMb5fbYa5h0sWH4PJURSmUyNfUbwgNzyyWaOSPZ5WUW5rFarHXGkZhrzTVURpX5ZpJYcjHNnPrbOvrqSRcBb07YambBuS6QQb8VAYXgNDgScguPYv8nqVxjWDx1cD4Zb7t4F7GxFiCCDzG4Cyq8E8cbvHuy9WRdKTW6y8erGo7X4f53iUcFr3oakjqL+Q09xAWu09ScShJcL+ZYZK11xwne17Nb8+WO9+ldHo8AibOyoa97pGQClBLw4FgIdc2HtX5/oWPDdl6eEVLYr/nLnul5QNswcC1thyQMzrDrWY14xjbdl438BKlKTvv6Rp21c+8wCkcDqfNRfrDbfWFuuCYfVRFxqals4IGUCBsOU3NzdpN76eCi1Gx9PLRsoy5+7iLSLPGcZSctzbr6F7heyrKeZrxU1T3AGzJakyNNwRcsPFQnUjKDit7eX0x2EowkpX4Lb1c0aVmSeXDtLSYpFKG/+F7d67ToGRvivKVmaaPDtPV4pLKW6foWN3rdBzHMVvlRszT+ftrHOIna3KBmaGnkubmLSL3s4i9+YL6p9l4PPnVrS4zObkPKBYOS1twAL5rNA486t95jbl/uK+xlfn4FLgPJx2vD/AGnRQOZ1sDWg277BeYyM2P0eXi2nlc+3M0iQNv1XV/jWzEVU9khdJFPGC1ksL8jwDxbfUEdRB5+le4LsxFSufIHSSzSWD5ZX55CBwbewAb1ADm6FT2sfm22tblYs7OXy7L38bnPXYjV00mJS0pYI21Z314y+RjTxlYLgHKOYq4xzCYqbZ6VkD94wsbJvPnl8rHF1ubjw5gttw/Z2KF1Q5t3ecvMkgcQ4EkEEAW4WPDVRI9i4RRPo80pgceBeC5ozB2VrraC4vrfiVN6RFtPc1zt9iKoySfFPka5sm/zbEXNqdZKqGJ1NMdAWNYLwAcGkcdONr84XQlT4tsrDUxRRvzjcFro3sdlewtAAIdbqHgOhW7RYcb9Z5+vRa9aanaSzLqcXG6PURFSWhERAEREAREQBeFerwoDiuDUuHf4TI+cxNrBvSwh9pswJ3Vmg3Otuaytscdmp8IOI2sXO328+blFi/nvbLfrWx+TvZkQ0bPOKdjZxJIbvYwvAznKc2p4dak7W4XJNV0DmML2RTudIRazWloF3X5l1JV06rV9rxvweRoRpNU0+C81mUuyzIRijjhulFuPX5c+6MmY5cmbTNa3DmzL72MwmLE2TVlZG2Z8sz2sD+U2ONtg1jAdG8+qtMCw2WhrZIWMc6hmvNGRYiCTXPGecNPEd3WoeCsmwkzQebTT07pXSwvgDXkB1rxvaXAttbjwN1XKV76rxsrO+LW3mTjG1tZYY37/sRMExh1CMTgBLmUQ3sAcS7K17HObHc62By+JXzhGDUAoYqjEzG+aqGd0szjclwJDWO+TZttB0K0wLZV8jK2SrbkkryQWXDjFHlc1gJGhcL3000ChUk1RT0fmU9FNM9jHRRyxCN8bhYhjiXOBZYEDUcyk5Jt6rxur2dtmOPeYSatrLDG31w8B5Qnwuwdm5cHwB8LWuzF4LWvt7R1PDioFKyl/xKl/wj5zvOd1n3W6sNH35N+Nrc9upSsQ2aqBgcFNuy6djoy5jS0kWlLjre2gPSreXDJaPERNTRl1NVcmoY23q5B7M4HXz26z0JGUYxcU/3bcHln6cQ4tyTa3cu71IG3lEcQqYqFp0bDNVPt87KY4L/vE9yssCx0zYPvieWynkD78Q+Jrg4n4b96gUOyTquqqqmq38JdLu4QyV0RMUbQA45DqDxsetRKXAailgxOljjkdE9rn0zrh2YyMyvbcm+YaceglReo4KF8reOfn4GfiUnK2d/wAdcSv8m1Z5hFOyU8k0seIM5tCwiQeIaO5ZvJbTvhqphIbvqKaCqPTd7nn7a+9pNjp5YaBsLXB25ZSVNrcmMiMuzdQLXcFsUWFPjxjetjO4NEIi7TKHNluG9N8oCnUqRlGTvjL0+5CEJJxVsvU1HCpnRY0+pv6uasmoHac4Ywx69bgB+6glMmOR1d+QauSiZ2RwZSQetznKedmqh2G1Xq3NqvPn1kI0zEh7C0jW2oDrLP8AkvNFSYYGxl0sVVHNNa125y50pdrzEgadCm5wzvjbV5W6RhRllb/V4kPa51KMaaa5meHzMWGR0nK3rrGzATwzardtmIaZtOHUbAyF5c8AMcy5vlJLXa35NtegLXsabPBi4qY6aWePzQQ+ryjlGQu+URzAeK2bBcTfOxzpKeSAh1g2QtJcLA5hlJ01t3LVrO9ONty2+hfTVpyvv3epYoiLTNkIiIAiIgCIiAIiIAiIgCIiAIiIAiIgCIiAIiIAiIgCIiAIiIAiIgCIiAIiIAiIgCIiAIiID//Z"/>
          <p:cNvSpPr>
            <a:spLocks noChangeAspect="1" noChangeArrowheads="1"/>
          </p:cNvSpPr>
          <p:nvPr userDrawn="1"/>
        </p:nvSpPr>
        <p:spPr bwMode="auto">
          <a:xfrm>
            <a:off x="63500" y="-935038"/>
            <a:ext cx="2371725" cy="1924051"/>
          </a:xfrm>
          <a:prstGeom prst="rect">
            <a:avLst/>
          </a:prstGeom>
          <a:noFill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9"/>
          <p:cNvCxnSpPr/>
          <p:nvPr/>
        </p:nvCxnSpPr>
        <p:spPr>
          <a:xfrm>
            <a:off x="0" y="5949950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79388" y="69850"/>
          <a:ext cx="2133600" cy="622300"/>
        </p:xfrm>
        <a:graphic>
          <a:graphicData uri="http://schemas.openxmlformats.org/presentationml/2006/ole">
            <p:oleObj spid="_x0000_s56325" name="Image" r:id="rId3" imgW="2133785" imgH="621846" progId="">
              <p:embed/>
            </p:oleObj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116013" y="6381750"/>
            <a:ext cx="9350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5191178-3416-4C2A-984B-50375F9EA87D}" type="datetime1">
              <a:rPr lang="es-ES" sz="900">
                <a:solidFill>
                  <a:srgbClr val="003366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25/11/2013</a:t>
            </a:fld>
            <a:endParaRPr lang="es-ES" sz="9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316913" y="6381750"/>
            <a:ext cx="576262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3A5C11-6F0E-4782-98A7-1FD6BC70DB0E}" type="slidenum">
              <a:rPr lang="es-ES" sz="900">
                <a:solidFill>
                  <a:srgbClr val="003366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sz="9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63" y="6094413"/>
            <a:ext cx="9159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3276600" y="6381750"/>
            <a:ext cx="251936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 err="1">
                <a:solidFill>
                  <a:srgbClr val="003366"/>
                </a:solidFill>
                <a:latin typeface="+mn-lt"/>
                <a:cs typeface="+mn-cs"/>
              </a:rPr>
              <a:t>Presenter</a:t>
            </a:r>
            <a:r>
              <a:rPr lang="es-ES" sz="900" dirty="0">
                <a:solidFill>
                  <a:srgbClr val="003366"/>
                </a:solidFill>
                <a:latin typeface="+mn-lt"/>
                <a:cs typeface="+mn-cs"/>
              </a:rPr>
              <a:t> </a:t>
            </a:r>
            <a:r>
              <a:rPr lang="es-ES" sz="900" dirty="0" err="1">
                <a:solidFill>
                  <a:srgbClr val="003366"/>
                </a:solidFill>
                <a:latin typeface="+mn-lt"/>
                <a:cs typeface="+mn-cs"/>
              </a:rPr>
              <a:t>name</a:t>
            </a:r>
            <a:endParaRPr lang="es-ES" sz="9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cxnSp>
        <p:nvCxnSpPr>
          <p:cNvPr id="11" name="Straight Connector 6"/>
          <p:cNvCxnSpPr/>
          <p:nvPr userDrawn="1"/>
        </p:nvCxnSpPr>
        <p:spPr>
          <a:xfrm>
            <a:off x="250825" y="1052513"/>
            <a:ext cx="8713788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2" descr="data:image/jpeg;base64,/9j/4AAQSkZJRgABAQAAAQABAAD/2wCEAAkGBhQQEBUUERQUFRIUFRYTFhcWFBcUGBYZGBUVGRUVFRYXICYeGBslHxcYHy8gIygpLCwsGR8yNTAqNSYrLSkBCQoKDgwOGQ8PGi8kHyQxNS8sLC81Mik0KS8yLy01KjQpKiwtLCosKjYsNCosLCwsLC8sNS40Mi8pLCksLCwsLP/AABEIAMoA+QMBIgACEQEDEQH/xAAcAAEAAgMBAQEAAAAAAAAAAAAABAUDBgcBAgj/xABLEAABAwIDAwcHBwoGAQUBAAABAAIDBBEFEiEGEzEiQVFhcYGRBxQXIzJTkkJSobHC0dIWJDNVcoKTssHTFUNiouPwY3ODs8PhNf/EABoBAQACAwEAAAAAAAAAAAAAAAACAwEEBQb/xAA6EQACAQICBwUHBAEDBQAAAAAAAQIDESExBBJBUWGB8BNxobHBBRQiMpHR4RVSU/EzYqKyIyRCcoL/2gAMAwEAAhEDEQA/AO4oiIAiIgCIiAIiIAiIgCIq/aGsdDSTysID44ZHtJFwC1hIuOfULKV3Yw3ZXLBFwf0t1/vI/wCE1PS3X+8j/hNXQ/TavDrkafv1Pid4RcH9Ldf7yP8AhNT0t1/vI/4TU/TavDrkPfqfE7wi4P6W6/3kf8Jqeluv95H/AAmp+m1eHXIe/U+J3hFwf0t1/vI/4TU9Ldf7yP8AhNT9Nq8OuQ9+p8TvCLg/pbxD3kf8Jq2PYLymT1FY2GrcwtlBawhoZZ/FoNuN7EdpCjPQKsIuTtgSjplOTSOqoiLQNsIiIAiIgCIiAIiIAiIgCIiAIiIAiIgCIiAKBj1aYKWeVoBdHFJIA7UEtaSAQLaaKeoGPVQipZ5HMEgZFI8sd7Lw1pJadDoeHBSh8yIyyZyP0y1fuaX4H/jT0y1fuaX4JPxrz0k0/wCqqTwZ/bT0k0/6qpPBn9td3sV/F4o5Hav+TwZ76Zav3NL8En409MtX7ml+CT8a89JNP+qqTwZ/bT0k0/6qpPBn9tOxX8Xih2r/AJPBnvplq/c0vwSfjT0y1fuaX4JPxrz0k0/6qpPBn9tPSTT/AKqpPBn9tOxX8Xih2r/k8Ge+mWr9zS/BJ+NPTLV+5pfgk/Gvl3lJp7aYXSX7GH/61rNRjoe4uNPCCTezWhoHUABYBWU9HhL5qdvHyKaukVIW1Ja3h5kzGNuqiqfmkEemjWhpDW9Nhde4PtvJTPzthp3P+S57HHL1ts4WPXxX1DtdEyHI2hps54yPaJHdoDm2H/efVVoxhvuIvAfctqMU4uDVl1uNKatNVFG8s29z59bj9B7NY22spYp225beUB8lw0e3uIKs1zjya7bwyyeaMp204LXPZlfmzuFs1+SOVYX/AHV0deZr0nTm42tu7j01Gp2kE/qERFQXBERAEREAREQBERAEREAREQBERAEREAUDHpmMpZ3Sszxtikc9nzmhpLm940U9QMfdGKSczBxi3Um8DfaLMhzBvDW11KHzIjLJnJPyuwn9WfS3715+V+E/qz6W/esXnmBe4rPi/wCRPPMC9xWfF/yLu6sf2z+r+5yNaX7o9cjL+V+E/qz6W/en5X4T+rPpb96xeeYF7is+L/kTzzAvcVnxf8iasf2z+r+41pfuj1yMv5X4T+rPpb96+Zdr8LynLhgzW0u4WvzXsb2WN1ZgdjaCsJ5hmt9O8WtvlpSTZkoBPC4Nh0anVW06MZ7JLvb+5RWryp7nfckevxGAknzcC5vYOsB2BT67HKJ0bWQ0OQj2nulLnO+oDwWPEJsOytEEdTm+W6RzRfsa0kDp4r4w2Sgz3qG1JZbhGW3J6yXCwWy3dKVnhs/H3NNRUZOmr47b5c28ORjo8RpQ8GWmc5g4tbJlJ6r8wWbE8ZpJH3ioxEwcAJHOJ63EqNUzUheTHHM1nMC4OIHWb8VMpZ8NbEd5HVPmPsgOaxg6Lm9z08OrrWZYNTxvu6wMQSadPFLO+PnnyM2zm0NJTTCZ9PIXsIdHkkAsddXX49niu74XiLKiGOaM3ZI0PHeOB6xw7l+cs9N82XxH3rrnky2gpXR+aU7pi6MGT1oaLguGYMs46Am9j0rm+0qN49os/Q6Ps2tZunZpcd/1ub2iIuGdwIiIAiIgCIiAIiIAiIgCIiAIiIAiIgCjYlQieGSJxIbKx0ZItcBzSCRfS+qkosp2d0GrnPfQpSe+qfij/AnoUpPfVPxR/gXQkWx73W/cUe7Uv2nPfQpSe+qfij/AvmTyL0bQSZ6gAAkkuisAOJPIXRFpO32P2/N4zxsZCPEM/qe5X6PV0itNQUjU0t0NGpOpKPdxZzebZOJ8xZTulc0uyszZS53ML2A4q22g8ntPSRsaZZXVLgC4AsyNHObZb9Q15iepbRs7SNo6c1kw5RFoWnnvwPafoFzzqnw6ikxCqOYm7jmkd81vV9QC7GveTd7Qjm9768TzmvVjBLOpUyX7V93s3IrdnPJtHUB0k0j46dgN3ckEkcwJBGnOe5VU+ysTpS2B0paXZWB2UuPMOAGp6Fuu1eNtIFLT6QRaG3yiOvnAPidehS8Ko2YdB5zOLzvFomHiLjieg9J5hpxKiqkortJLGXyx+/ruJtuUuyhLCOM5/bhsW9ms4r5OaekgbvpZTUvFwxpZlb1u5JNh26nh0qvwPyeedyZWOcGj2nkCzR4anoCu6KjmxCpNzdzjme48Gj/ugCtcfxtkEfmlJoxukjxxeecXH0nu4LN5x/6ad5vFvZHrYR7bXvWl8NNYJbZPrN7NhqOPbI0kT8lPLM/Lo5ziwtv0Ns0eKvPJ/sI9tRHVNe9jGE2uB6wEEOaB80g8fDqtNktj99aWcWj4tbwz9Z/0/X2cehNaALDQDQBael6Wqcexhi9rOloGjVq0veKvwxzUV1l5nqIi4h6IIiIAiIgCIiAIiIAiIgCIiAIiIAiIgCIiAIiICBjmKimgdIeI0aOlx4D/ALzArnWz2FurakmQktB3krunXh3n6L9Cl7dYxvp9008iLTtf8o93DxUyuP8Ah9AIhpPUavPO0W1HcOT3kru6PTdGkkvnn4L+sTyml1o6TpDcv8dPPi93N4dxVbU4waqcMj1iYckYHyjwuB18B1WVriEgw2kELD+czC8jhxaOGh/2jvKi7HUDWB9XN+jhBy9bukdl7DrPUqyNkmIVf+qR1z0MaP6AadfetjVi32f/AIQz4vrFmnr1Eu1f+SphHgssO/JcCfsng7TmqZ9IIdRf5Th1c4GmnObDpUHEK2XEKkWBJccsbeZrf+6k9qsNr8UaMtLBpFDo63ynDp6bfWT0KVh0Yw6l37wPOJhaNp+SONyPAnuCa7/zNfFLCK3LrFh04v8A7eLtCOM5b31guOJ5jFa2gg81gPrXC80g46jgOg/UOsrBsdsrvzvZR6pp0HzyPsj6eHSoGz2CurpyXk5Ac8juc3PC/SfvXU4YQxoa0ANaAABwAHALV0mt7vHs4v4nm+vDgb2g6N75PtqitTjhGPXjvZ9AL1EXEPUhERAEREAREQBERAEREAREQBERAEREAREQBERAFXY/inm1O+T5QFm9bjo37+5WK5/5RMTzSMhB0YM7v2ncPAfzLa0Sj21VR2bTQ9oaT7vo8prPJd76uQNjcM39Tnf7EXrHE85+Tfvue5RsVq3V9ZyNczhHGOht9Oznce0q5l/MsLA4S1JuekNI1/22Ha5YdiqZsTZauT2YmlretxGtuuxA/eXbdTGdfd8Meu88uqOFPRcr/FN7v6XixtjVtiZHRxezGAX9braX8S49o6FmwweYULpz+nn5MfSG8x+18KpsIpHV1YM+uZxkkP8Apvc9nM0doWba/E/OKnKz2I/VsA5zeziB1nTsATs/loc5cf7fgO3+fSv/AJgt39LxZ7slhAnmMkv6KLlvJ4E8QD4EnqHWsGM4i+uquSCbkMjb1X07zxP/AOK3x5woqOOlb+kkGeUj6u8i3Y3rUnye4JxqHjpbH9p39PFYlWUVLSH3R64+RKGjOUoaHHvm/TkvFm0YFhDaWFsbdTxcfnOPE/0HUFYIi87KTk3J5s9lThGnFQisEERFEmEREAREQBERAEREAREQBERAEREAREQBERAEREB8ySBoJOgAJJ6AOK5RSsNdXC/+bIXHqaNSO5ost820rt1RvtxfaMfve1/tBWsbCxCMT1LuEUZA7bZj9AA7119CXZ0Z1drwXXeed9ptVtKpaO8l8T67k/qRduMQ3tUWN9mICMAdPF1u/T91Tdpz5rRwUo9ojeSfX/MT8IVXsxSmprWF2vKMr+45te11vFfO0VSaqtfl1u8RM7jlHibnvXQUEpwpbIq779nqzkSquVOrX21Hqruzfoi1wP8ANKCWo4SS+rj+kXHfmP7oUPYrDhJOZX/o4BvCTwv8m/gXfuqRtxMGbmmZ7MLAT2kWF+uwv+8vuX80wto4SVRuenJ92UD41XdypuSzqPw/ouajCsov5aKu+MvzKy5FPUSvrqzTjK+zf9LebwaLnvXVaSlbFG1jBZrQGjuWkeTrDLvfMRo3kN7Tq4+Fh+8t9XP9o1FrqlHKJ1vY1FqnKvP5pvw/sIiLmHdCIiAIiIAiIgCIiAIiIAiIgCIiAIiIAiIgCIiAIiIDRfKTWcqKMcwdIe/kt+pyjzeowdo4OqH3PZe/8rB4qv20qN5WvA1y5WDuAv8ASSp23hyCngHCOO/1NH8h8V6KnC0KNPn9MfNnja9W9XSa274VzdvJM92O9TT1NTztbkaeu17eJYoWw9FvKxpPCMGQ9o0H0kHuU2sO5wiJvAzPzHrFy76msXmy/qaKqn5yN209dvve3wWZNuFSSzk9VeX3MQilUoU3lCOs/wDl9ioqXGsrTb/Nlyjqbew8Gj6FP27qw6pEbfYhYGAcwJFz9GUdybBUwdVZzwiY5/2R9Z8FX0jfO60X/wA2XMf2S65+hXYKrwhHz/CNX4paP/qqS8vyzpGzOH7iljb8otzu7XanwvbuVoiLzE5OcnJ7T3NKmqcFBZJWCIiiWBERAEREAREQBERAEREAREQBERAEREAREQBEXw6Vo4kDtICGL2PtFgdXxjjIwdrgP6r4OIMLXFj2OytLjZwdawPGylqvcRdSO85jT+vxEf66i/dvL/UFn24nzVrx80MaPhB+txXxsVHmrourM7wY7+qx4iN7iDx86oy92fKvUYKv/wCsfX8HhLuWivfKfkvyWm3XIbTQ+7i/C0fyleVfqsHiHPLJmPWLuP2WrBt/NesI+axg+t32ln2v5FLRx9EWY9uVn3lUU18FGO9382bdaVqukzWxavil6HmzPqqGsl5y0RjtsR9bwsfk/ps1Xm+Yxzu82aPoJWQ+rwYf+Wb6nf8AGpnk5AaJ5HEADI25NgPaJuT3KNWVqVaW928kZ0eCekaNT2KOt5v7G9IozcSiPCSM9j2n+qytqGng5p7wvPuLWw9gpxeTMiLy69WCQREQBERAEREAREQBERAFhnqMvBrndTQP6kBZkWUYausCpnxeYexSSu7XxN+pxUCbGK8+xRgftSNd9RCyY3tS6KoZTU8JnqHMMpbvBG1jAbZnPIPPzWU3BMSnlziopjA5tresbK1976tc3o57gcVtJ6sdZwXNvyv6GnKnKbsqkl3Jeer6lFLiGKHhCxvYGH+Z5USR2LO5nDs3IUrCNtKuriEsFAHRkkAmrY32SQdCy/EK4pNo89fLSPjyujjbKx2a+8abAm1hlsTbiedbHayhddnDDn6mo9DU8e2qY8behqb6HFDxM3dK0fU5YH4FiDuImPbMD9pboNob1/mjGZssO+kkzWyXNmsy21J0PEaFU2EbaVdXEJYKAOjJc0E1bG6tJB0LL8QrI6XVtdQivDPLaUy9l0W7OpN87+hrrtlKw8Ynnte0/aXx+R1X7k/Ez8S3HajbdtBPTxyMuye+Z+e27Ac0E5bcocq/EcFYVWPZK2CmyX30ckmfN7OS2mW2t78bqXv+kWT1Vjj9M9pX+i6M21ry8Psc+/I6r9yfiZ+JbBsxgE8MVVnjIc+LKwXacxs/TQ9Y49K+63barhmiifh9nzlwiHncZzZBd2obZuhHFWNZtTLBHTGenySVFS2nLN8H5MxNn5mts7QXt18VirpVecdVpY7nu58Cyh7L0alPXjKV1v4q27iVGxuzs8FTnljLWhjhclp1NrcCetRaLZmp89bI+Ihm+3hOZnDPmva62zHNofNpqaPJm85l3V82XJpfNaxzdmitZpcrS7jYE+AuqHptW7m0viVvPiXR9lUFGMFJ/C788OBoG1GzdTNVyPjiLmHLY5mjgxo5z0gqZtlgM8z4t1GXNZGGkgtGtzpqR1KRgW11XVsjljoQIZD7ZqmaDNlc7KWXNrHTnsvuo2vqDVVEFPR77zfJmd5w2MnOzMLNc3tHHm61Yq9eLirL4Fv7ljiRl7P0eSnjL43fzeGBDxLAZ3YfTwtjJe1xc8Xbp7fPe3ykw/AJ2YdPGYzvZHizbt1Hq9b3t87n5lsWze0LK6HeMa5ha50b2O9pj22zNPiPFVuB7cNqq2SmEZa1u83chdcS7t4Y/KLC1j1ngoe8VrOOqsHrP633k/0+hrKes8Y6q7rW3Zmn/kdV+5PxM/En5HVfuT8TPxLcNs9txhroQ6IyCYuuc+XIGllzaxze1w04L7212zbhsLJMm9Mj8rW58mgaSXXserm51srT9Ilq2iscurmm/Yuiq95ywzy+xpw2RrBwid8bPxLKzZyvHBkg7JQPtLb9odrfNaNlS2PebwxgNz5f0guOVY/UsuHYrWPcRLRtiblcQ7zlkl3D2W2a24v08yi9PrOOs4xt1xJL2No6dlOXXI1FmEYkOG/H/vD8azMpMUHAzd8jD9ZV3T7dNdhjq4x2yZgYs9yHB+QNz257jm50l26aMLbXCO+awEWfUuMmQtDrdRPDmUXpNZ50452y2/UmvZtFZVZ5Xz2fQrGOxYczj27kqRHWYqOMbXdoj/o4KzxTal8czKaCAz1Tmb17N4GMibwu+Qg8+gFte8L6wbagyzupqiEwVLWCQMziRr2E2zMeLX14i39bVOvJq7px+n5uXR0JJ2Vaf1/FiHHiuJDjTRnvA+2pUWNVnyqLwmYPoKg/lpUPmqGU9EZm00hjc4VDWuJHzWObr2XUqXbiP/DXV0TC5rRrG45HB2cMc0mxtYlQld2vTjj37csngXRpNZVpc7esSwhxeU+1STDsdE77QU6CqLuLHt/aA+ySqTE9rd2aaOKLe1FSGubHny5GEXdI91jZo7NbHoWwha01ZX1bX63m3TTv8zf09Ej1ERUl4REQGsbSbHOqJ21NNUOp6ljN3mADmubckNc3v6+zRYNkMfqXVM9HWZHTQBrt5GLNe11iLjgDqDwHPporLFdlGzymVtRVQPIDXbmYtBA4Xa4EeCz4Fs3FRh+7zufIc0kkjs8kh5i5x+pbPaR7PVljuwy57ijUevdYb+PI07yaYfVOpYnsqmsgEryYdw1xIEhzjeE3F9dbaXVntp+a1lFW8GtkNNMeA3ct8rndTTmPgstP5NoY25Y6itY3U5WVJaBfU2AFlfYzgcdXTup5c2RwaCQRmGUgggkHW4HMrJ1ourr3wd74WwfmQjTkqertXG+JQeT9hm85rXcaqd2T/wBKIlkY+g+AVN5M6CqdSxvjqmsgEz7w7hriQJDnG8JuL682l1v2GYcynhZDGLMjaGNvxsBxPSeda3T+TaGNuWOorWNuTlZUlgueJsBZYVaL19l7Wwvgrmeza1eF742zsRdr6BtRilHDJ7EtPVxnvj49o49oCp9m697sSo4Jv09JHVU8nWGhu7f2FtvBbzJg8MlRBOXkyU7XsZywQQ9uVxcOJK+JdnKcVorCS2bJu/aAa4WIuQeJsbceYLMa0VHVe5/XH0Zh0m5ay3+GBVbV/wD9PC/26n/4mrF5TI3ObRBjsjzXQhrsodlJD7OynQ2OtjxWxVuDRVE0E7ic1OXmPK4ZTnaA7NproF8Y7hcM+5M78u6mZMzlht3svYG/Ea8FCFRJw4L1ZKUG1Lj+DTsew6pircONRVecA1NmjcRxZTYXN2ce9b/W/on/ALDv5SouJ4FHUyQSPzZqeTesymwvb5WmoUqolZ7DnNBeCAC4Am+mgKhOprqPDltJwhquXE0nyYUFR5nTSecjzez/AFG4bf25Bbe3ze1yuHUqyvrKuCuxWWj3Z3fm7pGuYXOLdz7UdiBdupIPHu16Bg2FR0VOyGMndx3ALyCdXF2p05yV8UGDRRzzzsJc+oybzlBzeQ0tbYAaaK7t1rzk1dPLDiniV9k9WMb5fbYa5h0sWH4PJURSmUyNfUbwgNzyyWaOSPZ5WUW5rFarHXGkZhrzTVURpX5ZpJYcjHNnPrbOvrqSRcBb07YambBuS6QQb8VAYXgNDgScguPYv8nqVxjWDx1cD4Zb7t4F7GxFiCCDzG4Cyq8E8cbvHuy9WRdKTW6y8erGo7X4f53iUcFr3oakjqL+Q09xAWu09ScShJcL+ZYZK11xwne17Nb8+WO9+ldHo8AibOyoa97pGQClBLw4FgIdc2HtX5/oWPDdl6eEVLYr/nLnul5QNswcC1thyQMzrDrWY14xjbdl438BKlKTvv6Rp21c+8wCkcDqfNRfrDbfWFuuCYfVRFxqals4IGUCBsOU3NzdpN76eCi1Gx9PLRsoy5+7iLSLPGcZSctzbr6F7heyrKeZrxU1T3AGzJakyNNwRcsPFQnUjKDit7eX0x2EowkpX4Lb1c0aVmSeXDtLSYpFKG/+F7d67ToGRvivKVmaaPDtPV4pLKW6foWN3rdBzHMVvlRszT+ftrHOIna3KBmaGnkubmLSL3s4i9+YL6p9l4PPnVrS4zObkPKBYOS1twAL5rNA486t95jbl/uK+xlfn4FLgPJx2vD/AGnRQOZ1sDWg277BeYyM2P0eXi2nlc+3M0iQNv1XV/jWzEVU9khdJFPGC1ksL8jwDxbfUEdRB5+le4LsxFSufIHSSzSWD5ZX55CBwbewAb1ADm6FT2sfm22tblYs7OXy7L38bnPXYjV00mJS0pYI21Z314y+RjTxlYLgHKOYq4xzCYqbZ6VkD94wsbJvPnl8rHF1ubjw5gttw/Z2KF1Q5t3ecvMkgcQ4EkEEAW4WPDVRI9i4RRPo80pgceBeC5ozB2VrraC4vrfiVN6RFtPc1zt9iKoySfFPka5sm/zbEXNqdZKqGJ1NMdAWNYLwAcGkcdONr84XQlT4tsrDUxRRvzjcFro3sdlewtAAIdbqHgOhW7RYcb9Z5+vRa9aanaSzLqcXG6PURFSWhERAEREAREQBeFerwoDiuDUuHf4TI+cxNrBvSwh9pswJ3Vmg3Otuaytscdmp8IOI2sXO328+blFi/nvbLfrWx+TvZkQ0bPOKdjZxJIbvYwvAznKc2p4dak7W4XJNV0DmML2RTudIRazWloF3X5l1JV06rV9rxvweRoRpNU0+C81mUuyzIRijjhulFuPX5c+6MmY5cmbTNa3DmzL72MwmLE2TVlZG2Z8sz2sD+U2ONtg1jAdG8+qtMCw2WhrZIWMc6hmvNGRYiCTXPGecNPEd3WoeCsmwkzQebTT07pXSwvgDXkB1rxvaXAttbjwN1XKV76rxsrO+LW3mTjG1tZYY37/sRMExh1CMTgBLmUQ3sAcS7K17HObHc62By+JXzhGDUAoYqjEzG+aqGd0szjclwJDWO+TZttB0K0wLZV8jK2SrbkkryQWXDjFHlc1gJGhcL3000ChUk1RT0fmU9FNM9jHRRyxCN8bhYhjiXOBZYEDUcyk5Jt6rxur2dtmOPeYSatrLDG31w8B5Qnwuwdm5cHwB8LWuzF4LWvt7R1PDioFKyl/xKl/wj5zvOd1n3W6sNH35N+Nrc9upSsQ2aqBgcFNuy6djoy5jS0kWlLjre2gPSreXDJaPERNTRl1NVcmoY23q5B7M4HXz26z0JGUYxcU/3bcHln6cQ4tyTa3cu71IG3lEcQqYqFp0bDNVPt87KY4L/vE9yssCx0zYPvieWynkD78Q+Jrg4n4b96gUOyTquqqqmq38JdLu4QyV0RMUbQA45DqDxsetRKXAailgxOljjkdE9rn0zrh2YyMyvbcm+YaceglReo4KF8reOfn4GfiUnK2d/wAdcSv8m1Z5hFOyU8k0seIM5tCwiQeIaO5ZvJbTvhqphIbvqKaCqPTd7nn7a+9pNjp5YaBsLXB25ZSVNrcmMiMuzdQLXcFsUWFPjxjetjO4NEIi7TKHNluG9N8oCnUqRlGTvjL0+5CEJJxVsvU1HCpnRY0+pv6uasmoHac4Ywx69bgB+6glMmOR1d+QauSiZ2RwZSQetznKedmqh2G1Xq3NqvPn1kI0zEh7C0jW2oDrLP8AkvNFSYYGxl0sVVHNNa125y50pdrzEgadCm5wzvjbV5W6RhRllb/V4kPa51KMaaa5meHzMWGR0nK3rrGzATwzardtmIaZtOHUbAyF5c8AMcy5vlJLXa35NtegLXsabPBi4qY6aWePzQQ+ryjlGQu+URzAeK2bBcTfOxzpKeSAh1g2QtJcLA5hlJ01t3LVrO9ONty2+hfTVpyvv3epYoiLTNkIiIAiIgCIiAIiIAiIgCIiAIiIAiIgCIiAIiIAiIgCIiAIiIAiIgCIiAIiIAiIgCIiAIiID//Z"/>
          <p:cNvSpPr>
            <a:spLocks noChangeAspect="1" noChangeArrowheads="1"/>
          </p:cNvSpPr>
          <p:nvPr userDrawn="1"/>
        </p:nvSpPr>
        <p:spPr bwMode="auto">
          <a:xfrm>
            <a:off x="63500" y="-935038"/>
            <a:ext cx="2371725" cy="1924051"/>
          </a:xfrm>
          <a:prstGeom prst="rect">
            <a:avLst/>
          </a:prstGeom>
          <a:noFill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3" name="TextBox 11"/>
          <p:cNvSpPr txBox="1"/>
          <p:nvPr userDrawn="1"/>
        </p:nvSpPr>
        <p:spPr>
          <a:xfrm>
            <a:off x="241300" y="6021388"/>
            <a:ext cx="27368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3366CC"/>
                </a:solidFill>
                <a:latin typeface="+mn-lt"/>
                <a:cs typeface="+mn-cs"/>
              </a:rPr>
              <a:t>Partner Presentation</a:t>
            </a:r>
            <a:br>
              <a:rPr lang="en-US" sz="1200" b="1" dirty="0">
                <a:solidFill>
                  <a:srgbClr val="3366CC"/>
                </a:solidFill>
                <a:latin typeface="+mn-lt"/>
                <a:cs typeface="+mn-cs"/>
              </a:rPr>
            </a:br>
            <a:r>
              <a:rPr lang="en-US" sz="1200" b="1" dirty="0">
                <a:solidFill>
                  <a:srgbClr val="3366CC"/>
                </a:solidFill>
                <a:latin typeface="+mn-lt"/>
                <a:cs typeface="+mn-cs"/>
              </a:rPr>
              <a:t>INDICATE Kick-Off Meeting</a:t>
            </a:r>
            <a:br>
              <a:rPr lang="en-US" sz="1200" b="1" dirty="0">
                <a:solidFill>
                  <a:srgbClr val="3366CC"/>
                </a:solidFill>
                <a:latin typeface="+mn-lt"/>
                <a:cs typeface="+mn-cs"/>
              </a:rPr>
            </a:br>
            <a:r>
              <a:rPr lang="en-US" sz="1200" b="1" dirty="0">
                <a:solidFill>
                  <a:srgbClr val="3366CC"/>
                </a:solidFill>
                <a:latin typeface="+mn-lt"/>
                <a:cs typeface="+mn-cs"/>
              </a:rPr>
              <a:t>3</a:t>
            </a:r>
            <a:r>
              <a:rPr lang="en-US" sz="1200" b="1" baseline="30000" dirty="0">
                <a:solidFill>
                  <a:srgbClr val="3366CC"/>
                </a:solidFill>
                <a:latin typeface="+mn-lt"/>
                <a:cs typeface="+mn-cs"/>
              </a:rPr>
              <a:t>rd</a:t>
            </a:r>
            <a:r>
              <a:rPr lang="en-US" sz="1200" b="1" dirty="0">
                <a:solidFill>
                  <a:srgbClr val="3366CC"/>
                </a:solidFill>
                <a:latin typeface="+mn-lt"/>
                <a:cs typeface="+mn-cs"/>
              </a:rPr>
              <a:t> &amp; 4</a:t>
            </a:r>
            <a:r>
              <a:rPr lang="en-US" sz="1200" b="1" baseline="30000" dirty="0">
                <a:solidFill>
                  <a:srgbClr val="3366CC"/>
                </a:solidFill>
                <a:latin typeface="+mn-lt"/>
                <a:cs typeface="+mn-cs"/>
              </a:rPr>
              <a:t>th</a:t>
            </a:r>
            <a:r>
              <a:rPr lang="en-US" sz="1200" b="1" dirty="0">
                <a:solidFill>
                  <a:srgbClr val="3366CC"/>
                </a:solidFill>
                <a:latin typeface="+mn-lt"/>
                <a:cs typeface="+mn-cs"/>
              </a:rPr>
              <a:t> October</a:t>
            </a:r>
            <a:br>
              <a:rPr lang="en-US" sz="1200" b="1" dirty="0">
                <a:solidFill>
                  <a:srgbClr val="3366CC"/>
                </a:solidFill>
                <a:latin typeface="+mn-lt"/>
                <a:cs typeface="+mn-cs"/>
              </a:rPr>
            </a:br>
            <a:r>
              <a:rPr lang="en-US" sz="1200" b="1" dirty="0">
                <a:solidFill>
                  <a:srgbClr val="3366CC"/>
                </a:solidFill>
                <a:latin typeface="+mn-lt"/>
                <a:cs typeface="+mn-cs"/>
              </a:rPr>
              <a:t>Glasgow, Scotland</a:t>
            </a:r>
            <a:endParaRPr lang="en-GB" sz="1200" b="1" dirty="0">
              <a:solidFill>
                <a:srgbClr val="3366CC"/>
              </a:solidFill>
              <a:latin typeface="+mn-lt"/>
              <a:cs typeface="+mn-cs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712968" cy="468052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9"/>
          <p:cNvCxnSpPr/>
          <p:nvPr/>
        </p:nvCxnSpPr>
        <p:spPr>
          <a:xfrm>
            <a:off x="0" y="5949950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79388" y="69850"/>
          <a:ext cx="2133600" cy="622300"/>
        </p:xfrm>
        <a:graphic>
          <a:graphicData uri="http://schemas.openxmlformats.org/presentationml/2006/ole">
            <p:oleObj spid="_x0000_s57349" name="Image" r:id="rId3" imgW="2133785" imgH="621846" progId="">
              <p:embed/>
            </p:oleObj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116013" y="6381750"/>
            <a:ext cx="9350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5191178-3416-4C2A-984B-50375F9EA87D}" type="datetime1">
              <a:rPr lang="es-ES" sz="900">
                <a:solidFill>
                  <a:srgbClr val="003366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25/11/2013</a:t>
            </a:fld>
            <a:endParaRPr lang="es-ES" sz="9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316913" y="6381750"/>
            <a:ext cx="576262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58294F1-CE55-487C-9321-C31F26613555}" type="slidenum">
              <a:rPr lang="es-ES" sz="900">
                <a:solidFill>
                  <a:srgbClr val="003366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sz="9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63" y="6094413"/>
            <a:ext cx="9159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3276600" y="6381750"/>
            <a:ext cx="251936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 err="1">
                <a:solidFill>
                  <a:srgbClr val="003366"/>
                </a:solidFill>
                <a:latin typeface="+mn-lt"/>
                <a:cs typeface="+mn-cs"/>
              </a:rPr>
              <a:t>Presenter</a:t>
            </a:r>
            <a:r>
              <a:rPr lang="es-ES" sz="900" dirty="0">
                <a:solidFill>
                  <a:srgbClr val="003366"/>
                </a:solidFill>
                <a:latin typeface="+mn-lt"/>
                <a:cs typeface="+mn-cs"/>
              </a:rPr>
              <a:t> </a:t>
            </a:r>
            <a:r>
              <a:rPr lang="es-ES" sz="900" dirty="0" err="1">
                <a:solidFill>
                  <a:srgbClr val="003366"/>
                </a:solidFill>
                <a:latin typeface="+mn-lt"/>
                <a:cs typeface="+mn-cs"/>
              </a:rPr>
              <a:t>name</a:t>
            </a:r>
            <a:endParaRPr lang="es-ES" sz="9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cxnSp>
        <p:nvCxnSpPr>
          <p:cNvPr id="11" name="Straight Connector 6"/>
          <p:cNvCxnSpPr/>
          <p:nvPr userDrawn="1"/>
        </p:nvCxnSpPr>
        <p:spPr>
          <a:xfrm>
            <a:off x="250825" y="1052513"/>
            <a:ext cx="8713788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2" descr="data:image/jpeg;base64,/9j/4AAQSkZJRgABAQAAAQABAAD/2wCEAAkGBhQQEBUUERQUFRIUFRYTFhcWFBcUGBYZGBUVGRUVFRYXICYeGBslHxcYHy8gIygpLCwsGR8yNTAqNSYrLSkBCQoKDgwOGQ8PGi8kHyQxNS8sLC81Mik0KS8yLy01KjQpKiwtLCosKjYsNCosLCwsLC8sNS40Mi8pLCksLCwsLP/AABEIAMoA+QMBIgACEQEDEQH/xAAcAAEAAgMBAQEAAAAAAAAAAAAABAUDBgcBAgj/xABLEAABAwIDAwcHBwoGAQUBAAABAAIDBBEFEiEGEzEiQVFhcYGRBxQXIzJTkkJSobHC0dIWJDNVcoKTssHTFUNiouPwY3ODs8PhNf/EABoBAQACAwEAAAAAAAAAAAAAAAACAwEEBQb/xAA6EQACAQICBwUHBAEDBQAAAAAAAQIDESExBBJBUWGB8BNxobHBBRQiMpHR4RVSU/EzYqKyIyRCcoL/2gAMAwEAAhEDEQA/AO4oiIAiIgCIiAIiIAiIgCIq/aGsdDSTysID44ZHtJFwC1hIuOfULKV3Yw3ZXLBFwf0t1/vI/wCE1PS3X+8j/hNXQ/TavDrkafv1Pid4RcH9Ldf7yP8AhNT0t1/vI/4TU/TavDrkPfqfE7wi4P6W6/3kf8Jqeluv95H/AAmp+m1eHXIe/U+J3hFwf0t1/vI/4TU9Ldf7yP8AhNT9Nq8OuQ9+p8TvCLg/pbxD3kf8Jq2PYLymT1FY2GrcwtlBawhoZZ/FoNuN7EdpCjPQKsIuTtgSjplOTSOqoiLQNsIiIAiIgCIiAIiIAiIgCIiAIiIAiIgCIiAKBj1aYKWeVoBdHFJIA7UEtaSAQLaaKeoGPVQipZ5HMEgZFI8sd7Lw1pJadDoeHBSh8yIyyZyP0y1fuaX4H/jT0y1fuaX4JPxrz0k0/wCqqTwZ/bT0k0/6qpPBn9td3sV/F4o5Hav+TwZ76Zav3NL8En409MtX7ml+CT8a89JNP+qqTwZ/bT0k0/6qpPBn9tOxX8Xih2r/AJPBnvplq/c0vwSfjT0y1fuaX4JPxrz0k0/6qpPBn9tPSTT/AKqpPBn9tOxX8Xih2r/k8Ge+mWr9zS/BJ+NPTLV+5pfgk/Gvl3lJp7aYXSX7GH/61rNRjoe4uNPCCTezWhoHUABYBWU9HhL5qdvHyKaukVIW1Ja3h5kzGNuqiqfmkEemjWhpDW9Nhde4PtvJTPzthp3P+S57HHL1ts4WPXxX1DtdEyHI2hps54yPaJHdoDm2H/efVVoxhvuIvAfctqMU4uDVl1uNKatNVFG8s29z59bj9B7NY22spYp225beUB8lw0e3uIKs1zjya7bwyyeaMp204LXPZlfmzuFs1+SOVYX/AHV0deZr0nTm42tu7j01Gp2kE/qERFQXBERAEREAREQBERAEREAREQBERAEREAUDHpmMpZ3Sszxtikc9nzmhpLm940U9QMfdGKSczBxi3Um8DfaLMhzBvDW11KHzIjLJnJPyuwn9WfS3715+V+E/qz6W/esXnmBe4rPi/wCRPPMC9xWfF/yLu6sf2z+r+5yNaX7o9cjL+V+E/qz6W/en5X4T+rPpb96xeeYF7is+L/kTzzAvcVnxf8iasf2z+r+41pfuj1yMv5X4T+rPpb96+Zdr8LynLhgzW0u4WvzXsb2WN1ZgdjaCsJ5hmt9O8WtvlpSTZkoBPC4Nh0anVW06MZ7JLvb+5RWryp7nfckevxGAknzcC5vYOsB2BT67HKJ0bWQ0OQj2nulLnO+oDwWPEJsOytEEdTm+W6RzRfsa0kDp4r4w2Sgz3qG1JZbhGW3J6yXCwWy3dKVnhs/H3NNRUZOmr47b5c28ORjo8RpQ8GWmc5g4tbJlJ6r8wWbE8ZpJH3ioxEwcAJHOJ63EqNUzUheTHHM1nMC4OIHWb8VMpZ8NbEd5HVPmPsgOaxg6Lm9z08OrrWZYNTxvu6wMQSadPFLO+PnnyM2zm0NJTTCZ9PIXsIdHkkAsddXX49niu74XiLKiGOaM3ZI0PHeOB6xw7l+cs9N82XxH3rrnky2gpXR+aU7pi6MGT1oaLguGYMs46Am9j0rm+0qN49os/Q6Ps2tZunZpcd/1ub2iIuGdwIiIAiIgCIiAIiIAiIgCIiAIiIAiIgCjYlQieGSJxIbKx0ZItcBzSCRfS+qkosp2d0GrnPfQpSe+qfij/AnoUpPfVPxR/gXQkWx73W/cUe7Uv2nPfQpSe+qfij/AvmTyL0bQSZ6gAAkkuisAOJPIXRFpO32P2/N4zxsZCPEM/qe5X6PV0itNQUjU0t0NGpOpKPdxZzebZOJ8xZTulc0uyszZS53ML2A4q22g8ntPSRsaZZXVLgC4AsyNHObZb9Q15iepbRs7SNo6c1kw5RFoWnnvwPafoFzzqnw6ikxCqOYm7jmkd81vV9QC7GveTd7Qjm9768TzmvVjBLOpUyX7V93s3IrdnPJtHUB0k0j46dgN3ckEkcwJBGnOe5VU+ysTpS2B0paXZWB2UuPMOAGp6Fuu1eNtIFLT6QRaG3yiOvnAPidehS8Ko2YdB5zOLzvFomHiLjieg9J5hpxKiqkortJLGXyx+/ruJtuUuyhLCOM5/bhsW9ms4r5OaekgbvpZTUvFwxpZlb1u5JNh26nh0qvwPyeedyZWOcGj2nkCzR4anoCu6KjmxCpNzdzjme48Gj/ugCtcfxtkEfmlJoxukjxxeecXH0nu4LN5x/6ad5vFvZHrYR7bXvWl8NNYJbZPrN7NhqOPbI0kT8lPLM/Lo5ziwtv0Ns0eKvPJ/sI9tRHVNe9jGE2uB6wEEOaB80g8fDqtNktj99aWcWj4tbwz9Z/0/X2cehNaALDQDQBael6Wqcexhi9rOloGjVq0veKvwxzUV1l5nqIi4h6IIiIAiIgCIiAIiIAiIgCIiAIiIAiIgCIiAIiICBjmKimgdIeI0aOlx4D/ALzArnWz2FurakmQktB3krunXh3n6L9Cl7dYxvp9008iLTtf8o93DxUyuP8Ah9AIhpPUavPO0W1HcOT3kru6PTdGkkvnn4L+sTyml1o6TpDcv8dPPi93N4dxVbU4waqcMj1iYckYHyjwuB18B1WVriEgw2kELD+czC8jhxaOGh/2jvKi7HUDWB9XN+jhBy9bukdl7DrPUqyNkmIVf+qR1z0MaP6AadfetjVi32f/AIQz4vrFmnr1Eu1f+SphHgssO/JcCfsng7TmqZ9IIdRf5Th1c4GmnObDpUHEK2XEKkWBJccsbeZrf+6k9qsNr8UaMtLBpFDo63ynDp6bfWT0KVh0Yw6l37wPOJhaNp+SONyPAnuCa7/zNfFLCK3LrFh04v8A7eLtCOM5b31guOJ5jFa2gg81gPrXC80g46jgOg/UOsrBsdsrvzvZR6pp0HzyPsj6eHSoGz2CurpyXk5Ac8juc3PC/SfvXU4YQxoa0ANaAABwAHALV0mt7vHs4v4nm+vDgb2g6N75PtqitTjhGPXjvZ9AL1EXEPUhERAEREAREQBERAEREAREQBERAEREAREQBERAFXY/inm1O+T5QFm9bjo37+5WK5/5RMTzSMhB0YM7v2ncPAfzLa0Sj21VR2bTQ9oaT7vo8prPJd76uQNjcM39Tnf7EXrHE85+Tfvue5RsVq3V9ZyNczhHGOht9Oznce0q5l/MsLA4S1JuekNI1/22Ha5YdiqZsTZauT2YmlretxGtuuxA/eXbdTGdfd8Meu88uqOFPRcr/FN7v6XixtjVtiZHRxezGAX9braX8S49o6FmwweYULpz+nn5MfSG8x+18KpsIpHV1YM+uZxkkP8Apvc9nM0doWba/E/OKnKz2I/VsA5zeziB1nTsATs/loc5cf7fgO3+fSv/AJgt39LxZ7slhAnmMkv6KLlvJ4E8QD4EnqHWsGM4i+uquSCbkMjb1X07zxP/AOK3x5woqOOlb+kkGeUj6u8i3Y3rUnye4JxqHjpbH9p39PFYlWUVLSH3R64+RKGjOUoaHHvm/TkvFm0YFhDaWFsbdTxcfnOPE/0HUFYIi87KTk3J5s9lThGnFQisEERFEmEREAREQBERAEREAREQBERAEREAREQBERAEREB8ySBoJOgAJJ6AOK5RSsNdXC/+bIXHqaNSO5ost820rt1RvtxfaMfve1/tBWsbCxCMT1LuEUZA7bZj9AA7119CXZ0Z1drwXXeed9ptVtKpaO8l8T67k/qRduMQ3tUWN9mICMAdPF1u/T91Tdpz5rRwUo9ojeSfX/MT8IVXsxSmprWF2vKMr+45te11vFfO0VSaqtfl1u8RM7jlHibnvXQUEpwpbIq779nqzkSquVOrX21Hqruzfoi1wP8ANKCWo4SS+rj+kXHfmP7oUPYrDhJOZX/o4BvCTwv8m/gXfuqRtxMGbmmZ7MLAT2kWF+uwv+8vuX80wto4SVRuenJ92UD41XdypuSzqPw/ouajCsov5aKu+MvzKy5FPUSvrqzTjK+zf9LebwaLnvXVaSlbFG1jBZrQGjuWkeTrDLvfMRo3kN7Tq4+Fh+8t9XP9o1FrqlHKJ1vY1FqnKvP5pvw/sIiLmHdCIiAIiIAiIgCIiAIiIAiIgCIiAIiIAiIgCIiAIiIDRfKTWcqKMcwdIe/kt+pyjzeowdo4OqH3PZe/8rB4qv20qN5WvA1y5WDuAv8ASSp23hyCngHCOO/1NH8h8V6KnC0KNPn9MfNnja9W9XSa274VzdvJM92O9TT1NTztbkaeu17eJYoWw9FvKxpPCMGQ9o0H0kHuU2sO5wiJvAzPzHrFy76msXmy/qaKqn5yN209dvve3wWZNuFSSzk9VeX3MQilUoU3lCOs/wDl9ioqXGsrTb/Nlyjqbew8Gj6FP27qw6pEbfYhYGAcwJFz9GUdybBUwdVZzwiY5/2R9Z8FX0jfO60X/wA2XMf2S65+hXYKrwhHz/CNX4paP/qqS8vyzpGzOH7iljb8otzu7XanwvbuVoiLzE5OcnJ7T3NKmqcFBZJWCIiiWBERAEREAREQBERAEREAREQBERAEREAREQBEXw6Vo4kDtICGL2PtFgdXxjjIwdrgP6r4OIMLXFj2OytLjZwdawPGylqvcRdSO85jT+vxEf66i/dvL/UFn24nzVrx80MaPhB+txXxsVHmrourM7wY7+qx4iN7iDx86oy92fKvUYKv/wCsfX8HhLuWivfKfkvyWm3XIbTQ+7i/C0fyleVfqsHiHPLJmPWLuP2WrBt/NesI+axg+t32ln2v5FLRx9EWY9uVn3lUU18FGO9382bdaVqukzWxavil6HmzPqqGsl5y0RjtsR9bwsfk/ps1Xm+Yxzu82aPoJWQ+rwYf+Wb6nf8AGpnk5AaJ5HEADI25NgPaJuT3KNWVqVaW928kZ0eCekaNT2KOt5v7G9IozcSiPCSM9j2n+qytqGng5p7wvPuLWw9gpxeTMiLy69WCQREQBERAEREAREQBERAFhnqMvBrndTQP6kBZkWUYausCpnxeYexSSu7XxN+pxUCbGK8+xRgftSNd9RCyY3tS6KoZTU8JnqHMMpbvBG1jAbZnPIPPzWU3BMSnlziopjA5tresbK1976tc3o57gcVtJ6sdZwXNvyv6GnKnKbsqkl3Jeer6lFLiGKHhCxvYGH+Z5USR2LO5nDs3IUrCNtKuriEsFAHRkkAmrY32SQdCy/EK4pNo89fLSPjyujjbKx2a+8abAm1hlsTbiedbHayhddnDDn6mo9DU8e2qY8behqb6HFDxM3dK0fU5YH4FiDuImPbMD9pboNob1/mjGZssO+kkzWyXNmsy21J0PEaFU2EbaVdXEJYKAOjJc0E1bG6tJB0LL8QrI6XVtdQivDPLaUy9l0W7OpN87+hrrtlKw8Ynnte0/aXx+R1X7k/Ez8S3HajbdtBPTxyMuye+Z+e27Ac0E5bcocq/EcFYVWPZK2CmyX30ckmfN7OS2mW2t78bqXv+kWT1Vjj9M9pX+i6M21ry8Psc+/I6r9yfiZ+JbBsxgE8MVVnjIc+LKwXacxs/TQ9Y49K+63barhmiifh9nzlwiHncZzZBd2obZuhHFWNZtTLBHTGenySVFS2nLN8H5MxNn5mts7QXt18VirpVecdVpY7nu58Cyh7L0alPXjKV1v4q27iVGxuzs8FTnljLWhjhclp1NrcCetRaLZmp89bI+Ihm+3hOZnDPmva62zHNofNpqaPJm85l3V82XJpfNaxzdmitZpcrS7jYE+AuqHptW7m0viVvPiXR9lUFGMFJ/C788OBoG1GzdTNVyPjiLmHLY5mjgxo5z0gqZtlgM8z4t1GXNZGGkgtGtzpqR1KRgW11XVsjljoQIZD7ZqmaDNlc7KWXNrHTnsvuo2vqDVVEFPR77zfJmd5w2MnOzMLNc3tHHm61Yq9eLirL4Fv7ljiRl7P0eSnjL43fzeGBDxLAZ3YfTwtjJe1xc8Xbp7fPe3ykw/AJ2YdPGYzvZHizbt1Hq9b3t87n5lsWze0LK6HeMa5ha50b2O9pj22zNPiPFVuB7cNqq2SmEZa1u83chdcS7t4Y/KLC1j1ngoe8VrOOqsHrP633k/0+hrKes8Y6q7rW3Zmn/kdV+5PxM/En5HVfuT8TPxLcNs9txhroQ6IyCYuuc+XIGllzaxze1w04L7212zbhsLJMm9Mj8rW58mgaSXXserm51srT9Ilq2iscurmm/Yuiq95ywzy+xpw2RrBwid8bPxLKzZyvHBkg7JQPtLb9odrfNaNlS2PebwxgNz5f0guOVY/UsuHYrWPcRLRtiblcQ7zlkl3D2W2a24v08yi9PrOOs4xt1xJL2No6dlOXXI1FmEYkOG/H/vD8azMpMUHAzd8jD9ZV3T7dNdhjq4x2yZgYs9yHB+QNz257jm50l26aMLbXCO+awEWfUuMmQtDrdRPDmUXpNZ50452y2/UmvZtFZVZ5Xz2fQrGOxYczj27kqRHWYqOMbXdoj/o4KzxTal8czKaCAz1Tmb17N4GMibwu+Qg8+gFte8L6wbagyzupqiEwVLWCQMziRr2E2zMeLX14i39bVOvJq7px+n5uXR0JJ2Vaf1/FiHHiuJDjTRnvA+2pUWNVnyqLwmYPoKg/lpUPmqGU9EZm00hjc4VDWuJHzWObr2XUqXbiP/DXV0TC5rRrG45HB2cMc0mxtYlQld2vTjj37csngXRpNZVpc7esSwhxeU+1STDsdE77QU6CqLuLHt/aA+ySqTE9rd2aaOKLe1FSGubHny5GEXdI91jZo7NbHoWwha01ZX1bX63m3TTv8zf09Ej1ERUl4REQGsbSbHOqJ21NNUOp6ljN3mADmubckNc3v6+zRYNkMfqXVM9HWZHTQBrt5GLNe11iLjgDqDwHPporLFdlGzymVtRVQPIDXbmYtBA4Xa4EeCz4Fs3FRh+7zufIc0kkjs8kh5i5x+pbPaR7PVljuwy57ijUevdYb+PI07yaYfVOpYnsqmsgEryYdw1xIEhzjeE3F9dbaXVntp+a1lFW8GtkNNMeA3ct8rndTTmPgstP5NoY25Y6itY3U5WVJaBfU2AFlfYzgcdXTup5c2RwaCQRmGUgggkHW4HMrJ1ourr3wd74WwfmQjTkqertXG+JQeT9hm85rXcaqd2T/wBKIlkY+g+AVN5M6CqdSxvjqmsgEz7w7hriQJDnG8JuL682l1v2GYcynhZDGLMjaGNvxsBxPSeda3T+TaGNuWOorWNuTlZUlgueJsBZYVaL19l7Wwvgrmeza1eF742zsRdr6BtRilHDJ7EtPVxnvj49o49oCp9m697sSo4Jv09JHVU8nWGhu7f2FtvBbzJg8MlRBOXkyU7XsZywQQ9uVxcOJK+JdnKcVorCS2bJu/aAa4WIuQeJsbceYLMa0VHVe5/XH0Zh0m5ay3+GBVbV/wD9PC/26n/4mrF5TI3ObRBjsjzXQhrsodlJD7OynQ2OtjxWxVuDRVE0E7ic1OXmPK4ZTnaA7NproF8Y7hcM+5M78u6mZMzlht3svYG/Ea8FCFRJw4L1ZKUG1Lj+DTsew6pircONRVecA1NmjcRxZTYXN2ce9b/W/on/ALDv5SouJ4FHUyQSPzZqeTesymwvb5WmoUqolZ7DnNBeCAC4Am+mgKhOprqPDltJwhquXE0nyYUFR5nTSecjzez/AFG4bf25Bbe3ze1yuHUqyvrKuCuxWWj3Z3fm7pGuYXOLdz7UdiBdupIPHu16Bg2FR0VOyGMndx3ALyCdXF2p05yV8UGDRRzzzsJc+oybzlBzeQ0tbYAaaK7t1rzk1dPLDiniV9k9WMb5fbYa5h0sWH4PJURSmUyNfUbwgNzyyWaOSPZ5WUW5rFarHXGkZhrzTVURpX5ZpJYcjHNnPrbOvrqSRcBb07YambBuS6QQb8VAYXgNDgScguPYv8nqVxjWDx1cD4Zb7t4F7GxFiCCDzG4Cyq8E8cbvHuy9WRdKTW6y8erGo7X4f53iUcFr3oakjqL+Q09xAWu09ScShJcL+ZYZK11xwne17Nb8+WO9+ldHo8AibOyoa97pGQClBLw4FgIdc2HtX5/oWPDdl6eEVLYr/nLnul5QNswcC1thyQMzrDrWY14xjbdl438BKlKTvv6Rp21c+8wCkcDqfNRfrDbfWFuuCYfVRFxqals4IGUCBsOU3NzdpN76eCi1Gx9PLRsoy5+7iLSLPGcZSctzbr6F7heyrKeZrxU1T3AGzJakyNNwRcsPFQnUjKDit7eX0x2EowkpX4Lb1c0aVmSeXDtLSYpFKG/+F7d67ToGRvivKVmaaPDtPV4pLKW6foWN3rdBzHMVvlRszT+ftrHOIna3KBmaGnkubmLSL3s4i9+YL6p9l4PPnVrS4zObkPKBYOS1twAL5rNA486t95jbl/uK+xlfn4FLgPJx2vD/AGnRQOZ1sDWg277BeYyM2P0eXi2nlc+3M0iQNv1XV/jWzEVU9khdJFPGC1ksL8jwDxbfUEdRB5+le4LsxFSufIHSSzSWD5ZX55CBwbewAb1ADm6FT2sfm22tblYs7OXy7L38bnPXYjV00mJS0pYI21Z314y+RjTxlYLgHKOYq4xzCYqbZ6VkD94wsbJvPnl8rHF1ubjw5gttw/Z2KF1Q5t3ecvMkgcQ4EkEEAW4WPDVRI9i4RRPo80pgceBeC5ozB2VrraC4vrfiVN6RFtPc1zt9iKoySfFPka5sm/zbEXNqdZKqGJ1NMdAWNYLwAcGkcdONr84XQlT4tsrDUxRRvzjcFro3sdlewtAAIdbqHgOhW7RYcb9Z5+vRa9aanaSzLqcXG6PURFSWhERAEREAREQBeFerwoDiuDUuHf4TI+cxNrBvSwh9pswJ3Vmg3Otuaytscdmp8IOI2sXO328+blFi/nvbLfrWx+TvZkQ0bPOKdjZxJIbvYwvAznKc2p4dak7W4XJNV0DmML2RTudIRazWloF3X5l1JV06rV9rxvweRoRpNU0+C81mUuyzIRijjhulFuPX5c+6MmY5cmbTNa3DmzL72MwmLE2TVlZG2Z8sz2sD+U2ONtg1jAdG8+qtMCw2WhrZIWMc6hmvNGRYiCTXPGecNPEd3WoeCsmwkzQebTT07pXSwvgDXkB1rxvaXAttbjwN1XKV76rxsrO+LW3mTjG1tZYY37/sRMExh1CMTgBLmUQ3sAcS7K17HObHc62By+JXzhGDUAoYqjEzG+aqGd0szjclwJDWO+TZttB0K0wLZV8jK2SrbkkryQWXDjFHlc1gJGhcL3000ChUk1RT0fmU9FNM9jHRRyxCN8bhYhjiXOBZYEDUcyk5Jt6rxur2dtmOPeYSatrLDG31w8B5Qnwuwdm5cHwB8LWuzF4LWvt7R1PDioFKyl/xKl/wj5zvOd1n3W6sNH35N+Nrc9upSsQ2aqBgcFNuy6djoy5jS0kWlLjre2gPSreXDJaPERNTRl1NVcmoY23q5B7M4HXz26z0JGUYxcU/3bcHln6cQ4tyTa3cu71IG3lEcQqYqFp0bDNVPt87KY4L/vE9yssCx0zYPvieWynkD78Q+Jrg4n4b96gUOyTquqqqmq38JdLu4QyV0RMUbQA45DqDxsetRKXAailgxOljjkdE9rn0zrh2YyMyvbcm+YaceglReo4KF8reOfn4GfiUnK2d/wAdcSv8m1Z5hFOyU8k0seIM5tCwiQeIaO5ZvJbTvhqphIbvqKaCqPTd7nn7a+9pNjp5YaBsLXB25ZSVNrcmMiMuzdQLXcFsUWFPjxjetjO4NEIi7TKHNluG9N8oCnUqRlGTvjL0+5CEJJxVsvU1HCpnRY0+pv6uasmoHac4Ywx69bgB+6glMmOR1d+QauSiZ2RwZSQetznKedmqh2G1Xq3NqvPn1kI0zEh7C0jW2oDrLP8AkvNFSYYGxl0sVVHNNa125y50pdrzEgadCm5wzvjbV5W6RhRllb/V4kPa51KMaaa5meHzMWGR0nK3rrGzATwzardtmIaZtOHUbAyF5c8AMcy5vlJLXa35NtegLXsabPBi4qY6aWePzQQ+ryjlGQu+URzAeK2bBcTfOxzpKeSAh1g2QtJcLA5hlJ01t3LVrO9ONty2+hfTVpyvv3epYoiLTNkIiIAiIgCIiAIiIAiIgCIiAIiIAiIgCIiAIiIAiIgCIiAIiIAiIgCIiAIiIAiIgCIiAIiID//Z"/>
          <p:cNvSpPr>
            <a:spLocks noChangeAspect="1" noChangeArrowheads="1"/>
          </p:cNvSpPr>
          <p:nvPr userDrawn="1"/>
        </p:nvSpPr>
        <p:spPr bwMode="auto">
          <a:xfrm>
            <a:off x="63500" y="-935038"/>
            <a:ext cx="2371725" cy="1924051"/>
          </a:xfrm>
          <a:prstGeom prst="rect">
            <a:avLst/>
          </a:prstGeom>
          <a:noFill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3" name="TextBox 11"/>
          <p:cNvSpPr txBox="1"/>
          <p:nvPr userDrawn="1"/>
        </p:nvSpPr>
        <p:spPr>
          <a:xfrm>
            <a:off x="241300" y="6021388"/>
            <a:ext cx="27368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3366CC"/>
                </a:solidFill>
                <a:latin typeface="+mn-lt"/>
                <a:cs typeface="+mn-cs"/>
              </a:rPr>
              <a:t>Partner Presentation</a:t>
            </a:r>
            <a:br>
              <a:rPr lang="en-US" sz="1200" b="1" dirty="0">
                <a:solidFill>
                  <a:srgbClr val="3366CC"/>
                </a:solidFill>
                <a:latin typeface="+mn-lt"/>
                <a:cs typeface="+mn-cs"/>
              </a:rPr>
            </a:br>
            <a:r>
              <a:rPr lang="en-US" sz="1200" b="1" dirty="0">
                <a:solidFill>
                  <a:srgbClr val="3366CC"/>
                </a:solidFill>
                <a:latin typeface="+mn-lt"/>
                <a:cs typeface="+mn-cs"/>
              </a:rPr>
              <a:t>INDICATE Kick-Off Meeting</a:t>
            </a:r>
            <a:br>
              <a:rPr lang="en-US" sz="1200" b="1" dirty="0">
                <a:solidFill>
                  <a:srgbClr val="3366CC"/>
                </a:solidFill>
                <a:latin typeface="+mn-lt"/>
                <a:cs typeface="+mn-cs"/>
              </a:rPr>
            </a:br>
            <a:r>
              <a:rPr lang="en-US" sz="1200" b="1" dirty="0">
                <a:solidFill>
                  <a:srgbClr val="3366CC"/>
                </a:solidFill>
                <a:latin typeface="+mn-lt"/>
                <a:cs typeface="+mn-cs"/>
              </a:rPr>
              <a:t>3</a:t>
            </a:r>
            <a:r>
              <a:rPr lang="en-US" sz="1200" b="1" baseline="30000" dirty="0">
                <a:solidFill>
                  <a:srgbClr val="3366CC"/>
                </a:solidFill>
                <a:latin typeface="+mn-lt"/>
                <a:cs typeface="+mn-cs"/>
              </a:rPr>
              <a:t>rd</a:t>
            </a:r>
            <a:r>
              <a:rPr lang="en-US" sz="1200" b="1" dirty="0">
                <a:solidFill>
                  <a:srgbClr val="3366CC"/>
                </a:solidFill>
                <a:latin typeface="+mn-lt"/>
                <a:cs typeface="+mn-cs"/>
              </a:rPr>
              <a:t> &amp; 4</a:t>
            </a:r>
            <a:r>
              <a:rPr lang="en-US" sz="1200" b="1" baseline="30000" dirty="0">
                <a:solidFill>
                  <a:srgbClr val="3366CC"/>
                </a:solidFill>
                <a:latin typeface="+mn-lt"/>
                <a:cs typeface="+mn-cs"/>
              </a:rPr>
              <a:t>th</a:t>
            </a:r>
            <a:r>
              <a:rPr lang="en-US" sz="1200" b="1" dirty="0">
                <a:solidFill>
                  <a:srgbClr val="3366CC"/>
                </a:solidFill>
                <a:latin typeface="+mn-lt"/>
                <a:cs typeface="+mn-cs"/>
              </a:rPr>
              <a:t> October</a:t>
            </a:r>
            <a:br>
              <a:rPr lang="en-US" sz="1200" b="1" dirty="0">
                <a:solidFill>
                  <a:srgbClr val="3366CC"/>
                </a:solidFill>
                <a:latin typeface="+mn-lt"/>
                <a:cs typeface="+mn-cs"/>
              </a:rPr>
            </a:br>
            <a:r>
              <a:rPr lang="en-US" sz="1200" b="1" dirty="0">
                <a:solidFill>
                  <a:srgbClr val="3366CC"/>
                </a:solidFill>
                <a:latin typeface="+mn-lt"/>
                <a:cs typeface="+mn-cs"/>
              </a:rPr>
              <a:t>Glasgow, Scotland</a:t>
            </a:r>
            <a:endParaRPr lang="en-GB" sz="1200" b="1" dirty="0">
              <a:solidFill>
                <a:srgbClr val="3366CC"/>
              </a:solidFill>
              <a:latin typeface="+mn-lt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2401888" y="58738"/>
            <a:ext cx="6742112" cy="706437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s-ES" sz="320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Haga clic para modificar el estilo de título del patrón</a:t>
            </a:r>
            <a:endParaRPr lang="en-GB" sz="3200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712968" cy="468052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9"/>
          <p:cNvCxnSpPr/>
          <p:nvPr/>
        </p:nvCxnSpPr>
        <p:spPr>
          <a:xfrm>
            <a:off x="0" y="5949950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9388" y="69850"/>
          <a:ext cx="2133600" cy="622300"/>
        </p:xfrm>
        <a:graphic>
          <a:graphicData uri="http://schemas.openxmlformats.org/presentationml/2006/ole">
            <p:oleObj spid="_x0000_s58373" name="Image" r:id="rId3" imgW="2133785" imgH="621846" progId="">
              <p:embed/>
            </p:oleObj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116013" y="6381750"/>
            <a:ext cx="9350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5191178-3416-4C2A-984B-50375F9EA87D}" type="datetime1">
              <a:rPr lang="es-ES" sz="900">
                <a:solidFill>
                  <a:srgbClr val="003366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25/11/2013</a:t>
            </a:fld>
            <a:endParaRPr lang="es-ES" sz="9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316913" y="6381750"/>
            <a:ext cx="576262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C9CE4D2-E301-43D4-8950-EC9B4F78A5C4}" type="slidenum">
              <a:rPr lang="es-ES" sz="900">
                <a:solidFill>
                  <a:srgbClr val="003366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sz="9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63" y="6094413"/>
            <a:ext cx="9159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276600" y="6381750"/>
            <a:ext cx="251936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 err="1">
                <a:solidFill>
                  <a:srgbClr val="003366"/>
                </a:solidFill>
                <a:latin typeface="+mn-lt"/>
                <a:cs typeface="+mn-cs"/>
              </a:rPr>
              <a:t>Presenter</a:t>
            </a:r>
            <a:r>
              <a:rPr lang="es-ES" sz="900" dirty="0">
                <a:solidFill>
                  <a:srgbClr val="003366"/>
                </a:solidFill>
                <a:latin typeface="+mn-lt"/>
                <a:cs typeface="+mn-cs"/>
              </a:rPr>
              <a:t> </a:t>
            </a:r>
            <a:r>
              <a:rPr lang="es-ES" sz="900" dirty="0" err="1">
                <a:solidFill>
                  <a:srgbClr val="003366"/>
                </a:solidFill>
                <a:latin typeface="+mn-lt"/>
                <a:cs typeface="+mn-cs"/>
              </a:rPr>
              <a:t>name</a:t>
            </a:r>
            <a:endParaRPr lang="es-ES" sz="9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sp>
        <p:nvSpPr>
          <p:cNvPr id="9" name="AutoShape 2" descr="data:image/jpeg;base64,/9j/4AAQSkZJRgABAQAAAQABAAD/2wCEAAkGBhQQEBUUERQUFRIUFRYTFhcWFBcUGBYZGBUVGRUVFRYXICYeGBslHxcYHy8gIygpLCwsGR8yNTAqNSYrLSkBCQoKDgwOGQ8PGi8kHyQxNS8sLC81Mik0KS8yLy01KjQpKiwtLCosKjYsNCosLCwsLC8sNS40Mi8pLCksLCwsLP/AABEIAMoA+QMBIgACEQEDEQH/xAAcAAEAAgMBAQEAAAAAAAAAAAAABAUDBgcBAgj/xABLEAABAwIDAwcHBwoGAQUBAAABAAIDBBEFEiEGEzEiQVFhcYGRBxQXIzJTkkJSobHC0dIWJDNVcoKTssHTFUNiouPwY3ODs8PhNf/EABoBAQACAwEAAAAAAAAAAAAAAAACAwEEBQb/xAA6EQACAQICBwUHBAEDBQAAAAAAAQIDESExBBJBUWGB8BNxobHBBRQiMpHR4RVSU/EzYqKyIyRCcoL/2gAMAwEAAhEDEQA/AO4oiIAiIgCIiAIiIAiIgCIq/aGsdDSTysID44ZHtJFwC1hIuOfULKV3Yw3ZXLBFwf0t1/vI/wCE1PS3X+8j/hNXQ/TavDrkafv1Pid4RcH9Ldf7yP8AhNT0t1/vI/4TU/TavDrkPfqfE7wi4P6W6/3kf8Jqeluv95H/AAmp+m1eHXIe/U+J3hFwf0t1/vI/4TU9Ldf7yP8AhNT9Nq8OuQ9+p8TvCLg/pbxD3kf8Jq2PYLymT1FY2GrcwtlBawhoZZ/FoNuN7EdpCjPQKsIuTtgSjplOTSOqoiLQNsIiIAiIgCIiAIiIAiIgCIiAIiIAiIgCIiAKBj1aYKWeVoBdHFJIA7UEtaSAQLaaKeoGPVQipZ5HMEgZFI8sd7Lw1pJadDoeHBSh8yIyyZyP0y1fuaX4H/jT0y1fuaX4JPxrz0k0/wCqqTwZ/bT0k0/6qpPBn9td3sV/F4o5Hav+TwZ76Zav3NL8En409MtX7ml+CT8a89JNP+qqTwZ/bT0k0/6qpPBn9tOxX8Xih2r/AJPBnvplq/c0vwSfjT0y1fuaX4JPxrz0k0/6qpPBn9tPSTT/AKqpPBn9tOxX8Xih2r/k8Ge+mWr9zS/BJ+NPTLV+5pfgk/Gvl3lJp7aYXSX7GH/61rNRjoe4uNPCCTezWhoHUABYBWU9HhL5qdvHyKaukVIW1Ja3h5kzGNuqiqfmkEemjWhpDW9Nhde4PtvJTPzthp3P+S57HHL1ts4WPXxX1DtdEyHI2hps54yPaJHdoDm2H/efVVoxhvuIvAfctqMU4uDVl1uNKatNVFG8s29z59bj9B7NY22spYp225beUB8lw0e3uIKs1zjya7bwyyeaMp204LXPZlfmzuFs1+SOVYX/AHV0deZr0nTm42tu7j01Gp2kE/qERFQXBERAEREAREQBERAEREAREQBERAEREAUDHpmMpZ3Sszxtikc9nzmhpLm940U9QMfdGKSczBxi3Um8DfaLMhzBvDW11KHzIjLJnJPyuwn9WfS3715+V+E/qz6W/esXnmBe4rPi/wCRPPMC9xWfF/yLu6sf2z+r+5yNaX7o9cjL+V+E/qz6W/en5X4T+rPpb96xeeYF7is+L/kTzzAvcVnxf8iasf2z+r+41pfuj1yMv5X4T+rPpb96+Zdr8LynLhgzW0u4WvzXsb2WN1ZgdjaCsJ5hmt9O8WtvlpSTZkoBPC4Nh0anVW06MZ7JLvb+5RWryp7nfckevxGAknzcC5vYOsB2BT67HKJ0bWQ0OQj2nulLnO+oDwWPEJsOytEEdTm+W6RzRfsa0kDp4r4w2Sgz3qG1JZbhGW3J6yXCwWy3dKVnhs/H3NNRUZOmr47b5c28ORjo8RpQ8GWmc5g4tbJlJ6r8wWbE8ZpJH3ioxEwcAJHOJ63EqNUzUheTHHM1nMC4OIHWb8VMpZ8NbEd5HVPmPsgOaxg6Lm9z08OrrWZYNTxvu6wMQSadPFLO+PnnyM2zm0NJTTCZ9PIXsIdHkkAsddXX49niu74XiLKiGOaM3ZI0PHeOB6xw7l+cs9N82XxH3rrnky2gpXR+aU7pi6MGT1oaLguGYMs46Am9j0rm+0qN49os/Q6Ps2tZunZpcd/1ub2iIuGdwIiIAiIgCIiAIiIAiIgCIiAIiIAiIgCjYlQieGSJxIbKx0ZItcBzSCRfS+qkosp2d0GrnPfQpSe+qfij/AnoUpPfVPxR/gXQkWx73W/cUe7Uv2nPfQpSe+qfij/AvmTyL0bQSZ6gAAkkuisAOJPIXRFpO32P2/N4zxsZCPEM/qe5X6PV0itNQUjU0t0NGpOpKPdxZzebZOJ8xZTulc0uyszZS53ML2A4q22g8ntPSRsaZZXVLgC4AsyNHObZb9Q15iepbRs7SNo6c1kw5RFoWnnvwPafoFzzqnw6ikxCqOYm7jmkd81vV9QC7GveTd7Qjm9768TzmvVjBLOpUyX7V93s3IrdnPJtHUB0k0j46dgN3ckEkcwJBGnOe5VU+ysTpS2B0paXZWB2UuPMOAGp6Fuu1eNtIFLT6QRaG3yiOvnAPidehS8Ko2YdB5zOLzvFomHiLjieg9J5hpxKiqkortJLGXyx+/ruJtuUuyhLCOM5/bhsW9ms4r5OaekgbvpZTUvFwxpZlb1u5JNh26nh0qvwPyeedyZWOcGj2nkCzR4anoCu6KjmxCpNzdzjme48Gj/ugCtcfxtkEfmlJoxukjxxeecXH0nu4LN5x/6ad5vFvZHrYR7bXvWl8NNYJbZPrN7NhqOPbI0kT8lPLM/Lo5ziwtv0Ns0eKvPJ/sI9tRHVNe9jGE2uB6wEEOaB80g8fDqtNktj99aWcWj4tbwz9Z/0/X2cehNaALDQDQBael6Wqcexhi9rOloGjVq0veKvwxzUV1l5nqIi4h6IIiIAiIgCIiAIiIAiIgCIiAIiIAiIgCIiAIiICBjmKimgdIeI0aOlx4D/ALzArnWz2FurakmQktB3krunXh3n6L9Cl7dYxvp9008iLTtf8o93DxUyuP8Ah9AIhpPUavPO0W1HcOT3kru6PTdGkkvnn4L+sTyml1o6TpDcv8dPPi93N4dxVbU4waqcMj1iYckYHyjwuB18B1WVriEgw2kELD+czC8jhxaOGh/2jvKi7HUDWB9XN+jhBy9bukdl7DrPUqyNkmIVf+qR1z0MaP6AadfetjVi32f/AIQz4vrFmnr1Eu1f+SphHgssO/JcCfsng7TmqZ9IIdRf5Th1c4GmnObDpUHEK2XEKkWBJccsbeZrf+6k9qsNr8UaMtLBpFDo63ynDp6bfWT0KVh0Yw6l37wPOJhaNp+SONyPAnuCa7/zNfFLCK3LrFh04v8A7eLtCOM5b31guOJ5jFa2gg81gPrXC80g46jgOg/UOsrBsdsrvzvZR6pp0HzyPsj6eHSoGz2CurpyXk5Ac8juc3PC/SfvXU4YQxoa0ANaAABwAHALV0mt7vHs4v4nm+vDgb2g6N75PtqitTjhGPXjvZ9AL1EXEPUhERAEREAREQBERAEREAREQBERAEREAREQBERAFXY/inm1O+T5QFm9bjo37+5WK5/5RMTzSMhB0YM7v2ncPAfzLa0Sj21VR2bTQ9oaT7vo8prPJd76uQNjcM39Tnf7EXrHE85+Tfvue5RsVq3V9ZyNczhHGOht9Oznce0q5l/MsLA4S1JuekNI1/22Ha5YdiqZsTZauT2YmlretxGtuuxA/eXbdTGdfd8Meu88uqOFPRcr/FN7v6XixtjVtiZHRxezGAX9braX8S49o6FmwweYULpz+nn5MfSG8x+18KpsIpHV1YM+uZxkkP8Apvc9nM0doWba/E/OKnKz2I/VsA5zeziB1nTsATs/loc5cf7fgO3+fSv/AJgt39LxZ7slhAnmMkv6KLlvJ4E8QD4EnqHWsGM4i+uquSCbkMjb1X07zxP/AOK3x5woqOOlb+kkGeUj6u8i3Y3rUnye4JxqHjpbH9p39PFYlWUVLSH3R64+RKGjOUoaHHvm/TkvFm0YFhDaWFsbdTxcfnOPE/0HUFYIi87KTk3J5s9lThGnFQisEERFEmEREAREQBERAEREAREQBERAEREAREQBERAEREB8ySBoJOgAJJ6AOK5RSsNdXC/+bIXHqaNSO5ost820rt1RvtxfaMfve1/tBWsbCxCMT1LuEUZA7bZj9AA7119CXZ0Z1drwXXeed9ptVtKpaO8l8T67k/qRduMQ3tUWN9mICMAdPF1u/T91Tdpz5rRwUo9ojeSfX/MT8IVXsxSmprWF2vKMr+45te11vFfO0VSaqtfl1u8RM7jlHibnvXQUEpwpbIq779nqzkSquVOrX21Hqruzfoi1wP8ANKCWo4SS+rj+kXHfmP7oUPYrDhJOZX/o4BvCTwv8m/gXfuqRtxMGbmmZ7MLAT2kWF+uwv+8vuX80wto4SVRuenJ92UD41XdypuSzqPw/ouajCsov5aKu+MvzKy5FPUSvrqzTjK+zf9LebwaLnvXVaSlbFG1jBZrQGjuWkeTrDLvfMRo3kN7Tq4+Fh+8t9XP9o1FrqlHKJ1vY1FqnKvP5pvw/sIiLmHdCIiAIiIAiIgCIiAIiIAiIgCIiAIiIAiIgCIiAIiIDRfKTWcqKMcwdIe/kt+pyjzeowdo4OqH3PZe/8rB4qv20qN5WvA1y5WDuAv8ASSp23hyCngHCOO/1NH8h8V6KnC0KNPn9MfNnja9W9XSa274VzdvJM92O9TT1NTztbkaeu17eJYoWw9FvKxpPCMGQ9o0H0kHuU2sO5wiJvAzPzHrFy76msXmy/qaKqn5yN209dvve3wWZNuFSSzk9VeX3MQilUoU3lCOs/wDl9ioqXGsrTb/Nlyjqbew8Gj6FP27qw6pEbfYhYGAcwJFz9GUdybBUwdVZzwiY5/2R9Z8FX0jfO60X/wA2XMf2S65+hXYKrwhHz/CNX4paP/qqS8vyzpGzOH7iljb8otzu7XanwvbuVoiLzE5OcnJ7T3NKmqcFBZJWCIiiWBERAEREAREQBERAEREAREQBERAEREAREQBEXw6Vo4kDtICGL2PtFgdXxjjIwdrgP6r4OIMLXFj2OytLjZwdawPGylqvcRdSO85jT+vxEf66i/dvL/UFn24nzVrx80MaPhB+txXxsVHmrourM7wY7+qx4iN7iDx86oy92fKvUYKv/wCsfX8HhLuWivfKfkvyWm3XIbTQ+7i/C0fyleVfqsHiHPLJmPWLuP2WrBt/NesI+axg+t32ln2v5FLRx9EWY9uVn3lUU18FGO9382bdaVqukzWxavil6HmzPqqGsl5y0RjtsR9bwsfk/ps1Xm+Yxzu82aPoJWQ+rwYf+Wb6nf8AGpnk5AaJ5HEADI25NgPaJuT3KNWVqVaW928kZ0eCekaNT2KOt5v7G9IozcSiPCSM9j2n+qytqGng5p7wvPuLWw9gpxeTMiLy69WCQREQBERAEREAREQBERAFhnqMvBrndTQP6kBZkWUYausCpnxeYexSSu7XxN+pxUCbGK8+xRgftSNd9RCyY3tS6KoZTU8JnqHMMpbvBG1jAbZnPIPPzWU3BMSnlziopjA5tresbK1976tc3o57gcVtJ6sdZwXNvyv6GnKnKbsqkl3Jeer6lFLiGKHhCxvYGH+Z5USR2LO5nDs3IUrCNtKuriEsFAHRkkAmrY32SQdCy/EK4pNo89fLSPjyujjbKx2a+8abAm1hlsTbiedbHayhddnDDn6mo9DU8e2qY8behqb6HFDxM3dK0fU5YH4FiDuImPbMD9pboNob1/mjGZssO+kkzWyXNmsy21J0PEaFU2EbaVdXEJYKAOjJc0E1bG6tJB0LL8QrI6XVtdQivDPLaUy9l0W7OpN87+hrrtlKw8Ynnte0/aXx+R1X7k/Ez8S3HajbdtBPTxyMuye+Z+e27Ac0E5bcocq/EcFYVWPZK2CmyX30ckmfN7OS2mW2t78bqXv+kWT1Vjj9M9pX+i6M21ry8Psc+/I6r9yfiZ+JbBsxgE8MVVnjIc+LKwXacxs/TQ9Y49K+63barhmiifh9nzlwiHncZzZBd2obZuhHFWNZtTLBHTGenySVFS2nLN8H5MxNn5mts7QXt18VirpVecdVpY7nu58Cyh7L0alPXjKV1v4q27iVGxuzs8FTnljLWhjhclp1NrcCetRaLZmp89bI+Ihm+3hOZnDPmva62zHNofNpqaPJm85l3V82XJpfNaxzdmitZpcrS7jYE+AuqHptW7m0viVvPiXR9lUFGMFJ/C788OBoG1GzdTNVyPjiLmHLY5mjgxo5z0gqZtlgM8z4t1GXNZGGkgtGtzpqR1KRgW11XVsjljoQIZD7ZqmaDNlc7KWXNrHTnsvuo2vqDVVEFPR77zfJmd5w2MnOzMLNc3tHHm61Yq9eLirL4Fv7ljiRl7P0eSnjL43fzeGBDxLAZ3YfTwtjJe1xc8Xbp7fPe3ykw/AJ2YdPGYzvZHizbt1Hq9b3t87n5lsWze0LK6HeMa5ha50b2O9pj22zNPiPFVuB7cNqq2SmEZa1u83chdcS7t4Y/KLC1j1ngoe8VrOOqsHrP633k/0+hrKes8Y6q7rW3Zmn/kdV+5PxM/En5HVfuT8TPxLcNs9txhroQ6IyCYuuc+XIGllzaxze1w04L7212zbhsLJMm9Mj8rW58mgaSXXserm51srT9Ilq2iscurmm/Yuiq95ywzy+xpw2RrBwid8bPxLKzZyvHBkg7JQPtLb9odrfNaNlS2PebwxgNz5f0guOVY/UsuHYrWPcRLRtiblcQ7zlkl3D2W2a24v08yi9PrOOs4xt1xJL2No6dlOXXI1FmEYkOG/H/vD8azMpMUHAzd8jD9ZV3T7dNdhjq4x2yZgYs9yHB+QNz257jm50l26aMLbXCO+awEWfUuMmQtDrdRPDmUXpNZ50452y2/UmvZtFZVZ5Xz2fQrGOxYczj27kqRHWYqOMbXdoj/o4KzxTal8czKaCAz1Tmb17N4GMibwu+Qg8+gFte8L6wbagyzupqiEwVLWCQMziRr2E2zMeLX14i39bVOvJq7px+n5uXR0JJ2Vaf1/FiHHiuJDjTRnvA+2pUWNVnyqLwmYPoKg/lpUPmqGU9EZm00hjc4VDWuJHzWObr2XUqXbiP/DXV0TC5rRrG45HB2cMc0mxtYlQld2vTjj37csngXRpNZVpc7esSwhxeU+1STDsdE77QU6CqLuLHt/aA+ySqTE9rd2aaOKLe1FSGubHny5GEXdI91jZo7NbHoWwha01ZX1bX63m3TTv8zf09Ej1ERUl4REQGsbSbHOqJ21NNUOp6ljN3mADmubckNc3v6+zRYNkMfqXVM9HWZHTQBrt5GLNe11iLjgDqDwHPporLFdlGzymVtRVQPIDXbmYtBA4Xa4EeCz4Fs3FRh+7zufIc0kkjs8kh5i5x+pbPaR7PVljuwy57ijUevdYb+PI07yaYfVOpYnsqmsgEryYdw1xIEhzjeE3F9dbaXVntp+a1lFW8GtkNNMeA3ct8rndTTmPgstP5NoY25Y6itY3U5WVJaBfU2AFlfYzgcdXTup5c2RwaCQRmGUgggkHW4HMrJ1ourr3wd74WwfmQjTkqertXG+JQeT9hm85rXcaqd2T/wBKIlkY+g+AVN5M6CqdSxvjqmsgEz7w7hriQJDnG8JuL682l1v2GYcynhZDGLMjaGNvxsBxPSeda3T+TaGNuWOorWNuTlZUlgueJsBZYVaL19l7Wwvgrmeza1eF742zsRdr6BtRilHDJ7EtPVxnvj49o49oCp9m697sSo4Jv09JHVU8nWGhu7f2FtvBbzJg8MlRBOXkyU7XsZywQQ9uVxcOJK+JdnKcVorCS2bJu/aAa4WIuQeJsbceYLMa0VHVe5/XH0Zh0m5ay3+GBVbV/wD9PC/26n/4mrF5TI3ObRBjsjzXQhrsodlJD7OynQ2OtjxWxVuDRVE0E7ic1OXmPK4ZTnaA7NproF8Y7hcM+5M78u6mZMzlht3svYG/Ea8FCFRJw4L1ZKUG1Lj+DTsew6pircONRVecA1NmjcRxZTYXN2ce9b/W/on/ALDv5SouJ4FHUyQSPzZqeTesymwvb5WmoUqolZ7DnNBeCAC4Am+mgKhOprqPDltJwhquXE0nyYUFR5nTSecjzez/AFG4bf25Bbe3ze1yuHUqyvrKuCuxWWj3Z3fm7pGuYXOLdz7UdiBdupIPHu16Bg2FR0VOyGMndx3ALyCdXF2p05yV8UGDRRzzzsJc+oybzlBzeQ0tbYAaaK7t1rzk1dPLDiniV9k9WMb5fbYa5h0sWH4PJURSmUyNfUbwgNzyyWaOSPZ5WUW5rFarHXGkZhrzTVURpX5ZpJYcjHNnPrbOvrqSRcBb07YambBuS6QQb8VAYXgNDgScguPYv8nqVxjWDx1cD4Zb7t4F7GxFiCCDzG4Cyq8E8cbvHuy9WRdKTW6y8erGo7X4f53iUcFr3oakjqL+Q09xAWu09ScShJcL+ZYZK11xwne17Nb8+WO9+ldHo8AibOyoa97pGQClBLw4FgIdc2HtX5/oWPDdl6eEVLYr/nLnul5QNswcC1thyQMzrDrWY14xjbdl438BKlKTvv6Rp21c+8wCkcDqfNRfrDbfWFuuCYfVRFxqals4IGUCBsOU3NzdpN76eCi1Gx9PLRsoy5+7iLSLPGcZSctzbr6F7heyrKeZrxU1T3AGzJakyNNwRcsPFQnUjKDit7eX0x2EowkpX4Lb1c0aVmSeXDtLSYpFKG/+F7d67ToGRvivKVmaaPDtPV4pLKW6foWN3rdBzHMVvlRszT+ftrHOIna3KBmaGnkubmLSL3s4i9+YL6p9l4PPnVrS4zObkPKBYOS1twAL5rNA486t95jbl/uK+xlfn4FLgPJx2vD/AGnRQOZ1sDWg277BeYyM2P0eXi2nlc+3M0iQNv1XV/jWzEVU9khdJFPGC1ksL8jwDxbfUEdRB5+le4LsxFSufIHSSzSWD5ZX55CBwbewAb1ADm6FT2sfm22tblYs7OXy7L38bnPXYjV00mJS0pYI21Z314y+RjTxlYLgHKOYq4xzCYqbZ6VkD94wsbJvPnl8rHF1ubjw5gttw/Z2KF1Q5t3ecvMkgcQ4EkEEAW4WPDVRI9i4RRPo80pgceBeC5ozB2VrraC4vrfiVN6RFtPc1zt9iKoySfFPka5sm/zbEXNqdZKqGJ1NMdAWNYLwAcGkcdONr84XQlT4tsrDUxRRvzjcFro3sdlewtAAIdbqHgOhW7RYcb9Z5+vRa9aanaSzLqcXG6PURFSWhERAEREAREQBeFerwoDiuDUuHf4TI+cxNrBvSwh9pswJ3Vmg3Otuaytscdmp8IOI2sXO328+blFi/nvbLfrWx+TvZkQ0bPOKdjZxJIbvYwvAznKc2p4dak7W4XJNV0DmML2RTudIRazWloF3X5l1JV06rV9rxvweRoRpNU0+C81mUuyzIRijjhulFuPX5c+6MmY5cmbTNa3DmzL72MwmLE2TVlZG2Z8sz2sD+U2ONtg1jAdG8+qtMCw2WhrZIWMc6hmvNGRYiCTXPGecNPEd3WoeCsmwkzQebTT07pXSwvgDXkB1rxvaXAttbjwN1XKV76rxsrO+LW3mTjG1tZYY37/sRMExh1CMTgBLmUQ3sAcS7K17HObHc62By+JXzhGDUAoYqjEzG+aqGd0szjclwJDWO+TZttB0K0wLZV8jK2SrbkkryQWXDjFHlc1gJGhcL3000ChUk1RT0fmU9FNM9jHRRyxCN8bhYhjiXOBZYEDUcyk5Jt6rxur2dtmOPeYSatrLDG31w8B5Qnwuwdm5cHwB8LWuzF4LWvt7R1PDioFKyl/xKl/wj5zvOd1n3W6sNH35N+Nrc9upSsQ2aqBgcFNuy6djoy5jS0kWlLjre2gPSreXDJaPERNTRl1NVcmoY23q5B7M4HXz26z0JGUYxcU/3bcHln6cQ4tyTa3cu71IG3lEcQqYqFp0bDNVPt87KY4L/vE9yssCx0zYPvieWynkD78Q+Jrg4n4b96gUOyTquqqqmq38JdLu4QyV0RMUbQA45DqDxsetRKXAailgxOljjkdE9rn0zrh2YyMyvbcm+YaceglReo4KF8reOfn4GfiUnK2d/wAdcSv8m1Z5hFOyU8k0seIM5tCwiQeIaO5ZvJbTvhqphIbvqKaCqPTd7nn7a+9pNjp5YaBsLXB25ZSVNrcmMiMuzdQLXcFsUWFPjxjetjO4NEIi7TKHNluG9N8oCnUqRlGTvjL0+5CEJJxVsvU1HCpnRY0+pv6uasmoHac4Ywx69bgB+6glMmOR1d+QauSiZ2RwZSQetznKedmqh2G1Xq3NqvPn1kI0zEh7C0jW2oDrLP8AkvNFSYYGxl0sVVHNNa125y50pdrzEgadCm5wzvjbV5W6RhRllb/V4kPa51KMaaa5meHzMWGR0nK3rrGzATwzardtmIaZtOHUbAyF5c8AMcy5vlJLXa35NtegLXsabPBi4qY6aWePzQQ+ryjlGQu+URzAeK2bBcTfOxzpKeSAh1g2QtJcLA5hlJ01t3LVrO9ONty2+hfTVpyvv3epYoiLTNkIiIAiIgCIiAIiIAiIgCIiAIiIAiIgCIiAIiIAiIgCIiAIiIAiIgCIiAIiIAiIgCIiAIiID//Z"/>
          <p:cNvSpPr>
            <a:spLocks noChangeAspect="1" noChangeArrowheads="1"/>
          </p:cNvSpPr>
          <p:nvPr userDrawn="1"/>
        </p:nvSpPr>
        <p:spPr bwMode="auto">
          <a:xfrm>
            <a:off x="63500" y="-935038"/>
            <a:ext cx="2371725" cy="1924051"/>
          </a:xfrm>
          <a:prstGeom prst="rect">
            <a:avLst/>
          </a:prstGeom>
          <a:noFill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9"/>
          <p:cNvCxnSpPr/>
          <p:nvPr/>
        </p:nvCxnSpPr>
        <p:spPr>
          <a:xfrm>
            <a:off x="0" y="5949950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9388" y="69850"/>
          <a:ext cx="2133600" cy="622300"/>
        </p:xfrm>
        <a:graphic>
          <a:graphicData uri="http://schemas.openxmlformats.org/presentationml/2006/ole">
            <p:oleObj spid="_x0000_s59397" name="Image" r:id="rId3" imgW="2133785" imgH="621846" progId="">
              <p:embed/>
            </p:oleObj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116013" y="6381750"/>
            <a:ext cx="9350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5191178-3416-4C2A-984B-50375F9EA87D}" type="datetime1">
              <a:rPr lang="es-ES" sz="900">
                <a:solidFill>
                  <a:srgbClr val="003366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25/11/2013</a:t>
            </a:fld>
            <a:endParaRPr lang="es-ES" sz="9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316913" y="6381750"/>
            <a:ext cx="576262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70C52A1-89AE-4A90-B3AE-EED66D8CC5B7}" type="slidenum">
              <a:rPr lang="es-ES" sz="900">
                <a:solidFill>
                  <a:srgbClr val="003366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sz="9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63" y="6094413"/>
            <a:ext cx="9159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276600" y="6381750"/>
            <a:ext cx="251936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 err="1">
                <a:solidFill>
                  <a:srgbClr val="003366"/>
                </a:solidFill>
                <a:latin typeface="+mn-lt"/>
                <a:cs typeface="+mn-cs"/>
              </a:rPr>
              <a:t>Presenter</a:t>
            </a:r>
            <a:r>
              <a:rPr lang="es-ES" sz="900" dirty="0">
                <a:solidFill>
                  <a:srgbClr val="003366"/>
                </a:solidFill>
                <a:latin typeface="+mn-lt"/>
                <a:cs typeface="+mn-cs"/>
              </a:rPr>
              <a:t> </a:t>
            </a:r>
            <a:r>
              <a:rPr lang="es-ES" sz="900" dirty="0" err="1">
                <a:solidFill>
                  <a:srgbClr val="003366"/>
                </a:solidFill>
                <a:latin typeface="+mn-lt"/>
                <a:cs typeface="+mn-cs"/>
              </a:rPr>
              <a:t>name</a:t>
            </a:r>
            <a:endParaRPr lang="es-ES" sz="9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sp>
        <p:nvSpPr>
          <p:cNvPr id="9" name="AutoShape 2" descr="data:image/jpeg;base64,/9j/4AAQSkZJRgABAQAAAQABAAD/2wCEAAkGBhQQEBUUERQUFRIUFRYTFhcWFBcUGBYZGBUVGRUVFRYXICYeGBslHxcYHy8gIygpLCwsGR8yNTAqNSYrLSkBCQoKDgwOGQ8PGi8kHyQxNS8sLC81Mik0KS8yLy01KjQpKiwtLCosKjYsNCosLCwsLC8sNS40Mi8pLCksLCwsLP/AABEIAMoA+QMBIgACEQEDEQH/xAAcAAEAAgMBAQEAAAAAAAAAAAAABAUDBgcBAgj/xABLEAABAwIDAwcHBwoGAQUBAAABAAIDBBEFEiEGEzEiQVFhcYGRBxQXIzJTkkJSobHC0dIWJDNVcoKTssHTFUNiouPwY3ODs8PhNf/EABoBAQACAwEAAAAAAAAAAAAAAAACAwEEBQb/xAA6EQACAQICBwUHBAEDBQAAAAAAAQIDESExBBJBUWGB8BNxobHBBRQiMpHR4RVSU/EzYqKyIyRCcoL/2gAMAwEAAhEDEQA/AO4oiIAiIgCIiAIiIAiIgCIq/aGsdDSTysID44ZHtJFwC1hIuOfULKV3Yw3ZXLBFwf0t1/vI/wCE1PS3X+8j/hNXQ/TavDrkafv1Pid4RcH9Ldf7yP8AhNT0t1/vI/4TU/TavDrkPfqfE7wi4P6W6/3kf8Jqeluv95H/AAmp+m1eHXIe/U+J3hFwf0t1/vI/4TU9Ldf7yP8AhNT9Nq8OuQ9+p8TvCLg/pbxD3kf8Jq2PYLymT1FY2GrcwtlBawhoZZ/FoNuN7EdpCjPQKsIuTtgSjplOTSOqoiLQNsIiIAiIgCIiAIiIAiIgCIiAIiIAiIgCIiAKBj1aYKWeVoBdHFJIA7UEtaSAQLaaKeoGPVQipZ5HMEgZFI8sd7Lw1pJadDoeHBSh8yIyyZyP0y1fuaX4H/jT0y1fuaX4JPxrz0k0/wCqqTwZ/bT0k0/6qpPBn9td3sV/F4o5Hav+TwZ76Zav3NL8En409MtX7ml+CT8a89JNP+qqTwZ/bT0k0/6qpPBn9tOxX8Xih2r/AJPBnvplq/c0vwSfjT0y1fuaX4JPxrz0k0/6qpPBn9tPSTT/AKqpPBn9tOxX8Xih2r/k8Ge+mWr9zS/BJ+NPTLV+5pfgk/Gvl3lJp7aYXSX7GH/61rNRjoe4uNPCCTezWhoHUABYBWU9HhL5qdvHyKaukVIW1Ja3h5kzGNuqiqfmkEemjWhpDW9Nhde4PtvJTPzthp3P+S57HHL1ts4WPXxX1DtdEyHI2hps54yPaJHdoDm2H/efVVoxhvuIvAfctqMU4uDVl1uNKatNVFG8s29z59bj9B7NY22spYp225beUB8lw0e3uIKs1zjya7bwyyeaMp204LXPZlfmzuFs1+SOVYX/AHV0deZr0nTm42tu7j01Gp2kE/qERFQXBERAEREAREQBERAEREAREQBERAEREAUDHpmMpZ3Sszxtikc9nzmhpLm940U9QMfdGKSczBxi3Um8DfaLMhzBvDW11KHzIjLJnJPyuwn9WfS3715+V+E/qz6W/esXnmBe4rPi/wCRPPMC9xWfF/yLu6sf2z+r+5yNaX7o9cjL+V+E/qz6W/en5X4T+rPpb96xeeYF7is+L/kTzzAvcVnxf8iasf2z+r+41pfuj1yMv5X4T+rPpb96+Zdr8LynLhgzW0u4WvzXsb2WN1ZgdjaCsJ5hmt9O8WtvlpSTZkoBPC4Nh0anVW06MZ7JLvb+5RWryp7nfckevxGAknzcC5vYOsB2BT67HKJ0bWQ0OQj2nulLnO+oDwWPEJsOytEEdTm+W6RzRfsa0kDp4r4w2Sgz3qG1JZbhGW3J6yXCwWy3dKVnhs/H3NNRUZOmr47b5c28ORjo8RpQ8GWmc5g4tbJlJ6r8wWbE8ZpJH3ioxEwcAJHOJ63EqNUzUheTHHM1nMC4OIHWb8VMpZ8NbEd5HVPmPsgOaxg6Lm9z08OrrWZYNTxvu6wMQSadPFLO+PnnyM2zm0NJTTCZ9PIXsIdHkkAsddXX49niu74XiLKiGOaM3ZI0PHeOB6xw7l+cs9N82XxH3rrnky2gpXR+aU7pi6MGT1oaLguGYMs46Am9j0rm+0qN49os/Q6Ps2tZunZpcd/1ub2iIuGdwIiIAiIgCIiAIiIAiIgCIiAIiIAiIgCjYlQieGSJxIbKx0ZItcBzSCRfS+qkosp2d0GrnPfQpSe+qfij/AnoUpPfVPxR/gXQkWx73W/cUe7Uv2nPfQpSe+qfij/AvmTyL0bQSZ6gAAkkuisAOJPIXRFpO32P2/N4zxsZCPEM/qe5X6PV0itNQUjU0t0NGpOpKPdxZzebZOJ8xZTulc0uyszZS53ML2A4q22g8ntPSRsaZZXVLgC4AsyNHObZb9Q15iepbRs7SNo6c1kw5RFoWnnvwPafoFzzqnw6ikxCqOYm7jmkd81vV9QC7GveTd7Qjm9768TzmvVjBLOpUyX7V93s3IrdnPJtHUB0k0j46dgN3ckEkcwJBGnOe5VU+ysTpS2B0paXZWB2UuPMOAGp6Fuu1eNtIFLT6QRaG3yiOvnAPidehS8Ko2YdB5zOLzvFomHiLjieg9J5hpxKiqkortJLGXyx+/ruJtuUuyhLCOM5/bhsW9ms4r5OaekgbvpZTUvFwxpZlb1u5JNh26nh0qvwPyeedyZWOcGj2nkCzR4anoCu6KjmxCpNzdzjme48Gj/ugCtcfxtkEfmlJoxukjxxeecXH0nu4LN5x/6ad5vFvZHrYR7bXvWl8NNYJbZPrN7NhqOPbI0kT8lPLM/Lo5ziwtv0Ns0eKvPJ/sI9tRHVNe9jGE2uB6wEEOaB80g8fDqtNktj99aWcWj4tbwz9Z/0/X2cehNaALDQDQBael6Wqcexhi9rOloGjVq0veKvwxzUV1l5nqIi4h6IIiIAiIgCIiAIiIAiIgCIiAIiIAiIgCIiAIiICBjmKimgdIeI0aOlx4D/ALzArnWz2FurakmQktB3krunXh3n6L9Cl7dYxvp9008iLTtf8o93DxUyuP8Ah9AIhpPUavPO0W1HcOT3kru6PTdGkkvnn4L+sTyml1o6TpDcv8dPPi93N4dxVbU4waqcMj1iYckYHyjwuB18B1WVriEgw2kELD+czC8jhxaOGh/2jvKi7HUDWB9XN+jhBy9bukdl7DrPUqyNkmIVf+qR1z0MaP6AadfetjVi32f/AIQz4vrFmnr1Eu1f+SphHgssO/JcCfsng7TmqZ9IIdRf5Th1c4GmnObDpUHEK2XEKkWBJccsbeZrf+6k9qsNr8UaMtLBpFDo63ynDp6bfWT0KVh0Yw6l37wPOJhaNp+SONyPAnuCa7/zNfFLCK3LrFh04v8A7eLtCOM5b31guOJ5jFa2gg81gPrXC80g46jgOg/UOsrBsdsrvzvZR6pp0HzyPsj6eHSoGz2CurpyXk5Ac8juc3PC/SfvXU4YQxoa0ANaAABwAHALV0mt7vHs4v4nm+vDgb2g6N75PtqitTjhGPXjvZ9AL1EXEPUhERAEREAREQBERAEREAREQBERAEREAREQBERAFXY/inm1O+T5QFm9bjo37+5WK5/5RMTzSMhB0YM7v2ncPAfzLa0Sj21VR2bTQ9oaT7vo8prPJd76uQNjcM39Tnf7EXrHE85+Tfvue5RsVq3V9ZyNczhHGOht9Oznce0q5l/MsLA4S1JuekNI1/22Ha5YdiqZsTZauT2YmlretxGtuuxA/eXbdTGdfd8Meu88uqOFPRcr/FN7v6XixtjVtiZHRxezGAX9braX8S49o6FmwweYULpz+nn5MfSG8x+18KpsIpHV1YM+uZxkkP8Apvc9nM0doWba/E/OKnKz2I/VsA5zeziB1nTsATs/loc5cf7fgO3+fSv/AJgt39LxZ7slhAnmMkv6KLlvJ4E8QD4EnqHWsGM4i+uquSCbkMjb1X07zxP/AOK3x5woqOOlb+kkGeUj6u8i3Y3rUnye4JxqHjpbH9p39PFYlWUVLSH3R64+RKGjOUoaHHvm/TkvFm0YFhDaWFsbdTxcfnOPE/0HUFYIi87KTk3J5s9lThGnFQisEERFEmEREAREQBERAEREAREQBERAEREAREQBERAEREB8ySBoJOgAJJ6AOK5RSsNdXC/+bIXHqaNSO5ost820rt1RvtxfaMfve1/tBWsbCxCMT1LuEUZA7bZj9AA7119CXZ0Z1drwXXeed9ptVtKpaO8l8T67k/qRduMQ3tUWN9mICMAdPF1u/T91Tdpz5rRwUo9ojeSfX/MT8IVXsxSmprWF2vKMr+45te11vFfO0VSaqtfl1u8RM7jlHibnvXQUEpwpbIq779nqzkSquVOrX21Hqruzfoi1wP8ANKCWo4SS+rj+kXHfmP7oUPYrDhJOZX/o4BvCTwv8m/gXfuqRtxMGbmmZ7MLAT2kWF+uwv+8vuX80wto4SVRuenJ92UD41XdypuSzqPw/ouajCsov5aKu+MvzKy5FPUSvrqzTjK+zf9LebwaLnvXVaSlbFG1jBZrQGjuWkeTrDLvfMRo3kN7Tq4+Fh+8t9XP9o1FrqlHKJ1vY1FqnKvP5pvw/sIiLmHdCIiAIiIAiIgCIiAIiIAiIgCIiAIiIAiIgCIiAIiIDRfKTWcqKMcwdIe/kt+pyjzeowdo4OqH3PZe/8rB4qv20qN5WvA1y5WDuAv8ASSp23hyCngHCOO/1NH8h8V6KnC0KNPn9MfNnja9W9XSa274VzdvJM92O9TT1NTztbkaeu17eJYoWw9FvKxpPCMGQ9o0H0kHuU2sO5wiJvAzPzHrFy76msXmy/qaKqn5yN209dvve3wWZNuFSSzk9VeX3MQilUoU3lCOs/wDl9ioqXGsrTb/Nlyjqbew8Gj6FP27qw6pEbfYhYGAcwJFz9GUdybBUwdVZzwiY5/2R9Z8FX0jfO60X/wA2XMf2S65+hXYKrwhHz/CNX4paP/qqS8vyzpGzOH7iljb8otzu7XanwvbuVoiLzE5OcnJ7T3NKmqcFBZJWCIiiWBERAEREAREQBERAEREAREQBERAEREAREQBEXw6Vo4kDtICGL2PtFgdXxjjIwdrgP6r4OIMLXFj2OytLjZwdawPGylqvcRdSO85jT+vxEf66i/dvL/UFn24nzVrx80MaPhB+txXxsVHmrourM7wY7+qx4iN7iDx86oy92fKvUYKv/wCsfX8HhLuWivfKfkvyWm3XIbTQ+7i/C0fyleVfqsHiHPLJmPWLuP2WrBt/NesI+axg+t32ln2v5FLRx9EWY9uVn3lUU18FGO9382bdaVqukzWxavil6HmzPqqGsl5y0RjtsR9bwsfk/ps1Xm+Yxzu82aPoJWQ+rwYf+Wb6nf8AGpnk5AaJ5HEADI25NgPaJuT3KNWVqVaW928kZ0eCekaNT2KOt5v7G9IozcSiPCSM9j2n+qytqGng5p7wvPuLWw9gpxeTMiLy69WCQREQBERAEREAREQBERAFhnqMvBrndTQP6kBZkWUYausCpnxeYexSSu7XxN+pxUCbGK8+xRgftSNd9RCyY3tS6KoZTU8JnqHMMpbvBG1jAbZnPIPPzWU3BMSnlziopjA5tresbK1976tc3o57gcVtJ6sdZwXNvyv6GnKnKbsqkl3Jeer6lFLiGKHhCxvYGH+Z5USR2LO5nDs3IUrCNtKuriEsFAHRkkAmrY32SQdCy/EK4pNo89fLSPjyujjbKx2a+8abAm1hlsTbiedbHayhddnDDn6mo9DU8e2qY8behqb6HFDxM3dK0fU5YH4FiDuImPbMD9pboNob1/mjGZssO+kkzWyXNmsy21J0PEaFU2EbaVdXEJYKAOjJc0E1bG6tJB0LL8QrI6XVtdQivDPLaUy9l0W7OpN87+hrrtlKw8Ynnte0/aXx+R1X7k/Ez8S3HajbdtBPTxyMuye+Z+e27Ac0E5bcocq/EcFYVWPZK2CmyX30ckmfN7OS2mW2t78bqXv+kWT1Vjj9M9pX+i6M21ry8Psc+/I6r9yfiZ+JbBsxgE8MVVnjIc+LKwXacxs/TQ9Y49K+63barhmiifh9nzlwiHncZzZBd2obZuhHFWNZtTLBHTGenySVFS2nLN8H5MxNn5mts7QXt18VirpVecdVpY7nu58Cyh7L0alPXjKV1v4q27iVGxuzs8FTnljLWhjhclp1NrcCetRaLZmp89bI+Ihm+3hOZnDPmva62zHNofNpqaPJm85l3V82XJpfNaxzdmitZpcrS7jYE+AuqHptW7m0viVvPiXR9lUFGMFJ/C788OBoG1GzdTNVyPjiLmHLY5mjgxo5z0gqZtlgM8z4t1GXNZGGkgtGtzpqR1KRgW11XVsjljoQIZD7ZqmaDNlc7KWXNrHTnsvuo2vqDVVEFPR77zfJmd5w2MnOzMLNc3tHHm61Yq9eLirL4Fv7ljiRl7P0eSnjL43fzeGBDxLAZ3YfTwtjJe1xc8Xbp7fPe3ykw/AJ2YdPGYzvZHizbt1Hq9b3t87n5lsWze0LK6HeMa5ha50b2O9pj22zNPiPFVuB7cNqq2SmEZa1u83chdcS7t4Y/KLC1j1ngoe8VrOOqsHrP633k/0+hrKes8Y6q7rW3Zmn/kdV+5PxM/En5HVfuT8TPxLcNs9txhroQ6IyCYuuc+XIGllzaxze1w04L7212zbhsLJMm9Mj8rW58mgaSXXserm51srT9Ilq2iscurmm/Yuiq95ywzy+xpw2RrBwid8bPxLKzZyvHBkg7JQPtLb9odrfNaNlS2PebwxgNz5f0guOVY/UsuHYrWPcRLRtiblcQ7zlkl3D2W2a24v08yi9PrOOs4xt1xJL2No6dlOXXI1FmEYkOG/H/vD8azMpMUHAzd8jD9ZV3T7dNdhjq4x2yZgYs9yHB+QNz257jm50l26aMLbXCO+awEWfUuMmQtDrdRPDmUXpNZ50452y2/UmvZtFZVZ5Xz2fQrGOxYczj27kqRHWYqOMbXdoj/o4KzxTal8czKaCAz1Tmb17N4GMibwu+Qg8+gFte8L6wbagyzupqiEwVLWCQMziRr2E2zMeLX14i39bVOvJq7px+n5uXR0JJ2Vaf1/FiHHiuJDjTRnvA+2pUWNVnyqLwmYPoKg/lpUPmqGU9EZm00hjc4VDWuJHzWObr2XUqXbiP/DXV0TC5rRrG45HB2cMc0mxtYlQld2vTjj37csngXRpNZVpc7esSwhxeU+1STDsdE77QU6CqLuLHt/aA+ySqTE9rd2aaOKLe1FSGubHny5GEXdI91jZo7NbHoWwha01ZX1bX63m3TTv8zf09Ej1ERUl4REQGsbSbHOqJ21NNUOp6ljN3mADmubckNc3v6+zRYNkMfqXVM9HWZHTQBrt5GLNe11iLjgDqDwHPporLFdlGzymVtRVQPIDXbmYtBA4Xa4EeCz4Fs3FRh+7zufIc0kkjs8kh5i5x+pbPaR7PVljuwy57ijUevdYb+PI07yaYfVOpYnsqmsgEryYdw1xIEhzjeE3F9dbaXVntp+a1lFW8GtkNNMeA3ct8rndTTmPgstP5NoY25Y6itY3U5WVJaBfU2AFlfYzgcdXTup5c2RwaCQRmGUgggkHW4HMrJ1ourr3wd74WwfmQjTkqertXG+JQeT9hm85rXcaqd2T/wBKIlkY+g+AVN5M6CqdSxvjqmsgEz7w7hriQJDnG8JuL682l1v2GYcynhZDGLMjaGNvxsBxPSeda3T+TaGNuWOorWNuTlZUlgueJsBZYVaL19l7Wwvgrmeza1eF742zsRdr6BtRilHDJ7EtPVxnvj49o49oCp9m697sSo4Jv09JHVU8nWGhu7f2FtvBbzJg8MlRBOXkyU7XsZywQQ9uVxcOJK+JdnKcVorCS2bJu/aAa4WIuQeJsbceYLMa0VHVe5/XH0Zh0m5ay3+GBVbV/wD9PC/26n/4mrF5TI3ObRBjsjzXQhrsodlJD7OynQ2OtjxWxVuDRVE0E7ic1OXmPK4ZTnaA7NproF8Y7hcM+5M78u6mZMzlht3svYG/Ea8FCFRJw4L1ZKUG1Lj+DTsew6pircONRVecA1NmjcRxZTYXN2ce9b/W/on/ALDv5SouJ4FHUyQSPzZqeTesymwvb5WmoUqolZ7DnNBeCAC4Am+mgKhOprqPDltJwhquXE0nyYUFR5nTSecjzez/AFG4bf25Bbe3ze1yuHUqyvrKuCuxWWj3Z3fm7pGuYXOLdz7UdiBdupIPHu16Bg2FR0VOyGMndx3ALyCdXF2p05yV8UGDRRzzzsJc+oybzlBzeQ0tbYAaaK7t1rzk1dPLDiniV9k9WMb5fbYa5h0sWH4PJURSmUyNfUbwgNzyyWaOSPZ5WUW5rFarHXGkZhrzTVURpX5ZpJYcjHNnPrbOvrqSRcBb07YambBuS6QQb8VAYXgNDgScguPYv8nqVxjWDx1cD4Zb7t4F7GxFiCCDzG4Cyq8E8cbvHuy9WRdKTW6y8erGo7X4f53iUcFr3oakjqL+Q09xAWu09ScShJcL+ZYZK11xwne17Nb8+WO9+ldHo8AibOyoa97pGQClBLw4FgIdc2HtX5/oWPDdl6eEVLYr/nLnul5QNswcC1thyQMzrDrWY14xjbdl438BKlKTvv6Rp21c+8wCkcDqfNRfrDbfWFuuCYfVRFxqals4IGUCBsOU3NzdpN76eCi1Gx9PLRsoy5+7iLSLPGcZSctzbr6F7heyrKeZrxU1T3AGzJakyNNwRcsPFQnUjKDit7eX0x2EowkpX4Lb1c0aVmSeXDtLSYpFKG/+F7d67ToGRvivKVmaaPDtPV4pLKW6foWN3rdBzHMVvlRszT+ftrHOIna3KBmaGnkubmLSL3s4i9+YL6p9l4PPnVrS4zObkPKBYOS1twAL5rNA486t95jbl/uK+xlfn4FLgPJx2vD/AGnRQOZ1sDWg277BeYyM2P0eXi2nlc+3M0iQNv1XV/jWzEVU9khdJFPGC1ksL8jwDxbfUEdRB5+le4LsxFSufIHSSzSWD5ZX55CBwbewAb1ADm6FT2sfm22tblYs7OXy7L38bnPXYjV00mJS0pYI21Z314y+RjTxlYLgHKOYq4xzCYqbZ6VkD94wsbJvPnl8rHF1ubjw5gttw/Z2KF1Q5t3ecvMkgcQ4EkEEAW4WPDVRI9i4RRPo80pgceBeC5ozB2VrraC4vrfiVN6RFtPc1zt9iKoySfFPka5sm/zbEXNqdZKqGJ1NMdAWNYLwAcGkcdONr84XQlT4tsrDUxRRvzjcFro3sdlewtAAIdbqHgOhW7RYcb9Z5+vRa9aanaSzLqcXG6PURFSWhERAEREAREQBeFerwoDiuDUuHf4TI+cxNrBvSwh9pswJ3Vmg3Otuaytscdmp8IOI2sXO328+blFi/nvbLfrWx+TvZkQ0bPOKdjZxJIbvYwvAznKc2p4dak7W4XJNV0DmML2RTudIRazWloF3X5l1JV06rV9rxvweRoRpNU0+C81mUuyzIRijjhulFuPX5c+6MmY5cmbTNa3DmzL72MwmLE2TVlZG2Z8sz2sD+U2ONtg1jAdG8+qtMCw2WhrZIWMc6hmvNGRYiCTXPGecNPEd3WoeCsmwkzQebTT07pXSwvgDXkB1rxvaXAttbjwN1XKV76rxsrO+LW3mTjG1tZYY37/sRMExh1CMTgBLmUQ3sAcS7K17HObHc62By+JXzhGDUAoYqjEzG+aqGd0szjclwJDWO+TZttB0K0wLZV8jK2SrbkkryQWXDjFHlc1gJGhcL3000ChUk1RT0fmU9FNM9jHRRyxCN8bhYhjiXOBZYEDUcyk5Jt6rxur2dtmOPeYSatrLDG31w8B5Qnwuwdm5cHwB8LWuzF4LWvt7R1PDioFKyl/xKl/wj5zvOd1n3W6sNH35N+Nrc9upSsQ2aqBgcFNuy6djoy5jS0kWlLjre2gPSreXDJaPERNTRl1NVcmoY23q5B7M4HXz26z0JGUYxcU/3bcHln6cQ4tyTa3cu71IG3lEcQqYqFp0bDNVPt87KY4L/vE9yssCx0zYPvieWynkD78Q+Jrg4n4b96gUOyTquqqqmq38JdLu4QyV0RMUbQA45DqDxsetRKXAailgxOljjkdE9rn0zrh2YyMyvbcm+YaceglReo4KF8reOfn4GfiUnK2d/wAdcSv8m1Z5hFOyU8k0seIM5tCwiQeIaO5ZvJbTvhqphIbvqKaCqPTd7nn7a+9pNjp5YaBsLXB25ZSVNrcmMiMuzdQLXcFsUWFPjxjetjO4NEIi7TKHNluG9N8oCnUqRlGTvjL0+5CEJJxVsvU1HCpnRY0+pv6uasmoHac4Ywx69bgB+6glMmOR1d+QauSiZ2RwZSQetznKedmqh2G1Xq3NqvPn1kI0zEh7C0jW2oDrLP8AkvNFSYYGxl0sVVHNNa125y50pdrzEgadCm5wzvjbV5W6RhRllb/V4kPa51KMaaa5meHzMWGR0nK3rrGzATwzardtmIaZtOHUbAyF5c8AMcy5vlJLXa35NtegLXsabPBi4qY6aWePzQQ+ryjlGQu+URzAeK2bBcTfOxzpKeSAh1g2QtJcLA5hlJ01t3LVrO9ONty2+hfTVpyvv3epYoiLTNkIiIAiIgCIiAIiIAiIgCIiAIiIAiIgCIiAIiIAiIgCIiAIiIAiIgCIiAIiIAiIgCIiAIiID//Z"/>
          <p:cNvSpPr>
            <a:spLocks noChangeAspect="1" noChangeArrowheads="1"/>
          </p:cNvSpPr>
          <p:nvPr userDrawn="1"/>
        </p:nvSpPr>
        <p:spPr bwMode="auto">
          <a:xfrm>
            <a:off x="63500" y="-935038"/>
            <a:ext cx="2371725" cy="1924051"/>
          </a:xfrm>
          <a:prstGeom prst="rect">
            <a:avLst/>
          </a:prstGeom>
          <a:noFill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01888" y="-122238"/>
            <a:ext cx="6740525" cy="1066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77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77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08721"/>
            <a:ext cx="5111750" cy="4968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2817"/>
            <a:ext cx="3008313" cy="41044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7142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08721"/>
            <a:ext cx="5486400" cy="374441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99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401888" y="58738"/>
            <a:ext cx="674211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GB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4013" y="1052513"/>
            <a:ext cx="84359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GB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/>
          <p:cNvCxnSpPr/>
          <p:nvPr/>
        </p:nvCxnSpPr>
        <p:spPr>
          <a:xfrm>
            <a:off x="0" y="6165304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1116013" y="6381750"/>
            <a:ext cx="9350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5191178-3416-4C2A-984B-50375F9EA87D}" type="datetime1">
              <a:rPr lang="es-ES" sz="900">
                <a:solidFill>
                  <a:srgbClr val="003366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25/11/2013</a:t>
            </a:fld>
            <a:endParaRPr lang="es-ES" sz="9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316913" y="6381750"/>
            <a:ext cx="576262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B47EE5-3A2B-46DB-9F7F-9A2DCC30D423}" type="slidenum">
              <a:rPr lang="es-ES" sz="900">
                <a:solidFill>
                  <a:srgbClr val="003366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sz="9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pic>
        <p:nvPicPr>
          <p:cNvPr id="1034" name="Picture 7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5563" y="6263973"/>
            <a:ext cx="700013" cy="54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CuadroTexto"/>
          <p:cNvSpPr txBox="1"/>
          <p:nvPr/>
        </p:nvSpPr>
        <p:spPr>
          <a:xfrm>
            <a:off x="3276600" y="6381750"/>
            <a:ext cx="251936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 err="1" smtClean="0">
                <a:solidFill>
                  <a:srgbClr val="003366"/>
                </a:solidFill>
                <a:latin typeface="+mn-lt"/>
                <a:cs typeface="+mn-cs"/>
              </a:rPr>
              <a:t>Lider</a:t>
            </a:r>
            <a:r>
              <a:rPr lang="es-ES" sz="900" dirty="0" smtClean="0">
                <a:solidFill>
                  <a:srgbClr val="003366"/>
                </a:solidFill>
                <a:latin typeface="+mn-lt"/>
                <a:cs typeface="+mn-cs"/>
              </a:rPr>
              <a:t> </a:t>
            </a:r>
            <a:r>
              <a:rPr lang="es-ES" sz="900" dirty="0" err="1" smtClean="0">
                <a:solidFill>
                  <a:srgbClr val="003366"/>
                </a:solidFill>
                <a:latin typeface="+mn-lt"/>
                <a:cs typeface="+mn-cs"/>
              </a:rPr>
              <a:t>Consortium</a:t>
            </a:r>
            <a:r>
              <a:rPr lang="es-ES" sz="900" smtClean="0">
                <a:solidFill>
                  <a:srgbClr val="003366"/>
                </a:solidFill>
                <a:latin typeface="+mn-lt"/>
                <a:cs typeface="+mn-cs"/>
              </a:rPr>
              <a:t>  - 610782</a:t>
            </a:r>
            <a:endParaRPr lang="es-ES" sz="9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pic>
        <p:nvPicPr>
          <p:cNvPr id="13" name="12 Imagen" descr="logo_20131118.pn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-324544" y="100787"/>
            <a:ext cx="2771801" cy="7437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84" r:id="rId18"/>
    <p:sldLayoutId id="2147483797" r:id="rId19"/>
    <p:sldLayoutId id="2147483800" r:id="rId20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03366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36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36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der-project.eu" TargetMode="External"/><Relationship Id="rId13" Type="http://schemas.openxmlformats.org/officeDocument/2006/relationships/image" Target="../media/image75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3.png"/><Relationship Id="rId5" Type="http://schemas.openxmlformats.org/officeDocument/2006/relationships/hyperlink" Target="http://www.multilingualweb.eu/" TargetMode="External"/><Relationship Id="rId10" Type="http://schemas.openxmlformats.org/officeDocument/2006/relationships/image" Target="../media/image72.png"/><Relationship Id="rId4" Type="http://schemas.openxmlformats.org/officeDocument/2006/relationships/image" Target="../media/image68.png"/><Relationship Id="rId9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5.png"/><Relationship Id="rId21" Type="http://schemas.openxmlformats.org/officeDocument/2006/relationships/image" Target="../media/image25.jpeg"/><Relationship Id="rId7" Type="http://schemas.openxmlformats.org/officeDocument/2006/relationships/image" Target="../media/image9.pn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5" Type="http://schemas.openxmlformats.org/officeDocument/2006/relationships/image" Target="../media/image29.jpeg"/><Relationship Id="rId2" Type="http://schemas.openxmlformats.org/officeDocument/2006/relationships/image" Target="../media/image13.png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29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8.jpeg"/><Relationship Id="rId22" Type="http://schemas.openxmlformats.org/officeDocument/2006/relationships/image" Target="../media/image26.png"/><Relationship Id="rId27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57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5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jpeg"/><Relationship Id="rId11" Type="http://schemas.openxmlformats.org/officeDocument/2006/relationships/image" Target="../media/image55.png"/><Relationship Id="rId5" Type="http://schemas.openxmlformats.org/officeDocument/2006/relationships/image" Target="../media/image38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37.jpeg"/><Relationship Id="rId9" Type="http://schemas.openxmlformats.org/officeDocument/2006/relationships/image" Target="../media/image53.jpeg"/><Relationship Id="rId14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LIDER: : Linked Data as an enabler of cross-media and multilingual</a:t>
            </a:r>
            <a:br>
              <a:rPr lang="en-US" sz="3600" dirty="0" smtClean="0"/>
            </a:br>
            <a:r>
              <a:rPr lang="en-US" sz="3600" dirty="0" smtClean="0"/>
              <a:t>content analytics for enterprises across Europe</a:t>
            </a:r>
            <a:endParaRPr lang="en-GB" sz="3600" dirty="0" smtClean="0"/>
          </a:p>
        </p:txBody>
      </p:sp>
      <p:sp>
        <p:nvSpPr>
          <p:cNvPr id="2048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95325"/>
          </a:xfrm>
        </p:spPr>
        <p:txBody>
          <a:bodyPr/>
          <a:lstStyle/>
          <a:p>
            <a:pPr eaLnBrk="1" hangingPunct="1"/>
            <a:r>
              <a:rPr lang="en-GB" sz="2800" dirty="0" smtClean="0"/>
              <a:t>Asunción </a:t>
            </a:r>
            <a:r>
              <a:rPr lang="en-GB" sz="2800" dirty="0" err="1" smtClean="0"/>
              <a:t>Gómez-Pérez</a:t>
            </a:r>
            <a:r>
              <a:rPr lang="en-GB" sz="2800" dirty="0" smtClean="0"/>
              <a:t> (UPM</a:t>
            </a:r>
            <a:r>
              <a:rPr lang="en-GB" sz="2800" dirty="0" smtClean="0"/>
              <a:t>)</a:t>
            </a:r>
            <a:endParaRPr lang="en-GB" sz="2800" dirty="0" smtClean="0"/>
          </a:p>
          <a:p>
            <a:pPr eaLnBrk="1" hangingPunct="1"/>
            <a:r>
              <a:rPr lang="en-GB" sz="2800" dirty="0" smtClean="0"/>
              <a:t>asun@fi.upm.es</a:t>
            </a:r>
          </a:p>
          <a:p>
            <a:pPr eaLnBrk="1" hangingPunct="1"/>
            <a:r>
              <a:rPr lang="en-GB" sz="2800" dirty="0" smtClean="0"/>
              <a:t>(Project coordinator)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6022975"/>
            <a:ext cx="9159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3638" y="6038850"/>
            <a:ext cx="528637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6092825"/>
            <a:ext cx="108108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6088063"/>
            <a:ext cx="129698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6226175"/>
            <a:ext cx="15128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6021388"/>
            <a:ext cx="1295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43788" y="6021388"/>
            <a:ext cx="65722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07375" y="60928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11 Imagen" descr="upm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3933056"/>
            <a:ext cx="16351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6516688" y="4678363"/>
            <a:ext cx="2406650" cy="1127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lnSpc>
                <a:spcPct val="80000"/>
              </a:lnSpc>
              <a:defRPr/>
            </a:pPr>
            <a:r>
              <a:rPr lang="es-ES" sz="1600" i="1" dirty="0">
                <a:solidFill>
                  <a:srgbClr val="002060"/>
                </a:solidFill>
              </a:rPr>
              <a:t>CSA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s-ES" sz="1600" i="1" dirty="0" err="1">
                <a:solidFill>
                  <a:srgbClr val="002060"/>
                </a:solidFill>
              </a:rPr>
              <a:t>Budget</a:t>
            </a:r>
            <a:r>
              <a:rPr lang="es-ES" sz="1600" i="1" dirty="0">
                <a:solidFill>
                  <a:srgbClr val="002060"/>
                </a:solidFill>
              </a:rPr>
              <a:t>: 1.482.000€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s-ES" sz="1600" i="1" dirty="0" err="1">
                <a:solidFill>
                  <a:srgbClr val="002060"/>
                </a:solidFill>
              </a:rPr>
              <a:t>Starting</a:t>
            </a:r>
            <a:r>
              <a:rPr lang="es-ES" sz="1600" i="1" dirty="0">
                <a:solidFill>
                  <a:srgbClr val="002060"/>
                </a:solidFill>
              </a:rPr>
              <a:t> date: 1. Nov. 2013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s-ES" sz="1600" i="1" dirty="0" err="1">
                <a:solidFill>
                  <a:srgbClr val="002060"/>
                </a:solidFill>
              </a:rPr>
              <a:t>Duration</a:t>
            </a:r>
            <a:r>
              <a:rPr lang="es-ES" sz="1600" i="1" dirty="0">
                <a:solidFill>
                  <a:srgbClr val="002060"/>
                </a:solidFill>
              </a:rPr>
              <a:t>: 2 </a:t>
            </a:r>
            <a:r>
              <a:rPr lang="es-ES" sz="1600" i="1" dirty="0" err="1">
                <a:solidFill>
                  <a:srgbClr val="002060"/>
                </a:solidFill>
              </a:rPr>
              <a:t>Years</a:t>
            </a:r>
            <a:endParaRPr lang="es-ES" sz="1600" i="1" dirty="0">
              <a:solidFill>
                <a:srgbClr val="002060"/>
              </a:solidFill>
            </a:endParaRPr>
          </a:p>
          <a:p>
            <a:pPr>
              <a:defRPr/>
            </a:pP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verview_WP2_and_WP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138924" cy="5391118"/>
          </a:xfrm>
          <a:prstGeom prst="rect">
            <a:avLst/>
          </a:prstGeom>
        </p:spPr>
      </p:pic>
      <p:sp>
        <p:nvSpPr>
          <p:cNvPr id="5" name="15 CuadroTexto"/>
          <p:cNvSpPr txBox="1">
            <a:spLocks noChangeArrowheads="1"/>
          </p:cNvSpPr>
          <p:nvPr/>
        </p:nvSpPr>
        <p:spPr bwMode="auto">
          <a:xfrm>
            <a:off x="1475656" y="1871246"/>
            <a:ext cx="646331" cy="2616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0085C7"/>
                </a:solidFill>
              </a:rPr>
              <a:t>WP1</a:t>
            </a:r>
            <a:endParaRPr lang="en-US" sz="1100" b="1" dirty="0">
              <a:solidFill>
                <a:srgbClr val="0085C7"/>
              </a:solidFill>
            </a:endParaRPr>
          </a:p>
        </p:txBody>
      </p:sp>
      <p:sp>
        <p:nvSpPr>
          <p:cNvPr id="6" name="15 CuadroTexto"/>
          <p:cNvSpPr txBox="1">
            <a:spLocks noChangeArrowheads="1"/>
          </p:cNvSpPr>
          <p:nvPr/>
        </p:nvSpPr>
        <p:spPr bwMode="auto">
          <a:xfrm>
            <a:off x="4067944" y="2807350"/>
            <a:ext cx="646331" cy="2616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0085C7"/>
                </a:solidFill>
              </a:rPr>
              <a:t>WP3</a:t>
            </a:r>
            <a:endParaRPr lang="en-US" sz="1100" b="1" dirty="0">
              <a:solidFill>
                <a:srgbClr val="0085C7"/>
              </a:solidFill>
            </a:endParaRPr>
          </a:p>
        </p:txBody>
      </p:sp>
      <p:sp>
        <p:nvSpPr>
          <p:cNvPr id="7" name="15 CuadroTexto"/>
          <p:cNvSpPr txBox="1">
            <a:spLocks noChangeArrowheads="1"/>
          </p:cNvSpPr>
          <p:nvPr/>
        </p:nvSpPr>
        <p:spPr bwMode="auto">
          <a:xfrm>
            <a:off x="7884368" y="1124744"/>
            <a:ext cx="646331" cy="2616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0085C7"/>
                </a:solidFill>
              </a:rPr>
              <a:t>WP2</a:t>
            </a:r>
            <a:endParaRPr lang="en-US" sz="1100" b="1" dirty="0">
              <a:solidFill>
                <a:srgbClr val="0085C7"/>
              </a:solidFill>
            </a:endParaRPr>
          </a:p>
        </p:txBody>
      </p:sp>
      <p:sp>
        <p:nvSpPr>
          <p:cNvPr id="8" name="15 CuadroTexto"/>
          <p:cNvSpPr txBox="1">
            <a:spLocks noChangeArrowheads="1"/>
          </p:cNvSpPr>
          <p:nvPr/>
        </p:nvSpPr>
        <p:spPr bwMode="auto">
          <a:xfrm>
            <a:off x="4860032" y="5733256"/>
            <a:ext cx="646331" cy="2616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0085C7"/>
                </a:solidFill>
              </a:rPr>
              <a:t>WP3</a:t>
            </a:r>
            <a:endParaRPr lang="en-US" sz="1100" b="1" dirty="0">
              <a:solidFill>
                <a:srgbClr val="0085C7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836712"/>
            <a:ext cx="2448272" cy="33123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Goals of Industry Community Engagement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54013" y="908050"/>
            <a:ext cx="8435975" cy="4824413"/>
          </a:xfrm>
        </p:spPr>
        <p:txBody>
          <a:bodyPr/>
          <a:lstStyle/>
          <a:p>
            <a:r>
              <a:rPr lang="en-IE" sz="2000" dirty="0" smtClean="0"/>
              <a:t>To enumerate baseline </a:t>
            </a:r>
            <a:r>
              <a:rPr lang="en-IE" sz="2000" b="1" dirty="0" smtClean="0"/>
              <a:t>awareness</a:t>
            </a:r>
            <a:r>
              <a:rPr lang="en-IE" sz="2000" dirty="0" smtClean="0"/>
              <a:t> of the potential of: </a:t>
            </a:r>
          </a:p>
          <a:p>
            <a:pPr lvl="1"/>
            <a:r>
              <a:rPr lang="en-IE" sz="1800" dirty="0" smtClean="0"/>
              <a:t>Linked data in general</a:t>
            </a:r>
          </a:p>
          <a:p>
            <a:pPr lvl="1"/>
            <a:r>
              <a:rPr lang="en-IE" sz="1800" dirty="0" smtClean="0"/>
              <a:t>Linked data in applications of NLP</a:t>
            </a:r>
          </a:p>
          <a:p>
            <a:pPr lvl="1"/>
            <a:r>
              <a:rPr lang="en-IE" sz="1800" dirty="0" smtClean="0"/>
              <a:t>NLP for content analytics</a:t>
            </a:r>
          </a:p>
          <a:p>
            <a:r>
              <a:rPr lang="en-IE" sz="2000" dirty="0" smtClean="0"/>
              <a:t>To </a:t>
            </a:r>
            <a:r>
              <a:rPr lang="en-IE" sz="2000" dirty="0" smtClean="0"/>
              <a:t>elicit </a:t>
            </a:r>
            <a:r>
              <a:rPr lang="en-IE" sz="2000" b="1" dirty="0" smtClean="0"/>
              <a:t>use cases or pain points </a:t>
            </a:r>
            <a:r>
              <a:rPr lang="en-IE" sz="2000" dirty="0" smtClean="0"/>
              <a:t>that could be addressed by the use of linked data in application of NLP for content analytics</a:t>
            </a:r>
          </a:p>
          <a:p>
            <a:r>
              <a:rPr lang="en-IE" sz="2000" dirty="0" smtClean="0"/>
              <a:t>To elicit </a:t>
            </a:r>
            <a:r>
              <a:rPr lang="en-IE" sz="2000" b="1" dirty="0" smtClean="0"/>
              <a:t>requirements and constraints </a:t>
            </a:r>
            <a:r>
              <a:rPr lang="en-IE" sz="2000" dirty="0" smtClean="0"/>
              <a:t>that may impact applications of linked data in NLP applications for content analytics</a:t>
            </a:r>
          </a:p>
          <a:p>
            <a:r>
              <a:rPr lang="en-IE" sz="2000" dirty="0" smtClean="0"/>
              <a:t>Implicit goals:</a:t>
            </a:r>
          </a:p>
          <a:p>
            <a:pPr lvl="1"/>
            <a:r>
              <a:rPr lang="en-IE" sz="1800" u="sng" dirty="0" smtClean="0"/>
              <a:t>Improve</a:t>
            </a:r>
            <a:r>
              <a:rPr lang="en-IE" sz="1800" dirty="0" smtClean="0"/>
              <a:t> awareness of potential of linked data for NLP applications and the expertise in Europe</a:t>
            </a:r>
          </a:p>
          <a:p>
            <a:pPr lvl="1"/>
            <a:r>
              <a:rPr lang="en-IE" sz="1800" dirty="0" smtClean="0"/>
              <a:t>Identify potential partners </a:t>
            </a:r>
            <a:r>
              <a:rPr lang="en-IE" sz="1800" u="sng" dirty="0" smtClean="0"/>
              <a:t>for H2020 </a:t>
            </a:r>
          </a:p>
          <a:p>
            <a:endParaRPr lang="en-IE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Method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4013" y="1052513"/>
          <a:ext cx="8435975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Draft Classification of 3LD Use Cases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4013" y="1052513"/>
          <a:ext cx="8435975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Industry </a:t>
            </a:r>
            <a:r>
              <a:rPr lang="en-IE" dirty="0" smtClean="0"/>
              <a:t>Sectors</a:t>
            </a:r>
            <a:endParaRPr lang="en-IE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4277072"/>
          </a:xfrm>
        </p:spPr>
        <p:txBody>
          <a:bodyPr/>
          <a:lstStyle/>
          <a:p>
            <a:pPr>
              <a:buNone/>
            </a:pPr>
            <a:r>
              <a:rPr lang="en-IE" sz="2000" b="1" dirty="0" smtClean="0"/>
              <a:t>Multilingual Language </a:t>
            </a:r>
            <a:r>
              <a:rPr lang="en-IE" sz="2000" b="1" dirty="0" smtClean="0"/>
              <a:t>Services</a:t>
            </a:r>
            <a:endParaRPr lang="en-IE" sz="2000" b="1" dirty="0" smtClean="0"/>
          </a:p>
          <a:p>
            <a:r>
              <a:rPr lang="en-IE" sz="2000" dirty="0" smtClean="0"/>
              <a:t>Language </a:t>
            </a:r>
            <a:r>
              <a:rPr lang="en-IE" sz="2000" dirty="0" smtClean="0"/>
              <a:t>Services Clients</a:t>
            </a:r>
          </a:p>
          <a:p>
            <a:r>
              <a:rPr lang="en-IE" sz="2000" dirty="0" smtClean="0"/>
              <a:t>Language </a:t>
            </a:r>
            <a:r>
              <a:rPr lang="en-IE" sz="2000" dirty="0" smtClean="0"/>
              <a:t>Services Providers</a:t>
            </a:r>
          </a:p>
          <a:p>
            <a:r>
              <a:rPr lang="en-IE" sz="2000" dirty="0" smtClean="0"/>
              <a:t>ML </a:t>
            </a:r>
            <a:r>
              <a:rPr lang="en-IE" sz="2000" dirty="0" smtClean="0"/>
              <a:t>Language Resource Curators</a:t>
            </a:r>
          </a:p>
          <a:p>
            <a:r>
              <a:rPr lang="en-IE" sz="2000" dirty="0" smtClean="0"/>
              <a:t>Language Technology Vendors</a:t>
            </a:r>
          </a:p>
          <a:p>
            <a:r>
              <a:rPr lang="en-IE" sz="2000" dirty="0" smtClean="0"/>
              <a:t>Crow</a:t>
            </a:r>
          </a:p>
          <a:p>
            <a:pPr>
              <a:buNone/>
            </a:pPr>
            <a:r>
              <a:rPr lang="en-IE" sz="2000" b="1" dirty="0" smtClean="0"/>
              <a:t>Multimedia and Multilingual Content analysis</a:t>
            </a:r>
          </a:p>
          <a:p>
            <a:r>
              <a:rPr lang="en-IE" sz="2000" dirty="0" smtClean="0"/>
              <a:t>Market Intelligence - Sentiment analysis</a:t>
            </a:r>
          </a:p>
          <a:p>
            <a:r>
              <a:rPr lang="en-IE" sz="2000" dirty="0" smtClean="0"/>
              <a:t>Event detection</a:t>
            </a:r>
          </a:p>
          <a:p>
            <a:r>
              <a:rPr lang="en-IE" sz="2000" dirty="0" smtClean="0"/>
              <a:t>Trend Mining</a:t>
            </a:r>
          </a:p>
          <a:p>
            <a:r>
              <a:rPr lang="en-IE" sz="2000" dirty="0" smtClean="0"/>
              <a:t>Enterprise Search</a:t>
            </a:r>
          </a:p>
          <a:p>
            <a:r>
              <a:rPr lang="en-IE" sz="2000" dirty="0" smtClean="0"/>
              <a:t>Translation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788024" y="1124744"/>
            <a:ext cx="4038600" cy="4277072"/>
          </a:xfrm>
        </p:spPr>
        <p:txBody>
          <a:bodyPr/>
          <a:lstStyle/>
          <a:p>
            <a:pPr>
              <a:buNone/>
            </a:pPr>
            <a:r>
              <a:rPr lang="en-IE" sz="2000" b="1" dirty="0" smtClean="0"/>
              <a:t>Content </a:t>
            </a:r>
            <a:r>
              <a:rPr lang="en-IE" sz="2000" b="1" dirty="0" smtClean="0"/>
              <a:t>Management</a:t>
            </a:r>
            <a:endParaRPr lang="en-US" sz="2000" b="1" dirty="0" smtClean="0"/>
          </a:p>
          <a:p>
            <a:r>
              <a:rPr lang="en-IE" sz="2000" dirty="0" smtClean="0"/>
              <a:t>Content Management tool vendors</a:t>
            </a:r>
          </a:p>
          <a:p>
            <a:r>
              <a:rPr lang="en-IE" sz="2000" dirty="0" smtClean="0"/>
              <a:t>Service/product vendors (customer support)</a:t>
            </a:r>
          </a:p>
          <a:p>
            <a:r>
              <a:rPr lang="en-IE" sz="2000" dirty="0" smtClean="0"/>
              <a:t>Libraries, Museums, Digital Humanities</a:t>
            </a:r>
          </a:p>
          <a:p>
            <a:r>
              <a:rPr lang="en-IE" sz="2000" dirty="0" smtClean="0"/>
              <a:t>Public Sector publishers</a:t>
            </a:r>
          </a:p>
          <a:p>
            <a:r>
              <a:rPr lang="en-IE" sz="2000" dirty="0" smtClean="0"/>
              <a:t>Peer production communities</a:t>
            </a:r>
          </a:p>
          <a:p>
            <a:r>
              <a:rPr lang="en-IE" sz="2000" dirty="0" smtClean="0"/>
              <a:t>Media, News and journalism</a:t>
            </a:r>
          </a:p>
          <a:p>
            <a:r>
              <a:rPr lang="en-IE" sz="2000" dirty="0" err="1" smtClean="0"/>
              <a:t>eHealth</a:t>
            </a:r>
            <a:r>
              <a:rPr lang="en-IE" sz="2000" dirty="0" smtClean="0"/>
              <a:t>, </a:t>
            </a:r>
            <a:r>
              <a:rPr lang="en-IE" sz="2000" dirty="0" err="1" smtClean="0"/>
              <a:t>eEnergy</a:t>
            </a:r>
            <a:r>
              <a:rPr lang="en-IE" sz="2000" dirty="0" smtClean="0"/>
              <a:t>, </a:t>
            </a:r>
            <a:r>
              <a:rPr lang="en-IE" sz="2000" dirty="0" err="1" smtClean="0"/>
              <a:t>eTransport</a:t>
            </a:r>
            <a:r>
              <a:rPr lang="en-IE" sz="2000" dirty="0" smtClean="0"/>
              <a:t>, </a:t>
            </a:r>
          </a:p>
          <a:p>
            <a:r>
              <a:rPr lang="en-IE" sz="2000" dirty="0" smtClean="0"/>
              <a:t>Finance</a:t>
            </a:r>
          </a:p>
          <a:p>
            <a:endParaRPr lang="en-IE" sz="2000" dirty="0" smtClean="0"/>
          </a:p>
          <a:p>
            <a:endParaRPr lang="en-IE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verview_WP2_and_WP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138924" cy="5391118"/>
          </a:xfrm>
          <a:prstGeom prst="rect">
            <a:avLst/>
          </a:prstGeom>
        </p:spPr>
      </p:pic>
      <p:sp>
        <p:nvSpPr>
          <p:cNvPr id="5" name="15 CuadroTexto"/>
          <p:cNvSpPr txBox="1">
            <a:spLocks noChangeArrowheads="1"/>
          </p:cNvSpPr>
          <p:nvPr/>
        </p:nvSpPr>
        <p:spPr bwMode="auto">
          <a:xfrm>
            <a:off x="1475656" y="1871246"/>
            <a:ext cx="646331" cy="2616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0085C7"/>
                </a:solidFill>
              </a:rPr>
              <a:t>WP1</a:t>
            </a:r>
            <a:endParaRPr lang="en-US" sz="1100" b="1" dirty="0">
              <a:solidFill>
                <a:srgbClr val="0085C7"/>
              </a:solidFill>
            </a:endParaRPr>
          </a:p>
        </p:txBody>
      </p:sp>
      <p:sp>
        <p:nvSpPr>
          <p:cNvPr id="6" name="15 CuadroTexto"/>
          <p:cNvSpPr txBox="1">
            <a:spLocks noChangeArrowheads="1"/>
          </p:cNvSpPr>
          <p:nvPr/>
        </p:nvSpPr>
        <p:spPr bwMode="auto">
          <a:xfrm>
            <a:off x="4067944" y="2807350"/>
            <a:ext cx="646331" cy="2616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0085C7"/>
                </a:solidFill>
              </a:rPr>
              <a:t>WP3</a:t>
            </a:r>
            <a:endParaRPr lang="en-US" sz="1100" b="1" dirty="0">
              <a:solidFill>
                <a:srgbClr val="0085C7"/>
              </a:solidFill>
            </a:endParaRPr>
          </a:p>
        </p:txBody>
      </p:sp>
      <p:sp>
        <p:nvSpPr>
          <p:cNvPr id="7" name="15 CuadroTexto"/>
          <p:cNvSpPr txBox="1">
            <a:spLocks noChangeArrowheads="1"/>
          </p:cNvSpPr>
          <p:nvPr/>
        </p:nvSpPr>
        <p:spPr bwMode="auto">
          <a:xfrm>
            <a:off x="7884368" y="1124744"/>
            <a:ext cx="646331" cy="2616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0085C7"/>
                </a:solidFill>
              </a:rPr>
              <a:t>WP2</a:t>
            </a:r>
            <a:endParaRPr lang="en-US" sz="1100" b="1" dirty="0">
              <a:solidFill>
                <a:srgbClr val="0085C7"/>
              </a:solidFill>
            </a:endParaRPr>
          </a:p>
        </p:txBody>
      </p:sp>
      <p:sp>
        <p:nvSpPr>
          <p:cNvPr id="8" name="15 CuadroTexto"/>
          <p:cNvSpPr txBox="1">
            <a:spLocks noChangeArrowheads="1"/>
          </p:cNvSpPr>
          <p:nvPr/>
        </p:nvSpPr>
        <p:spPr bwMode="auto">
          <a:xfrm>
            <a:off x="4860032" y="5733256"/>
            <a:ext cx="646331" cy="2616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0085C7"/>
                </a:solidFill>
              </a:rPr>
              <a:t>WP3</a:t>
            </a:r>
            <a:endParaRPr lang="en-US" sz="1100" b="1" dirty="0">
              <a:solidFill>
                <a:srgbClr val="0085C7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228184" y="836712"/>
            <a:ext cx="2448272" cy="33123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2401888" y="58738"/>
            <a:ext cx="6742112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 smtClean="0">
                <a:solidFill>
                  <a:srgbClr val="003366"/>
                </a:solidFill>
                <a:latin typeface="Calibri" pitchFamily="34" charset="0"/>
              </a:rPr>
              <a:t>Guidelines and best practices</a:t>
            </a:r>
            <a:endParaRPr lang="en-GB" sz="320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5536" y="836712"/>
            <a:ext cx="8435975" cy="28803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800"/>
              </a:spcBef>
              <a:buClr>
                <a:srgbClr val="003366"/>
              </a:buClr>
              <a:buFont typeface="+mj-lt"/>
              <a:buAutoNum type="arabicPeriod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b="1" dirty="0" smtClean="0">
                <a:solidFill>
                  <a:srgbClr val="003366"/>
                </a:solidFill>
                <a:latin typeface="Calibri" pitchFamily="34" charset="0"/>
              </a:rPr>
              <a:t>Vocabularies </a:t>
            </a:r>
            <a:r>
              <a:rPr lang="en-GB" sz="1800" dirty="0">
                <a:solidFill>
                  <a:srgbClr val="000000"/>
                </a:solidFill>
                <a:latin typeface="Calibri" pitchFamily="34" charset="0"/>
              </a:rPr>
              <a:t>and best practises for 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generating metadata 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and linking it to </a:t>
            </a:r>
            <a:r>
              <a:rPr lang="en-GB" sz="1800" dirty="0">
                <a:solidFill>
                  <a:srgbClr val="000000"/>
                </a:solidFill>
                <a:latin typeface="Calibri" pitchFamily="34" charset="0"/>
              </a:rPr>
              <a:t>(multilingual and multimedia) content 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GB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800100" lvl="1" indent="-342900">
              <a:spcBef>
                <a:spcPts val="800"/>
              </a:spcBef>
              <a:buClr>
                <a:srgbClr val="003366"/>
              </a:buClr>
              <a:buFont typeface="Arial" pitchFamily="34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for multilingual resources (NIF, lemon, etc.) and multimedia resources (Media Ontology, W3C Media Fragments, etc.)</a:t>
            </a:r>
            <a:endParaRPr lang="en-GB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ts val="800"/>
              </a:spcBef>
              <a:buClr>
                <a:srgbClr val="003366"/>
              </a:buClr>
              <a:buFont typeface="+mj-lt"/>
              <a:buAutoNum type="arabicPeriod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000000"/>
                </a:solidFill>
                <a:latin typeface="Calibri" pitchFamily="34" charset="0"/>
              </a:rPr>
              <a:t>Guidelines </a:t>
            </a:r>
            <a:r>
              <a:rPr lang="en-GB" sz="1800" b="1" dirty="0">
                <a:solidFill>
                  <a:srgbClr val="003366"/>
                </a:solidFill>
                <a:latin typeface="Calibri" pitchFamily="34" charset="0"/>
              </a:rPr>
              <a:t>supporting the lifecycle </a:t>
            </a:r>
            <a:r>
              <a:rPr lang="en-GB" sz="1800" dirty="0">
                <a:solidFill>
                  <a:srgbClr val="000000"/>
                </a:solidFill>
                <a:latin typeface="Calibri" pitchFamily="34" charset="0"/>
              </a:rPr>
              <a:t>of Linguistic Linked Data 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GB" sz="18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ts val="800"/>
              </a:spcBef>
              <a:buClr>
                <a:srgbClr val="003366"/>
              </a:buClr>
              <a:buFont typeface="+mj-lt"/>
              <a:buAutoNum type="arabicPeriod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000000"/>
                </a:solidFill>
                <a:latin typeface="Calibri" pitchFamily="34" charset="0"/>
              </a:rPr>
              <a:t>Guidelines for </a:t>
            </a:r>
            <a:r>
              <a:rPr lang="en-GB" sz="1800" b="1" dirty="0">
                <a:solidFill>
                  <a:srgbClr val="003366"/>
                </a:solidFill>
                <a:latin typeface="Calibri" pitchFamily="34" charset="0"/>
              </a:rPr>
              <a:t>NLP services exploiting Linguistic Linked Data</a:t>
            </a:r>
            <a:r>
              <a:rPr lang="en-GB" sz="1800" dirty="0">
                <a:solidFill>
                  <a:srgbClr val="000000"/>
                </a:solidFill>
                <a:latin typeface="Calibri" pitchFamily="34" charset="0"/>
              </a:rPr>
              <a:t>, enabling conversion, integration and use of 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</a:rPr>
              <a:t>data</a:t>
            </a:r>
            <a:endParaRPr lang="en-GB" sz="18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ts val="800"/>
              </a:spcBef>
              <a:buClrTx/>
              <a:buSzTx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sz="1800" dirty="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spcBef>
                <a:spcPts val="800"/>
              </a:spcBef>
              <a:buClrTx/>
              <a:buSz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48991" y="3573760"/>
            <a:ext cx="1676400" cy="1041400"/>
          </a:xfrm>
          <a:prstGeom prst="rect">
            <a:avLst/>
          </a:prstGeom>
          <a:solidFill>
            <a:srgbClr val="17365D"/>
          </a:soli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74769" dir="938535" algn="ctr" rotWithShape="0">
              <a:srgbClr val="80808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600" dirty="0" err="1" smtClean="0">
                <a:solidFill>
                  <a:srgbClr val="FFFFFF"/>
                </a:solidFill>
                <a:latin typeface="Calibri" pitchFamily="34" charset="0"/>
              </a:rPr>
              <a:t>Best</a:t>
            </a:r>
            <a:r>
              <a:rPr lang="es-ES" sz="16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s-ES" sz="1600" dirty="0" err="1">
                <a:solidFill>
                  <a:srgbClr val="FFFFFF"/>
                </a:solidFill>
                <a:latin typeface="Calibri" pitchFamily="34" charset="0"/>
              </a:rPr>
              <a:t>practices</a:t>
            </a:r>
            <a:r>
              <a:rPr lang="es-ES" sz="1600" dirty="0">
                <a:solidFill>
                  <a:srgbClr val="FFFFFF"/>
                </a:solidFill>
                <a:latin typeface="Calibri" pitchFamily="34" charset="0"/>
              </a:rPr>
              <a:t> and </a:t>
            </a:r>
            <a:r>
              <a:rPr lang="es-ES" sz="1600" dirty="0" err="1">
                <a:solidFill>
                  <a:srgbClr val="FFFFFF"/>
                </a:solidFill>
                <a:latin typeface="Calibri" pitchFamily="34" charset="0"/>
              </a:rPr>
              <a:t>vocabularies</a:t>
            </a:r>
            <a:endParaRPr lang="es-ES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7791" y="3548360"/>
            <a:ext cx="1733550" cy="1066800"/>
          </a:xfrm>
          <a:prstGeom prst="rect">
            <a:avLst/>
          </a:prstGeom>
          <a:solidFill>
            <a:srgbClr val="17365D"/>
          </a:soli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74769" dir="938535" algn="ctr" rotWithShape="0">
              <a:srgbClr val="80808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600" dirty="0" err="1" smtClean="0">
                <a:solidFill>
                  <a:srgbClr val="FFFFFF"/>
                </a:solidFill>
                <a:latin typeface="Calibri" pitchFamily="34" charset="0"/>
              </a:rPr>
              <a:t>Guidelines</a:t>
            </a:r>
            <a:r>
              <a:rPr lang="es-ES" sz="16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s-ES" sz="1600" dirty="0">
                <a:solidFill>
                  <a:srgbClr val="FFFFFF"/>
                </a:solidFill>
                <a:latin typeface="Calibri" pitchFamily="34" charset="0"/>
              </a:rPr>
              <a:t>and </a:t>
            </a:r>
            <a:r>
              <a:rPr lang="es-ES" sz="1600" dirty="0" err="1">
                <a:solidFill>
                  <a:srgbClr val="FFFFFF"/>
                </a:solidFill>
                <a:latin typeface="Calibri" pitchFamily="34" charset="0"/>
              </a:rPr>
              <a:t>models</a:t>
            </a:r>
            <a:r>
              <a:rPr lang="es-ES" sz="160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s-ES" sz="1600" dirty="0" err="1">
                <a:solidFill>
                  <a:srgbClr val="FFFFFF"/>
                </a:solidFill>
                <a:latin typeface="Calibri" pitchFamily="34" charset="0"/>
              </a:rPr>
              <a:t>for</a:t>
            </a:r>
            <a:r>
              <a:rPr lang="es-ES" sz="1600" dirty="0">
                <a:solidFill>
                  <a:srgbClr val="FFFFFF"/>
                </a:solidFill>
                <a:latin typeface="Calibri" pitchFamily="34" charset="0"/>
              </a:rPr>
              <a:t> 3LD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582791" y="3548360"/>
            <a:ext cx="1676400" cy="1066800"/>
          </a:xfrm>
          <a:prstGeom prst="rect">
            <a:avLst/>
          </a:prstGeom>
          <a:solidFill>
            <a:srgbClr val="17365D"/>
          </a:soli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74769" dir="938535" algn="ctr" rotWithShape="0">
              <a:srgbClr val="80808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600" dirty="0" err="1" smtClean="0">
                <a:solidFill>
                  <a:srgbClr val="FFFFFF"/>
                </a:solidFill>
                <a:latin typeface="Calibri" pitchFamily="34" charset="0"/>
              </a:rPr>
              <a:t>Guidelines</a:t>
            </a:r>
            <a:r>
              <a:rPr lang="es-ES" sz="16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s-ES" sz="1600" dirty="0" err="1">
                <a:solidFill>
                  <a:srgbClr val="FFFFFF"/>
                </a:solidFill>
                <a:latin typeface="Calibri" pitchFamily="34" charset="0"/>
              </a:rPr>
              <a:t>for</a:t>
            </a:r>
            <a:r>
              <a:rPr lang="es-ES" sz="160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s-ES" sz="1600" dirty="0" smtClean="0">
                <a:solidFill>
                  <a:srgbClr val="FFFFFF"/>
                </a:solidFill>
                <a:latin typeface="Calibri" pitchFamily="34" charset="0"/>
              </a:rPr>
              <a:t>3LD-aware </a:t>
            </a:r>
            <a:r>
              <a:rPr lang="es-ES" sz="1600" dirty="0">
                <a:solidFill>
                  <a:srgbClr val="FFFFFF"/>
                </a:solidFill>
                <a:latin typeface="Calibri" pitchFamily="34" charset="0"/>
              </a:rPr>
              <a:t>NLP </a:t>
            </a:r>
            <a:r>
              <a:rPr lang="es-ES" sz="1600" dirty="0" err="1">
                <a:solidFill>
                  <a:srgbClr val="FFFFFF"/>
                </a:solidFill>
                <a:latin typeface="Calibri" pitchFamily="34" charset="0"/>
              </a:rPr>
              <a:t>services</a:t>
            </a:r>
            <a:endParaRPr lang="es-ES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812360" y="3746528"/>
            <a:ext cx="1331639" cy="792088"/>
          </a:xfrm>
          <a:prstGeom prst="rect">
            <a:avLst/>
          </a:prstGeom>
          <a:solidFill>
            <a:srgbClr val="17365D"/>
          </a:soli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74769" dir="938535" algn="ctr" rotWithShape="0">
              <a:srgbClr val="80808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 dirty="0" err="1" smtClean="0">
                <a:solidFill>
                  <a:srgbClr val="FFFFFF"/>
                </a:solidFill>
                <a:latin typeface="Calibri" pitchFamily="34" charset="0"/>
              </a:rPr>
              <a:t>Reference</a:t>
            </a:r>
            <a:r>
              <a:rPr lang="es-ES" sz="18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s-ES" sz="1800" dirty="0" err="1" smtClean="0">
                <a:solidFill>
                  <a:srgbClr val="FFFFFF"/>
                </a:solidFill>
                <a:latin typeface="Calibri" pitchFamily="34" charset="0"/>
              </a:rPr>
              <a:t>Architecture</a:t>
            </a:r>
            <a:endParaRPr lang="es-ES" sz="1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7504" y="3789660"/>
            <a:ext cx="979487" cy="698500"/>
          </a:xfrm>
          <a:prstGeom prst="rect">
            <a:avLst/>
          </a:prstGeom>
          <a:solidFill>
            <a:srgbClr val="17365D"/>
          </a:soli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74769" dir="938535" algn="ctr" rotWithShape="0">
              <a:srgbClr val="80808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 dirty="0" smtClean="0">
                <a:solidFill>
                  <a:srgbClr val="FFFFFF"/>
                </a:solidFill>
                <a:latin typeface="Calibri" pitchFamily="34" charset="0"/>
              </a:rPr>
              <a:t>Use Cases</a:t>
            </a:r>
            <a:endParaRPr lang="es-ES" sz="1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3409950" y="5132784"/>
            <a:ext cx="1143000" cy="1600200"/>
          </a:xfrm>
          <a:prstGeom prst="can">
            <a:avLst>
              <a:gd name="adj" fmla="val 24999"/>
            </a:avLst>
          </a:prstGeom>
          <a:gradFill rotWithShape="0">
            <a:gsLst>
              <a:gs pos="0">
                <a:srgbClr val="3A7CCB"/>
              </a:gs>
              <a:gs pos="100000">
                <a:srgbClr val="2C5D98"/>
              </a:gs>
            </a:gsLst>
            <a:lin ang="5400000" scaled="1"/>
          </a:gradFill>
          <a:ln w="9360">
            <a:solidFill>
              <a:srgbClr val="4A7EBB"/>
            </a:solidFill>
            <a:miter lim="800000"/>
            <a:headEnd/>
            <a:tailEnd/>
          </a:ln>
          <a:effectLst>
            <a:outerShdw dist="75597" dir="106468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>
                <a:solidFill>
                  <a:srgbClr val="FFFFFF"/>
                </a:solidFill>
                <a:latin typeface="Calibri" pitchFamily="34" charset="0"/>
              </a:rPr>
              <a:t>Tools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038350" y="5132784"/>
            <a:ext cx="1143000" cy="1600200"/>
          </a:xfrm>
          <a:prstGeom prst="can">
            <a:avLst>
              <a:gd name="adj" fmla="val 24999"/>
            </a:avLst>
          </a:prstGeom>
          <a:gradFill rotWithShape="0">
            <a:gsLst>
              <a:gs pos="0">
                <a:srgbClr val="3A7CCB"/>
              </a:gs>
              <a:gs pos="100000">
                <a:srgbClr val="2C5D98"/>
              </a:gs>
            </a:gsLst>
            <a:lin ang="5400000" scaled="1"/>
          </a:gradFill>
          <a:ln w="9360">
            <a:solidFill>
              <a:srgbClr val="4A7EBB"/>
            </a:solidFill>
            <a:miter lim="800000"/>
            <a:headEnd/>
            <a:tailEnd/>
          </a:ln>
          <a:effectLst>
            <a:outerShdw dist="75597" dir="106468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>
                <a:solidFill>
                  <a:srgbClr val="FFFFFF"/>
                </a:solidFill>
                <a:latin typeface="Calibri" pitchFamily="34" charset="0"/>
              </a:rPr>
              <a:t>Vocabs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076950" y="5132784"/>
            <a:ext cx="1143000" cy="1600200"/>
          </a:xfrm>
          <a:prstGeom prst="can">
            <a:avLst>
              <a:gd name="adj" fmla="val 24999"/>
            </a:avLst>
          </a:prstGeom>
          <a:gradFill rotWithShape="0">
            <a:gsLst>
              <a:gs pos="0">
                <a:srgbClr val="3A7CCB"/>
              </a:gs>
              <a:gs pos="100000">
                <a:srgbClr val="2C5D98"/>
              </a:gs>
            </a:gsLst>
            <a:lin ang="5400000" scaled="1"/>
          </a:gradFill>
          <a:ln w="9360">
            <a:solidFill>
              <a:srgbClr val="4A7EBB"/>
            </a:solidFill>
            <a:miter lim="800000"/>
            <a:headEnd/>
            <a:tailEnd/>
          </a:ln>
          <a:effectLst>
            <a:outerShdw dist="75597" dir="106468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>
                <a:solidFill>
                  <a:srgbClr val="FFFFFF"/>
                </a:solidFill>
                <a:latin typeface="Calibri" pitchFamily="34" charset="0"/>
              </a:rPr>
              <a:t>Services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4705350" y="5132784"/>
            <a:ext cx="1143000" cy="1600200"/>
          </a:xfrm>
          <a:prstGeom prst="can">
            <a:avLst>
              <a:gd name="adj" fmla="val 24999"/>
            </a:avLst>
          </a:prstGeom>
          <a:gradFill rotWithShape="0">
            <a:gsLst>
              <a:gs pos="0">
                <a:srgbClr val="3A7CCB"/>
              </a:gs>
              <a:gs pos="100000">
                <a:srgbClr val="2C5D98"/>
              </a:gs>
            </a:gsLst>
            <a:lin ang="5400000" scaled="1"/>
          </a:gradFill>
          <a:ln w="9360">
            <a:solidFill>
              <a:srgbClr val="4A7EBB"/>
            </a:solidFill>
            <a:miter lim="800000"/>
            <a:headEnd/>
            <a:tailEnd/>
          </a:ln>
          <a:effectLst>
            <a:outerShdw dist="75597" dir="106468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>
                <a:solidFill>
                  <a:srgbClr val="FFFFFF"/>
                </a:solidFill>
                <a:latin typeface="Calibri" pitchFamily="34" charset="0"/>
              </a:rPr>
              <a:t>Data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>
                <a:solidFill>
                  <a:srgbClr val="FFFFFF"/>
                </a:solidFill>
                <a:latin typeface="Calibri" pitchFamily="34" charset="0"/>
              </a:rPr>
              <a:t>Sources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620391" y="3421360"/>
            <a:ext cx="5867400" cy="1447800"/>
          </a:xfrm>
          <a:prstGeom prst="rect">
            <a:avLst/>
          </a:prstGeom>
          <a:noFill/>
          <a:ln w="25560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" name="AutoShape 11"/>
          <p:cNvCxnSpPr>
            <a:cxnSpLocks noChangeShapeType="1"/>
            <a:stCxn id="8" idx="3"/>
            <a:endCxn id="13" idx="1"/>
          </p:cNvCxnSpPr>
          <p:nvPr/>
        </p:nvCxnSpPr>
        <p:spPr bwMode="auto">
          <a:xfrm>
            <a:off x="1086991" y="4138910"/>
            <a:ext cx="533400" cy="6350"/>
          </a:xfrm>
          <a:prstGeom prst="straightConnector1">
            <a:avLst/>
          </a:prstGeom>
          <a:noFill/>
          <a:ln w="2556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dist="74769" dir="938535" algn="ctr" rotWithShape="0">
              <a:srgbClr val="808080">
                <a:alpha val="38034"/>
              </a:srgbClr>
            </a:outerShdw>
          </a:effectLst>
        </p:spPr>
      </p:cxnSp>
      <p:cxnSp>
        <p:nvCxnSpPr>
          <p:cNvPr id="15" name="AutoShape 12"/>
          <p:cNvCxnSpPr>
            <a:cxnSpLocks noChangeShapeType="1"/>
            <a:stCxn id="13" idx="3"/>
            <a:endCxn id="7" idx="1"/>
          </p:cNvCxnSpPr>
          <p:nvPr/>
        </p:nvCxnSpPr>
        <p:spPr bwMode="auto">
          <a:xfrm flipV="1">
            <a:off x="7487791" y="4142572"/>
            <a:ext cx="324569" cy="2688"/>
          </a:xfrm>
          <a:prstGeom prst="straightConnector1">
            <a:avLst/>
          </a:prstGeom>
          <a:noFill/>
          <a:ln w="25560">
            <a:solidFill>
              <a:srgbClr val="4F81BD"/>
            </a:solidFill>
            <a:miter lim="800000"/>
            <a:headEnd type="triangle" w="med" len="med"/>
            <a:tailEnd type="triangle" w="med" len="med"/>
          </a:ln>
          <a:effectLst>
            <a:outerShdw dist="74769" dir="938535" algn="ctr" rotWithShape="0">
              <a:srgbClr val="808080">
                <a:alpha val="38034"/>
              </a:srgbClr>
            </a:outerShdw>
          </a:effectLst>
        </p:spPr>
      </p:cxnSp>
      <p:cxnSp>
        <p:nvCxnSpPr>
          <p:cNvPr id="16" name="AutoShape 13"/>
          <p:cNvCxnSpPr>
            <a:cxnSpLocks noChangeShapeType="1"/>
            <a:stCxn id="4" idx="2"/>
            <a:endCxn id="10" idx="1"/>
          </p:cNvCxnSpPr>
          <p:nvPr/>
        </p:nvCxnSpPr>
        <p:spPr bwMode="auto">
          <a:xfrm flipH="1">
            <a:off x="2609850" y="4615160"/>
            <a:ext cx="77341" cy="517624"/>
          </a:xfrm>
          <a:prstGeom prst="straightConnector1">
            <a:avLst/>
          </a:prstGeom>
          <a:noFill/>
          <a:ln w="2556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dist="74769" dir="938535" algn="ctr" rotWithShape="0">
              <a:srgbClr val="808080">
                <a:alpha val="38034"/>
              </a:srgbClr>
            </a:outerShdw>
          </a:effectLst>
        </p:spPr>
      </p:cxnSp>
      <p:cxnSp>
        <p:nvCxnSpPr>
          <p:cNvPr id="17" name="AutoShape 14"/>
          <p:cNvCxnSpPr>
            <a:cxnSpLocks noChangeShapeType="1"/>
            <a:stCxn id="5" idx="2"/>
            <a:endCxn id="9" idx="1"/>
          </p:cNvCxnSpPr>
          <p:nvPr/>
        </p:nvCxnSpPr>
        <p:spPr bwMode="auto">
          <a:xfrm flipH="1">
            <a:off x="3981450" y="4615160"/>
            <a:ext cx="563116" cy="517624"/>
          </a:xfrm>
          <a:prstGeom prst="straightConnector1">
            <a:avLst/>
          </a:prstGeom>
          <a:noFill/>
          <a:ln w="2556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dist="74769" dir="938535" algn="ctr" rotWithShape="0">
              <a:srgbClr val="808080">
                <a:alpha val="38034"/>
              </a:srgbClr>
            </a:outerShdw>
          </a:effectLst>
        </p:spPr>
      </p:cxnSp>
      <p:cxnSp>
        <p:nvCxnSpPr>
          <p:cNvPr id="18" name="AutoShape 15"/>
          <p:cNvCxnSpPr>
            <a:cxnSpLocks noChangeShapeType="1"/>
            <a:stCxn id="5" idx="2"/>
            <a:endCxn id="12" idx="1"/>
          </p:cNvCxnSpPr>
          <p:nvPr/>
        </p:nvCxnSpPr>
        <p:spPr bwMode="auto">
          <a:xfrm>
            <a:off x="4544566" y="4615160"/>
            <a:ext cx="732284" cy="517624"/>
          </a:xfrm>
          <a:prstGeom prst="straightConnector1">
            <a:avLst/>
          </a:prstGeom>
          <a:noFill/>
          <a:ln w="2556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dist="74769" dir="938535" algn="ctr" rotWithShape="0">
              <a:srgbClr val="808080">
                <a:alpha val="38034"/>
              </a:srgbClr>
            </a:outerShdw>
          </a:effectLst>
        </p:spPr>
      </p:cxnSp>
      <p:cxnSp>
        <p:nvCxnSpPr>
          <p:cNvPr id="19" name="AutoShape 16"/>
          <p:cNvCxnSpPr>
            <a:cxnSpLocks noChangeShapeType="1"/>
          </p:cNvCxnSpPr>
          <p:nvPr/>
        </p:nvCxnSpPr>
        <p:spPr bwMode="auto">
          <a:xfrm>
            <a:off x="6444208" y="4116412"/>
            <a:ext cx="144016" cy="1152128"/>
          </a:xfrm>
          <a:prstGeom prst="straightConnector1">
            <a:avLst/>
          </a:prstGeom>
          <a:noFill/>
          <a:ln w="2556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dist="74769" dir="938535" algn="ctr" rotWithShape="0">
              <a:srgbClr val="808080">
                <a:alpha val="38034"/>
              </a:srgbClr>
            </a:outerShdw>
          </a:effectLst>
        </p:spPr>
      </p:cxn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2303463" y="6042868"/>
            <a:ext cx="4679950" cy="698500"/>
          </a:xfrm>
          <a:prstGeom prst="rect">
            <a:avLst/>
          </a:prstGeom>
          <a:solidFill>
            <a:srgbClr val="17365D"/>
          </a:soli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74769" dir="938535" algn="ctr" rotWithShape="0">
              <a:srgbClr val="80808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>
                <a:solidFill>
                  <a:srgbClr val="FFFFFF"/>
                </a:solidFill>
                <a:latin typeface="Calibri" pitchFamily="34" charset="0"/>
              </a:rPr>
              <a:t>Guidelines and best practices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verview_WP2_and_WP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138924" cy="5391118"/>
          </a:xfrm>
          <a:prstGeom prst="rect">
            <a:avLst/>
          </a:prstGeom>
        </p:spPr>
      </p:pic>
      <p:sp>
        <p:nvSpPr>
          <p:cNvPr id="5" name="15 CuadroTexto"/>
          <p:cNvSpPr txBox="1">
            <a:spLocks noChangeArrowheads="1"/>
          </p:cNvSpPr>
          <p:nvPr/>
        </p:nvSpPr>
        <p:spPr bwMode="auto">
          <a:xfrm>
            <a:off x="1475656" y="1871246"/>
            <a:ext cx="646331" cy="2616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0085C7"/>
                </a:solidFill>
              </a:rPr>
              <a:t>WP1</a:t>
            </a:r>
            <a:endParaRPr lang="en-US" sz="1100" b="1" dirty="0">
              <a:solidFill>
                <a:srgbClr val="0085C7"/>
              </a:solidFill>
            </a:endParaRPr>
          </a:p>
        </p:txBody>
      </p:sp>
      <p:sp>
        <p:nvSpPr>
          <p:cNvPr id="6" name="15 CuadroTexto"/>
          <p:cNvSpPr txBox="1">
            <a:spLocks noChangeArrowheads="1"/>
          </p:cNvSpPr>
          <p:nvPr/>
        </p:nvSpPr>
        <p:spPr bwMode="auto">
          <a:xfrm>
            <a:off x="4067944" y="2807350"/>
            <a:ext cx="646331" cy="2616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0085C7"/>
                </a:solidFill>
              </a:rPr>
              <a:t>WP3</a:t>
            </a:r>
            <a:endParaRPr lang="en-US" sz="1100" b="1" dirty="0">
              <a:solidFill>
                <a:srgbClr val="0085C7"/>
              </a:solidFill>
            </a:endParaRPr>
          </a:p>
        </p:txBody>
      </p:sp>
      <p:sp>
        <p:nvSpPr>
          <p:cNvPr id="7" name="15 CuadroTexto"/>
          <p:cNvSpPr txBox="1">
            <a:spLocks noChangeArrowheads="1"/>
          </p:cNvSpPr>
          <p:nvPr/>
        </p:nvSpPr>
        <p:spPr bwMode="auto">
          <a:xfrm>
            <a:off x="7884368" y="1124744"/>
            <a:ext cx="646331" cy="2616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0085C7"/>
                </a:solidFill>
              </a:rPr>
              <a:t>WP2</a:t>
            </a:r>
            <a:endParaRPr lang="en-US" sz="1100" b="1" dirty="0">
              <a:solidFill>
                <a:srgbClr val="0085C7"/>
              </a:solidFill>
            </a:endParaRPr>
          </a:p>
        </p:txBody>
      </p:sp>
      <p:sp>
        <p:nvSpPr>
          <p:cNvPr id="8" name="15 CuadroTexto"/>
          <p:cNvSpPr txBox="1">
            <a:spLocks noChangeArrowheads="1"/>
          </p:cNvSpPr>
          <p:nvPr/>
        </p:nvSpPr>
        <p:spPr bwMode="auto">
          <a:xfrm>
            <a:off x="4860032" y="5733256"/>
            <a:ext cx="646331" cy="2616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0085C7"/>
                </a:solidFill>
              </a:rPr>
              <a:t>WP3</a:t>
            </a:r>
            <a:endParaRPr lang="en-US" sz="1100" b="1" dirty="0">
              <a:solidFill>
                <a:srgbClr val="0085C7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763688" y="764704"/>
            <a:ext cx="5112568" cy="5400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 txBox="1"/>
          <p:nvPr/>
        </p:nvSpPr>
        <p:spPr>
          <a:xfrm>
            <a:off x="2401920" y="58680"/>
            <a:ext cx="6742080" cy="706680"/>
          </a:xfrm>
          <a:prstGeom prst="rect">
            <a:avLst/>
          </a:prstGeom>
        </p:spPr>
        <p:txBody>
          <a:bodyPr anchor="ctr"/>
          <a:lstStyle/>
          <a:p>
            <a:pPr algn="r">
              <a:buFont typeface="StarSymbol"/>
              <a:buChar char=""/>
            </a:pPr>
            <a:r>
              <a:rPr lang="en-GB"/>
              <a:t>Reference Architecture</a:t>
            </a:r>
            <a:endParaRPr/>
          </a:p>
        </p:txBody>
      </p:sp>
      <p:sp>
        <p:nvSpPr>
          <p:cNvPr id="338" name="TextShape 2"/>
          <p:cNvSpPr txBox="1"/>
          <p:nvPr/>
        </p:nvSpPr>
        <p:spPr>
          <a:xfrm>
            <a:off x="353880" y="1052280"/>
            <a:ext cx="8436240" cy="4824720"/>
          </a:xfrm>
          <a:prstGeom prst="rect">
            <a:avLst/>
          </a:prstGeom>
        </p:spPr>
        <p:txBody>
          <a:bodyPr/>
          <a:lstStyle/>
          <a:p>
            <a:pPr>
              <a:buFont typeface="StarSymbol"/>
              <a:buAutoNum type="arabicParenR"/>
            </a:pPr>
            <a:endParaRPr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51520" y="980852"/>
            <a:ext cx="6018187" cy="4824412"/>
          </a:xfrm>
        </p:spPr>
        <p:txBody>
          <a:bodyPr/>
          <a:lstStyle/>
          <a:p>
            <a:pPr>
              <a:buFont typeface="StarSymbol"/>
              <a:buAutoNum type="arabicParenR"/>
            </a:pPr>
            <a:r>
              <a:rPr lang="en-US" sz="2000" dirty="0" smtClean="0"/>
              <a:t> Consolidate</a:t>
            </a:r>
          </a:p>
          <a:p>
            <a:pPr lvl="1">
              <a:buFont typeface="Arial"/>
              <a:buChar char="–"/>
            </a:pPr>
            <a:r>
              <a:rPr lang="en-US" sz="1800" dirty="0" smtClean="0"/>
              <a:t>Evaluate, select and (if necessary) adapt existing </a:t>
            </a:r>
            <a:r>
              <a:rPr lang="en-US" sz="1800" dirty="0" smtClean="0"/>
              <a:t>tools (LOD2 stack, OKF tools)</a:t>
            </a:r>
            <a:endParaRPr lang="en-US" sz="1800" dirty="0" smtClean="0"/>
          </a:p>
          <a:p>
            <a:pPr>
              <a:buFont typeface="StarSymbol"/>
              <a:buAutoNum type="arabicParenR"/>
            </a:pPr>
            <a:r>
              <a:rPr lang="en-US" sz="2000" dirty="0" smtClean="0"/>
              <a:t> Support adoption of guidelines</a:t>
            </a:r>
          </a:p>
          <a:p>
            <a:pPr lvl="1">
              <a:buFont typeface="Arial"/>
              <a:buChar char="–"/>
            </a:pPr>
            <a:r>
              <a:rPr lang="en-US" sz="1800" dirty="0" smtClean="0"/>
              <a:t>Validate, check consistency, provide helpful </a:t>
            </a:r>
            <a:r>
              <a:rPr lang="en-US" sz="1800" dirty="0" smtClean="0"/>
              <a:t>guidance</a:t>
            </a:r>
          </a:p>
          <a:p>
            <a:pPr lvl="1">
              <a:buFont typeface="Arial"/>
              <a:buChar char="–"/>
            </a:pPr>
            <a:r>
              <a:rPr lang="en-US" sz="1800" dirty="0" smtClean="0"/>
              <a:t>Tools </a:t>
            </a:r>
            <a:r>
              <a:rPr lang="en-US" sz="1800" dirty="0" smtClean="0"/>
              <a:t>to create meta-data and classification </a:t>
            </a:r>
            <a:r>
              <a:rPr lang="en-US" sz="1800" dirty="0" smtClean="0"/>
              <a:t>automatically (e.g., Lexicon </a:t>
            </a:r>
            <a:r>
              <a:rPr lang="en-US" sz="1800" dirty="0" smtClean="0"/>
              <a:t>using </a:t>
            </a:r>
            <a:r>
              <a:rPr lang="en-US" sz="1800" dirty="0" smtClean="0"/>
              <a:t>lemon)</a:t>
            </a:r>
            <a:endParaRPr lang="en-US" sz="1800" dirty="0" smtClean="0"/>
          </a:p>
          <a:p>
            <a:pPr>
              <a:buFont typeface="StarSymbol"/>
              <a:buAutoNum type="arabicParenR"/>
            </a:pPr>
            <a:r>
              <a:rPr lang="en-US" sz="2000" dirty="0" smtClean="0"/>
              <a:t> Measure</a:t>
            </a:r>
          </a:p>
          <a:p>
            <a:pPr lvl="1">
              <a:buFont typeface="Arial"/>
              <a:buChar char="–"/>
            </a:pPr>
            <a:r>
              <a:rPr lang="en-US" sz="1800" dirty="0" smtClean="0"/>
              <a:t>Provide an architecture to assess quality, sustainability and measure state of </a:t>
            </a:r>
            <a:r>
              <a:rPr lang="en-US" sz="1800" dirty="0" smtClean="0"/>
              <a:t>3LD</a:t>
            </a:r>
          </a:p>
          <a:p>
            <a:pPr>
              <a:buFont typeface="StarSymbol"/>
              <a:buAutoNum type="arabicParenR"/>
            </a:pPr>
            <a:r>
              <a:rPr lang="en-US" sz="2000" dirty="0" smtClean="0"/>
              <a:t>The Reference Architecture will be available and open for community feed-back through: </a:t>
            </a:r>
          </a:p>
          <a:p>
            <a:pPr lvl="1">
              <a:buFont typeface="Arial"/>
              <a:buChar char="–"/>
            </a:pPr>
            <a:r>
              <a:rPr lang="en-US" sz="1800" dirty="0" err="1" smtClean="0"/>
              <a:t>GitHub</a:t>
            </a:r>
            <a:r>
              <a:rPr lang="en-US" sz="1800" dirty="0" smtClean="0"/>
              <a:t> repositories (Readmes)</a:t>
            </a:r>
          </a:p>
          <a:p>
            <a:pPr lvl="1">
              <a:buFont typeface="Arial"/>
              <a:buChar char="–"/>
            </a:pPr>
            <a:r>
              <a:rPr lang="en-US" sz="1800" dirty="0" smtClean="0"/>
              <a:t>Wikis in the respective communities</a:t>
            </a:r>
          </a:p>
          <a:p>
            <a:pPr lvl="1">
              <a:buFont typeface="Arial"/>
              <a:buChar char="–"/>
            </a:pPr>
            <a:r>
              <a:rPr lang="en-US" sz="1800" dirty="0" smtClean="0"/>
              <a:t>Pointers on LIDER project portal</a:t>
            </a:r>
          </a:p>
          <a:p>
            <a:pPr lvl="1">
              <a:buFont typeface="Arial"/>
              <a:buChar char="–"/>
            </a:pPr>
            <a:endParaRPr lang="en-US" sz="1800" dirty="0" smtClean="0"/>
          </a:p>
          <a:p>
            <a:endParaRPr lang="en-US" sz="2000" dirty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2496" y="836712"/>
            <a:ext cx="2911504" cy="1584176"/>
          </a:xfrm>
          <a:prstGeom prst="rect">
            <a:avLst/>
          </a:prstGeom>
        </p:spPr>
      </p:pic>
      <p:pic>
        <p:nvPicPr>
          <p:cNvPr id="7" name="6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5304" y="4869160"/>
            <a:ext cx="3833200" cy="1208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2401920" y="58680"/>
            <a:ext cx="6742080" cy="706680"/>
          </a:xfrm>
          <a:prstGeom prst="rect">
            <a:avLst/>
          </a:prstGeom>
        </p:spPr>
        <p:txBody>
          <a:bodyPr anchor="ctr"/>
          <a:lstStyle/>
          <a:p>
            <a:pPr algn="r">
              <a:buFont typeface="StarSymbol"/>
              <a:buChar char=""/>
            </a:pPr>
            <a:r>
              <a:rPr lang="en-GB"/>
              <a:t>Roadmapping</a:t>
            </a:r>
            <a:endParaRPr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Roadmap starting points:</a:t>
            </a:r>
          </a:p>
          <a:p>
            <a:pPr lvl="1">
              <a:buFont typeface="Arial"/>
              <a:buChar char="–"/>
            </a:pPr>
            <a:r>
              <a:rPr lang="en-US" sz="2400" b="1" dirty="0" smtClean="0"/>
              <a:t>Use </a:t>
            </a:r>
            <a:r>
              <a:rPr lang="en-US" sz="2400" b="1" dirty="0" smtClean="0"/>
              <a:t>Cases</a:t>
            </a:r>
            <a:endParaRPr lang="en-US" dirty="0" smtClean="0"/>
          </a:p>
          <a:p>
            <a:pPr lvl="1">
              <a:buFont typeface="Arial"/>
              <a:buChar char="–"/>
            </a:pPr>
            <a:r>
              <a:rPr lang="en-US" sz="2400" b="1" dirty="0" smtClean="0"/>
              <a:t>reference </a:t>
            </a:r>
            <a:r>
              <a:rPr lang="en-US" sz="2400" b="1" dirty="0" smtClean="0"/>
              <a:t>architecture : </a:t>
            </a:r>
            <a:r>
              <a:rPr lang="en-US" sz="2400" dirty="0" smtClean="0"/>
              <a:t>reports and figures to deduce trends and measure adoption of linked data technology</a:t>
            </a:r>
            <a:endParaRPr lang="en-US" dirty="0" smtClean="0"/>
          </a:p>
          <a:p>
            <a:pPr lvl="1">
              <a:buFont typeface="Arial"/>
              <a:buChar char="–"/>
            </a:pPr>
            <a:r>
              <a:rPr lang="en-US" sz="2400" dirty="0" smtClean="0"/>
              <a:t>input from the </a:t>
            </a:r>
            <a:r>
              <a:rPr lang="en-US" sz="2400" b="1" dirty="0" err="1" smtClean="0"/>
              <a:t>roadmapping</a:t>
            </a:r>
            <a:r>
              <a:rPr lang="en-US" sz="2400" b="1" dirty="0" smtClean="0"/>
              <a:t> workshops </a:t>
            </a:r>
            <a:r>
              <a:rPr lang="en-US" sz="2400" b="1" dirty="0" smtClean="0"/>
              <a:t> </a:t>
            </a:r>
            <a:endParaRPr lang="en-US" dirty="0" smtClean="0"/>
          </a:p>
          <a:p>
            <a:pPr lvl="1">
              <a:buFont typeface="Arial"/>
              <a:buChar char="–"/>
            </a:pPr>
            <a:r>
              <a:rPr lang="en-US" sz="2400" dirty="0" smtClean="0"/>
              <a:t>input from </a:t>
            </a:r>
            <a:r>
              <a:rPr lang="en-US" sz="2400" b="1" dirty="0" smtClean="0"/>
              <a:t>academia (linked data and NLP)</a:t>
            </a:r>
            <a:endParaRPr lang="en-US" dirty="0" smtClean="0"/>
          </a:p>
          <a:p>
            <a:pPr lvl="1">
              <a:buFont typeface="Arial"/>
              <a:buChar char="–"/>
            </a:pPr>
            <a:r>
              <a:rPr lang="en-US" sz="2400" b="1" dirty="0" smtClean="0"/>
              <a:t>Advisory board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Partners 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Vision </a:t>
            </a:r>
            <a:r>
              <a:rPr lang="en-US" sz="2400" dirty="0" smtClean="0"/>
              <a:t>and </a:t>
            </a:r>
            <a:r>
              <a:rPr lang="en-US" sz="2400" dirty="0" smtClean="0"/>
              <a:t>Goals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Collection of </a:t>
            </a:r>
            <a:r>
              <a:rPr lang="en-US" sz="2400" dirty="0" smtClean="0"/>
              <a:t>b</a:t>
            </a:r>
            <a:r>
              <a:rPr lang="en-US" sz="2400" dirty="0" smtClean="0"/>
              <a:t>usiness </a:t>
            </a:r>
            <a:r>
              <a:rPr lang="en-US" sz="2400" dirty="0" smtClean="0"/>
              <a:t>use </a:t>
            </a:r>
            <a:r>
              <a:rPr lang="en-US" sz="2400" dirty="0" smtClean="0"/>
              <a:t>cases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Guidelines </a:t>
            </a:r>
            <a:r>
              <a:rPr lang="en-US" sz="2400" dirty="0" smtClean="0"/>
              <a:t>and best practices for </a:t>
            </a:r>
            <a:r>
              <a:rPr lang="en-US" sz="2400" dirty="0" smtClean="0"/>
              <a:t>industry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Reference </a:t>
            </a:r>
            <a:r>
              <a:rPr lang="en-US" sz="2400" dirty="0" smtClean="0"/>
              <a:t>architecture and </a:t>
            </a:r>
            <a:r>
              <a:rPr lang="en-US" sz="2400" dirty="0" smtClean="0"/>
              <a:t>roadmap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Community </a:t>
            </a:r>
            <a:r>
              <a:rPr lang="en-US" sz="2400" dirty="0" smtClean="0"/>
              <a:t>building and dissemination </a:t>
            </a:r>
            <a:r>
              <a:rPr lang="en-US" sz="2400" dirty="0" smtClean="0"/>
              <a:t> 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Contributions from the Community</a:t>
            </a:r>
          </a:p>
        </p:txBody>
      </p:sp>
      <p:sp>
        <p:nvSpPr>
          <p:cNvPr id="11267" name="4 Marcador de contenido"/>
          <p:cNvSpPr>
            <a:spLocks noGrp="1"/>
          </p:cNvSpPr>
          <p:nvPr>
            <p:ph idx="1"/>
          </p:nvPr>
        </p:nvSpPr>
        <p:spPr>
          <a:xfrm>
            <a:off x="179512" y="908720"/>
            <a:ext cx="5544864" cy="3888432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Use case definition </a:t>
            </a:r>
            <a:r>
              <a:rPr lang="en-US" sz="2400" dirty="0" smtClean="0">
                <a:solidFill>
                  <a:srgbClr val="080912"/>
                </a:solidFill>
              </a:rPr>
              <a:t>from industry will be input to the roadmap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Linguistic  resources </a:t>
            </a:r>
            <a:r>
              <a:rPr lang="en-US" sz="2400" dirty="0" smtClean="0">
                <a:solidFill>
                  <a:srgbClr val="080912"/>
                </a:solidFill>
                <a:sym typeface="Wingdings" pitchFamily="2" charset="2"/>
              </a:rPr>
              <a:t>LLOD</a:t>
            </a:r>
          </a:p>
          <a:p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Validation</a:t>
            </a:r>
            <a:r>
              <a:rPr lang="en-US" sz="2400" dirty="0" smtClean="0">
                <a:solidFill>
                  <a:srgbClr val="080912"/>
                </a:solidFill>
                <a:sym typeface="Wingdings" pitchFamily="2" charset="2"/>
              </a:rPr>
              <a:t> of guidelines and reference architecture</a:t>
            </a:r>
          </a:p>
          <a:p>
            <a:r>
              <a:rPr lang="en-GB" sz="2400" dirty="0" smtClean="0">
                <a:solidFill>
                  <a:srgbClr val="080912"/>
                </a:solidFill>
                <a:ea typeface="Times New Roman"/>
                <a:cs typeface="Times New Roman"/>
              </a:rPr>
              <a:t>Participation in </a:t>
            </a:r>
            <a:r>
              <a:rPr lang="en-GB" sz="2400" dirty="0" smtClean="0">
                <a:solidFill>
                  <a:srgbClr val="FF0000"/>
                </a:solidFill>
                <a:ea typeface="Times New Roman"/>
                <a:cs typeface="Times New Roman"/>
              </a:rPr>
              <a:t>surveys</a:t>
            </a:r>
          </a:p>
          <a:p>
            <a:r>
              <a:rPr lang="en-GB" sz="2400" dirty="0" smtClean="0">
                <a:solidFill>
                  <a:srgbClr val="080912"/>
                </a:solidFill>
                <a:ea typeface="Times New Roman"/>
                <a:cs typeface="Times New Roman"/>
              </a:rPr>
              <a:t>Participation in </a:t>
            </a:r>
            <a:r>
              <a:rPr lang="en-GB" sz="2400" dirty="0" smtClean="0">
                <a:solidFill>
                  <a:srgbClr val="FF0000"/>
                </a:solidFill>
                <a:ea typeface="Times New Roman"/>
                <a:cs typeface="Times New Roman"/>
              </a:rPr>
              <a:t>events</a:t>
            </a:r>
            <a:r>
              <a:rPr lang="en-GB" sz="2400" dirty="0" smtClean="0">
                <a:solidFill>
                  <a:srgbClr val="080912"/>
                </a:solidFill>
                <a:ea typeface="Times New Roman"/>
                <a:cs typeface="Times New Roman"/>
              </a:rPr>
              <a:t>: </a:t>
            </a:r>
          </a:p>
          <a:p>
            <a:pPr lvl="1"/>
            <a:r>
              <a:rPr lang="en-GB" sz="2400" dirty="0" err="1" smtClean="0">
                <a:solidFill>
                  <a:srgbClr val="080912"/>
                </a:solidFill>
                <a:ea typeface="Times New Roman"/>
                <a:cs typeface="Times New Roman"/>
              </a:rPr>
              <a:t>Roadmapping</a:t>
            </a:r>
            <a:r>
              <a:rPr lang="en-GB" sz="2400" dirty="0" smtClean="0">
                <a:solidFill>
                  <a:srgbClr val="080912"/>
                </a:solidFill>
                <a:ea typeface="Times New Roman"/>
                <a:cs typeface="Times New Roman"/>
              </a:rPr>
              <a:t> WS, </a:t>
            </a:r>
            <a:r>
              <a:rPr lang="en-GB" sz="2400" dirty="0" err="1" smtClean="0">
                <a:solidFill>
                  <a:srgbClr val="080912"/>
                </a:solidFill>
                <a:ea typeface="Times New Roman"/>
                <a:cs typeface="Times New Roman"/>
              </a:rPr>
              <a:t>hackatons</a:t>
            </a:r>
            <a:r>
              <a:rPr lang="en-GB" sz="2400" dirty="0" smtClean="0">
                <a:solidFill>
                  <a:srgbClr val="080912"/>
                </a:solidFill>
                <a:ea typeface="Times New Roman"/>
                <a:cs typeface="Times New Roman"/>
              </a:rPr>
              <a:t>,  etc.</a:t>
            </a:r>
          </a:p>
          <a:p>
            <a:pPr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endParaRPr lang="en-US" sz="2400" dirty="0" smtClean="0">
              <a:solidFill>
                <a:srgbClr val="080912"/>
              </a:solidFill>
            </a:endParaRPr>
          </a:p>
        </p:txBody>
      </p:sp>
      <p:pic>
        <p:nvPicPr>
          <p:cNvPr id="1026" name="Picture 2" descr="https://encrypted-tbn3.gstatic.com/images?q=tbn:ANd9GcRdbn2FZq-95vC1fSSwijdPH1Vw5E__n9kt_FW1n6qqdrdu5s1B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340768"/>
            <a:ext cx="3324461" cy="230425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712629" y="4707141"/>
            <a:ext cx="7864653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dirty="0" err="1" smtClean="0">
                <a:solidFill>
                  <a:srgbClr val="003366"/>
                </a:solidFill>
                <a:ea typeface="Times New Roman"/>
                <a:cs typeface="Times New Roman"/>
              </a:rPr>
              <a:t>Lider</a:t>
            </a:r>
            <a:r>
              <a:rPr lang="en-GB" sz="2800" dirty="0" smtClean="0">
                <a:solidFill>
                  <a:srgbClr val="003366"/>
                </a:solidFill>
                <a:ea typeface="Times New Roman"/>
                <a:cs typeface="Times New Roman"/>
              </a:rPr>
              <a:t> will </a:t>
            </a:r>
            <a:r>
              <a:rPr lang="en-GB" sz="2800" dirty="0" smtClean="0">
                <a:solidFill>
                  <a:srgbClr val="003366"/>
                </a:solidFill>
                <a:ea typeface="Times New Roman"/>
                <a:cs typeface="Times New Roman"/>
              </a:rPr>
              <a:t>help participants with </a:t>
            </a:r>
            <a:r>
              <a:rPr lang="en-GB" sz="2800" dirty="0" smtClean="0">
                <a:solidFill>
                  <a:srgbClr val="003366"/>
                </a:solidFill>
                <a:ea typeface="Times New Roman"/>
                <a:cs typeface="Times New Roman"/>
              </a:rPr>
              <a:t>travelling grants </a:t>
            </a:r>
          </a:p>
          <a:p>
            <a:pPr algn="ctr"/>
            <a:r>
              <a:rPr lang="en-GB" sz="2800" dirty="0" smtClean="0">
                <a:solidFill>
                  <a:srgbClr val="003366"/>
                </a:solidFill>
                <a:ea typeface="Times New Roman"/>
                <a:cs typeface="Times New Roman"/>
              </a:rPr>
              <a:t>to participants in </a:t>
            </a:r>
            <a:r>
              <a:rPr lang="en-GB" sz="2800" dirty="0" smtClean="0">
                <a:solidFill>
                  <a:srgbClr val="003366"/>
                </a:solidFill>
                <a:ea typeface="Times New Roman"/>
                <a:cs typeface="Times New Roman"/>
              </a:rPr>
              <a:t>Road mapping </a:t>
            </a:r>
            <a:r>
              <a:rPr lang="en-GB" sz="2800" dirty="0" smtClean="0">
                <a:solidFill>
                  <a:srgbClr val="003366"/>
                </a:solidFill>
                <a:ea typeface="Times New Roman"/>
                <a:cs typeface="Times New Roman"/>
              </a:rPr>
              <a:t>WS</a:t>
            </a:r>
            <a:endParaRPr lang="es-ES" sz="2800" dirty="0" smtClean="0">
              <a:solidFill>
                <a:srgbClr val="003366"/>
              </a:solidFill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A50021"/>
                </a:solidFill>
              </a:rPr>
              <a:t>Open Community Events@ Y1</a:t>
            </a:r>
            <a:endParaRPr lang="en-US" dirty="0" smtClean="0"/>
          </a:p>
        </p:txBody>
      </p:sp>
      <p:sp>
        <p:nvSpPr>
          <p:cNvPr id="13315" name="4 Marcador de contenido"/>
          <p:cNvSpPr>
            <a:spLocks noGrp="1"/>
          </p:cNvSpPr>
          <p:nvPr>
            <p:ph idx="1"/>
          </p:nvPr>
        </p:nvSpPr>
        <p:spPr>
          <a:xfrm>
            <a:off x="354012" y="1052513"/>
            <a:ext cx="8538467" cy="49688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400" dirty="0" smtClean="0"/>
              <a:t>At least 2 </a:t>
            </a:r>
            <a:r>
              <a:rPr lang="en-US" sz="2400" dirty="0" err="1" smtClean="0"/>
              <a:t>Roadmapping</a:t>
            </a:r>
            <a:r>
              <a:rPr lang="en-US" sz="2400" dirty="0" smtClean="0"/>
              <a:t> WS</a:t>
            </a:r>
          </a:p>
          <a:p>
            <a:pPr lvl="1" eaLnBrk="1" hangingPunct="1">
              <a:defRPr/>
            </a:pPr>
            <a:r>
              <a:rPr lang="en-US" sz="2000" dirty="0" smtClean="0"/>
              <a:t>EDF ½  WS (March 20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) focused on Language and LD</a:t>
            </a:r>
          </a:p>
          <a:p>
            <a:pPr lvl="1" eaLnBrk="1" hangingPunct="1">
              <a:defRPr/>
            </a:pPr>
            <a:r>
              <a:rPr lang="en-US" sz="2000" dirty="0" smtClean="0"/>
              <a:t>MLW Workshop (March 27</a:t>
            </a:r>
            <a:r>
              <a:rPr lang="en-US" sz="2000" baseline="30000" dirty="0" smtClean="0"/>
              <a:t>th,</a:t>
            </a:r>
            <a:r>
              <a:rPr lang="en-US" sz="2000" dirty="0" smtClean="0"/>
              <a:t>   Madrid) focused on Language and LD</a:t>
            </a:r>
          </a:p>
          <a:p>
            <a:pPr lvl="1" eaLnBrk="1" hangingPunct="1">
              <a:defRPr/>
            </a:pPr>
            <a:r>
              <a:rPr lang="en-US" sz="2000" dirty="0" smtClean="0"/>
              <a:t>Localization World, (June 3-4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Dublin)  focused on Translation and LD</a:t>
            </a:r>
          </a:p>
          <a:p>
            <a:pPr lvl="1" eaLnBrk="1" hangingPunct="1">
              <a:defRPr/>
            </a:pPr>
            <a:r>
              <a:rPr lang="en-GB" sz="2000" dirty="0" smtClean="0"/>
              <a:t>Germany-oriented WS September, 2014, </a:t>
            </a:r>
            <a:r>
              <a:rPr lang="es-ES" sz="2000" dirty="0" smtClean="0"/>
              <a:t>Leipzig</a:t>
            </a:r>
            <a:endParaRPr lang="en-US" sz="2000" dirty="0" smtClean="0"/>
          </a:p>
          <a:p>
            <a:pPr eaLnBrk="1" hangingPunct="1">
              <a:defRPr/>
            </a:pPr>
            <a:r>
              <a:rPr lang="en-GB" sz="2400" dirty="0" smtClean="0"/>
              <a:t>One day WS under the Multilingual Web brand</a:t>
            </a:r>
          </a:p>
          <a:p>
            <a:pPr lvl="1" eaLnBrk="1" hangingPunct="1">
              <a:defRPr/>
            </a:pPr>
            <a:r>
              <a:rPr lang="en-GB" sz="2000" dirty="0" smtClean="0"/>
              <a:t>26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March, Madrid</a:t>
            </a:r>
          </a:p>
          <a:p>
            <a:pPr eaLnBrk="1" hangingPunct="1">
              <a:defRPr/>
            </a:pPr>
            <a:r>
              <a:rPr lang="en-GB" sz="2400" dirty="0" smtClean="0"/>
              <a:t>Half day session under the European Data Forum brand</a:t>
            </a:r>
          </a:p>
          <a:p>
            <a:pPr lvl="1" eaLnBrk="1" hangingPunct="1">
              <a:defRPr/>
            </a:pPr>
            <a:r>
              <a:rPr lang="en-GB" sz="2000" dirty="0" smtClean="0"/>
              <a:t>Submitted  to  EDF 2014, Athens</a:t>
            </a:r>
          </a:p>
          <a:p>
            <a:pPr eaLnBrk="1" hangingPunct="1">
              <a:defRPr/>
            </a:pPr>
            <a:r>
              <a:rPr lang="en-GB" sz="2400" dirty="0" smtClean="0"/>
              <a:t>Publication of best practice material and involvement in W3C community groups</a:t>
            </a:r>
          </a:p>
          <a:p>
            <a:pPr lvl="1" eaLnBrk="1" hangingPunct="1">
              <a:defRPr/>
            </a:pPr>
            <a:r>
              <a:rPr lang="en-GB" sz="2000" dirty="0" smtClean="0"/>
              <a:t>BP-MLOD, </a:t>
            </a:r>
            <a:r>
              <a:rPr lang="en-GB" sz="2000" dirty="0" err="1" smtClean="0"/>
              <a:t>Ontolex</a:t>
            </a:r>
            <a:endParaRPr lang="en-GB" sz="2000" dirty="0" smtClean="0"/>
          </a:p>
          <a:p>
            <a:pPr eaLnBrk="1" hangingPunct="1">
              <a:defRPr/>
            </a:pPr>
            <a:r>
              <a:rPr lang="en-GB" sz="2400" dirty="0" smtClean="0"/>
              <a:t>One </a:t>
            </a:r>
            <a:r>
              <a:rPr lang="en-GB" sz="2400" dirty="0" err="1" smtClean="0"/>
              <a:t>hackaton</a:t>
            </a:r>
            <a:endParaRPr lang="en-GB" sz="2400" dirty="0" smtClean="0"/>
          </a:p>
          <a:p>
            <a:pPr lvl="1" eaLnBrk="1" hangingPunct="1">
              <a:defRPr/>
            </a:pPr>
            <a:r>
              <a:rPr lang="en-GB" sz="2100" dirty="0" smtClean="0"/>
              <a:t>September , 2014, </a:t>
            </a:r>
            <a:r>
              <a:rPr lang="es-ES" sz="2400" dirty="0" smtClean="0"/>
              <a:t>Leipzig</a:t>
            </a:r>
            <a:endParaRPr lang="en-GB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dissemination </a:t>
            </a:r>
            <a:r>
              <a:rPr lang="en-US" dirty="0" smtClean="0"/>
              <a:t>activities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Ongoing </a:t>
            </a:r>
            <a:r>
              <a:rPr lang="en-US" sz="2800" dirty="0" smtClean="0"/>
              <a:t>activities (</a:t>
            </a:r>
            <a:r>
              <a:rPr lang="en-US" sz="2800" u="sng" dirty="0" smtClean="0"/>
              <a:t>proposed </a:t>
            </a:r>
            <a:r>
              <a:rPr lang="en-US" sz="2800" dirty="0" smtClean="0"/>
              <a:t>but not accepted yet): </a:t>
            </a:r>
          </a:p>
          <a:p>
            <a:pPr marL="914400" lvl="1" indent="-514350"/>
            <a:r>
              <a:rPr lang="en-US" sz="2400" dirty="0" smtClean="0"/>
              <a:t>LREC-2014 (May): Tutorial, 3 WS and conference papers submitted, Challenge on LLD.</a:t>
            </a:r>
          </a:p>
          <a:p>
            <a:pPr marL="914400" lvl="1" indent="-514350"/>
            <a:r>
              <a:rPr lang="en-US" sz="2400" dirty="0" smtClean="0"/>
              <a:t>ESWC:   2 WS</a:t>
            </a:r>
          </a:p>
          <a:p>
            <a:pPr marL="914400" lvl="1" indent="-514350"/>
            <a:r>
              <a:rPr lang="en-US" sz="2400" dirty="0" err="1" smtClean="0"/>
              <a:t>eMNLP</a:t>
            </a:r>
            <a:r>
              <a:rPr lang="en-US" sz="2400" dirty="0" smtClean="0"/>
              <a:t>: 1 WS</a:t>
            </a:r>
          </a:p>
          <a:p>
            <a:pPr marL="914400" lvl="1" indent="-514350"/>
            <a:r>
              <a:rPr lang="en-US" sz="2400" dirty="0" smtClean="0"/>
              <a:t>QA and LD (summer school in Athens)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Summary of goals</a:t>
            </a:r>
          </a:p>
        </p:txBody>
      </p:sp>
      <p:sp>
        <p:nvSpPr>
          <p:cNvPr id="12290" name="Content Placeholder 4"/>
          <p:cNvSpPr>
            <a:spLocks noGrp="1"/>
          </p:cNvSpPr>
          <p:nvPr>
            <p:ph idx="1"/>
          </p:nvPr>
        </p:nvSpPr>
        <p:spPr>
          <a:xfrm>
            <a:off x="354013" y="836712"/>
            <a:ext cx="8789987" cy="4824412"/>
          </a:xfrm>
        </p:spPr>
        <p:txBody>
          <a:bodyPr/>
          <a:lstStyle/>
          <a:p>
            <a:pPr eaLnBrk="1" hangingPunct="1"/>
            <a:r>
              <a:rPr lang="en-GB" sz="2400" dirty="0" smtClean="0"/>
              <a:t>Create a sustainable community around 3LD for content analytics</a:t>
            </a:r>
          </a:p>
          <a:p>
            <a:pPr eaLnBrk="1" hangingPunct="1"/>
            <a:r>
              <a:rPr lang="en-GB" sz="2400" dirty="0" smtClean="0"/>
              <a:t>Constitute an Industry Board</a:t>
            </a:r>
          </a:p>
          <a:p>
            <a:pPr lvl="1" eaLnBrk="1" hangingPunct="1"/>
            <a:r>
              <a:rPr lang="en-GB" sz="2000" dirty="0" smtClean="0"/>
              <a:t>Focus on SMEs</a:t>
            </a:r>
          </a:p>
          <a:p>
            <a:pPr lvl="1" eaLnBrk="1" hangingPunct="1"/>
            <a:r>
              <a:rPr lang="en-GB" sz="2000" dirty="0" smtClean="0"/>
              <a:t>Approach existing communities</a:t>
            </a:r>
          </a:p>
          <a:p>
            <a:pPr eaLnBrk="1" hangingPunct="1"/>
            <a:r>
              <a:rPr lang="en-GB" sz="2400" dirty="0" smtClean="0"/>
              <a:t>Dissemination of important milestones</a:t>
            </a:r>
          </a:p>
          <a:p>
            <a:pPr lvl="1" eaLnBrk="1" hangingPunct="1"/>
            <a:r>
              <a:rPr lang="en-GB" sz="2000" dirty="0" smtClean="0"/>
              <a:t>Press releases etc.</a:t>
            </a:r>
          </a:p>
          <a:p>
            <a:pPr lvl="1" eaLnBrk="1" hangingPunct="1"/>
            <a:r>
              <a:rPr lang="en-GB" sz="2000" dirty="0" smtClean="0"/>
              <a:t>Make data sets available e.g. via META-SHARE </a:t>
            </a:r>
          </a:p>
          <a:p>
            <a:pPr eaLnBrk="1" hangingPunct="1"/>
            <a:r>
              <a:rPr lang="en-GB" sz="2400" dirty="0" smtClean="0"/>
              <a:t>Target groups</a:t>
            </a:r>
          </a:p>
          <a:p>
            <a:pPr lvl="1" eaLnBrk="1" hangingPunct="1"/>
            <a:r>
              <a:rPr lang="en-GB" sz="2000" dirty="0" smtClean="0"/>
              <a:t>Technical </a:t>
            </a:r>
            <a:r>
              <a:rPr lang="en-GB" sz="2000" dirty="0" smtClean="0"/>
              <a:t>experts from industry who already know about LOD</a:t>
            </a:r>
          </a:p>
          <a:p>
            <a:pPr lvl="2" eaLnBrk="1" hangingPunct="1"/>
            <a:r>
              <a:rPr lang="en-GB" sz="1800" dirty="0" smtClean="0"/>
              <a:t>Provide them with concrete use cases, discuss current gaps for interoperability</a:t>
            </a:r>
          </a:p>
          <a:p>
            <a:pPr lvl="1" eaLnBrk="1" hangingPunct="1"/>
            <a:r>
              <a:rPr lang="en-GB" sz="2000" dirty="0" smtClean="0"/>
              <a:t>Organisations not yet working with LOD</a:t>
            </a:r>
          </a:p>
          <a:p>
            <a:pPr eaLnBrk="1" hangingPunct="1"/>
            <a:endParaRPr lang="en-GB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126262" y="2810695"/>
            <a:ext cx="6452681" cy="1763183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7"/>
          <p:cNvGrpSpPr/>
          <p:nvPr/>
        </p:nvGrpSpPr>
        <p:grpSpPr>
          <a:xfrm>
            <a:off x="1515147" y="5330758"/>
            <a:ext cx="3634303" cy="1347248"/>
            <a:chOff x="5976387" y="3254487"/>
            <a:chExt cx="3634303" cy="1347248"/>
          </a:xfrm>
        </p:grpSpPr>
        <p:pic>
          <p:nvPicPr>
            <p:cNvPr id="7" name="Picture 9" descr="Community_and_Business_Groups___A_W3C_Community_Group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959" y="3254487"/>
              <a:ext cx="1837130" cy="765471"/>
            </a:xfrm>
            <a:prstGeom prst="rect">
              <a:avLst/>
            </a:prstGeom>
          </p:spPr>
        </p:pic>
        <p:sp>
          <p:nvSpPr>
            <p:cNvPr id="8" name="Rectangle 12"/>
            <p:cNvSpPr/>
            <p:nvPr/>
          </p:nvSpPr>
          <p:spPr>
            <a:xfrm>
              <a:off x="5976387" y="3955404"/>
              <a:ext cx="36343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LIDER</a:t>
              </a:r>
              <a:r>
                <a:rPr lang="en-US" dirty="0" smtClean="0"/>
                <a:t> </a:t>
              </a:r>
              <a:r>
                <a:rPr lang="en-US" b="1" dirty="0" smtClean="0"/>
                <a:t>Community (Industrial Board)</a:t>
              </a:r>
            </a:p>
            <a:p>
              <a:pPr algn="ctr"/>
              <a:r>
                <a:rPr lang="en-US" dirty="0" smtClean="0"/>
                <a:t>&amp; Mailing List </a:t>
              </a:r>
              <a:r>
                <a:rPr lang="en-US" dirty="0"/>
                <a:t>(ERCIM) 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9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54" y="3263713"/>
            <a:ext cx="1409996" cy="368361"/>
          </a:xfrm>
          <a:prstGeom prst="rect">
            <a:avLst/>
          </a:prstGeom>
        </p:spPr>
      </p:pic>
      <p:sp>
        <p:nvSpPr>
          <p:cNvPr id="10" name="Rectangle 19"/>
          <p:cNvSpPr/>
          <p:nvPr/>
        </p:nvSpPr>
        <p:spPr>
          <a:xfrm>
            <a:off x="253998" y="4022016"/>
            <a:ext cx="1604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#</a:t>
            </a:r>
            <a:r>
              <a:rPr lang="en-US" sz="2800" b="1" dirty="0" err="1" smtClean="0"/>
              <a:t>Lider</a:t>
            </a:r>
            <a:r>
              <a:rPr lang="en-US" sz="2800" b="1" dirty="0" err="1"/>
              <a:t>-eu</a:t>
            </a:r>
            <a:r>
              <a:rPr lang="en-GB" sz="2800" b="1" dirty="0" smtClean="0">
                <a:effectLst/>
              </a:rPr>
              <a:t> </a:t>
            </a:r>
            <a:endParaRPr lang="en-US" sz="2800" b="1" dirty="0"/>
          </a:p>
        </p:txBody>
      </p:sp>
      <p:pic>
        <p:nvPicPr>
          <p:cNvPr id="11" name="Picture 2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287" y="2854696"/>
            <a:ext cx="1409996" cy="363664"/>
          </a:xfrm>
          <a:prstGeom prst="rect">
            <a:avLst/>
          </a:prstGeom>
        </p:spPr>
      </p:pic>
      <p:sp>
        <p:nvSpPr>
          <p:cNvPr id="12" name="Rectangle 37"/>
          <p:cNvSpPr/>
          <p:nvPr/>
        </p:nvSpPr>
        <p:spPr>
          <a:xfrm>
            <a:off x="2469748" y="1488920"/>
            <a:ext cx="29179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hlinkClick r:id="rId5"/>
              </a:rPr>
              <a:t>http</a:t>
            </a:r>
            <a:r>
              <a:rPr lang="en-US" sz="1600" dirty="0">
                <a:hlinkClick r:id="rId5"/>
              </a:rPr>
              <a:t>://www.multilingualweb.eu</a:t>
            </a:r>
            <a:r>
              <a:rPr lang="en-US" sz="1600" dirty="0" smtClean="0">
                <a:hlinkClick r:id="rId5"/>
              </a:rPr>
              <a:t>/</a:t>
            </a:r>
            <a:endParaRPr lang="en-US" sz="1600" dirty="0" smtClean="0"/>
          </a:p>
        </p:txBody>
      </p:sp>
      <p:pic>
        <p:nvPicPr>
          <p:cNvPr id="13" name="Picture 3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9747" y="190000"/>
            <a:ext cx="1463785" cy="1399520"/>
          </a:xfrm>
          <a:prstGeom prst="rect">
            <a:avLst/>
          </a:prstGeom>
        </p:spPr>
      </p:pic>
      <p:grpSp>
        <p:nvGrpSpPr>
          <p:cNvPr id="14" name="Group 5"/>
          <p:cNvGrpSpPr/>
          <p:nvPr/>
        </p:nvGrpSpPr>
        <p:grpSpPr>
          <a:xfrm>
            <a:off x="4840956" y="3022395"/>
            <a:ext cx="1498991" cy="1228169"/>
            <a:chOff x="3569004" y="5131734"/>
            <a:chExt cx="1498991" cy="1228169"/>
          </a:xfrm>
        </p:grpSpPr>
        <p:sp>
          <p:nvSpPr>
            <p:cNvPr id="15" name="Rectangle 18"/>
            <p:cNvSpPr/>
            <p:nvPr/>
          </p:nvSpPr>
          <p:spPr>
            <a:xfrm>
              <a:off x="3569004" y="5713572"/>
              <a:ext cx="149899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Public Mailing </a:t>
              </a:r>
            </a:p>
            <a:p>
              <a:pPr algn="ctr"/>
              <a:r>
                <a:rPr lang="en-US" dirty="0" smtClean="0"/>
                <a:t>List (UPM)</a:t>
              </a:r>
              <a:endParaRPr lang="en-US" dirty="0"/>
            </a:p>
          </p:txBody>
        </p:sp>
        <p:pic>
          <p:nvPicPr>
            <p:cNvPr id="16" name="Picture 3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25266" y="5131734"/>
              <a:ext cx="860558" cy="552192"/>
            </a:xfrm>
            <a:prstGeom prst="rect">
              <a:avLst/>
            </a:prstGeom>
          </p:spPr>
        </p:pic>
      </p:grpSp>
      <p:cxnSp>
        <p:nvCxnSpPr>
          <p:cNvPr id="17" name="Straight Arrow Connector 41"/>
          <p:cNvCxnSpPr>
            <a:stCxn id="26" idx="2"/>
            <a:endCxn id="5" idx="0"/>
          </p:cNvCxnSpPr>
          <p:nvPr/>
        </p:nvCxnSpPr>
        <p:spPr>
          <a:xfrm flipH="1">
            <a:off x="3352603" y="1912530"/>
            <a:ext cx="12700" cy="8981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48"/>
          <p:cNvCxnSpPr>
            <a:stCxn id="5" idx="2"/>
            <a:endCxn id="7" idx="0"/>
          </p:cNvCxnSpPr>
          <p:nvPr/>
        </p:nvCxnSpPr>
        <p:spPr>
          <a:xfrm>
            <a:off x="3352603" y="4573878"/>
            <a:ext cx="14681" cy="7568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9" name="Group 63"/>
          <p:cNvGrpSpPr/>
          <p:nvPr/>
        </p:nvGrpSpPr>
        <p:grpSpPr>
          <a:xfrm>
            <a:off x="2012133" y="3022395"/>
            <a:ext cx="2827867" cy="1424044"/>
            <a:chOff x="2941611" y="2409220"/>
            <a:chExt cx="2827867" cy="1424044"/>
          </a:xfrm>
        </p:grpSpPr>
        <p:sp>
          <p:nvSpPr>
            <p:cNvPr id="20" name="Rectangle 15"/>
            <p:cNvSpPr/>
            <p:nvPr/>
          </p:nvSpPr>
          <p:spPr>
            <a:xfrm>
              <a:off x="3281961" y="3186933"/>
              <a:ext cx="219408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Project-Portal (</a:t>
              </a:r>
              <a:r>
                <a:rPr lang="en-US" dirty="0"/>
                <a:t>UPM</a:t>
              </a:r>
              <a:r>
                <a:rPr lang="en-US" dirty="0" smtClean="0"/>
                <a:t>)</a:t>
              </a:r>
            </a:p>
            <a:p>
              <a:r>
                <a:rPr lang="en-US" dirty="0" smtClean="0">
                  <a:hlinkClick r:id="rId8"/>
                </a:rPr>
                <a:t>www.lider-project.eu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pic>
          <p:nvPicPr>
            <p:cNvPr id="21" name="Picture 6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41611" y="2409220"/>
              <a:ext cx="2827867" cy="818429"/>
            </a:xfrm>
            <a:prstGeom prst="rect">
              <a:avLst/>
            </a:prstGeom>
          </p:spPr>
        </p:pic>
      </p:grpSp>
      <p:sp>
        <p:nvSpPr>
          <p:cNvPr id="22" name="Rectangle 53"/>
          <p:cNvSpPr/>
          <p:nvPr/>
        </p:nvSpPr>
        <p:spPr>
          <a:xfrm>
            <a:off x="1545975" y="965700"/>
            <a:ext cx="1604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#</a:t>
            </a:r>
            <a:r>
              <a:rPr lang="en-US" sz="2800" b="1" dirty="0" err="1" smtClean="0"/>
              <a:t>mlw</a:t>
            </a:r>
            <a:endParaRPr lang="en-US" sz="2800" b="1" dirty="0"/>
          </a:p>
        </p:txBody>
      </p:sp>
      <p:pic>
        <p:nvPicPr>
          <p:cNvPr id="23" name="Picture 5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94688" y="540337"/>
            <a:ext cx="451044" cy="482222"/>
          </a:xfrm>
          <a:prstGeom prst="rect">
            <a:avLst/>
          </a:prstGeom>
        </p:spPr>
      </p:pic>
      <p:pic>
        <p:nvPicPr>
          <p:cNvPr id="24" name="Picture 5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54199" y="574205"/>
            <a:ext cx="468173" cy="380622"/>
          </a:xfrm>
          <a:prstGeom prst="rect">
            <a:avLst/>
          </a:prstGeom>
        </p:spPr>
      </p:pic>
      <p:pic>
        <p:nvPicPr>
          <p:cNvPr id="25" name="Picture 5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22372" y="540337"/>
            <a:ext cx="467593" cy="467593"/>
          </a:xfrm>
          <a:prstGeom prst="rect">
            <a:avLst/>
          </a:prstGeom>
        </p:spPr>
      </p:pic>
      <p:sp>
        <p:nvSpPr>
          <p:cNvPr id="26" name="Rectangle 57"/>
          <p:cNvSpPr/>
          <p:nvPr/>
        </p:nvSpPr>
        <p:spPr>
          <a:xfrm>
            <a:off x="1081897" y="149347"/>
            <a:ext cx="4566811" cy="1763183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66"/>
          <p:cNvGrpSpPr/>
          <p:nvPr/>
        </p:nvGrpSpPr>
        <p:grpSpPr>
          <a:xfrm>
            <a:off x="6826118" y="4725144"/>
            <a:ext cx="1949046" cy="1347248"/>
            <a:chOff x="6819013" y="3254487"/>
            <a:chExt cx="1949046" cy="1347248"/>
          </a:xfrm>
        </p:grpSpPr>
        <p:pic>
          <p:nvPicPr>
            <p:cNvPr id="30" name="Picture 67" descr="Community_and_Business_Groups___A_W3C_Community_Group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959" y="3254487"/>
              <a:ext cx="1837130" cy="765471"/>
            </a:xfrm>
            <a:prstGeom prst="rect">
              <a:avLst/>
            </a:prstGeom>
          </p:spPr>
        </p:pic>
        <p:sp>
          <p:nvSpPr>
            <p:cNvPr id="31" name="Rectangle 68"/>
            <p:cNvSpPr/>
            <p:nvPr/>
          </p:nvSpPr>
          <p:spPr>
            <a:xfrm>
              <a:off x="6819013" y="3955404"/>
              <a:ext cx="194904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BP-MLOD W3C-CG</a:t>
              </a:r>
            </a:p>
            <a:p>
              <a:pPr algn="ctr"/>
              <a:r>
                <a:rPr lang="en-US" b="1" dirty="0" err="1" smtClean="0"/>
                <a:t>OntoLex</a:t>
              </a:r>
              <a:r>
                <a:rPr lang="en-US" b="1" dirty="0" smtClean="0"/>
                <a:t> W3C-CG</a:t>
              </a:r>
              <a:endParaRPr lang="en-US" dirty="0"/>
            </a:p>
          </p:txBody>
        </p:sp>
      </p:grpSp>
      <p:pic>
        <p:nvPicPr>
          <p:cNvPr id="37" name="Picture 7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2733" y="3666238"/>
            <a:ext cx="1409996" cy="476150"/>
          </a:xfrm>
          <a:prstGeom prst="rect">
            <a:avLst/>
          </a:prstGeom>
        </p:spPr>
      </p:pic>
      <p:sp>
        <p:nvSpPr>
          <p:cNvPr id="38" name="37 CuadroTexto"/>
          <p:cNvSpPr txBox="1"/>
          <p:nvPr/>
        </p:nvSpPr>
        <p:spPr>
          <a:xfrm>
            <a:off x="5932865" y="188640"/>
            <a:ext cx="2595582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Community Portal </a:t>
            </a:r>
            <a:r>
              <a:rPr lang="en-US" dirty="0" smtClean="0"/>
              <a:t>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Project Portal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  <p:bldP spid="22" grpId="0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LIDER: : Linked Data as an enabler of cross-media and multilingual</a:t>
            </a:r>
            <a:br>
              <a:rPr lang="en-US" sz="3600" dirty="0" smtClean="0"/>
            </a:br>
            <a:r>
              <a:rPr lang="en-US" sz="3600" dirty="0" smtClean="0"/>
              <a:t>content analytics for enterprises across Europe</a:t>
            </a:r>
            <a:endParaRPr lang="en-GB" sz="3600" dirty="0" smtClean="0"/>
          </a:p>
        </p:txBody>
      </p:sp>
      <p:sp>
        <p:nvSpPr>
          <p:cNvPr id="2048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95325"/>
          </a:xfrm>
        </p:spPr>
        <p:txBody>
          <a:bodyPr/>
          <a:lstStyle/>
          <a:p>
            <a:pPr eaLnBrk="1" hangingPunct="1"/>
            <a:r>
              <a:rPr lang="en-GB" sz="2800" dirty="0" smtClean="0"/>
              <a:t>Asunción </a:t>
            </a:r>
            <a:r>
              <a:rPr lang="en-GB" sz="2800" dirty="0" err="1" smtClean="0"/>
              <a:t>Gómez-Pérez</a:t>
            </a:r>
            <a:r>
              <a:rPr lang="en-GB" sz="2800" dirty="0" smtClean="0"/>
              <a:t> (UPM</a:t>
            </a:r>
            <a:r>
              <a:rPr lang="en-GB" sz="2800" dirty="0" smtClean="0"/>
              <a:t>)</a:t>
            </a:r>
            <a:endParaRPr lang="en-GB" sz="2800" dirty="0" smtClean="0"/>
          </a:p>
          <a:p>
            <a:pPr eaLnBrk="1" hangingPunct="1"/>
            <a:r>
              <a:rPr lang="en-GB" sz="2800" dirty="0" smtClean="0"/>
              <a:t>asun@fi.upm.es</a:t>
            </a:r>
          </a:p>
          <a:p>
            <a:pPr eaLnBrk="1" hangingPunct="1"/>
            <a:r>
              <a:rPr lang="en-GB" sz="2800" dirty="0" smtClean="0"/>
              <a:t>(Project coordinator)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6022975"/>
            <a:ext cx="9159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3638" y="6038850"/>
            <a:ext cx="528637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6092825"/>
            <a:ext cx="108108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6088063"/>
            <a:ext cx="129698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6226175"/>
            <a:ext cx="15128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6021388"/>
            <a:ext cx="1295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43788" y="6021388"/>
            <a:ext cx="65722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07375" y="60928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11 Imagen" descr="upm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3933056"/>
            <a:ext cx="16351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6516688" y="4678363"/>
            <a:ext cx="2406650" cy="1127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lnSpc>
                <a:spcPct val="80000"/>
              </a:lnSpc>
              <a:defRPr/>
            </a:pPr>
            <a:r>
              <a:rPr lang="es-ES" sz="1600" i="1" dirty="0">
                <a:solidFill>
                  <a:srgbClr val="002060"/>
                </a:solidFill>
              </a:rPr>
              <a:t>CSA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s-ES" sz="1600" i="1" dirty="0" err="1">
                <a:solidFill>
                  <a:srgbClr val="002060"/>
                </a:solidFill>
              </a:rPr>
              <a:t>Budget</a:t>
            </a:r>
            <a:r>
              <a:rPr lang="es-ES" sz="1600" i="1" dirty="0">
                <a:solidFill>
                  <a:srgbClr val="002060"/>
                </a:solidFill>
              </a:rPr>
              <a:t>: 1.482.000€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s-ES" sz="1600" i="1" dirty="0" err="1">
                <a:solidFill>
                  <a:srgbClr val="002060"/>
                </a:solidFill>
              </a:rPr>
              <a:t>Starting</a:t>
            </a:r>
            <a:r>
              <a:rPr lang="es-ES" sz="1600" i="1" dirty="0">
                <a:solidFill>
                  <a:srgbClr val="002060"/>
                </a:solidFill>
              </a:rPr>
              <a:t> date: 1. Nov. 2013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s-ES" sz="1600" i="1" dirty="0" err="1">
                <a:solidFill>
                  <a:srgbClr val="002060"/>
                </a:solidFill>
              </a:rPr>
              <a:t>Duration</a:t>
            </a:r>
            <a:r>
              <a:rPr lang="es-ES" sz="1600" i="1" dirty="0">
                <a:solidFill>
                  <a:srgbClr val="002060"/>
                </a:solidFill>
              </a:rPr>
              <a:t>: 2 </a:t>
            </a:r>
            <a:r>
              <a:rPr lang="es-ES" sz="1600" i="1" dirty="0" err="1">
                <a:solidFill>
                  <a:srgbClr val="002060"/>
                </a:solidFill>
              </a:rPr>
              <a:t>Years</a:t>
            </a:r>
            <a:endParaRPr lang="es-ES" sz="1600" i="1" dirty="0">
              <a:solidFill>
                <a:srgbClr val="002060"/>
              </a:solidFill>
            </a:endParaRPr>
          </a:p>
          <a:p>
            <a:pPr>
              <a:defRPr/>
            </a:pP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The</a:t>
            </a:r>
            <a:r>
              <a:rPr lang="es-ES_tradnl" dirty="0" smtClean="0"/>
              <a:t> LIDER </a:t>
            </a:r>
            <a:r>
              <a:rPr lang="es-ES_tradnl" dirty="0" err="1" smtClean="0"/>
              <a:t>consortium</a:t>
            </a:r>
            <a:endParaRPr lang="es-ES_tradnl" dirty="0" smtClean="0"/>
          </a:p>
        </p:txBody>
      </p:sp>
      <p:sp>
        <p:nvSpPr>
          <p:cNvPr id="4099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8120063" y="6473825"/>
            <a:ext cx="795337" cy="360363"/>
          </a:xfrm>
          <a:prstGeom prst="rect">
            <a:avLst/>
          </a:prstGeom>
          <a:noFill/>
        </p:spPr>
        <p:txBody>
          <a:bodyPr/>
          <a:lstStyle/>
          <a:p>
            <a:fld id="{16E666BE-30EE-44E3-BD88-2125A824AC54}" type="slidenum">
              <a:rPr lang="es-ES" smtClean="0"/>
              <a:pPr/>
              <a:t>3</a:t>
            </a:fld>
            <a:endParaRPr lang="es-ES" smtClean="0"/>
          </a:p>
        </p:txBody>
      </p:sp>
      <p:sp>
        <p:nvSpPr>
          <p:cNvPr id="3076" name="Text Box 15"/>
          <p:cNvSpPr txBox="1">
            <a:spLocks noChangeArrowheads="1"/>
          </p:cNvSpPr>
          <p:nvPr/>
        </p:nvSpPr>
        <p:spPr bwMode="auto">
          <a:xfrm>
            <a:off x="1403648" y="764704"/>
            <a:ext cx="5760640" cy="561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defRPr/>
            </a:pPr>
            <a:r>
              <a:rPr lang="es-ES" sz="1600" b="1" dirty="0" smtClean="0">
                <a:solidFill>
                  <a:srgbClr val="000099"/>
                </a:solidFill>
                <a:latin typeface="Arial" charset="0"/>
              </a:rPr>
              <a:t>Universidad </a:t>
            </a: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Politécnica de Madrid </a:t>
            </a:r>
            <a:endParaRPr lang="es-ES" sz="1600" b="1" dirty="0" smtClean="0">
              <a:solidFill>
                <a:srgbClr val="000099"/>
              </a:solidFill>
              <a:latin typeface="Arial" charset="0"/>
            </a:endParaRPr>
          </a:p>
          <a:p>
            <a:pPr marL="457200" indent="-457200">
              <a:lnSpc>
                <a:spcPct val="130000"/>
              </a:lnSpc>
              <a:defRPr/>
            </a:pPr>
            <a:r>
              <a:rPr lang="es-ES" sz="1600" b="1" dirty="0" smtClean="0">
                <a:solidFill>
                  <a:srgbClr val="000099"/>
                </a:solidFill>
                <a:latin typeface="Arial" charset="0"/>
              </a:rPr>
              <a:t>(</a:t>
            </a: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UPM, </a:t>
            </a:r>
            <a:r>
              <a:rPr lang="es-ES" sz="1600" b="1" dirty="0" err="1">
                <a:solidFill>
                  <a:srgbClr val="000099"/>
                </a:solidFill>
                <a:latin typeface="Arial" charset="0"/>
              </a:rPr>
              <a:t>Spain</a:t>
            </a:r>
            <a:r>
              <a:rPr lang="es-ES" sz="1600" b="1" dirty="0" smtClean="0">
                <a:solidFill>
                  <a:srgbClr val="000099"/>
                </a:solidFill>
                <a:latin typeface="Arial" charset="0"/>
              </a:rPr>
              <a:t>) [</a:t>
            </a:r>
            <a:r>
              <a:rPr lang="es-ES" sz="1600" b="1" i="1" dirty="0" smtClean="0">
                <a:solidFill>
                  <a:srgbClr val="000099"/>
                </a:solidFill>
                <a:latin typeface="Arial" charset="0"/>
              </a:rPr>
              <a:t>COORDINATOR</a:t>
            </a:r>
            <a:r>
              <a:rPr lang="es-ES" sz="1600" b="1" dirty="0" smtClean="0">
                <a:solidFill>
                  <a:srgbClr val="000099"/>
                </a:solidFill>
                <a:latin typeface="Arial" charset="0"/>
              </a:rPr>
              <a:t>]</a:t>
            </a:r>
            <a:endParaRPr lang="es-ES" sz="1600" b="1" dirty="0">
              <a:solidFill>
                <a:srgbClr val="000099"/>
              </a:solidFill>
              <a:latin typeface="Arial" charset="0"/>
            </a:endParaRPr>
          </a:p>
          <a:p>
            <a:pPr marL="457200" indent="-457200">
              <a:lnSpc>
                <a:spcPct val="130000"/>
              </a:lnSpc>
              <a:defRPr/>
            </a:pPr>
            <a:r>
              <a:rPr lang="es-ES" sz="1600" dirty="0">
                <a:solidFill>
                  <a:srgbClr val="000099"/>
                </a:solidFill>
                <a:latin typeface="Arial" charset="0"/>
              </a:rPr>
              <a:t>	</a:t>
            </a:r>
            <a:endParaRPr lang="es-ES" sz="1400" dirty="0">
              <a:solidFill>
                <a:srgbClr val="000099"/>
              </a:solidFill>
              <a:latin typeface="Arial" charset="0"/>
            </a:endParaRPr>
          </a:p>
          <a:p>
            <a:pPr marL="342900" indent="-342900">
              <a:lnSpc>
                <a:spcPct val="130000"/>
              </a:lnSpc>
              <a:defRPr/>
            </a:pPr>
            <a:r>
              <a:rPr lang="es-ES" sz="1600" b="1" dirty="0" smtClean="0">
                <a:solidFill>
                  <a:srgbClr val="000099"/>
                </a:solidFill>
                <a:latin typeface="Arial" charset="0"/>
              </a:rPr>
              <a:t>Trinity </a:t>
            </a:r>
            <a:r>
              <a:rPr lang="es-ES" sz="1600" b="1" dirty="0" err="1">
                <a:solidFill>
                  <a:srgbClr val="000099"/>
                </a:solidFill>
                <a:latin typeface="Arial" charset="0"/>
              </a:rPr>
              <a:t>College</a:t>
            </a: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s-ES" sz="1600" b="1" dirty="0" err="1" smtClean="0">
                <a:solidFill>
                  <a:srgbClr val="000099"/>
                </a:solidFill>
                <a:latin typeface="Arial" charset="0"/>
              </a:rPr>
              <a:t>Dublin</a:t>
            </a:r>
            <a:r>
              <a:rPr lang="es-ES" sz="1600" b="1" dirty="0" smtClean="0">
                <a:solidFill>
                  <a:srgbClr val="000099"/>
                </a:solidFill>
                <a:latin typeface="Arial" charset="0"/>
              </a:rPr>
              <a:t> (</a:t>
            </a:r>
            <a:r>
              <a:rPr lang="es-ES" sz="1600" b="1" dirty="0" err="1" smtClean="0">
                <a:solidFill>
                  <a:srgbClr val="000099"/>
                </a:solidFill>
                <a:latin typeface="Arial" charset="0"/>
              </a:rPr>
              <a:t>Ireland</a:t>
            </a: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)</a:t>
            </a:r>
          </a:p>
          <a:p>
            <a:pPr marL="342900" indent="-342900">
              <a:defRPr/>
            </a:pPr>
            <a:endParaRPr lang="de-DE" sz="1600" b="1" dirty="0" smtClean="0">
              <a:solidFill>
                <a:srgbClr val="000099"/>
              </a:solidFill>
              <a:latin typeface="Arial" charset="0"/>
            </a:endParaRPr>
          </a:p>
          <a:p>
            <a:pPr marL="342900" indent="-342900">
              <a:defRPr/>
            </a:pPr>
            <a:endParaRPr lang="es-ES" sz="1600" b="1" dirty="0" smtClean="0">
              <a:solidFill>
                <a:srgbClr val="000099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s-ES" sz="1600" b="1" dirty="0" smtClean="0">
                <a:solidFill>
                  <a:srgbClr val="000099"/>
                </a:solidFill>
                <a:latin typeface="Arial" charset="0"/>
              </a:rPr>
              <a:t>DFKI (</a:t>
            </a:r>
            <a:r>
              <a:rPr lang="es-ES" sz="1600" b="1" dirty="0" err="1" smtClean="0">
                <a:solidFill>
                  <a:srgbClr val="000099"/>
                </a:solidFill>
                <a:latin typeface="Arial" charset="0"/>
              </a:rPr>
              <a:t>Germany</a:t>
            </a: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)</a:t>
            </a:r>
          </a:p>
          <a:p>
            <a:pPr marL="793750" indent="-342900">
              <a:lnSpc>
                <a:spcPct val="130000"/>
              </a:lnSpc>
              <a:defRPr/>
            </a:pPr>
            <a:endParaRPr lang="es-ES" sz="1400" dirty="0">
              <a:solidFill>
                <a:srgbClr val="000099"/>
              </a:solidFill>
              <a:latin typeface="Arial" charset="0"/>
            </a:endParaRPr>
          </a:p>
          <a:p>
            <a:pPr marL="342900" indent="-342900">
              <a:lnSpc>
                <a:spcPct val="130000"/>
              </a:lnSpc>
              <a:defRPr/>
            </a:pPr>
            <a:endParaRPr lang="en-US" sz="1600" b="1" dirty="0" smtClean="0">
              <a:solidFill>
                <a:srgbClr val="000099"/>
              </a:solidFill>
              <a:latin typeface="Arial" charset="0"/>
            </a:endParaRPr>
          </a:p>
          <a:p>
            <a:pPr marL="342900" indent="-342900">
              <a:lnSpc>
                <a:spcPct val="130000"/>
              </a:lnSpc>
              <a:defRPr/>
            </a:pPr>
            <a:r>
              <a:rPr lang="en-US" sz="1600" b="1" dirty="0" smtClean="0">
                <a:solidFill>
                  <a:srgbClr val="000099"/>
                </a:solidFill>
                <a:latin typeface="Arial" charset="0"/>
              </a:rPr>
              <a:t>National </a:t>
            </a:r>
            <a:r>
              <a:rPr lang="en-US" sz="1600" b="1" dirty="0">
                <a:solidFill>
                  <a:srgbClr val="000099"/>
                </a:solidFill>
                <a:latin typeface="Arial" charset="0"/>
              </a:rPr>
              <a:t>University of Ireland, Galway </a:t>
            </a:r>
            <a:r>
              <a:rPr lang="en-US" sz="1600" b="1" dirty="0" smtClean="0">
                <a:solidFill>
                  <a:srgbClr val="000099"/>
                </a:solidFill>
                <a:latin typeface="Arial" charset="0"/>
              </a:rPr>
              <a:t>(Ireland)</a:t>
            </a:r>
          </a:p>
          <a:p>
            <a:pPr marL="342900" indent="-342900">
              <a:lnSpc>
                <a:spcPct val="130000"/>
              </a:lnSpc>
              <a:defRPr/>
            </a:pPr>
            <a:endParaRPr lang="en-US" sz="1400" dirty="0">
              <a:solidFill>
                <a:srgbClr val="000099"/>
              </a:solidFill>
              <a:latin typeface="Arial" charset="0"/>
            </a:endParaRPr>
          </a:p>
          <a:p>
            <a:pPr marL="342900" indent="-342900">
              <a:lnSpc>
                <a:spcPct val="130000"/>
              </a:lnSpc>
              <a:defRPr/>
            </a:pPr>
            <a:r>
              <a:rPr lang="de-DE" sz="1600" b="1" dirty="0" smtClean="0">
                <a:solidFill>
                  <a:srgbClr val="000099"/>
                </a:solidFill>
                <a:latin typeface="Arial" charset="0"/>
              </a:rPr>
              <a:t>Institut </a:t>
            </a:r>
            <a:r>
              <a:rPr lang="de-DE" sz="1600" b="1" dirty="0">
                <a:solidFill>
                  <a:srgbClr val="000099"/>
                </a:solidFill>
                <a:latin typeface="Arial" charset="0"/>
              </a:rPr>
              <a:t>für Angewandte Informatik EV (</a:t>
            </a: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INFAI, </a:t>
            </a:r>
            <a:r>
              <a:rPr lang="es-ES" sz="1600" b="1" dirty="0" err="1">
                <a:solidFill>
                  <a:srgbClr val="000099"/>
                </a:solidFill>
                <a:latin typeface="Arial" charset="0"/>
              </a:rPr>
              <a:t>Germany</a:t>
            </a: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)</a:t>
            </a:r>
          </a:p>
          <a:p>
            <a:pPr marL="342900" indent="-342900">
              <a:lnSpc>
                <a:spcPct val="130000"/>
              </a:lnSpc>
              <a:defRPr/>
            </a:pPr>
            <a:endParaRPr lang="es-ES" sz="1600" b="1" dirty="0" smtClean="0">
              <a:solidFill>
                <a:srgbClr val="000099"/>
              </a:solidFill>
              <a:latin typeface="Arial" charset="0"/>
            </a:endParaRPr>
          </a:p>
          <a:p>
            <a:pPr marL="342900" indent="-342900">
              <a:lnSpc>
                <a:spcPct val="130000"/>
              </a:lnSpc>
              <a:defRPr/>
            </a:pPr>
            <a:r>
              <a:rPr lang="es-ES" sz="1600" b="1" dirty="0" err="1" smtClean="0">
                <a:solidFill>
                  <a:srgbClr val="000099"/>
                </a:solidFill>
                <a:latin typeface="Arial" charset="0"/>
              </a:rPr>
              <a:t>University</a:t>
            </a:r>
            <a:r>
              <a:rPr lang="es-ES" sz="1600" b="1" dirty="0" smtClean="0">
                <a:solidFill>
                  <a:srgbClr val="000099"/>
                </a:solidFill>
                <a:latin typeface="Arial" charset="0"/>
              </a:rPr>
              <a:t> of </a:t>
            </a:r>
            <a:r>
              <a:rPr lang="es-ES" sz="1600" b="1" dirty="0" err="1" smtClean="0">
                <a:solidFill>
                  <a:srgbClr val="000099"/>
                </a:solidFill>
                <a:latin typeface="Arial" charset="0"/>
              </a:rPr>
              <a:t>Bielefeld</a:t>
            </a:r>
            <a:r>
              <a:rPr lang="es-ES" sz="1600" b="1" dirty="0" smtClean="0">
                <a:solidFill>
                  <a:srgbClr val="000099"/>
                </a:solidFill>
                <a:latin typeface="Arial" charset="0"/>
              </a:rPr>
              <a:t> (</a:t>
            </a:r>
            <a:r>
              <a:rPr lang="es-ES" sz="1600" b="1" dirty="0" err="1" smtClean="0">
                <a:solidFill>
                  <a:srgbClr val="000099"/>
                </a:solidFill>
                <a:latin typeface="Arial" charset="0"/>
              </a:rPr>
              <a:t>Germany</a:t>
            </a: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)</a:t>
            </a:r>
          </a:p>
          <a:p>
            <a:pPr marL="342900" indent="-342900">
              <a:defRPr/>
            </a:pPr>
            <a:endParaRPr lang="it-IT" sz="1600" b="1" dirty="0" smtClean="0">
              <a:solidFill>
                <a:srgbClr val="000099"/>
              </a:solidFill>
              <a:latin typeface="Arial" charset="0"/>
            </a:endParaRPr>
          </a:p>
          <a:p>
            <a:pPr marL="342900" indent="-342900">
              <a:defRPr/>
            </a:pPr>
            <a:endParaRPr lang="it-IT" sz="1600" b="1" dirty="0" smtClean="0">
              <a:solidFill>
                <a:srgbClr val="000099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it-IT" sz="1600" b="1" dirty="0" smtClean="0">
                <a:solidFill>
                  <a:srgbClr val="000099"/>
                </a:solidFill>
                <a:latin typeface="Arial" charset="0"/>
              </a:rPr>
              <a:t>Universita </a:t>
            </a:r>
            <a:r>
              <a:rPr lang="it-IT" sz="1600" b="1" dirty="0">
                <a:solidFill>
                  <a:srgbClr val="000099"/>
                </a:solidFill>
                <a:latin typeface="Arial" charset="0"/>
              </a:rPr>
              <a:t>degli Studi di Roma La Sapienza </a:t>
            </a:r>
            <a:r>
              <a:rPr lang="it-IT" sz="1600" b="1" dirty="0" smtClean="0">
                <a:solidFill>
                  <a:srgbClr val="000099"/>
                </a:solidFill>
                <a:latin typeface="Arial" charset="0"/>
              </a:rPr>
              <a:t>(</a:t>
            </a:r>
            <a:r>
              <a:rPr lang="es-ES" sz="1600" b="1" dirty="0" err="1" smtClean="0">
                <a:solidFill>
                  <a:srgbClr val="000099"/>
                </a:solidFill>
                <a:latin typeface="Arial" charset="0"/>
              </a:rPr>
              <a:t>Italy</a:t>
            </a: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)</a:t>
            </a:r>
          </a:p>
          <a:p>
            <a:pPr marL="793750" indent="-342900">
              <a:lnSpc>
                <a:spcPct val="130000"/>
              </a:lnSpc>
              <a:defRPr/>
            </a:pPr>
            <a:endParaRPr lang="es-ES" sz="1400" dirty="0">
              <a:solidFill>
                <a:srgbClr val="000099"/>
              </a:solidFill>
              <a:latin typeface="Arial" charset="0"/>
            </a:endParaRPr>
          </a:p>
          <a:p>
            <a:pPr marL="342900" indent="-342900">
              <a:lnSpc>
                <a:spcPct val="130000"/>
              </a:lnSpc>
              <a:defRPr/>
            </a:pPr>
            <a:r>
              <a:rPr lang="es-ES" sz="1600" b="1" dirty="0" smtClean="0">
                <a:solidFill>
                  <a:srgbClr val="000099"/>
                </a:solidFill>
                <a:latin typeface="Arial" charset="0"/>
              </a:rPr>
              <a:t>GEIE </a:t>
            </a: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ERCIM </a:t>
            </a:r>
            <a:r>
              <a:rPr lang="es-ES" sz="1600" b="1" dirty="0" smtClean="0">
                <a:solidFill>
                  <a:srgbClr val="000099"/>
                </a:solidFill>
                <a:latin typeface="Arial" charset="0"/>
              </a:rPr>
              <a:t>(France)</a:t>
            </a:r>
            <a:endParaRPr lang="es-ES" sz="1600" b="1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4102" name="Picture 8" descr="logo_UPM_tr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89" y="836712"/>
            <a:ext cx="647700" cy="858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226" y="1717625"/>
            <a:ext cx="52863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264" y="2564904"/>
            <a:ext cx="1081087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401" y="3285232"/>
            <a:ext cx="11953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4051920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4483968"/>
            <a:ext cx="1295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5157192"/>
            <a:ext cx="57878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759" y="6093296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asun_o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620688"/>
            <a:ext cx="617835" cy="81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emontie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620688"/>
            <a:ext cx="576064" cy="76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my photo"/>
          <p:cNvPicPr>
            <a:picLocks noChangeAspect="1" noChangeArrowheads="1"/>
          </p:cNvPicPr>
          <p:nvPr/>
        </p:nvPicPr>
        <p:blipFill>
          <a:blip r:embed="rId12" cstate="print"/>
          <a:srcRect l="17857" b="23953"/>
          <a:stretch>
            <a:fillRect/>
          </a:stretch>
        </p:blipFill>
        <p:spPr bwMode="auto">
          <a:xfrm>
            <a:off x="6516216" y="620688"/>
            <a:ext cx="648072" cy="79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1" descr="Prof. David Lewis's pictur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52271" y="1555503"/>
            <a:ext cx="720130" cy="67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3" descr="Mr. Dominic Jones's pictur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44409" y="1556792"/>
            <a:ext cx="720079" cy="67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Bild 3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24328" y="2276872"/>
            <a:ext cx="682027" cy="69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7" descr="buitelaar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96336" y="2996952"/>
            <a:ext cx="53243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96728" y="3717033"/>
            <a:ext cx="720079" cy="720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76256" y="3717032"/>
            <a:ext cx="576455" cy="720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" name="Bild 13" descr="cimiano.jp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20272" y="4509120"/>
            <a:ext cx="538021" cy="71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Bild 14" descr="jmccrae (1).jp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598211" y="4509120"/>
            <a:ext cx="53614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460432" y="5264876"/>
            <a:ext cx="576064" cy="75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" name="Bild 1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388424" y="6087740"/>
            <a:ext cx="648072" cy="72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Bild 3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96336" y="6096358"/>
            <a:ext cx="682027" cy="69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27 Imagen" descr="lupe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 rot="10800000" flipV="1">
            <a:off x="5868144" y="620688"/>
            <a:ext cx="618170" cy="815979"/>
          </a:xfrm>
          <a:prstGeom prst="rect">
            <a:avLst/>
          </a:prstGeom>
        </p:spPr>
      </p:pic>
      <p:pic>
        <p:nvPicPr>
          <p:cNvPr id="29" name="Picture 10" descr="fotodani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740352" y="620688"/>
            <a:ext cx="59989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8" descr="http://ts4.mm.bing.net/th?id=H.4985319858177779&amp;pid=15.1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390012" y="620688"/>
            <a:ext cx="753988" cy="7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Bild 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3" y="2276872"/>
            <a:ext cx="540854" cy="72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http://scholar.google.com/citations?view_op=view_photo&amp;user=Oz3YnEEAAAAJ&amp;citpid=2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233816" y="2996952"/>
            <a:ext cx="72008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424311" y="3758918"/>
            <a:ext cx="468169" cy="7055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8279904" y="4509120"/>
            <a:ext cx="669107" cy="6691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Open Data and Language</a:t>
            </a:r>
          </a:p>
        </p:txBody>
      </p:sp>
      <p:sp>
        <p:nvSpPr>
          <p:cNvPr id="20" name="2 Marcador de contenido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4038600" cy="42770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LOD is increasingly multilingual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cs typeface="MS PGothic" pitchFamily="34" charset="-128"/>
              </a:rPr>
              <a:t>LOD interconnects resources in many languages</a:t>
            </a:r>
            <a:endParaRPr lang="en-GB" dirty="0" smtClean="0"/>
          </a:p>
          <a:p>
            <a:pPr marL="971550" lvl="1" indent="-514350">
              <a:buNone/>
            </a:pPr>
            <a:endParaRPr lang="en-US" sz="2800" dirty="0" smtClean="0">
              <a:cs typeface="MS PGothic" pitchFamily="34" charset="-128"/>
            </a:endParaRPr>
          </a:p>
        </p:txBody>
      </p:sp>
      <p:sp>
        <p:nvSpPr>
          <p:cNvPr id="36" name="35 Marcador de contenido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27707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3. Linguistic LOD</a:t>
            </a:r>
            <a:endParaRPr lang="en-US" dirty="0"/>
          </a:p>
        </p:txBody>
      </p:sp>
      <p:pic>
        <p:nvPicPr>
          <p:cNvPr id="21" name="6 Marcador de contenido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9" y="1988840"/>
            <a:ext cx="338437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CuadroTexto"/>
          <p:cNvSpPr txBox="1"/>
          <p:nvPr/>
        </p:nvSpPr>
        <p:spPr>
          <a:xfrm>
            <a:off x="4968135" y="5445224"/>
            <a:ext cx="3852337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5C7"/>
                </a:solidFill>
              </a:rPr>
              <a:t>Not every resource in this</a:t>
            </a:r>
          </a:p>
          <a:p>
            <a:pPr algn="ctr"/>
            <a:r>
              <a:rPr lang="en-US" dirty="0" smtClean="0">
                <a:solidFill>
                  <a:srgbClr val="0085C7"/>
                </a:solidFill>
              </a:rPr>
              <a:t>Figure is a “pure” linguistic resource</a:t>
            </a:r>
            <a:endParaRPr lang="en-US" dirty="0">
              <a:solidFill>
                <a:srgbClr val="0085C7"/>
              </a:solidFill>
            </a:endParaRPr>
          </a:p>
        </p:txBody>
      </p:sp>
      <p:grpSp>
        <p:nvGrpSpPr>
          <p:cNvPr id="15" name="18 Grupo"/>
          <p:cNvGrpSpPr/>
          <p:nvPr/>
        </p:nvGrpSpPr>
        <p:grpSpPr>
          <a:xfrm>
            <a:off x="395536" y="3789040"/>
            <a:ext cx="3240360" cy="2253850"/>
            <a:chOff x="4860031" y="3501008"/>
            <a:chExt cx="3751035" cy="2664296"/>
          </a:xfrm>
        </p:grpSpPr>
        <p:pic>
          <p:nvPicPr>
            <p:cNvPr id="16" name="Picture 2" descr="http://richard.cyganiak.de/2007/10/lod/lod-datasets_2011-09-19_color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1" y="3689896"/>
              <a:ext cx="3751035" cy="2475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http://ts1.mm.bing.net/th?id=H.4647709701963992&amp;pid=15.1&amp;H=96&amp;W=16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80666" y="3566404"/>
              <a:ext cx="224717" cy="231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4" descr="http://ts4.mm.bing.net/th?id=H.4655913056339931&amp;pid=15.1&amp;H=100&amp;W=16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04248" y="3573016"/>
              <a:ext cx="215498" cy="231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4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36296" y="3501008"/>
              <a:ext cx="252346" cy="173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6" descr="http://www.monte-flora.com/img/german_flag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00255" y="3789040"/>
              <a:ext cx="308049" cy="18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" descr="http://ts4.mm.bing.net/th?id=H.4624486790726279&amp;pid=15.1&amp;H=106&amp;W=16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08304" y="3717032"/>
              <a:ext cx="289230" cy="191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6" descr="http://ts2.mm.bing.net/th?id=H.4981810862425057&amp;pid=15.1&amp;H=120&amp;W=16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948264" y="3501008"/>
              <a:ext cx="264360" cy="198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4 Grupo"/>
          <p:cNvGrpSpPr>
            <a:grpSpLocks/>
          </p:cNvGrpSpPr>
          <p:nvPr/>
        </p:nvGrpSpPr>
        <p:grpSpPr bwMode="auto">
          <a:xfrm>
            <a:off x="4716016" y="652462"/>
            <a:ext cx="4373562" cy="2776538"/>
            <a:chOff x="-173411" y="76200"/>
            <a:chExt cx="4880905" cy="3405662"/>
          </a:xfrm>
        </p:grpSpPr>
        <p:pic>
          <p:nvPicPr>
            <p:cNvPr id="9264" name="Picture 17" descr="DecLang2012.png"/>
            <p:cNvPicPr>
              <a:picLocks noChangeAspect="1"/>
            </p:cNvPicPr>
            <p:nvPr/>
          </p:nvPicPr>
          <p:blipFill>
            <a:blip r:embed="rId2" cstate="print"/>
            <a:srcRect l="15178" r="20401"/>
            <a:stretch>
              <a:fillRect/>
            </a:stretch>
          </p:blipFill>
          <p:spPr bwMode="auto">
            <a:xfrm>
              <a:off x="3010960" y="914400"/>
              <a:ext cx="148484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65" name="Picture 12" descr="juneLang2012.png"/>
            <p:cNvPicPr>
              <a:picLocks noChangeAspect="1"/>
            </p:cNvPicPr>
            <p:nvPr/>
          </p:nvPicPr>
          <p:blipFill>
            <a:blip r:embed="rId3" cstate="print"/>
            <a:srcRect l="15648" r="20021"/>
            <a:stretch>
              <a:fillRect/>
            </a:stretch>
          </p:blipFill>
          <p:spPr bwMode="auto">
            <a:xfrm>
              <a:off x="1524000" y="914400"/>
              <a:ext cx="148484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66" name="Picture 6" descr="januaryLang2012.png"/>
            <p:cNvPicPr>
              <a:picLocks noChangeAspect="1"/>
            </p:cNvPicPr>
            <p:nvPr/>
          </p:nvPicPr>
          <p:blipFill>
            <a:blip r:embed="rId4" cstate="print"/>
            <a:srcRect l="15227" r="18704"/>
            <a:stretch>
              <a:fillRect/>
            </a:stretch>
          </p:blipFill>
          <p:spPr bwMode="auto">
            <a:xfrm>
              <a:off x="1" y="902436"/>
              <a:ext cx="1524970" cy="145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67" name="TextBox 4"/>
            <p:cNvSpPr txBox="1">
              <a:spLocks noChangeArrowheads="1"/>
            </p:cNvSpPr>
            <p:nvPr/>
          </p:nvSpPr>
          <p:spPr bwMode="auto">
            <a:xfrm>
              <a:off x="76200" y="1143000"/>
              <a:ext cx="8692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 b="1">
                  <a:latin typeface="Arial" charset="0"/>
                </a:rPr>
                <a:t>2,567,324</a:t>
              </a:r>
            </a:p>
          </p:txBody>
        </p:sp>
        <p:sp>
          <p:nvSpPr>
            <p:cNvPr id="9268" name="TextBox 5"/>
            <p:cNvSpPr txBox="1">
              <a:spLocks noChangeArrowheads="1"/>
            </p:cNvSpPr>
            <p:nvPr/>
          </p:nvSpPr>
          <p:spPr bwMode="auto">
            <a:xfrm>
              <a:off x="381000" y="1752600"/>
              <a:ext cx="95485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 b="1">
                  <a:solidFill>
                    <a:schemeClr val="bg1"/>
                  </a:solidFill>
                  <a:latin typeface="Arial" charset="0"/>
                </a:rPr>
                <a:t>10,250,936</a:t>
              </a:r>
            </a:p>
          </p:txBody>
        </p:sp>
        <p:sp>
          <p:nvSpPr>
            <p:cNvPr id="9269" name="TextBox 9"/>
            <p:cNvSpPr txBox="1">
              <a:spLocks noChangeArrowheads="1"/>
            </p:cNvSpPr>
            <p:nvPr/>
          </p:nvSpPr>
          <p:spPr bwMode="auto">
            <a:xfrm>
              <a:off x="1600200" y="1143000"/>
              <a:ext cx="8692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 b="1">
                  <a:latin typeface="Arial" charset="0"/>
                </a:rPr>
                <a:t>3,154,779</a:t>
              </a:r>
            </a:p>
          </p:txBody>
        </p:sp>
        <p:sp>
          <p:nvSpPr>
            <p:cNvPr id="9270" name="TextBox 11"/>
            <p:cNvSpPr txBox="1">
              <a:spLocks noChangeArrowheads="1"/>
            </p:cNvSpPr>
            <p:nvPr/>
          </p:nvSpPr>
          <p:spPr bwMode="auto">
            <a:xfrm>
              <a:off x="1905000" y="1752600"/>
              <a:ext cx="95485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 b="1">
                  <a:solidFill>
                    <a:schemeClr val="bg1"/>
                  </a:solidFill>
                  <a:latin typeface="Arial" charset="0"/>
                </a:rPr>
                <a:t>10,594,338</a:t>
              </a:r>
            </a:p>
          </p:txBody>
        </p:sp>
        <p:sp>
          <p:nvSpPr>
            <p:cNvPr id="9271" name="TextBox 16"/>
            <p:cNvSpPr txBox="1">
              <a:spLocks noChangeArrowheads="1"/>
            </p:cNvSpPr>
            <p:nvPr/>
          </p:nvSpPr>
          <p:spPr bwMode="auto">
            <a:xfrm>
              <a:off x="3429000" y="1752600"/>
              <a:ext cx="95485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200" b="1">
                  <a:solidFill>
                    <a:schemeClr val="bg1"/>
                  </a:solidFill>
                  <a:latin typeface="Arial" charset="0"/>
                </a:rPr>
                <a:t>12,272,806 </a:t>
              </a:r>
              <a:endParaRPr lang="es-ES_tradnl" sz="12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272" name="TextBox 15"/>
            <p:cNvSpPr txBox="1">
              <a:spLocks noChangeArrowheads="1"/>
            </p:cNvSpPr>
            <p:nvPr/>
          </p:nvSpPr>
          <p:spPr bwMode="auto">
            <a:xfrm>
              <a:off x="3124200" y="1143000"/>
              <a:ext cx="8692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200" b="1">
                  <a:latin typeface="Arial" charset="0"/>
                </a:rPr>
                <a:t>3,365,930</a:t>
              </a:r>
              <a:endParaRPr lang="es-ES_tradnl" sz="1200" b="1">
                <a:latin typeface="Arial" charset="0"/>
              </a:endParaRPr>
            </a:p>
          </p:txBody>
        </p:sp>
        <p:pic>
          <p:nvPicPr>
            <p:cNvPr id="9273" name="Picture 47" descr="legend-blu-red.png"/>
            <p:cNvPicPr>
              <a:picLocks noChangeAspect="1"/>
            </p:cNvPicPr>
            <p:nvPr/>
          </p:nvPicPr>
          <p:blipFill>
            <a:blip r:embed="rId5" cstate="print"/>
            <a:srcRect l="64922" t="36234" r="25130" b="47246"/>
            <a:stretch>
              <a:fillRect/>
            </a:stretch>
          </p:blipFill>
          <p:spPr bwMode="auto">
            <a:xfrm>
              <a:off x="2667000" y="762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74" name="Picture 48" descr="legend-blu-red.png"/>
            <p:cNvPicPr>
              <a:picLocks noChangeAspect="1"/>
            </p:cNvPicPr>
            <p:nvPr/>
          </p:nvPicPr>
          <p:blipFill>
            <a:blip r:embed="rId5" cstate="print"/>
            <a:srcRect l="64922" t="8698" r="25130" b="77534"/>
            <a:stretch>
              <a:fillRect/>
            </a:stretch>
          </p:blipFill>
          <p:spPr bwMode="auto">
            <a:xfrm>
              <a:off x="381000" y="152400"/>
              <a:ext cx="457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75" name="TextBox 50"/>
            <p:cNvSpPr txBox="1">
              <a:spLocks noChangeArrowheads="1"/>
            </p:cNvSpPr>
            <p:nvPr/>
          </p:nvSpPr>
          <p:spPr bwMode="auto">
            <a:xfrm>
              <a:off x="762000" y="152400"/>
              <a:ext cx="157807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_tradnl" sz="1200">
                  <a:latin typeface="Arial" charset="0"/>
                </a:rPr>
                <a:t>RDF literals </a:t>
              </a:r>
              <a:r>
                <a:rPr lang="es-ES_tradnl" sz="1200" b="1">
                  <a:latin typeface="Arial" charset="0"/>
                </a:rPr>
                <a:t>without </a:t>
              </a:r>
            </a:p>
            <a:p>
              <a:pPr algn="ctr"/>
              <a:r>
                <a:rPr lang="es-ES_tradnl" sz="1200">
                  <a:latin typeface="Arial" charset="0"/>
                </a:rPr>
                <a:t>language tag</a:t>
              </a:r>
            </a:p>
          </p:txBody>
        </p:sp>
        <p:sp>
          <p:nvSpPr>
            <p:cNvPr id="9276" name="TextBox 51"/>
            <p:cNvSpPr txBox="1">
              <a:spLocks noChangeArrowheads="1"/>
            </p:cNvSpPr>
            <p:nvPr/>
          </p:nvSpPr>
          <p:spPr bwMode="auto">
            <a:xfrm>
              <a:off x="3048000" y="152400"/>
              <a:ext cx="13388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_tradnl" sz="1200">
                  <a:latin typeface="Arial" charset="0"/>
                </a:rPr>
                <a:t>RDF literals </a:t>
              </a:r>
              <a:r>
                <a:rPr lang="es-ES_tradnl" sz="1200" b="1">
                  <a:latin typeface="Arial" charset="0"/>
                </a:rPr>
                <a:t>with</a:t>
              </a:r>
            </a:p>
            <a:p>
              <a:pPr algn="ctr"/>
              <a:r>
                <a:rPr lang="es-ES_tradnl" sz="1200">
                  <a:latin typeface="Arial" charset="0"/>
                </a:rPr>
                <a:t>language tag</a:t>
              </a:r>
            </a:p>
          </p:txBody>
        </p:sp>
        <p:grpSp>
          <p:nvGrpSpPr>
            <p:cNvPr id="3" name="Group 63"/>
            <p:cNvGrpSpPr>
              <a:grpSpLocks/>
            </p:cNvGrpSpPr>
            <p:nvPr/>
          </p:nvGrpSpPr>
          <p:grpSpPr bwMode="auto">
            <a:xfrm>
              <a:off x="152400" y="2590800"/>
              <a:ext cx="4285757" cy="276999"/>
              <a:chOff x="152400" y="2590800"/>
              <a:chExt cx="4285757" cy="276999"/>
            </a:xfrm>
          </p:grpSpPr>
          <p:sp>
            <p:nvSpPr>
              <p:cNvPr id="9279" name="TextBox 60"/>
              <p:cNvSpPr txBox="1">
                <a:spLocks noChangeArrowheads="1"/>
              </p:cNvSpPr>
              <p:nvPr/>
            </p:nvSpPr>
            <p:spPr bwMode="auto">
              <a:xfrm>
                <a:off x="152400" y="2590800"/>
                <a:ext cx="115999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sz="1200" b="1">
                    <a:latin typeface="Arial" charset="0"/>
                  </a:rPr>
                  <a:t>January </a:t>
                </a:r>
                <a:r>
                  <a:rPr lang="es-ES_tradnl" sz="1200">
                    <a:latin typeface="Arial" charset="0"/>
                  </a:rPr>
                  <a:t>2012</a:t>
                </a:r>
              </a:p>
            </p:txBody>
          </p:sp>
          <p:sp>
            <p:nvSpPr>
              <p:cNvPr id="9280" name="TextBox 61"/>
              <p:cNvSpPr txBox="1">
                <a:spLocks noChangeArrowheads="1"/>
              </p:cNvSpPr>
              <p:nvPr/>
            </p:nvSpPr>
            <p:spPr bwMode="auto">
              <a:xfrm>
                <a:off x="1828800" y="2590800"/>
                <a:ext cx="92893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sz="1200" b="1">
                    <a:latin typeface="Arial" charset="0"/>
                  </a:rPr>
                  <a:t>June </a:t>
                </a:r>
                <a:r>
                  <a:rPr lang="es-ES_tradnl" sz="1200">
                    <a:latin typeface="Arial" charset="0"/>
                  </a:rPr>
                  <a:t>2012</a:t>
                </a:r>
              </a:p>
            </p:txBody>
          </p:sp>
          <p:sp>
            <p:nvSpPr>
              <p:cNvPr id="9281" name="TextBox 62"/>
              <p:cNvSpPr txBox="1">
                <a:spLocks noChangeArrowheads="1"/>
              </p:cNvSpPr>
              <p:nvPr/>
            </p:nvSpPr>
            <p:spPr bwMode="auto">
              <a:xfrm>
                <a:off x="3124200" y="2590800"/>
                <a:ext cx="131395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sz="1200" b="1">
                    <a:latin typeface="Arial" charset="0"/>
                  </a:rPr>
                  <a:t>December </a:t>
                </a:r>
                <a:r>
                  <a:rPr lang="es-ES_tradnl" sz="1200">
                    <a:latin typeface="Arial" charset="0"/>
                  </a:rPr>
                  <a:t>2012</a:t>
                </a:r>
              </a:p>
            </p:txBody>
          </p:sp>
        </p:grpSp>
        <p:sp>
          <p:nvSpPr>
            <p:cNvPr id="9278" name="TextBox 73"/>
            <p:cNvSpPr txBox="1">
              <a:spLocks noChangeArrowheads="1"/>
            </p:cNvSpPr>
            <p:nvPr/>
          </p:nvSpPr>
          <p:spPr bwMode="auto">
            <a:xfrm>
              <a:off x="-173411" y="3142231"/>
              <a:ext cx="4880905" cy="339631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_tradnl" sz="1200" b="1">
                  <a:solidFill>
                    <a:schemeClr val="bg1"/>
                  </a:solidFill>
                  <a:latin typeface="Arial" charset="0"/>
                </a:rPr>
                <a:t>2. Current usage of language tagging capabilities in RDF </a:t>
              </a:r>
            </a:p>
          </p:txBody>
        </p:sp>
      </p:grpSp>
      <p:grpSp>
        <p:nvGrpSpPr>
          <p:cNvPr id="4" name="78 Grupo"/>
          <p:cNvGrpSpPr>
            <a:grpSpLocks/>
          </p:cNvGrpSpPr>
          <p:nvPr/>
        </p:nvGrpSpPr>
        <p:grpSpPr bwMode="auto">
          <a:xfrm>
            <a:off x="372865" y="622754"/>
            <a:ext cx="4071197" cy="2806246"/>
            <a:chOff x="0" y="3505200"/>
            <a:chExt cx="4495800" cy="3339664"/>
          </a:xfrm>
        </p:grpSpPr>
        <p:pic>
          <p:nvPicPr>
            <p:cNvPr id="9246" name="Picture 35" descr="mono-multiJan12.png"/>
            <p:cNvPicPr>
              <a:picLocks noChangeAspect="1"/>
            </p:cNvPicPr>
            <p:nvPr/>
          </p:nvPicPr>
          <p:blipFill>
            <a:blip r:embed="rId6" cstate="print"/>
            <a:srcRect l="15648" r="20021"/>
            <a:stretch>
              <a:fillRect/>
            </a:stretch>
          </p:blipFill>
          <p:spPr bwMode="auto">
            <a:xfrm>
              <a:off x="0" y="4419600"/>
              <a:ext cx="1400388" cy="1368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7" name="Picture 36" descr="mono-multiJun12.png"/>
            <p:cNvPicPr>
              <a:picLocks noChangeAspect="1"/>
            </p:cNvPicPr>
            <p:nvPr/>
          </p:nvPicPr>
          <p:blipFill>
            <a:blip r:embed="rId7" cstate="print"/>
            <a:srcRect l="15227" r="20444"/>
            <a:stretch>
              <a:fillRect/>
            </a:stretch>
          </p:blipFill>
          <p:spPr bwMode="auto">
            <a:xfrm>
              <a:off x="1571411" y="4419600"/>
              <a:ext cx="1400389" cy="1368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8" name="Picture 37" descr="mono-multiDec12.png"/>
            <p:cNvPicPr>
              <a:picLocks noChangeAspect="1"/>
            </p:cNvPicPr>
            <p:nvPr/>
          </p:nvPicPr>
          <p:blipFill>
            <a:blip r:embed="rId8" cstate="print"/>
            <a:srcRect l="15178" r="20401"/>
            <a:stretch>
              <a:fillRect/>
            </a:stretch>
          </p:blipFill>
          <p:spPr bwMode="auto">
            <a:xfrm>
              <a:off x="3092221" y="4419600"/>
              <a:ext cx="1403579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9" name="TextBox 41"/>
            <p:cNvSpPr txBox="1">
              <a:spLocks noChangeArrowheads="1"/>
            </p:cNvSpPr>
            <p:nvPr/>
          </p:nvSpPr>
          <p:spPr bwMode="auto">
            <a:xfrm>
              <a:off x="267146" y="4583964"/>
              <a:ext cx="44142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 b="1">
                  <a:latin typeface="Arial" charset="0"/>
                </a:rPr>
                <a:t>349</a:t>
              </a:r>
            </a:p>
          </p:txBody>
        </p:sp>
        <p:sp>
          <p:nvSpPr>
            <p:cNvPr id="9250" name="TextBox 42"/>
            <p:cNvSpPr txBox="1">
              <a:spLocks noChangeArrowheads="1"/>
            </p:cNvSpPr>
            <p:nvPr/>
          </p:nvSpPr>
          <p:spPr bwMode="auto">
            <a:xfrm>
              <a:off x="380999" y="5193564"/>
              <a:ext cx="5697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 b="1">
                  <a:solidFill>
                    <a:srgbClr val="FFFFFF"/>
                  </a:solidFill>
                  <a:latin typeface="Arial" charset="0"/>
                </a:rPr>
                <a:t>1,906</a:t>
              </a:r>
            </a:p>
          </p:txBody>
        </p:sp>
        <p:sp>
          <p:nvSpPr>
            <p:cNvPr id="9251" name="TextBox 43"/>
            <p:cNvSpPr txBox="1">
              <a:spLocks noChangeArrowheads="1"/>
            </p:cNvSpPr>
            <p:nvPr/>
          </p:nvSpPr>
          <p:spPr bwMode="auto">
            <a:xfrm>
              <a:off x="1791146" y="4583964"/>
              <a:ext cx="45424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 b="1">
                  <a:latin typeface="Arial" charset="0"/>
                </a:rPr>
                <a:t>635</a:t>
              </a:r>
            </a:p>
          </p:txBody>
        </p:sp>
        <p:sp>
          <p:nvSpPr>
            <p:cNvPr id="9252" name="TextBox 44"/>
            <p:cNvSpPr txBox="1">
              <a:spLocks noChangeArrowheads="1"/>
            </p:cNvSpPr>
            <p:nvPr/>
          </p:nvSpPr>
          <p:spPr bwMode="auto">
            <a:xfrm>
              <a:off x="1904999" y="5193564"/>
              <a:ext cx="5697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 b="1">
                  <a:solidFill>
                    <a:srgbClr val="FFFFFF"/>
                  </a:solidFill>
                  <a:latin typeface="Arial" charset="0"/>
                </a:rPr>
                <a:t>2,201</a:t>
              </a:r>
            </a:p>
          </p:txBody>
        </p:sp>
        <p:sp>
          <p:nvSpPr>
            <p:cNvPr id="9253" name="TextBox 45"/>
            <p:cNvSpPr txBox="1">
              <a:spLocks noChangeArrowheads="1"/>
            </p:cNvSpPr>
            <p:nvPr/>
          </p:nvSpPr>
          <p:spPr bwMode="auto">
            <a:xfrm>
              <a:off x="3428999" y="5193564"/>
              <a:ext cx="5697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 b="1">
                  <a:solidFill>
                    <a:srgbClr val="FFFFFF"/>
                  </a:solidFill>
                  <a:latin typeface="Arial" charset="0"/>
                </a:rPr>
                <a:t>1,984</a:t>
              </a:r>
            </a:p>
          </p:txBody>
        </p:sp>
        <p:sp>
          <p:nvSpPr>
            <p:cNvPr id="9254" name="TextBox 46"/>
            <p:cNvSpPr txBox="1">
              <a:spLocks noChangeArrowheads="1"/>
            </p:cNvSpPr>
            <p:nvPr/>
          </p:nvSpPr>
          <p:spPr bwMode="auto">
            <a:xfrm>
              <a:off x="3315146" y="4583964"/>
              <a:ext cx="45424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 b="1">
                  <a:latin typeface="Arial" charset="0"/>
                </a:rPr>
                <a:t>676</a:t>
              </a:r>
            </a:p>
          </p:txBody>
        </p:sp>
        <p:pic>
          <p:nvPicPr>
            <p:cNvPr id="9255" name="Picture 56" descr="legend-blu-red.png"/>
            <p:cNvPicPr>
              <a:picLocks noChangeAspect="1"/>
            </p:cNvPicPr>
            <p:nvPr/>
          </p:nvPicPr>
          <p:blipFill>
            <a:blip r:embed="rId5" cstate="print"/>
            <a:srcRect l="64922" t="36234" r="25130" b="47246"/>
            <a:stretch>
              <a:fillRect/>
            </a:stretch>
          </p:blipFill>
          <p:spPr bwMode="auto">
            <a:xfrm>
              <a:off x="2514600" y="35052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6" name="Picture 57" descr="legend-blu-red.png"/>
            <p:cNvPicPr>
              <a:picLocks noChangeAspect="1"/>
            </p:cNvPicPr>
            <p:nvPr/>
          </p:nvPicPr>
          <p:blipFill>
            <a:blip r:embed="rId5" cstate="print"/>
            <a:srcRect l="64922" t="8698" r="25130" b="77534"/>
            <a:stretch>
              <a:fillRect/>
            </a:stretch>
          </p:blipFill>
          <p:spPr bwMode="auto">
            <a:xfrm>
              <a:off x="228600" y="3581400"/>
              <a:ext cx="457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57" name="TextBox 58"/>
            <p:cNvSpPr txBox="1">
              <a:spLocks noChangeArrowheads="1"/>
            </p:cNvSpPr>
            <p:nvPr/>
          </p:nvSpPr>
          <p:spPr bwMode="auto">
            <a:xfrm>
              <a:off x="609600" y="3581400"/>
              <a:ext cx="10907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_tradnl" sz="1200" b="1">
                  <a:latin typeface="Arial" charset="0"/>
                </a:rPr>
                <a:t>Monolingual</a:t>
              </a:r>
            </a:p>
            <a:p>
              <a:pPr algn="ctr"/>
              <a:r>
                <a:rPr lang="es-ES_tradnl" sz="1200">
                  <a:latin typeface="Arial" charset="0"/>
                </a:rPr>
                <a:t>datasets</a:t>
              </a:r>
            </a:p>
          </p:txBody>
        </p:sp>
        <p:sp>
          <p:nvSpPr>
            <p:cNvPr id="9258" name="TextBox 59"/>
            <p:cNvSpPr txBox="1">
              <a:spLocks noChangeArrowheads="1"/>
            </p:cNvSpPr>
            <p:nvPr/>
          </p:nvSpPr>
          <p:spPr bwMode="auto">
            <a:xfrm>
              <a:off x="2895600" y="3581400"/>
              <a:ext cx="103946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_tradnl" sz="1200" b="1">
                  <a:latin typeface="Arial" charset="0"/>
                </a:rPr>
                <a:t>Multilingual</a:t>
              </a:r>
            </a:p>
            <a:p>
              <a:pPr algn="ctr"/>
              <a:r>
                <a:rPr lang="es-ES_tradnl" sz="1200">
                  <a:latin typeface="Arial" charset="0"/>
                </a:rPr>
                <a:t>datasets</a:t>
              </a:r>
            </a:p>
          </p:txBody>
        </p:sp>
        <p:grpSp>
          <p:nvGrpSpPr>
            <p:cNvPr id="5" name="Group 68"/>
            <p:cNvGrpSpPr>
              <a:grpSpLocks/>
            </p:cNvGrpSpPr>
            <p:nvPr/>
          </p:nvGrpSpPr>
          <p:grpSpPr bwMode="auto">
            <a:xfrm>
              <a:off x="152400" y="6019800"/>
              <a:ext cx="4285757" cy="276999"/>
              <a:chOff x="152400" y="2590800"/>
              <a:chExt cx="4285757" cy="276999"/>
            </a:xfrm>
          </p:grpSpPr>
          <p:sp>
            <p:nvSpPr>
              <p:cNvPr id="9261" name="TextBox 69"/>
              <p:cNvSpPr txBox="1">
                <a:spLocks noChangeArrowheads="1"/>
              </p:cNvSpPr>
              <p:nvPr/>
            </p:nvSpPr>
            <p:spPr bwMode="auto">
              <a:xfrm>
                <a:off x="152400" y="2590800"/>
                <a:ext cx="115999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sz="1200" b="1">
                    <a:latin typeface="Arial" charset="0"/>
                  </a:rPr>
                  <a:t>January </a:t>
                </a:r>
                <a:r>
                  <a:rPr lang="es-ES_tradnl" sz="1200">
                    <a:latin typeface="Arial" charset="0"/>
                  </a:rPr>
                  <a:t>2012</a:t>
                </a:r>
              </a:p>
            </p:txBody>
          </p:sp>
          <p:sp>
            <p:nvSpPr>
              <p:cNvPr id="9262" name="TextBox 70"/>
              <p:cNvSpPr txBox="1">
                <a:spLocks noChangeArrowheads="1"/>
              </p:cNvSpPr>
              <p:nvPr/>
            </p:nvSpPr>
            <p:spPr bwMode="auto">
              <a:xfrm>
                <a:off x="1828800" y="2590800"/>
                <a:ext cx="92893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sz="1200" b="1">
                    <a:latin typeface="Arial" charset="0"/>
                  </a:rPr>
                  <a:t>June </a:t>
                </a:r>
                <a:r>
                  <a:rPr lang="es-ES_tradnl" sz="1200">
                    <a:latin typeface="Arial" charset="0"/>
                  </a:rPr>
                  <a:t>2012</a:t>
                </a:r>
              </a:p>
            </p:txBody>
          </p:sp>
          <p:sp>
            <p:nvSpPr>
              <p:cNvPr id="9263" name="TextBox 71"/>
              <p:cNvSpPr txBox="1">
                <a:spLocks noChangeArrowheads="1"/>
              </p:cNvSpPr>
              <p:nvPr/>
            </p:nvSpPr>
            <p:spPr bwMode="auto">
              <a:xfrm>
                <a:off x="3124200" y="2590800"/>
                <a:ext cx="131395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sz="1200" b="1">
                    <a:latin typeface="Arial" charset="0"/>
                  </a:rPr>
                  <a:t>December </a:t>
                </a:r>
                <a:r>
                  <a:rPr lang="es-ES_tradnl" sz="1200">
                    <a:latin typeface="Arial" charset="0"/>
                  </a:rPr>
                  <a:t>2012</a:t>
                </a:r>
              </a:p>
            </p:txBody>
          </p:sp>
        </p:grpSp>
        <p:sp>
          <p:nvSpPr>
            <p:cNvPr id="9260" name="TextBox 75"/>
            <p:cNvSpPr txBox="1">
              <a:spLocks noChangeArrowheads="1"/>
            </p:cNvSpPr>
            <p:nvPr/>
          </p:nvSpPr>
          <p:spPr bwMode="auto">
            <a:xfrm>
              <a:off x="102849" y="6515099"/>
              <a:ext cx="4389627" cy="329765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200" b="1" dirty="0">
                  <a:solidFill>
                    <a:schemeClr val="bg1"/>
                  </a:solidFill>
                  <a:latin typeface="Arial" charset="0"/>
                </a:rPr>
                <a:t>1. </a:t>
              </a:r>
              <a:r>
                <a:rPr lang="es-ES_tradnl" sz="1200" b="1" dirty="0" err="1">
                  <a:solidFill>
                    <a:schemeClr val="bg1"/>
                  </a:solidFill>
                  <a:latin typeface="Arial" charset="0"/>
                </a:rPr>
                <a:t>Number</a:t>
              </a:r>
              <a:r>
                <a:rPr lang="es-ES_tradnl" sz="1200" b="1" dirty="0">
                  <a:solidFill>
                    <a:schemeClr val="bg1"/>
                  </a:solidFill>
                  <a:latin typeface="Arial" charset="0"/>
                </a:rPr>
                <a:t> of </a:t>
              </a:r>
              <a:r>
                <a:rPr lang="es-ES_tradnl" sz="1200" b="1" dirty="0" err="1">
                  <a:solidFill>
                    <a:schemeClr val="bg1"/>
                  </a:solidFill>
                  <a:latin typeface="Arial" charset="0"/>
                </a:rPr>
                <a:t>Monolingual</a:t>
              </a:r>
              <a:r>
                <a:rPr lang="es-ES_tradnl" sz="1200" b="1" dirty="0">
                  <a:solidFill>
                    <a:schemeClr val="bg1"/>
                  </a:solidFill>
                  <a:latin typeface="Arial" charset="0"/>
                </a:rPr>
                <a:t> and </a:t>
              </a:r>
              <a:r>
                <a:rPr lang="es-ES_tradnl" sz="1200" b="1" dirty="0" err="1">
                  <a:solidFill>
                    <a:schemeClr val="bg1"/>
                  </a:solidFill>
                  <a:latin typeface="Arial" charset="0"/>
                </a:rPr>
                <a:t>multilingual</a:t>
              </a:r>
              <a:r>
                <a:rPr lang="es-ES_tradnl" sz="1200" b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s-ES_tradnl" sz="1200" b="1" dirty="0" err="1">
                  <a:solidFill>
                    <a:schemeClr val="bg1"/>
                  </a:solidFill>
                  <a:latin typeface="Arial" charset="0"/>
                </a:rPr>
                <a:t>datasets</a:t>
              </a:r>
              <a:endParaRPr lang="es-ES_tradnl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6" name="61 Grupo"/>
          <p:cNvGrpSpPr/>
          <p:nvPr/>
        </p:nvGrpSpPr>
        <p:grpSpPr>
          <a:xfrm>
            <a:off x="4644008" y="3501008"/>
            <a:ext cx="4419600" cy="3283154"/>
            <a:chOff x="4644008" y="3501008"/>
            <a:chExt cx="4419600" cy="3283154"/>
          </a:xfrm>
        </p:grpSpPr>
        <p:pic>
          <p:nvPicPr>
            <p:cNvPr id="73" name="Picture 72" descr="toplangscomplete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44008" y="3501008"/>
              <a:ext cx="4419600" cy="298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Box 76"/>
            <p:cNvSpPr txBox="1">
              <a:spLocks noChangeArrowheads="1"/>
            </p:cNvSpPr>
            <p:nvPr/>
          </p:nvSpPr>
          <p:spPr bwMode="auto">
            <a:xfrm>
              <a:off x="4896180" y="6507163"/>
              <a:ext cx="3494867" cy="276999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_tradnl" sz="1200" b="1" dirty="0">
                  <a:solidFill>
                    <a:schemeClr val="bg1"/>
                  </a:solidFill>
                  <a:latin typeface="Arial" charset="0"/>
                </a:rPr>
                <a:t>4. </a:t>
              </a:r>
              <a:r>
                <a:rPr lang="es-ES_tradnl" sz="1200" b="1" dirty="0" err="1">
                  <a:solidFill>
                    <a:schemeClr val="bg1"/>
                  </a:solidFill>
                  <a:latin typeface="Arial" charset="0"/>
                </a:rPr>
                <a:t>Evolution</a:t>
              </a:r>
              <a:r>
                <a:rPr lang="es-ES_tradnl" sz="1200" b="1" dirty="0">
                  <a:solidFill>
                    <a:schemeClr val="bg1"/>
                  </a:solidFill>
                  <a:latin typeface="Arial" charset="0"/>
                </a:rPr>
                <a:t> of top-10 </a:t>
              </a:r>
              <a:r>
                <a:rPr lang="es-ES_tradnl" sz="1200" b="1" dirty="0" err="1" smtClean="0">
                  <a:solidFill>
                    <a:schemeClr val="bg1"/>
                  </a:solidFill>
                  <a:latin typeface="Arial" charset="0"/>
                </a:rPr>
                <a:t>languages</a:t>
              </a:r>
              <a:r>
                <a:rPr lang="es-ES_tradnl" sz="1200" b="1" dirty="0" smtClean="0">
                  <a:solidFill>
                    <a:schemeClr val="bg1"/>
                  </a:solidFill>
                  <a:latin typeface="Arial" charset="0"/>
                </a:rPr>
                <a:t> (non </a:t>
              </a:r>
              <a:r>
                <a:rPr lang="es-ES_tradnl" sz="1200" b="1" dirty="0" err="1" smtClean="0">
                  <a:solidFill>
                    <a:schemeClr val="bg1"/>
                  </a:solidFill>
                  <a:latin typeface="Arial" charset="0"/>
                </a:rPr>
                <a:t>Eglish</a:t>
              </a:r>
              <a:r>
                <a:rPr lang="es-ES_tradnl" sz="1200" b="1" dirty="0" smtClean="0">
                  <a:solidFill>
                    <a:schemeClr val="bg1"/>
                  </a:solidFill>
                  <a:latin typeface="Arial" charset="0"/>
                </a:rPr>
                <a:t>)</a:t>
              </a:r>
              <a:endParaRPr lang="es-ES_tradnl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9224" name="7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LOD is dominated by the English language</a:t>
            </a:r>
          </a:p>
        </p:txBody>
      </p:sp>
      <p:grpSp>
        <p:nvGrpSpPr>
          <p:cNvPr id="7" name="99 Grupo"/>
          <p:cNvGrpSpPr>
            <a:grpSpLocks/>
          </p:cNvGrpSpPr>
          <p:nvPr/>
        </p:nvGrpSpPr>
        <p:grpSpPr bwMode="auto">
          <a:xfrm>
            <a:off x="40853" y="3532216"/>
            <a:ext cx="4531145" cy="3281334"/>
            <a:chOff x="4614444" y="152400"/>
            <a:chExt cx="4531333" cy="3280730"/>
          </a:xfrm>
        </p:grpSpPr>
        <p:pic>
          <p:nvPicPr>
            <p:cNvPr id="9227" name="Picture 22" descr="eng-vsJanuary2012.png"/>
            <p:cNvPicPr>
              <a:picLocks noChangeAspect="1"/>
            </p:cNvPicPr>
            <p:nvPr/>
          </p:nvPicPr>
          <p:blipFill>
            <a:blip r:embed="rId10" cstate="print"/>
            <a:srcRect l="15648" r="20021"/>
            <a:stretch>
              <a:fillRect/>
            </a:stretch>
          </p:blipFill>
          <p:spPr bwMode="auto">
            <a:xfrm>
              <a:off x="4614444" y="914400"/>
              <a:ext cx="1481556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23" descr="eng-vsJune2012.png"/>
            <p:cNvPicPr>
              <a:picLocks noChangeAspect="1"/>
            </p:cNvPicPr>
            <p:nvPr/>
          </p:nvPicPr>
          <p:blipFill>
            <a:blip r:embed="rId11" cstate="print"/>
            <a:srcRect l="15669" r="19910"/>
            <a:stretch>
              <a:fillRect/>
            </a:stretch>
          </p:blipFill>
          <p:spPr bwMode="auto">
            <a:xfrm>
              <a:off x="6096000" y="914400"/>
              <a:ext cx="1481556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9" name="Picture 24" descr="eng-vsDec2012.png"/>
            <p:cNvPicPr>
              <a:picLocks noChangeAspect="1"/>
            </p:cNvPicPr>
            <p:nvPr/>
          </p:nvPicPr>
          <p:blipFill>
            <a:blip r:embed="rId12" cstate="print"/>
            <a:srcRect l="16161" r="19418"/>
            <a:stretch>
              <a:fillRect/>
            </a:stretch>
          </p:blipFill>
          <p:spPr bwMode="auto">
            <a:xfrm>
              <a:off x="7664221" y="914400"/>
              <a:ext cx="1481556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0" name="TextBox 29"/>
            <p:cNvSpPr txBox="1">
              <a:spLocks noChangeArrowheads="1"/>
            </p:cNvSpPr>
            <p:nvPr/>
          </p:nvSpPr>
          <p:spPr bwMode="auto">
            <a:xfrm>
              <a:off x="4648200" y="1143000"/>
              <a:ext cx="74093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 b="1">
                  <a:latin typeface="Arial" charset="0"/>
                </a:rPr>
                <a:t>431,660</a:t>
              </a:r>
            </a:p>
          </p:txBody>
        </p:sp>
        <p:sp>
          <p:nvSpPr>
            <p:cNvPr id="9231" name="TextBox 30"/>
            <p:cNvSpPr txBox="1">
              <a:spLocks noChangeArrowheads="1"/>
            </p:cNvSpPr>
            <p:nvPr/>
          </p:nvSpPr>
          <p:spPr bwMode="auto">
            <a:xfrm>
              <a:off x="4876800" y="1752600"/>
              <a:ext cx="8692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 b="1">
                  <a:solidFill>
                    <a:schemeClr val="bg1"/>
                  </a:solidFill>
                  <a:latin typeface="Arial" charset="0"/>
                </a:rPr>
                <a:t>2,135,664</a:t>
              </a:r>
            </a:p>
          </p:txBody>
        </p:sp>
        <p:sp>
          <p:nvSpPr>
            <p:cNvPr id="9232" name="TextBox 31"/>
            <p:cNvSpPr txBox="1">
              <a:spLocks noChangeArrowheads="1"/>
            </p:cNvSpPr>
            <p:nvPr/>
          </p:nvSpPr>
          <p:spPr bwMode="auto">
            <a:xfrm>
              <a:off x="6400800" y="1752600"/>
              <a:ext cx="8692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 b="1">
                  <a:solidFill>
                    <a:schemeClr val="bg1"/>
                  </a:solidFill>
                  <a:latin typeface="Arial" charset="0"/>
                </a:rPr>
                <a:t>2,751,065</a:t>
              </a:r>
            </a:p>
          </p:txBody>
        </p:sp>
        <p:sp>
          <p:nvSpPr>
            <p:cNvPr id="9233" name="TextBox 32"/>
            <p:cNvSpPr txBox="1">
              <a:spLocks noChangeArrowheads="1"/>
            </p:cNvSpPr>
            <p:nvPr/>
          </p:nvSpPr>
          <p:spPr bwMode="auto">
            <a:xfrm>
              <a:off x="6319360" y="1066800"/>
              <a:ext cx="74093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 b="1">
                  <a:latin typeface="Arial" charset="0"/>
                </a:rPr>
                <a:t>403,714</a:t>
              </a:r>
            </a:p>
          </p:txBody>
        </p:sp>
        <p:sp>
          <p:nvSpPr>
            <p:cNvPr id="9234" name="TextBox 33"/>
            <p:cNvSpPr txBox="1">
              <a:spLocks noChangeArrowheads="1"/>
            </p:cNvSpPr>
            <p:nvPr/>
          </p:nvSpPr>
          <p:spPr bwMode="auto">
            <a:xfrm>
              <a:off x="7924800" y="1752600"/>
              <a:ext cx="8692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 b="1">
                  <a:solidFill>
                    <a:srgbClr val="FFFFFF"/>
                  </a:solidFill>
                  <a:latin typeface="Arial" charset="0"/>
                </a:rPr>
                <a:t>2,808,145</a:t>
              </a:r>
            </a:p>
          </p:txBody>
        </p:sp>
        <p:sp>
          <p:nvSpPr>
            <p:cNvPr id="9235" name="TextBox 34"/>
            <p:cNvSpPr txBox="1">
              <a:spLocks noChangeArrowheads="1"/>
            </p:cNvSpPr>
            <p:nvPr/>
          </p:nvSpPr>
          <p:spPr bwMode="auto">
            <a:xfrm>
              <a:off x="7843360" y="1066800"/>
              <a:ext cx="74093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 b="1">
                  <a:latin typeface="Arial" charset="0"/>
                </a:rPr>
                <a:t>557,785</a:t>
              </a:r>
            </a:p>
          </p:txBody>
        </p:sp>
        <p:pic>
          <p:nvPicPr>
            <p:cNvPr id="9236" name="Picture 52" descr="legend-blu-red.png"/>
            <p:cNvPicPr>
              <a:picLocks noChangeAspect="1"/>
            </p:cNvPicPr>
            <p:nvPr/>
          </p:nvPicPr>
          <p:blipFill>
            <a:blip r:embed="rId5" cstate="print"/>
            <a:srcRect l="64922" t="36234" r="25130" b="47246"/>
            <a:stretch>
              <a:fillRect/>
            </a:stretch>
          </p:blipFill>
          <p:spPr bwMode="auto">
            <a:xfrm>
              <a:off x="7162800" y="1524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7" name="Picture 53" descr="legend-blu-red.png"/>
            <p:cNvPicPr>
              <a:picLocks noChangeAspect="1"/>
            </p:cNvPicPr>
            <p:nvPr/>
          </p:nvPicPr>
          <p:blipFill>
            <a:blip r:embed="rId5" cstate="print"/>
            <a:srcRect l="64922" t="8698" r="25130" b="77534"/>
            <a:stretch>
              <a:fillRect/>
            </a:stretch>
          </p:blipFill>
          <p:spPr bwMode="auto">
            <a:xfrm>
              <a:off x="4876800" y="228600"/>
              <a:ext cx="457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8" name="TextBox 54"/>
            <p:cNvSpPr txBox="1">
              <a:spLocks noChangeArrowheads="1"/>
            </p:cNvSpPr>
            <p:nvPr/>
          </p:nvSpPr>
          <p:spPr bwMode="auto">
            <a:xfrm>
              <a:off x="5257800" y="228600"/>
              <a:ext cx="13388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_tradnl" sz="1200">
                  <a:latin typeface="Arial" charset="0"/>
                </a:rPr>
                <a:t>RDF literals </a:t>
              </a:r>
              <a:r>
                <a:rPr lang="es-ES_tradnl" sz="1200" b="1">
                  <a:latin typeface="Arial" charset="0"/>
                </a:rPr>
                <a:t>with</a:t>
              </a:r>
            </a:p>
            <a:p>
              <a:pPr algn="ctr"/>
              <a:r>
                <a:rPr lang="es-ES_tradnl" sz="1200" b="1">
                  <a:latin typeface="Arial" charset="0"/>
                </a:rPr>
                <a:t>English </a:t>
              </a:r>
              <a:r>
                <a:rPr lang="es-ES_tradnl" sz="1200">
                  <a:latin typeface="Arial" charset="0"/>
                </a:rPr>
                <a:t>tag</a:t>
              </a:r>
            </a:p>
          </p:txBody>
        </p:sp>
        <p:sp>
          <p:nvSpPr>
            <p:cNvPr id="9239" name="TextBox 55"/>
            <p:cNvSpPr txBox="1">
              <a:spLocks noChangeArrowheads="1"/>
            </p:cNvSpPr>
            <p:nvPr/>
          </p:nvSpPr>
          <p:spPr bwMode="auto">
            <a:xfrm>
              <a:off x="7543800" y="228600"/>
              <a:ext cx="15021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_tradnl" sz="1200">
                  <a:latin typeface="Arial" charset="0"/>
                </a:rPr>
                <a:t>RDF literals </a:t>
              </a:r>
              <a:r>
                <a:rPr lang="es-ES_tradnl" sz="1200" b="1">
                  <a:latin typeface="Arial" charset="0"/>
                </a:rPr>
                <a:t>with</a:t>
              </a:r>
            </a:p>
            <a:p>
              <a:pPr algn="ctr"/>
              <a:r>
                <a:rPr lang="es-ES_tradnl" sz="1200" b="1">
                  <a:latin typeface="Arial" charset="0"/>
                </a:rPr>
                <a:t>other </a:t>
              </a:r>
              <a:r>
                <a:rPr lang="es-ES_tradnl" sz="1200">
                  <a:latin typeface="Arial" charset="0"/>
                </a:rPr>
                <a:t>language tag</a:t>
              </a:r>
            </a:p>
          </p:txBody>
        </p:sp>
        <p:grpSp>
          <p:nvGrpSpPr>
            <p:cNvPr id="8" name="Group 64"/>
            <p:cNvGrpSpPr>
              <a:grpSpLocks/>
            </p:cNvGrpSpPr>
            <p:nvPr/>
          </p:nvGrpSpPr>
          <p:grpSpPr bwMode="auto">
            <a:xfrm>
              <a:off x="4724400" y="2590800"/>
              <a:ext cx="4285757" cy="276999"/>
              <a:chOff x="152400" y="2590800"/>
              <a:chExt cx="4285757" cy="276999"/>
            </a:xfrm>
          </p:grpSpPr>
          <p:sp>
            <p:nvSpPr>
              <p:cNvPr id="9242" name="TextBox 65"/>
              <p:cNvSpPr txBox="1">
                <a:spLocks noChangeArrowheads="1"/>
              </p:cNvSpPr>
              <p:nvPr/>
            </p:nvSpPr>
            <p:spPr bwMode="auto">
              <a:xfrm>
                <a:off x="152400" y="2590800"/>
                <a:ext cx="115999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sz="1200" b="1">
                    <a:latin typeface="Arial" charset="0"/>
                  </a:rPr>
                  <a:t>January </a:t>
                </a:r>
                <a:r>
                  <a:rPr lang="es-ES_tradnl" sz="1200">
                    <a:latin typeface="Arial" charset="0"/>
                  </a:rPr>
                  <a:t>2012</a:t>
                </a:r>
              </a:p>
            </p:txBody>
          </p:sp>
          <p:sp>
            <p:nvSpPr>
              <p:cNvPr id="9243" name="TextBox 66"/>
              <p:cNvSpPr txBox="1">
                <a:spLocks noChangeArrowheads="1"/>
              </p:cNvSpPr>
              <p:nvPr/>
            </p:nvSpPr>
            <p:spPr bwMode="auto">
              <a:xfrm>
                <a:off x="1828800" y="2590800"/>
                <a:ext cx="92893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sz="1200" b="1">
                    <a:latin typeface="Arial" charset="0"/>
                  </a:rPr>
                  <a:t>June </a:t>
                </a:r>
                <a:r>
                  <a:rPr lang="es-ES_tradnl" sz="1200">
                    <a:latin typeface="Arial" charset="0"/>
                  </a:rPr>
                  <a:t>2012</a:t>
                </a:r>
              </a:p>
            </p:txBody>
          </p:sp>
          <p:sp>
            <p:nvSpPr>
              <p:cNvPr id="9244" name="TextBox 67"/>
              <p:cNvSpPr txBox="1">
                <a:spLocks noChangeArrowheads="1"/>
              </p:cNvSpPr>
              <p:nvPr/>
            </p:nvSpPr>
            <p:spPr bwMode="auto">
              <a:xfrm>
                <a:off x="3124200" y="2590800"/>
                <a:ext cx="131395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sz="1200" b="1">
                    <a:latin typeface="Arial" charset="0"/>
                  </a:rPr>
                  <a:t>December </a:t>
                </a:r>
                <a:r>
                  <a:rPr lang="es-ES_tradnl" sz="1200">
                    <a:latin typeface="Arial" charset="0"/>
                  </a:rPr>
                  <a:t>2012</a:t>
                </a:r>
              </a:p>
            </p:txBody>
          </p:sp>
        </p:grpSp>
        <p:sp>
          <p:nvSpPr>
            <p:cNvPr id="9241" name="TextBox 74"/>
            <p:cNvSpPr txBox="1">
              <a:spLocks noChangeArrowheads="1"/>
            </p:cNvSpPr>
            <p:nvPr/>
          </p:nvSpPr>
          <p:spPr bwMode="auto">
            <a:xfrm>
              <a:off x="5274949" y="3156131"/>
              <a:ext cx="3438764" cy="276999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_tradnl" sz="1200" b="1">
                  <a:solidFill>
                    <a:schemeClr val="bg1"/>
                  </a:solidFill>
                  <a:latin typeface="Arial" charset="0"/>
                </a:rPr>
                <a:t>3. English tags versus other languages' tags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18 Grupo"/>
          <p:cNvGrpSpPr/>
          <p:nvPr/>
        </p:nvGrpSpPr>
        <p:grpSpPr>
          <a:xfrm>
            <a:off x="3347864" y="2348880"/>
            <a:ext cx="3240360" cy="2253850"/>
            <a:chOff x="4860031" y="3501008"/>
            <a:chExt cx="3751035" cy="2664296"/>
          </a:xfrm>
        </p:grpSpPr>
        <p:pic>
          <p:nvPicPr>
            <p:cNvPr id="67" name="Picture 2" descr="http://richard.cyganiak.de/2007/10/lod/lod-datasets_2011-09-19_color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60031" y="3689896"/>
              <a:ext cx="3751035" cy="2475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2" descr="http://ts1.mm.bing.net/th?id=H.4647709701963992&amp;pid=15.1&amp;H=96&amp;W=16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0666" y="3566404"/>
              <a:ext cx="224717" cy="231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4" descr="http://ts4.mm.bing.net/th?id=H.4655913056339931&amp;pid=15.1&amp;H=100&amp;W=16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3573016"/>
              <a:ext cx="215498" cy="231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1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36296" y="3501008"/>
              <a:ext cx="252346" cy="173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16" descr="http://www.monte-flora.com/img/german_flag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00255" y="3789040"/>
              <a:ext cx="308049" cy="18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4" descr="http://ts4.mm.bing.net/th?id=H.4624486790726279&amp;pid=15.1&amp;H=106&amp;W=16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08304" y="3717032"/>
              <a:ext cx="289230" cy="191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6" descr="http://ts2.mm.bing.net/th?id=H.4981810862425057&amp;pid=15.1&amp;H=120&amp;W=16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48264" y="3501008"/>
              <a:ext cx="264360" cy="198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45 Grupo"/>
          <p:cNvGrpSpPr>
            <a:grpSpLocks/>
          </p:cNvGrpSpPr>
          <p:nvPr/>
        </p:nvGrpSpPr>
        <p:grpSpPr bwMode="auto">
          <a:xfrm>
            <a:off x="6875463" y="930275"/>
            <a:ext cx="1311275" cy="914400"/>
            <a:chOff x="7832422" y="2564904"/>
            <a:chExt cx="1311578" cy="914618"/>
          </a:xfrm>
        </p:grpSpPr>
        <p:sp>
          <p:nvSpPr>
            <p:cNvPr id="8" name="7 CuadroTexto"/>
            <p:cNvSpPr txBox="1"/>
            <p:nvPr/>
          </p:nvSpPr>
          <p:spPr>
            <a:xfrm>
              <a:off x="7832422" y="3141304"/>
              <a:ext cx="1311578" cy="338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600" b="1" dirty="0"/>
                <a:t>Consumers</a:t>
              </a:r>
            </a:p>
          </p:txBody>
        </p:sp>
        <p:pic>
          <p:nvPicPr>
            <p:cNvPr id="23611" name="Picture 4" descr="http://t2.gstatic.com/images?q=tbn:ANd9GcQdV94NNai6KSTNE-ZBoxVkv8u8jmgNgXcxjFblJcG4jbixwhkH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172400" y="2564904"/>
              <a:ext cx="611560" cy="61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2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Motivation: Overcome language barriers 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GB" dirty="0" smtClean="0"/>
              <a:t>content analytics</a:t>
            </a:r>
            <a:endParaRPr lang="en-US" dirty="0" smtClean="0"/>
          </a:p>
        </p:txBody>
      </p:sp>
      <p:sp>
        <p:nvSpPr>
          <p:cNvPr id="9" name="8 CuadroTexto"/>
          <p:cNvSpPr txBox="1"/>
          <p:nvPr/>
        </p:nvSpPr>
        <p:spPr>
          <a:xfrm>
            <a:off x="107950" y="1849438"/>
            <a:ext cx="2303463" cy="58578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600" b="1" dirty="0"/>
              <a:t>Multimedia and</a:t>
            </a:r>
          </a:p>
          <a:p>
            <a:pPr algn="ctr">
              <a:defRPr/>
            </a:pPr>
            <a:r>
              <a:rPr lang="en-GB" sz="1600" b="1" dirty="0"/>
              <a:t>Multilingual Content</a:t>
            </a:r>
          </a:p>
        </p:txBody>
      </p:sp>
      <p:grpSp>
        <p:nvGrpSpPr>
          <p:cNvPr id="3" name="44 Grupo"/>
          <p:cNvGrpSpPr>
            <a:grpSpLocks/>
          </p:cNvGrpSpPr>
          <p:nvPr/>
        </p:nvGrpSpPr>
        <p:grpSpPr bwMode="auto">
          <a:xfrm>
            <a:off x="1331913" y="909638"/>
            <a:ext cx="1800225" cy="935037"/>
            <a:chOff x="611560" y="332656"/>
            <a:chExt cx="1800200" cy="936104"/>
          </a:xfrm>
        </p:grpSpPr>
        <p:pic>
          <p:nvPicPr>
            <p:cNvPr id="23608" name="Picture 4" descr="http://t2.gstatic.com/images?q=tbn:ANd9GcQdV94NNai6KSTNE-ZBoxVkv8u8jmgNgXcxjFblJcG4jbixwhkH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87624" y="332656"/>
              <a:ext cx="611560" cy="61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15 CuadroTexto"/>
            <p:cNvSpPr txBox="1"/>
            <p:nvPr/>
          </p:nvSpPr>
          <p:spPr>
            <a:xfrm>
              <a:off x="611560" y="900040"/>
              <a:ext cx="1800200" cy="3687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b="1" dirty="0"/>
                <a:t>Producers</a:t>
              </a:r>
            </a:p>
          </p:txBody>
        </p:sp>
      </p:grpSp>
      <p:grpSp>
        <p:nvGrpSpPr>
          <p:cNvPr id="4" name="57 Grupo"/>
          <p:cNvGrpSpPr>
            <a:grpSpLocks/>
          </p:cNvGrpSpPr>
          <p:nvPr/>
        </p:nvGrpSpPr>
        <p:grpSpPr bwMode="auto">
          <a:xfrm>
            <a:off x="590550" y="1808163"/>
            <a:ext cx="6789738" cy="3060700"/>
            <a:chOff x="-198735" y="2997022"/>
            <a:chExt cx="7795071" cy="2520210"/>
          </a:xfrm>
        </p:grpSpPr>
        <p:sp>
          <p:nvSpPr>
            <p:cNvPr id="23" name="22 Rectángulo"/>
            <p:cNvSpPr/>
            <p:nvPr/>
          </p:nvSpPr>
          <p:spPr bwMode="auto">
            <a:xfrm>
              <a:off x="1981042" y="2997022"/>
              <a:ext cx="5615294" cy="252021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6" name="41 Grupo"/>
            <p:cNvGrpSpPr>
              <a:grpSpLocks/>
            </p:cNvGrpSpPr>
            <p:nvPr/>
          </p:nvGrpSpPr>
          <p:grpSpPr bwMode="auto">
            <a:xfrm>
              <a:off x="-198735" y="3512975"/>
              <a:ext cx="4248601" cy="818470"/>
              <a:chOff x="-129723" y="3512975"/>
              <a:chExt cx="4248601" cy="818470"/>
            </a:xfrm>
          </p:grpSpPr>
          <p:sp>
            <p:nvSpPr>
              <p:cNvPr id="21" name="20 CuadroTexto"/>
              <p:cNvSpPr txBox="1"/>
              <p:nvPr/>
            </p:nvSpPr>
            <p:spPr>
              <a:xfrm>
                <a:off x="-129723" y="3747334"/>
                <a:ext cx="1512721" cy="584301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600" b="1" dirty="0"/>
                  <a:t>Metadata Generation</a:t>
                </a:r>
              </a:p>
            </p:txBody>
          </p:sp>
          <p:sp>
            <p:nvSpPr>
              <p:cNvPr id="22" name="21 CuadroTexto"/>
              <p:cNvSpPr txBox="1"/>
              <p:nvPr/>
            </p:nvSpPr>
            <p:spPr>
              <a:xfrm>
                <a:off x="2458306" y="3739491"/>
                <a:ext cx="1660349" cy="379077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200" b="1" dirty="0"/>
                  <a:t>Multilingual content </a:t>
                </a:r>
                <a:r>
                  <a:rPr lang="en-GB" sz="1200" b="1" dirty="0" err="1"/>
                  <a:t>medatada</a:t>
                </a:r>
                <a:endParaRPr lang="en-GB" sz="1200" b="1" dirty="0"/>
              </a:p>
            </p:txBody>
          </p:sp>
          <p:cxnSp>
            <p:nvCxnSpPr>
              <p:cNvPr id="25" name="24 Conector recto de flecha"/>
              <p:cNvCxnSpPr>
                <a:stCxn id="9" idx="2"/>
                <a:endCxn id="21" idx="0"/>
              </p:cNvCxnSpPr>
              <p:nvPr/>
            </p:nvCxnSpPr>
            <p:spPr>
              <a:xfrm flipH="1">
                <a:off x="626638" y="3513351"/>
                <a:ext cx="12757" cy="233983"/>
              </a:xfrm>
              <a:prstGeom prst="straightConnector1">
                <a:avLst/>
              </a:prstGeom>
              <a:ln w="28575"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26 Conector angular"/>
              <p:cNvCxnSpPr>
                <a:stCxn id="21" idx="2"/>
                <a:endCxn id="22" idx="1"/>
              </p:cNvCxnSpPr>
              <p:nvPr/>
            </p:nvCxnSpPr>
            <p:spPr>
              <a:xfrm rot="5400000" flipH="1" flipV="1">
                <a:off x="1341170" y="3214498"/>
                <a:ext cx="402606" cy="1831668"/>
              </a:xfrm>
              <a:prstGeom prst="bentConnector4">
                <a:avLst>
                  <a:gd name="adj1" fmla="val -46725"/>
                  <a:gd name="adj2" fmla="val 70655"/>
                </a:avLst>
              </a:prstGeom>
              <a:ln w="28575"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31 CuadroTexto"/>
          <p:cNvSpPr txBox="1"/>
          <p:nvPr/>
        </p:nvSpPr>
        <p:spPr>
          <a:xfrm>
            <a:off x="3708400" y="908050"/>
            <a:ext cx="2016125" cy="58578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600" b="1" dirty="0"/>
              <a:t>Content </a:t>
            </a:r>
          </a:p>
          <a:p>
            <a:pPr algn="ctr">
              <a:defRPr/>
            </a:pPr>
            <a:r>
              <a:rPr lang="en-GB" sz="1600" b="1" dirty="0"/>
              <a:t>Analytics</a:t>
            </a:r>
          </a:p>
        </p:txBody>
      </p:sp>
      <p:pic>
        <p:nvPicPr>
          <p:cNvPr id="23560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16913" y="873125"/>
            <a:ext cx="46831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2" descr="toplangscomplet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188" y="1787525"/>
            <a:ext cx="126365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47 Grupo"/>
          <p:cNvGrpSpPr>
            <a:grpSpLocks/>
          </p:cNvGrpSpPr>
          <p:nvPr/>
        </p:nvGrpSpPr>
        <p:grpSpPr bwMode="auto">
          <a:xfrm>
            <a:off x="144463" y="1052513"/>
            <a:ext cx="1403350" cy="720725"/>
            <a:chOff x="0" y="4581128"/>
            <a:chExt cx="1403648" cy="792088"/>
          </a:xfrm>
        </p:grpSpPr>
        <p:grpSp>
          <p:nvGrpSpPr>
            <p:cNvPr id="10" name="46 Grupo"/>
            <p:cNvGrpSpPr>
              <a:grpSpLocks/>
            </p:cNvGrpSpPr>
            <p:nvPr/>
          </p:nvGrpSpPr>
          <p:grpSpPr bwMode="auto">
            <a:xfrm>
              <a:off x="0" y="4581128"/>
              <a:ext cx="1403648" cy="432048"/>
              <a:chOff x="0" y="4581128"/>
              <a:chExt cx="1403648" cy="432048"/>
            </a:xfrm>
          </p:grpSpPr>
          <p:pic>
            <p:nvPicPr>
              <p:cNvPr id="23597" name="Picture 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0" y="4581128"/>
                <a:ext cx="351291" cy="428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98" name="Picture 4"/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71600" y="4635560"/>
                <a:ext cx="432048" cy="377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99" name="Picture 5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7545" y="4653136"/>
                <a:ext cx="432804" cy="356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3594" name="Picture 4" descr="http://www.actuonda.com/img/english_flag.gi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" y="5085184"/>
              <a:ext cx="395536" cy="26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95" name="Picture 1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3608" y="5085184"/>
              <a:ext cx="31412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96" name="Picture 16" descr="http://www.monte-flora.com/img/german_flag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7793" y="5085184"/>
              <a:ext cx="473105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89 Grupo"/>
          <p:cNvGrpSpPr>
            <a:grpSpLocks/>
          </p:cNvGrpSpPr>
          <p:nvPr/>
        </p:nvGrpSpPr>
        <p:grpSpPr bwMode="auto">
          <a:xfrm>
            <a:off x="1187450" y="3543300"/>
            <a:ext cx="7561263" cy="2592388"/>
            <a:chOff x="1187480" y="4190699"/>
            <a:chExt cx="7560735" cy="2593039"/>
          </a:xfrm>
        </p:grpSpPr>
        <p:grpSp>
          <p:nvGrpSpPr>
            <p:cNvPr id="12" name="78 Grupo"/>
            <p:cNvGrpSpPr>
              <a:grpSpLocks/>
            </p:cNvGrpSpPr>
            <p:nvPr/>
          </p:nvGrpSpPr>
          <p:grpSpPr bwMode="auto">
            <a:xfrm>
              <a:off x="1187480" y="5517232"/>
              <a:ext cx="7560735" cy="1266506"/>
              <a:chOff x="1187480" y="5517232"/>
              <a:chExt cx="7560735" cy="1266506"/>
            </a:xfrm>
          </p:grpSpPr>
          <p:grpSp>
            <p:nvGrpSpPr>
              <p:cNvPr id="13" name="66 Grupo"/>
              <p:cNvGrpSpPr>
                <a:grpSpLocks/>
              </p:cNvGrpSpPr>
              <p:nvPr/>
            </p:nvGrpSpPr>
            <p:grpSpPr bwMode="auto">
              <a:xfrm>
                <a:off x="1979712" y="5517232"/>
                <a:ext cx="4638039" cy="845090"/>
                <a:chOff x="2022193" y="5896278"/>
                <a:chExt cx="4638039" cy="845090"/>
              </a:xfrm>
            </p:grpSpPr>
            <p:sp>
              <p:nvSpPr>
                <p:cNvPr id="59" name="58 Cilindro"/>
                <p:cNvSpPr/>
                <p:nvPr/>
              </p:nvSpPr>
              <p:spPr>
                <a:xfrm>
                  <a:off x="6087372" y="6051255"/>
                  <a:ext cx="573048" cy="651038"/>
                </a:xfrm>
                <a:prstGeom prst="can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60" name="59 Cilindro"/>
                <p:cNvSpPr/>
                <p:nvPr/>
              </p:nvSpPr>
              <p:spPr>
                <a:xfrm>
                  <a:off x="5415907" y="6057606"/>
                  <a:ext cx="573047" cy="651038"/>
                </a:xfrm>
                <a:prstGeom prst="can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61" name="60 Cilindro"/>
                <p:cNvSpPr/>
                <p:nvPr/>
              </p:nvSpPr>
              <p:spPr>
                <a:xfrm>
                  <a:off x="2022069" y="6067134"/>
                  <a:ext cx="573047" cy="651038"/>
                </a:xfrm>
                <a:prstGeom prst="can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62" name="61 Cilindro"/>
                <p:cNvSpPr/>
                <p:nvPr/>
              </p:nvSpPr>
              <p:spPr>
                <a:xfrm>
                  <a:off x="3245946" y="6071897"/>
                  <a:ext cx="573048" cy="651038"/>
                </a:xfrm>
                <a:prstGeom prst="can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3589" name="62 CuadroTexto"/>
                <p:cNvSpPr txBox="1">
                  <a:spLocks noChangeArrowheads="1"/>
                </p:cNvSpPr>
                <p:nvPr/>
              </p:nvSpPr>
              <p:spPr bwMode="auto">
                <a:xfrm>
                  <a:off x="2670265" y="6140868"/>
                  <a:ext cx="45878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2800"/>
                    <a:t>...</a:t>
                  </a:r>
                </a:p>
              </p:txBody>
            </p:sp>
            <p:sp>
              <p:nvSpPr>
                <p:cNvPr id="64" name="63 Cilindro"/>
                <p:cNvSpPr/>
                <p:nvPr/>
              </p:nvSpPr>
              <p:spPr>
                <a:xfrm>
                  <a:off x="3966620" y="6060782"/>
                  <a:ext cx="573048" cy="651038"/>
                </a:xfrm>
                <a:prstGeom prst="can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cxnSp>
              <p:nvCxnSpPr>
                <p:cNvPr id="65" name="61 Conector angular"/>
                <p:cNvCxnSpPr>
                  <a:stCxn id="64" idx="4"/>
                  <a:endCxn id="60" idx="2"/>
                </p:cNvCxnSpPr>
                <p:nvPr/>
              </p:nvCxnSpPr>
              <p:spPr>
                <a:xfrm flipV="1">
                  <a:off x="4539668" y="6392653"/>
                  <a:ext cx="876239" cy="1588"/>
                </a:xfrm>
                <a:prstGeom prst="bentConnector3">
                  <a:avLst>
                    <a:gd name="adj1" fmla="val 50000"/>
                  </a:avLst>
                </a:prstGeom>
                <a:ln w="28575">
                  <a:solidFill>
                    <a:schemeClr val="tx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65 Conector recto de flecha"/>
                <p:cNvCxnSpPr/>
                <p:nvPr/>
              </p:nvCxnSpPr>
              <p:spPr>
                <a:xfrm flipV="1">
                  <a:off x="4974613" y="5895641"/>
                  <a:ext cx="7936" cy="503363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67 CuadroTexto"/>
              <p:cNvSpPr txBox="1"/>
              <p:nvPr/>
            </p:nvSpPr>
            <p:spPr>
              <a:xfrm>
                <a:off x="1187480" y="6445515"/>
                <a:ext cx="7560735" cy="338223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600" b="1" dirty="0"/>
                  <a:t>Language Resources (Lexicon, corpora, ...) some of them are FOI other are private </a:t>
                </a:r>
              </a:p>
            </p:txBody>
          </p:sp>
          <p:pic>
            <p:nvPicPr>
              <p:cNvPr id="23579" name="Picture 4" descr="http://www.actuonda.com/img/english_flag.gif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123728" y="5733256"/>
                <a:ext cx="395536" cy="268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80" name="Picture 14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067944" y="5733256"/>
                <a:ext cx="31412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81" name="Picture 16" descr="http://www.monte-flora.com/img/german_flag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275856" y="5733256"/>
                <a:ext cx="473105" cy="288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82" name="Picture 4" descr="http://ts4.mm.bing.net/th?id=H.4624486790726279&amp;pid=15.1&amp;H=106&amp;W=16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084168" y="5733257"/>
                <a:ext cx="360040" cy="238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83" name="Picture 4" descr="http://www.actuonda.com/img/english_flag.gif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6084168" y="6021288"/>
                <a:ext cx="395536" cy="268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84" name="Picture 6" descr="http://ts2.mm.bing.net/th?id=H.4981810862425057&amp;pid=15.1&amp;H=120&amp;W=16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508104" y="5733256"/>
                <a:ext cx="371873" cy="2789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5" name="74 CuadroTexto"/>
            <p:cNvSpPr txBox="1"/>
            <p:nvPr/>
          </p:nvSpPr>
          <p:spPr>
            <a:xfrm>
              <a:off x="3203464" y="5035461"/>
              <a:ext cx="3744651" cy="338223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600" b="1" dirty="0"/>
                <a:t>LOD generation</a:t>
              </a:r>
            </a:p>
          </p:txBody>
        </p:sp>
        <p:cxnSp>
          <p:nvCxnSpPr>
            <p:cNvPr id="77" name="76 Conector recto de flecha"/>
            <p:cNvCxnSpPr>
              <a:stCxn id="75" idx="0"/>
            </p:cNvCxnSpPr>
            <p:nvPr/>
          </p:nvCxnSpPr>
          <p:spPr>
            <a:xfrm flipV="1">
              <a:off x="5076583" y="4652778"/>
              <a:ext cx="0" cy="382683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77 CuadroTexto"/>
            <p:cNvSpPr txBox="1"/>
            <p:nvPr/>
          </p:nvSpPr>
          <p:spPr>
            <a:xfrm>
              <a:off x="4500362" y="4190699"/>
              <a:ext cx="1512781" cy="462079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200" b="1" dirty="0"/>
                <a:t>LLOD (language resources as LD)</a:t>
              </a:r>
            </a:p>
          </p:txBody>
        </p:sp>
      </p:grpSp>
      <p:cxnSp>
        <p:nvCxnSpPr>
          <p:cNvPr id="83" name="82 Conector angular"/>
          <p:cNvCxnSpPr>
            <a:stCxn id="22" idx="0"/>
            <a:endCxn id="32" idx="1"/>
          </p:cNvCxnSpPr>
          <p:nvPr/>
        </p:nvCxnSpPr>
        <p:spPr>
          <a:xfrm rot="5400000" flipH="1" flipV="1">
            <a:off x="2884488" y="1884363"/>
            <a:ext cx="1506537" cy="141287"/>
          </a:xfrm>
          <a:prstGeom prst="bentConnector2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97 Grupo"/>
          <p:cNvGrpSpPr>
            <a:grpSpLocks/>
          </p:cNvGrpSpPr>
          <p:nvPr/>
        </p:nvGrpSpPr>
        <p:grpSpPr bwMode="auto">
          <a:xfrm>
            <a:off x="3851275" y="1484313"/>
            <a:ext cx="2808288" cy="2058987"/>
            <a:chOff x="3851709" y="1484241"/>
            <a:chExt cx="2808524" cy="2058242"/>
          </a:xfrm>
        </p:grpSpPr>
        <p:grpSp>
          <p:nvGrpSpPr>
            <p:cNvPr id="15" name="88 Grupo"/>
            <p:cNvGrpSpPr>
              <a:grpSpLocks/>
            </p:cNvGrpSpPr>
            <p:nvPr/>
          </p:nvGrpSpPr>
          <p:grpSpPr bwMode="auto">
            <a:xfrm>
              <a:off x="3851709" y="1484241"/>
              <a:ext cx="2808524" cy="792058"/>
              <a:chOff x="3851709" y="1484241"/>
              <a:chExt cx="2808524" cy="792058"/>
            </a:xfrm>
          </p:grpSpPr>
          <p:cxnSp>
            <p:nvCxnSpPr>
              <p:cNvPr id="38" name="37 Conector recto de flecha"/>
              <p:cNvCxnSpPr/>
              <p:nvPr/>
            </p:nvCxnSpPr>
            <p:spPr>
              <a:xfrm flipV="1">
                <a:off x="5364724" y="1484241"/>
                <a:ext cx="0" cy="791875"/>
              </a:xfrm>
              <a:prstGeom prst="straightConnector1">
                <a:avLst/>
              </a:prstGeom>
              <a:ln w="28575"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33 CuadroTexto"/>
              <p:cNvSpPr txBox="1"/>
              <p:nvPr/>
            </p:nvSpPr>
            <p:spPr>
              <a:xfrm>
                <a:off x="3851709" y="1915885"/>
                <a:ext cx="2808524" cy="338015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600" b="1" dirty="0"/>
                  <a:t>LOD-aware NLP services</a:t>
                </a:r>
              </a:p>
            </p:txBody>
          </p:sp>
        </p:grpSp>
        <p:cxnSp>
          <p:nvCxnSpPr>
            <p:cNvPr id="92" name="91 Conector recto de flecha"/>
            <p:cNvCxnSpPr>
              <a:stCxn id="78" idx="0"/>
              <a:endCxn id="34" idx="2"/>
            </p:cNvCxnSpPr>
            <p:nvPr/>
          </p:nvCxnSpPr>
          <p:spPr>
            <a:xfrm flipH="1" flipV="1">
              <a:off x="5256765" y="2253899"/>
              <a:ext cx="0" cy="1288584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93 Conector recto de flecha"/>
            <p:cNvCxnSpPr>
              <a:stCxn id="22" idx="3"/>
            </p:cNvCxnSpPr>
            <p:nvPr/>
          </p:nvCxnSpPr>
          <p:spPr>
            <a:xfrm flipV="1">
              <a:off x="4291484" y="2923582"/>
              <a:ext cx="1001796" cy="15869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98 Pentágono"/>
          <p:cNvSpPr/>
          <p:nvPr/>
        </p:nvSpPr>
        <p:spPr>
          <a:xfrm>
            <a:off x="2627313" y="1052513"/>
            <a:ext cx="792162" cy="2159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99 Pentágono"/>
          <p:cNvSpPr/>
          <p:nvPr/>
        </p:nvSpPr>
        <p:spPr>
          <a:xfrm>
            <a:off x="6084888" y="1125538"/>
            <a:ext cx="790575" cy="2159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Evidence of industrial demand</a:t>
            </a:r>
          </a:p>
        </p:txBody>
      </p:sp>
      <p:sp>
        <p:nvSpPr>
          <p:cNvPr id="17411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err="1" smtClean="0">
                <a:solidFill>
                  <a:srgbClr val="FF0000"/>
                </a:solidFill>
              </a:rPr>
              <a:t>Multilingual</a:t>
            </a:r>
            <a:r>
              <a:rPr lang="es-ES" sz="2800" dirty="0" smtClean="0">
                <a:solidFill>
                  <a:srgbClr val="FF0000"/>
                </a:solidFill>
              </a:rPr>
              <a:t> multimedia </a:t>
            </a:r>
            <a:r>
              <a:rPr lang="es-ES" sz="2800" dirty="0" err="1" smtClean="0">
                <a:solidFill>
                  <a:srgbClr val="FF0000"/>
                </a:solidFill>
              </a:rPr>
              <a:t>content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</a:rPr>
              <a:t>annotation</a:t>
            </a:r>
            <a:r>
              <a:rPr lang="es-ES" sz="2800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s-ES" sz="2400" dirty="0" err="1" smtClean="0"/>
              <a:t>Increase</a:t>
            </a:r>
            <a:r>
              <a:rPr lang="es-ES" sz="2400" dirty="0" smtClean="0"/>
              <a:t> </a:t>
            </a:r>
            <a:r>
              <a:rPr lang="es-ES" sz="2400" dirty="0" err="1" smtClean="0"/>
              <a:t>demand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NLP </a:t>
            </a:r>
            <a:r>
              <a:rPr lang="es-ES" sz="2400" dirty="0" err="1" smtClean="0"/>
              <a:t>services</a:t>
            </a:r>
            <a:r>
              <a:rPr lang="es-ES" sz="2400" dirty="0" smtClean="0"/>
              <a:t> </a:t>
            </a:r>
            <a:r>
              <a:rPr lang="es-ES" sz="2400" dirty="0" err="1" smtClean="0"/>
              <a:t>that</a:t>
            </a:r>
            <a:r>
              <a:rPr lang="es-ES" sz="2400" dirty="0" smtClean="0"/>
              <a:t> combine </a:t>
            </a:r>
            <a:r>
              <a:rPr lang="es-ES" sz="2400" dirty="0" err="1" smtClean="0"/>
              <a:t>text</a:t>
            </a:r>
            <a:r>
              <a:rPr lang="es-ES" sz="2400" dirty="0" smtClean="0"/>
              <a:t> </a:t>
            </a:r>
            <a:r>
              <a:rPr lang="es-ES" sz="2400" dirty="0" err="1" smtClean="0"/>
              <a:t>processing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Multimedia meta-data and media </a:t>
            </a:r>
            <a:r>
              <a:rPr lang="es-ES" sz="2400" dirty="0" err="1" smtClean="0"/>
              <a:t>processing</a:t>
            </a:r>
            <a:r>
              <a:rPr lang="es-ES" sz="2400" dirty="0" smtClean="0"/>
              <a:t> </a:t>
            </a:r>
            <a:r>
              <a:rPr lang="es-ES" sz="2400" dirty="0" err="1" smtClean="0"/>
              <a:t>components</a:t>
            </a:r>
            <a:r>
              <a:rPr lang="es-ES" sz="2400" dirty="0" smtClean="0"/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LOD generation from linguistic resources</a:t>
            </a:r>
          </a:p>
          <a:p>
            <a:pPr lvl="1"/>
            <a:r>
              <a:rPr lang="en-US" sz="2400" dirty="0" smtClean="0"/>
              <a:t>data is already being published by companies, but not linguistic resources as LLOD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LOD-based NLP services for Content Analytics</a:t>
            </a:r>
          </a:p>
          <a:p>
            <a:pPr lvl="1"/>
            <a:r>
              <a:rPr lang="en-US" sz="2400" dirty="0" smtClean="0"/>
              <a:t>CA related companies that actively use </a:t>
            </a:r>
            <a:r>
              <a:rPr lang="en-US" sz="2400" dirty="0" err="1" smtClean="0"/>
              <a:t>Dbpedia</a:t>
            </a:r>
            <a:r>
              <a:rPr lang="en-US" sz="2400" dirty="0" smtClean="0"/>
              <a:t>: </a:t>
            </a:r>
            <a:r>
              <a:rPr lang="en-US" sz="2400" dirty="0" err="1" smtClean="0"/>
              <a:t>OpenCalais</a:t>
            </a:r>
            <a:r>
              <a:rPr lang="en-US" sz="2400" dirty="0" smtClean="0"/>
              <a:t>, </a:t>
            </a:r>
            <a:r>
              <a:rPr lang="en-US" sz="2400" dirty="0" err="1" smtClean="0"/>
              <a:t>Zemanta</a:t>
            </a:r>
            <a:r>
              <a:rPr lang="en-US" sz="2400" dirty="0" smtClean="0"/>
              <a:t>, </a:t>
            </a:r>
            <a:r>
              <a:rPr lang="en-US" sz="2400" dirty="0" err="1" smtClean="0"/>
              <a:t>Ontos</a:t>
            </a:r>
            <a:r>
              <a:rPr lang="en-US" sz="2400" dirty="0" smtClean="0"/>
              <a:t>, Yahoo!, Nerd, etc.</a:t>
            </a:r>
          </a:p>
          <a:p>
            <a:pPr lvl="1"/>
            <a:r>
              <a:rPr lang="en-US" sz="2400" dirty="0" smtClean="0"/>
              <a:t>multilingual LLOD would be vital for reaching EU-wide and global markets</a:t>
            </a:r>
          </a:p>
          <a:p>
            <a:pPr lvl="1">
              <a:buFont typeface="Courier New" pitchFamily="49" charset="0"/>
              <a:buNone/>
            </a:pPr>
            <a:endParaRPr lang="en-US" sz="2400" i="1" dirty="0" smtClean="0"/>
          </a:p>
          <a:p>
            <a:pPr lvl="1">
              <a:buFont typeface="Courier New" pitchFamily="49" charset="0"/>
              <a:buNone/>
            </a:pPr>
            <a:endParaRPr lang="es-ES" sz="2400" i="1" dirty="0" smtClean="0"/>
          </a:p>
          <a:p>
            <a:pPr lvl="1">
              <a:buFont typeface="Courier New" pitchFamily="49" charset="0"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979712" y="58739"/>
            <a:ext cx="7164288" cy="705966"/>
          </a:xfrm>
        </p:spPr>
        <p:txBody>
          <a:bodyPr/>
          <a:lstStyle/>
          <a:p>
            <a:r>
              <a:rPr lang="en-US" dirty="0" smtClean="0"/>
              <a:t>Challenge: The use of LOD for NLP in </a:t>
            </a:r>
            <a:br>
              <a:rPr lang="en-US" dirty="0" smtClean="0"/>
            </a:br>
            <a:r>
              <a:rPr lang="en-US" dirty="0" smtClean="0"/>
              <a:t>Content Analytics</a:t>
            </a:r>
            <a:endParaRPr lang="es-ES" dirty="0" smtClean="0"/>
          </a:p>
        </p:txBody>
      </p:sp>
      <p:sp>
        <p:nvSpPr>
          <p:cNvPr id="7171" name="40 Marcador de contenido"/>
          <p:cNvSpPr>
            <a:spLocks noGrp="1"/>
          </p:cNvSpPr>
          <p:nvPr>
            <p:ph sz="half" idx="1"/>
          </p:nvPr>
        </p:nvSpPr>
        <p:spPr>
          <a:xfrm>
            <a:off x="251520" y="903312"/>
            <a:ext cx="4229100" cy="5334000"/>
          </a:xfrm>
        </p:spPr>
        <p:txBody>
          <a:bodyPr/>
          <a:lstStyle/>
          <a:p>
            <a:r>
              <a:rPr lang="en-GB" sz="2400" dirty="0" smtClean="0"/>
              <a:t>Which </a:t>
            </a:r>
            <a:r>
              <a:rPr lang="en-GB" sz="2400" dirty="0" smtClean="0">
                <a:solidFill>
                  <a:srgbClr val="FF0000"/>
                </a:solidFill>
              </a:rPr>
              <a:t>extensions to the LOD </a:t>
            </a:r>
            <a:r>
              <a:rPr lang="en-GB" sz="2400" dirty="0" smtClean="0"/>
              <a:t>are needed to support a new generation of large-scale </a:t>
            </a:r>
            <a:r>
              <a:rPr lang="en-GB" sz="2400" dirty="0" smtClean="0">
                <a:solidFill>
                  <a:srgbClr val="FF0000"/>
                </a:solidFill>
              </a:rPr>
              <a:t>content analytics </a:t>
            </a:r>
            <a:r>
              <a:rPr lang="en-GB" sz="2400" dirty="0" smtClean="0"/>
              <a:t>applications that will overcome </a:t>
            </a:r>
            <a:r>
              <a:rPr lang="en-GB" sz="2400" dirty="0" smtClean="0">
                <a:solidFill>
                  <a:srgbClr val="FF0000"/>
                </a:solidFill>
              </a:rPr>
              <a:t>language barriers</a:t>
            </a:r>
            <a:r>
              <a:rPr lang="en-GB" sz="2400" dirty="0" smtClean="0"/>
              <a:t>. </a:t>
            </a:r>
          </a:p>
          <a:p>
            <a:pPr lvl="1"/>
            <a:r>
              <a:rPr lang="en-GB" sz="2000" dirty="0" smtClean="0">
                <a:cs typeface="MS PGothic" pitchFamily="34" charset="-128"/>
              </a:rPr>
              <a:t>Linguistic Linked Licensed Data (</a:t>
            </a:r>
            <a:r>
              <a:rPr lang="en-GB" sz="2000" dirty="0" smtClean="0">
                <a:solidFill>
                  <a:srgbClr val="C00000"/>
                </a:solidFill>
                <a:cs typeface="MS PGothic" pitchFamily="34" charset="-128"/>
              </a:rPr>
              <a:t>3LD</a:t>
            </a:r>
            <a:r>
              <a:rPr lang="en-GB" sz="2000" dirty="0" smtClean="0">
                <a:cs typeface="MS PGothic" pitchFamily="34" charset="-128"/>
              </a:rPr>
              <a:t>)</a:t>
            </a:r>
          </a:p>
          <a:p>
            <a:pPr lvl="2"/>
            <a:r>
              <a:rPr lang="en-GB" sz="1600" dirty="0" smtClean="0">
                <a:cs typeface="MS PGothic" pitchFamily="34" charset="-128"/>
              </a:rPr>
              <a:t>Linguistic LOD is a subset</a:t>
            </a:r>
          </a:p>
          <a:p>
            <a:pPr lvl="1"/>
            <a:r>
              <a:rPr lang="en-GB" sz="2000" dirty="0" smtClean="0"/>
              <a:t>identification of key NLP tasks that require background knowledge </a:t>
            </a:r>
          </a:p>
          <a:p>
            <a:pPr lvl="1"/>
            <a:r>
              <a:rPr lang="en-GB" sz="2000" dirty="0" smtClean="0"/>
              <a:t>Specification of NLP services that are LOD-aware and can exploit LOD  </a:t>
            </a:r>
            <a:endParaRPr lang="en-GB" sz="2000" dirty="0" smtClean="0">
              <a:cs typeface="MS PGothic" pitchFamily="34" charset="-128"/>
            </a:endParaRPr>
          </a:p>
          <a:p>
            <a:pPr lvl="1"/>
            <a:endParaRPr lang="en-US" sz="2000" dirty="0" smtClean="0"/>
          </a:p>
          <a:p>
            <a:endParaRPr lang="es-ES" sz="2000" dirty="0" smtClean="0"/>
          </a:p>
          <a:p>
            <a:endParaRPr lang="en-US" sz="2000" dirty="0" smtClean="0"/>
          </a:p>
        </p:txBody>
      </p:sp>
      <p:pic>
        <p:nvPicPr>
          <p:cNvPr id="9" name="11 Imagen" descr="Macintosh HD:Users:raul:Dropbox:OEG:LIDER_letters:images:nlp_content_analytic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88840"/>
            <a:ext cx="3705908" cy="291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 Grupo"/>
          <p:cNvGrpSpPr/>
          <p:nvPr/>
        </p:nvGrpSpPr>
        <p:grpSpPr>
          <a:xfrm>
            <a:off x="1043608" y="681038"/>
            <a:ext cx="6750525" cy="5178007"/>
            <a:chOff x="1043608" y="310714"/>
            <a:chExt cx="6750525" cy="5178007"/>
          </a:xfrm>
          <a:solidFill>
            <a:srgbClr val="FF9900"/>
          </a:solidFill>
        </p:grpSpPr>
        <p:sp>
          <p:nvSpPr>
            <p:cNvPr id="6" name="5 Forma libre"/>
            <p:cNvSpPr/>
            <p:nvPr/>
          </p:nvSpPr>
          <p:spPr>
            <a:xfrm>
              <a:off x="6084168" y="1762532"/>
              <a:ext cx="1709965" cy="1709965"/>
            </a:xfrm>
            <a:custGeom>
              <a:avLst/>
              <a:gdLst>
                <a:gd name="connsiteX0" fmla="*/ 0 w 1709965"/>
                <a:gd name="connsiteY0" fmla="*/ 285000 h 1709965"/>
                <a:gd name="connsiteX1" fmla="*/ 83475 w 1709965"/>
                <a:gd name="connsiteY1" fmla="*/ 83475 h 1709965"/>
                <a:gd name="connsiteX2" fmla="*/ 285001 w 1709965"/>
                <a:gd name="connsiteY2" fmla="*/ 1 h 1709965"/>
                <a:gd name="connsiteX3" fmla="*/ 1424965 w 1709965"/>
                <a:gd name="connsiteY3" fmla="*/ 0 h 1709965"/>
                <a:gd name="connsiteX4" fmla="*/ 1626490 w 1709965"/>
                <a:gd name="connsiteY4" fmla="*/ 83475 h 1709965"/>
                <a:gd name="connsiteX5" fmla="*/ 1709964 w 1709965"/>
                <a:gd name="connsiteY5" fmla="*/ 285001 h 1709965"/>
                <a:gd name="connsiteX6" fmla="*/ 1709965 w 1709965"/>
                <a:gd name="connsiteY6" fmla="*/ 1424965 h 1709965"/>
                <a:gd name="connsiteX7" fmla="*/ 1626490 w 1709965"/>
                <a:gd name="connsiteY7" fmla="*/ 1626490 h 1709965"/>
                <a:gd name="connsiteX8" fmla="*/ 1424964 w 1709965"/>
                <a:gd name="connsiteY8" fmla="*/ 1709965 h 1709965"/>
                <a:gd name="connsiteX9" fmla="*/ 285000 w 1709965"/>
                <a:gd name="connsiteY9" fmla="*/ 1709965 h 1709965"/>
                <a:gd name="connsiteX10" fmla="*/ 83475 w 1709965"/>
                <a:gd name="connsiteY10" fmla="*/ 1626490 h 1709965"/>
                <a:gd name="connsiteX11" fmla="*/ 1 w 1709965"/>
                <a:gd name="connsiteY11" fmla="*/ 1424964 h 1709965"/>
                <a:gd name="connsiteX12" fmla="*/ 0 w 1709965"/>
                <a:gd name="connsiteY12" fmla="*/ 285000 h 170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9965" h="1709965">
                  <a:moveTo>
                    <a:pt x="0" y="285000"/>
                  </a:moveTo>
                  <a:cubicBezTo>
                    <a:pt x="0" y="209413"/>
                    <a:pt x="30027" y="136922"/>
                    <a:pt x="83475" y="83475"/>
                  </a:cubicBezTo>
                  <a:cubicBezTo>
                    <a:pt x="136923" y="30027"/>
                    <a:pt x="209414" y="1"/>
                    <a:pt x="285001" y="1"/>
                  </a:cubicBezTo>
                  <a:lnTo>
                    <a:pt x="1424965" y="0"/>
                  </a:lnTo>
                  <a:cubicBezTo>
                    <a:pt x="1500552" y="0"/>
                    <a:pt x="1573043" y="30027"/>
                    <a:pt x="1626490" y="83475"/>
                  </a:cubicBezTo>
                  <a:cubicBezTo>
                    <a:pt x="1679938" y="136923"/>
                    <a:pt x="1709964" y="209414"/>
                    <a:pt x="1709964" y="285001"/>
                  </a:cubicBezTo>
                  <a:cubicBezTo>
                    <a:pt x="1709964" y="664989"/>
                    <a:pt x="1709965" y="1044977"/>
                    <a:pt x="1709965" y="1424965"/>
                  </a:cubicBezTo>
                  <a:cubicBezTo>
                    <a:pt x="1709965" y="1500552"/>
                    <a:pt x="1679938" y="1573043"/>
                    <a:pt x="1626490" y="1626490"/>
                  </a:cubicBezTo>
                  <a:cubicBezTo>
                    <a:pt x="1573042" y="1679938"/>
                    <a:pt x="1500551" y="1709965"/>
                    <a:pt x="1424964" y="1709965"/>
                  </a:cubicBezTo>
                  <a:lnTo>
                    <a:pt x="285000" y="1709965"/>
                  </a:lnTo>
                  <a:cubicBezTo>
                    <a:pt x="209413" y="1709965"/>
                    <a:pt x="136922" y="1679938"/>
                    <a:pt x="83475" y="1626490"/>
                  </a:cubicBezTo>
                  <a:cubicBezTo>
                    <a:pt x="30027" y="1573042"/>
                    <a:pt x="1" y="1500551"/>
                    <a:pt x="1" y="1424964"/>
                  </a:cubicBezTo>
                  <a:cubicBezTo>
                    <a:pt x="1" y="1044976"/>
                    <a:pt x="0" y="664988"/>
                    <a:pt x="0" y="2850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9900"/>
              </a:solidFill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954" tIns="113954" rIns="113954" bIns="11395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 smtClean="0">
                  <a:solidFill>
                    <a:schemeClr val="tx1"/>
                  </a:solidFill>
                </a:rPr>
                <a:t>Industry use cases</a:t>
              </a:r>
              <a:endParaRPr lang="en-GB" sz="2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6 Flecha circular"/>
            <p:cNvSpPr/>
            <p:nvPr/>
          </p:nvSpPr>
          <p:spPr>
            <a:xfrm>
              <a:off x="3563888" y="1114460"/>
              <a:ext cx="4044106" cy="4044106"/>
            </a:xfrm>
            <a:prstGeom prst="circularArrow">
              <a:avLst>
                <a:gd name="adj1" fmla="val 8245"/>
                <a:gd name="adj2" fmla="val 575837"/>
                <a:gd name="adj3" fmla="val 3690521"/>
                <a:gd name="adj4" fmla="val 919963"/>
                <a:gd name="adj5" fmla="val 9619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Forma libre"/>
            <p:cNvSpPr/>
            <p:nvPr/>
          </p:nvSpPr>
          <p:spPr>
            <a:xfrm>
              <a:off x="3347864" y="3778756"/>
              <a:ext cx="2652020" cy="1709965"/>
            </a:xfrm>
            <a:custGeom>
              <a:avLst/>
              <a:gdLst>
                <a:gd name="connsiteX0" fmla="*/ 0 w 2652020"/>
                <a:gd name="connsiteY0" fmla="*/ 285000 h 1709965"/>
                <a:gd name="connsiteX1" fmla="*/ 83475 w 2652020"/>
                <a:gd name="connsiteY1" fmla="*/ 83475 h 1709965"/>
                <a:gd name="connsiteX2" fmla="*/ 285001 w 2652020"/>
                <a:gd name="connsiteY2" fmla="*/ 1 h 1709965"/>
                <a:gd name="connsiteX3" fmla="*/ 2367020 w 2652020"/>
                <a:gd name="connsiteY3" fmla="*/ 0 h 1709965"/>
                <a:gd name="connsiteX4" fmla="*/ 2568545 w 2652020"/>
                <a:gd name="connsiteY4" fmla="*/ 83475 h 1709965"/>
                <a:gd name="connsiteX5" fmla="*/ 2652019 w 2652020"/>
                <a:gd name="connsiteY5" fmla="*/ 285001 h 1709965"/>
                <a:gd name="connsiteX6" fmla="*/ 2652020 w 2652020"/>
                <a:gd name="connsiteY6" fmla="*/ 1424965 h 1709965"/>
                <a:gd name="connsiteX7" fmla="*/ 2568545 w 2652020"/>
                <a:gd name="connsiteY7" fmla="*/ 1626490 h 1709965"/>
                <a:gd name="connsiteX8" fmla="*/ 2367019 w 2652020"/>
                <a:gd name="connsiteY8" fmla="*/ 1709965 h 1709965"/>
                <a:gd name="connsiteX9" fmla="*/ 285000 w 2652020"/>
                <a:gd name="connsiteY9" fmla="*/ 1709965 h 1709965"/>
                <a:gd name="connsiteX10" fmla="*/ 83475 w 2652020"/>
                <a:gd name="connsiteY10" fmla="*/ 1626490 h 1709965"/>
                <a:gd name="connsiteX11" fmla="*/ 1 w 2652020"/>
                <a:gd name="connsiteY11" fmla="*/ 1424964 h 1709965"/>
                <a:gd name="connsiteX12" fmla="*/ 0 w 2652020"/>
                <a:gd name="connsiteY12" fmla="*/ 285000 h 170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2020" h="1709965">
                  <a:moveTo>
                    <a:pt x="0" y="285000"/>
                  </a:moveTo>
                  <a:cubicBezTo>
                    <a:pt x="0" y="209413"/>
                    <a:pt x="30027" y="136922"/>
                    <a:pt x="83475" y="83475"/>
                  </a:cubicBezTo>
                  <a:cubicBezTo>
                    <a:pt x="136923" y="30027"/>
                    <a:pt x="209414" y="1"/>
                    <a:pt x="285001" y="1"/>
                  </a:cubicBezTo>
                  <a:lnTo>
                    <a:pt x="2367020" y="0"/>
                  </a:lnTo>
                  <a:cubicBezTo>
                    <a:pt x="2442607" y="0"/>
                    <a:pt x="2515098" y="30027"/>
                    <a:pt x="2568545" y="83475"/>
                  </a:cubicBezTo>
                  <a:cubicBezTo>
                    <a:pt x="2621993" y="136923"/>
                    <a:pt x="2652019" y="209414"/>
                    <a:pt x="2652019" y="285001"/>
                  </a:cubicBezTo>
                  <a:cubicBezTo>
                    <a:pt x="2652019" y="664989"/>
                    <a:pt x="2652020" y="1044977"/>
                    <a:pt x="2652020" y="1424965"/>
                  </a:cubicBezTo>
                  <a:cubicBezTo>
                    <a:pt x="2652020" y="1500552"/>
                    <a:pt x="2621993" y="1573043"/>
                    <a:pt x="2568545" y="1626490"/>
                  </a:cubicBezTo>
                  <a:cubicBezTo>
                    <a:pt x="2515097" y="1679938"/>
                    <a:pt x="2442606" y="1709965"/>
                    <a:pt x="2367019" y="1709965"/>
                  </a:cubicBezTo>
                  <a:lnTo>
                    <a:pt x="285000" y="1709965"/>
                  </a:lnTo>
                  <a:cubicBezTo>
                    <a:pt x="209413" y="1709965"/>
                    <a:pt x="136922" y="1679938"/>
                    <a:pt x="83475" y="1626490"/>
                  </a:cubicBezTo>
                  <a:cubicBezTo>
                    <a:pt x="30027" y="1573042"/>
                    <a:pt x="1" y="1500551"/>
                    <a:pt x="1" y="1424964"/>
                  </a:cubicBezTo>
                  <a:cubicBezTo>
                    <a:pt x="1" y="1044976"/>
                    <a:pt x="0" y="664988"/>
                    <a:pt x="0" y="2850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9900"/>
              </a:solidFill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954" tIns="113954" rIns="113954" bIns="11395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 smtClean="0">
                  <a:solidFill>
                    <a:schemeClr val="tx1"/>
                  </a:solidFill>
                </a:rPr>
                <a:t>Roadmap, guidelines, target architecture</a:t>
              </a:r>
              <a:endParaRPr lang="en-GB" sz="2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8 Flecha circular"/>
            <p:cNvSpPr/>
            <p:nvPr/>
          </p:nvSpPr>
          <p:spPr>
            <a:xfrm>
              <a:off x="2051720" y="1114460"/>
              <a:ext cx="3365303" cy="4044106"/>
            </a:xfrm>
            <a:prstGeom prst="circularArrow">
              <a:avLst>
                <a:gd name="adj1" fmla="val 8245"/>
                <a:gd name="adj2" fmla="val 575837"/>
                <a:gd name="adj3" fmla="val 9098441"/>
                <a:gd name="adj4" fmla="val 6436057"/>
                <a:gd name="adj5" fmla="val 9619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Forma libre"/>
            <p:cNvSpPr/>
            <p:nvPr/>
          </p:nvSpPr>
          <p:spPr>
            <a:xfrm>
              <a:off x="1043608" y="1772816"/>
              <a:ext cx="2106387" cy="1709965"/>
            </a:xfrm>
            <a:custGeom>
              <a:avLst/>
              <a:gdLst>
                <a:gd name="connsiteX0" fmla="*/ 0 w 2106387"/>
                <a:gd name="connsiteY0" fmla="*/ 285000 h 1709965"/>
                <a:gd name="connsiteX1" fmla="*/ 83475 w 2106387"/>
                <a:gd name="connsiteY1" fmla="*/ 83475 h 1709965"/>
                <a:gd name="connsiteX2" fmla="*/ 285001 w 2106387"/>
                <a:gd name="connsiteY2" fmla="*/ 1 h 1709965"/>
                <a:gd name="connsiteX3" fmla="*/ 1821387 w 2106387"/>
                <a:gd name="connsiteY3" fmla="*/ 0 h 1709965"/>
                <a:gd name="connsiteX4" fmla="*/ 2022912 w 2106387"/>
                <a:gd name="connsiteY4" fmla="*/ 83475 h 1709965"/>
                <a:gd name="connsiteX5" fmla="*/ 2106386 w 2106387"/>
                <a:gd name="connsiteY5" fmla="*/ 285001 h 1709965"/>
                <a:gd name="connsiteX6" fmla="*/ 2106387 w 2106387"/>
                <a:gd name="connsiteY6" fmla="*/ 1424965 h 1709965"/>
                <a:gd name="connsiteX7" fmla="*/ 2022912 w 2106387"/>
                <a:gd name="connsiteY7" fmla="*/ 1626490 h 1709965"/>
                <a:gd name="connsiteX8" fmla="*/ 1821386 w 2106387"/>
                <a:gd name="connsiteY8" fmla="*/ 1709965 h 1709965"/>
                <a:gd name="connsiteX9" fmla="*/ 285000 w 2106387"/>
                <a:gd name="connsiteY9" fmla="*/ 1709965 h 1709965"/>
                <a:gd name="connsiteX10" fmla="*/ 83475 w 2106387"/>
                <a:gd name="connsiteY10" fmla="*/ 1626490 h 1709965"/>
                <a:gd name="connsiteX11" fmla="*/ 1 w 2106387"/>
                <a:gd name="connsiteY11" fmla="*/ 1424964 h 1709965"/>
                <a:gd name="connsiteX12" fmla="*/ 0 w 2106387"/>
                <a:gd name="connsiteY12" fmla="*/ 285000 h 170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06387" h="1709965">
                  <a:moveTo>
                    <a:pt x="0" y="285000"/>
                  </a:moveTo>
                  <a:cubicBezTo>
                    <a:pt x="0" y="209413"/>
                    <a:pt x="30027" y="136922"/>
                    <a:pt x="83475" y="83475"/>
                  </a:cubicBezTo>
                  <a:cubicBezTo>
                    <a:pt x="136923" y="30027"/>
                    <a:pt x="209414" y="1"/>
                    <a:pt x="285001" y="1"/>
                  </a:cubicBezTo>
                  <a:lnTo>
                    <a:pt x="1821387" y="0"/>
                  </a:lnTo>
                  <a:cubicBezTo>
                    <a:pt x="1896974" y="0"/>
                    <a:pt x="1969465" y="30027"/>
                    <a:pt x="2022912" y="83475"/>
                  </a:cubicBezTo>
                  <a:cubicBezTo>
                    <a:pt x="2076360" y="136923"/>
                    <a:pt x="2106386" y="209414"/>
                    <a:pt x="2106386" y="285001"/>
                  </a:cubicBezTo>
                  <a:cubicBezTo>
                    <a:pt x="2106386" y="664989"/>
                    <a:pt x="2106387" y="1044977"/>
                    <a:pt x="2106387" y="1424965"/>
                  </a:cubicBezTo>
                  <a:cubicBezTo>
                    <a:pt x="2106387" y="1500552"/>
                    <a:pt x="2076360" y="1573043"/>
                    <a:pt x="2022912" y="1626490"/>
                  </a:cubicBezTo>
                  <a:cubicBezTo>
                    <a:pt x="1969464" y="1679938"/>
                    <a:pt x="1896973" y="1709965"/>
                    <a:pt x="1821386" y="1709965"/>
                  </a:cubicBezTo>
                  <a:lnTo>
                    <a:pt x="285000" y="1709965"/>
                  </a:lnTo>
                  <a:cubicBezTo>
                    <a:pt x="209413" y="1709965"/>
                    <a:pt x="136922" y="1679938"/>
                    <a:pt x="83475" y="1626490"/>
                  </a:cubicBezTo>
                  <a:cubicBezTo>
                    <a:pt x="30027" y="1573042"/>
                    <a:pt x="1" y="1500551"/>
                    <a:pt x="1" y="1424964"/>
                  </a:cubicBezTo>
                  <a:cubicBezTo>
                    <a:pt x="1" y="1044976"/>
                    <a:pt x="0" y="664988"/>
                    <a:pt x="0" y="2850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9900"/>
              </a:solidFill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954" tIns="113954" rIns="113954" bIns="11395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 smtClean="0">
                  <a:solidFill>
                    <a:schemeClr val="tx1"/>
                  </a:solidFill>
                </a:rPr>
                <a:t>Community building networking</a:t>
              </a:r>
              <a:endParaRPr lang="en-GB" sz="2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10 Flecha circular"/>
            <p:cNvSpPr/>
            <p:nvPr/>
          </p:nvSpPr>
          <p:spPr>
            <a:xfrm>
              <a:off x="2121890" y="310714"/>
              <a:ext cx="5186414" cy="4044106"/>
            </a:xfrm>
            <a:prstGeom prst="circularArrow">
              <a:avLst>
                <a:gd name="adj1" fmla="val 8823"/>
                <a:gd name="adj2" fmla="val 494342"/>
                <a:gd name="adj3" fmla="val 19899853"/>
                <a:gd name="adj4" fmla="val 12004183"/>
                <a:gd name="adj5" fmla="val 9516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2" name="Picture 2" descr="C:\Users\Jorge Gracia\Dropbox\myLIDER\Meetings\2013_11_Kickoff_meeting\logos\mlw_20131118_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646619"/>
            <a:ext cx="2531523" cy="854389"/>
          </a:xfrm>
          <a:prstGeom prst="rect">
            <a:avLst/>
          </a:prstGeom>
          <a:noFill/>
        </p:spPr>
      </p:pic>
      <p:sp>
        <p:nvSpPr>
          <p:cNvPr id="13" name="15 CuadroTexto"/>
          <p:cNvSpPr txBox="1">
            <a:spLocks noChangeArrowheads="1"/>
          </p:cNvSpPr>
          <p:nvPr/>
        </p:nvSpPr>
        <p:spPr bwMode="auto">
          <a:xfrm>
            <a:off x="6804248" y="3429000"/>
            <a:ext cx="490840" cy="2616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0085C7"/>
                </a:solidFill>
              </a:rPr>
              <a:t>WP1</a:t>
            </a:r>
            <a:endParaRPr lang="en-US" sz="1100" b="1" dirty="0">
              <a:solidFill>
                <a:srgbClr val="0085C7"/>
              </a:solidFill>
            </a:endParaRPr>
          </a:p>
        </p:txBody>
      </p:sp>
      <p:sp>
        <p:nvSpPr>
          <p:cNvPr id="14" name="15 CuadroTexto"/>
          <p:cNvSpPr txBox="1">
            <a:spLocks noChangeArrowheads="1"/>
          </p:cNvSpPr>
          <p:nvPr/>
        </p:nvSpPr>
        <p:spPr bwMode="auto">
          <a:xfrm>
            <a:off x="4427984" y="5399638"/>
            <a:ext cx="646331" cy="2616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0085C7"/>
                </a:solidFill>
              </a:rPr>
              <a:t>WP2, 3</a:t>
            </a:r>
            <a:endParaRPr lang="en-US" sz="1100" b="1" dirty="0">
              <a:solidFill>
                <a:srgbClr val="0085C7"/>
              </a:solidFill>
            </a:endParaRPr>
          </a:p>
        </p:txBody>
      </p:sp>
      <p:sp>
        <p:nvSpPr>
          <p:cNvPr id="15" name="15 CuadroTexto"/>
          <p:cNvSpPr txBox="1">
            <a:spLocks noChangeArrowheads="1"/>
          </p:cNvSpPr>
          <p:nvPr/>
        </p:nvSpPr>
        <p:spPr bwMode="auto">
          <a:xfrm>
            <a:off x="1619672" y="3501008"/>
            <a:ext cx="646331" cy="2616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0085C7"/>
                </a:solidFill>
              </a:rPr>
              <a:t>WP4</a:t>
            </a:r>
            <a:endParaRPr lang="en-US" sz="1100" b="1" dirty="0">
              <a:solidFill>
                <a:srgbClr val="0085C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LIDER v7.2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17365D"/>
      </a:accent2>
      <a:accent3>
        <a:srgbClr val="9BBB59"/>
      </a:accent3>
      <a:accent4>
        <a:srgbClr val="8064A2"/>
      </a:accent4>
      <a:accent5>
        <a:srgbClr val="4BACC6"/>
      </a:accent5>
      <a:accent6>
        <a:srgbClr val="9999FF"/>
      </a:accent6>
      <a:hlink>
        <a:srgbClr val="0000FF"/>
      </a:hlink>
      <a:folHlink>
        <a:srgbClr val="3185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yLIDER.v1.potx" id="{BD8ED910-D506-49B9-A186-E613B7CCCE7E}" vid="{BD4F9583-EFB8-4ECE-B799-2E69F6CFDC5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LIDER v7.2</Template>
  <TotalTime>163</TotalTime>
  <Words>1270</Words>
  <Application>Microsoft Office PowerPoint</Application>
  <PresentationFormat>Presentación en pantalla (4:3)</PresentationFormat>
  <Paragraphs>290</Paragraphs>
  <Slides>25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Plantilla LIDER v7.2</vt:lpstr>
      <vt:lpstr>Image</vt:lpstr>
      <vt:lpstr>LIDER: : Linked Data as an enabler of cross-media and multilingual content analytics for enterprises across Europe</vt:lpstr>
      <vt:lpstr>Table of content</vt:lpstr>
      <vt:lpstr>The LIDER consortium</vt:lpstr>
      <vt:lpstr>Linked Open Data and Language</vt:lpstr>
      <vt:lpstr>LOD is dominated by the English language</vt:lpstr>
      <vt:lpstr>Motivation: Overcome language barriers  for content analytics</vt:lpstr>
      <vt:lpstr>Evidence of industrial demand</vt:lpstr>
      <vt:lpstr>Challenge: The use of LOD for NLP in  Content Analytics</vt:lpstr>
      <vt:lpstr>Diapositiva 9</vt:lpstr>
      <vt:lpstr>Diapositiva 10</vt:lpstr>
      <vt:lpstr>Goals of Industry Community Engagement</vt:lpstr>
      <vt:lpstr>Method</vt:lpstr>
      <vt:lpstr>Draft Classification of 3LD Use Cases</vt:lpstr>
      <vt:lpstr>Industry Sectors</vt:lpstr>
      <vt:lpstr>Diapositiva 15</vt:lpstr>
      <vt:lpstr>Diapositiva 16</vt:lpstr>
      <vt:lpstr>Diapositiva 17</vt:lpstr>
      <vt:lpstr>Diapositiva 18</vt:lpstr>
      <vt:lpstr>Diapositiva 19</vt:lpstr>
      <vt:lpstr>Expected Contributions from the Community</vt:lpstr>
      <vt:lpstr>Open Community Events@ Y1</vt:lpstr>
      <vt:lpstr>Ongoing dissemination activities  </vt:lpstr>
      <vt:lpstr>Summary of goals</vt:lpstr>
      <vt:lpstr>Diapositiva 24</vt:lpstr>
      <vt:lpstr>LIDER: : Linked Data as an enabler of cross-media and multilingual content analytics for enterprises across Europe</vt:lpstr>
    </vt:vector>
  </TitlesOfParts>
  <Company>OEG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 Name</dc:title>
  <dc:creator>asun</dc:creator>
  <cp:lastModifiedBy> </cp:lastModifiedBy>
  <cp:revision>131</cp:revision>
  <dcterms:created xsi:type="dcterms:W3CDTF">2013-11-11T17:29:43Z</dcterms:created>
  <dcterms:modified xsi:type="dcterms:W3CDTF">2013-11-25T18:02:02Z</dcterms:modified>
</cp:coreProperties>
</file>