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7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5" r:id="rId10"/>
    <p:sldId id="336" r:id="rId11"/>
    <p:sldId id="359" r:id="rId12"/>
    <p:sldId id="360" r:id="rId13"/>
    <p:sldId id="338" r:id="rId14"/>
    <p:sldId id="339" r:id="rId15"/>
    <p:sldId id="340" r:id="rId16"/>
    <p:sldId id="341" r:id="rId17"/>
    <p:sldId id="344" r:id="rId18"/>
    <p:sldId id="345" r:id="rId19"/>
    <p:sldId id="348" r:id="rId20"/>
    <p:sldId id="349" r:id="rId21"/>
    <p:sldId id="350" r:id="rId22"/>
    <p:sldId id="351" r:id="rId23"/>
    <p:sldId id="358" r:id="rId24"/>
    <p:sldId id="352" r:id="rId25"/>
    <p:sldId id="353" r:id="rId26"/>
    <p:sldId id="354" r:id="rId27"/>
    <p:sldId id="356" r:id="rId28"/>
  </p:sldIdLst>
  <p:sldSz cx="9906000" cy="6858000" type="A4"/>
  <p:notesSz cx="6858000" cy="9144000"/>
  <p:defaultTextStyle>
    <a:defPPr>
      <a:defRPr lang="en-US"/>
    </a:defPPr>
    <a:lvl1pPr algn="l" defTabSz="47783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77838" indent="-20638" algn="l" defTabSz="47783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57263" indent="-42863" algn="l" defTabSz="47783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435100" indent="-63500" algn="l" defTabSz="47783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914525" indent="-85725" algn="l" defTabSz="47783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426"/>
    <a:srgbClr val="E6AD3A"/>
    <a:srgbClr val="000000"/>
    <a:srgbClr val="E3883D"/>
    <a:srgbClr val="CC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1" autoAdjust="0"/>
    <p:restoredTop sz="0" autoAdjust="0"/>
  </p:normalViewPr>
  <p:slideViewPr>
    <p:cSldViewPr snapToGrid="0" snapToObjects="1">
      <p:cViewPr varScale="1">
        <p:scale>
          <a:sx n="74" d="100"/>
          <a:sy n="74" d="100"/>
        </p:scale>
        <p:origin x="-1592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70C125B-F96B-47B0-ADF0-CFEB360F3A88}" type="datetimeFigureOut">
              <a:rPr lang="en-GB"/>
              <a:pPr>
                <a:defRPr/>
              </a:pPr>
              <a:t>18.09.13</a:t>
            </a:fld>
            <a:endParaRPr lang="en-GB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4313C63-CE9C-4053-8CE3-5B95B40654B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246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7874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7874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7AF1E6-3241-4932-A23E-DB32306736FB}" type="datetimeFigureOut">
              <a:rPr lang="en-US"/>
              <a:pPr>
                <a:defRPr/>
              </a:pPr>
              <a:t>18.09.13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7874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7874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D2E722-70C6-4CF0-8D6E-6D8527B586D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41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77838" fontAlgn="base">
              <a:spcBef>
                <a:spcPct val="0"/>
              </a:spcBef>
              <a:spcAft>
                <a:spcPct val="0"/>
              </a:spcAft>
              <a:defRPr/>
            </a:pPr>
            <a:fld id="{99FB6E03-8BEE-449C-822D-296A9E550080}" type="slidenum">
              <a:rPr lang="es-ES"/>
              <a:pPr defTabSz="477838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PORTADA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for many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02B169-7C06-4204-8262-6F04795BD0A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71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77791" fontAlgn="base">
              <a:spcBef>
                <a:spcPct val="0"/>
              </a:spcBef>
              <a:spcAft>
                <a:spcPct val="0"/>
              </a:spcAft>
              <a:defRPr/>
            </a:pPr>
            <a:fld id="{416BFDEE-814F-4DF0-B24A-BFF69D7C78B3}" type="slidenum">
              <a:rPr lang="en-US"/>
              <a:pPr defTabSz="477791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77838" fontAlgn="base">
              <a:spcBef>
                <a:spcPct val="0"/>
              </a:spcBef>
              <a:spcAft>
                <a:spcPct val="0"/>
              </a:spcAft>
              <a:defRPr/>
            </a:pPr>
            <a:fld id="{011AFC88-16C6-4B02-A749-A328E620D5AA}" type="slidenum">
              <a:rPr lang="es-ES"/>
              <a:pPr defTabSz="477838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s-E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PORTADA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77791" fontAlgn="base">
              <a:spcBef>
                <a:spcPct val="0"/>
              </a:spcBef>
              <a:spcAft>
                <a:spcPct val="0"/>
              </a:spcAft>
              <a:defRPr/>
            </a:pPr>
            <a:fld id="{566E0078-E4EA-4069-8590-616432FCBC5D}" type="slidenum">
              <a:rPr lang="es-ES"/>
              <a:pPr defTabSz="477791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s-ES" dirty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PORTADA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Seventh Framework Programme (FP7) </a:t>
            </a:r>
          </a:p>
        </p:txBody>
      </p:sp>
      <p:sp>
        <p:nvSpPr>
          <p:cNvPr id="2253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77791" fontAlgn="base">
              <a:spcBef>
                <a:spcPct val="0"/>
              </a:spcBef>
              <a:spcAft>
                <a:spcPct val="0"/>
              </a:spcAft>
              <a:defRPr/>
            </a:pPr>
            <a:fld id="{4818506E-07FE-4455-A31C-D116AFA05BA0}" type="slidenum">
              <a:rPr lang="es-ES"/>
              <a:pPr defTabSz="477791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s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71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77791" fontAlgn="base">
              <a:spcBef>
                <a:spcPct val="0"/>
              </a:spcBef>
              <a:spcAft>
                <a:spcPct val="0"/>
              </a:spcAft>
              <a:defRPr/>
            </a:pPr>
            <a:fld id="{2A41FA39-0C07-4A80-B838-0B6E55EC9DC3}" type="slidenum">
              <a:rPr lang="en-US"/>
              <a:pPr defTabSz="477791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User:</a:t>
            </a:r>
            <a:r>
              <a:rPr lang="en-US" smtClean="0"/>
              <a:t> mlw-lt</a:t>
            </a:r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Password:</a:t>
            </a:r>
            <a:r>
              <a:rPr lang="en-US" smtClean="0"/>
              <a:t> its2-wp4</a:t>
            </a:r>
          </a:p>
          <a:p>
            <a:pPr eaLnBrk="1" hangingPunct="1">
              <a:spcBef>
                <a:spcPct val="0"/>
              </a:spcBef>
            </a:pPr>
            <a:endParaRPr lang="es-ES_tradnl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77791" fontAlgn="base">
              <a:spcBef>
                <a:spcPct val="0"/>
              </a:spcBef>
              <a:spcAft>
                <a:spcPct val="0"/>
              </a:spcAft>
              <a:defRPr/>
            </a:pPr>
            <a:fld id="{84941D7B-9AC1-4011-BACC-74BA76742FBA}" type="slidenum">
              <a:rPr lang="en-US"/>
              <a:pPr defTabSz="477791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77838" fontAlgn="base">
              <a:spcBef>
                <a:spcPct val="0"/>
              </a:spcBef>
              <a:spcAft>
                <a:spcPct val="0"/>
              </a:spcAft>
              <a:defRPr/>
            </a:pPr>
            <a:fld id="{56F7C89B-9521-4161-9C05-F7DA5C902523}" type="slidenum">
              <a:rPr lang="es-ES"/>
              <a:pPr defTabSz="477838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s-E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PORTADA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for many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167F15-0A8D-4CB7-B6C3-79EE1DCFE63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/>
          <a:srcRect t="9531" r="58986" b="24223"/>
          <a:stretch>
            <a:fillRect/>
          </a:stretch>
        </p:blipFill>
        <p:spPr bwMode="auto">
          <a:xfrm>
            <a:off x="4068763" y="538163"/>
            <a:ext cx="16732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2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772683" y="1714500"/>
            <a:ext cx="7377906" cy="3651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8963" y="1714500"/>
            <a:ext cx="21968619" cy="3651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518650" y="6369050"/>
            <a:ext cx="400050" cy="365125"/>
          </a:xfrm>
          <a:prstGeom prst="rect">
            <a:avLst/>
          </a:prstGeom>
        </p:spPr>
        <p:txBody>
          <a:bodyPr lIns="20976" tIns="10488" rIns="20976" bIns="10488"/>
          <a:lstStyle>
            <a:lvl1pPr defTabSz="478748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E9802412-1B84-44F3-A1F0-FECFC0870B4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518650" y="6369050"/>
            <a:ext cx="400050" cy="365125"/>
          </a:xfrm>
          <a:prstGeom prst="rect">
            <a:avLst/>
          </a:prstGeom>
        </p:spPr>
        <p:txBody>
          <a:bodyPr lIns="20976" tIns="10488" rIns="20976" bIns="10488"/>
          <a:lstStyle>
            <a:lvl1pPr defTabSz="478748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544F3DC9-D615-42FA-A6B0-5ED1504442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8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6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4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2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0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2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16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04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518650" y="6369050"/>
            <a:ext cx="400050" cy="365125"/>
          </a:xfrm>
          <a:prstGeom prst="rect">
            <a:avLst/>
          </a:prstGeom>
        </p:spPr>
        <p:txBody>
          <a:bodyPr lIns="20976" tIns="10488" rIns="20976" bIns="10488"/>
          <a:lstStyle>
            <a:lvl1pPr defTabSz="478748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1E533456-D2C7-4420-8737-B667E58E594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8962" y="9985376"/>
            <a:ext cx="14673262" cy="282416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7325" y="9985376"/>
            <a:ext cx="14673262" cy="282416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518650" y="6369050"/>
            <a:ext cx="400050" cy="365125"/>
          </a:xfrm>
          <a:prstGeom prst="rect">
            <a:avLst/>
          </a:prstGeom>
        </p:spPr>
        <p:txBody>
          <a:bodyPr lIns="20976" tIns="10488" rIns="20976" bIns="10488"/>
          <a:lstStyle>
            <a:lvl1pPr defTabSz="478748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BD73099A-39AF-4051-A524-A35DDEF4C1D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05" indent="0">
              <a:buNone/>
              <a:defRPr sz="2100" b="1"/>
            </a:lvl2pPr>
            <a:lvl3pPr marL="957610" indent="0">
              <a:buNone/>
              <a:defRPr sz="1900" b="1"/>
            </a:lvl3pPr>
            <a:lvl4pPr marL="1436415" indent="0">
              <a:buNone/>
              <a:defRPr sz="1700" b="1"/>
            </a:lvl4pPr>
            <a:lvl5pPr marL="1915220" indent="0">
              <a:buNone/>
              <a:defRPr sz="1700" b="1"/>
            </a:lvl5pPr>
            <a:lvl6pPr marL="2394024" indent="0">
              <a:buNone/>
              <a:defRPr sz="1700" b="1"/>
            </a:lvl6pPr>
            <a:lvl7pPr marL="2872829" indent="0">
              <a:buNone/>
              <a:defRPr sz="1700" b="1"/>
            </a:lvl7pPr>
            <a:lvl8pPr marL="3351633" indent="0">
              <a:buNone/>
              <a:defRPr sz="1700" b="1"/>
            </a:lvl8pPr>
            <a:lvl9pPr marL="383043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05" indent="0">
              <a:buNone/>
              <a:defRPr sz="2100" b="1"/>
            </a:lvl2pPr>
            <a:lvl3pPr marL="957610" indent="0">
              <a:buNone/>
              <a:defRPr sz="1900" b="1"/>
            </a:lvl3pPr>
            <a:lvl4pPr marL="1436415" indent="0">
              <a:buNone/>
              <a:defRPr sz="1700" b="1"/>
            </a:lvl4pPr>
            <a:lvl5pPr marL="1915220" indent="0">
              <a:buNone/>
              <a:defRPr sz="1700" b="1"/>
            </a:lvl5pPr>
            <a:lvl6pPr marL="2394024" indent="0">
              <a:buNone/>
              <a:defRPr sz="1700" b="1"/>
            </a:lvl6pPr>
            <a:lvl7pPr marL="2872829" indent="0">
              <a:buNone/>
              <a:defRPr sz="1700" b="1"/>
            </a:lvl7pPr>
            <a:lvl8pPr marL="3351633" indent="0">
              <a:buNone/>
              <a:defRPr sz="1700" b="1"/>
            </a:lvl8pPr>
            <a:lvl9pPr marL="383043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518650" y="6369050"/>
            <a:ext cx="400050" cy="365125"/>
          </a:xfrm>
          <a:prstGeom prst="rect">
            <a:avLst/>
          </a:prstGeom>
        </p:spPr>
        <p:txBody>
          <a:bodyPr lIns="20976" tIns="10488" rIns="20976" bIns="10488"/>
          <a:lstStyle>
            <a:lvl1pPr defTabSz="478748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61F0FC93-34F8-463D-AAE7-D2D8F92B13E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518650" y="6369050"/>
            <a:ext cx="400050" cy="365125"/>
          </a:xfrm>
          <a:prstGeom prst="rect">
            <a:avLst/>
          </a:prstGeom>
        </p:spPr>
        <p:txBody>
          <a:bodyPr lIns="20976" tIns="10488" rIns="20976" bIns="10488"/>
          <a:lstStyle>
            <a:lvl1pPr defTabSz="478748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04324B3F-EA99-4BB1-99C9-E4CAF912F4D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518650" y="6369050"/>
            <a:ext cx="400050" cy="365125"/>
          </a:xfrm>
          <a:prstGeom prst="rect">
            <a:avLst/>
          </a:prstGeom>
        </p:spPr>
        <p:txBody>
          <a:bodyPr lIns="20976" tIns="10488" rIns="20976" bIns="10488"/>
          <a:lstStyle>
            <a:lvl1pPr defTabSz="478748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79C7A1FF-CDAE-4E9B-9C22-AC0827FAEF3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805" indent="0">
              <a:buNone/>
              <a:defRPr sz="1300"/>
            </a:lvl2pPr>
            <a:lvl3pPr marL="957610" indent="0">
              <a:buNone/>
              <a:defRPr sz="1100"/>
            </a:lvl3pPr>
            <a:lvl4pPr marL="1436415" indent="0">
              <a:buNone/>
              <a:defRPr sz="900"/>
            </a:lvl4pPr>
            <a:lvl5pPr marL="1915220" indent="0">
              <a:buNone/>
              <a:defRPr sz="900"/>
            </a:lvl5pPr>
            <a:lvl6pPr marL="2394024" indent="0">
              <a:buNone/>
              <a:defRPr sz="900"/>
            </a:lvl6pPr>
            <a:lvl7pPr marL="2872829" indent="0">
              <a:buNone/>
              <a:defRPr sz="900"/>
            </a:lvl7pPr>
            <a:lvl8pPr marL="3351633" indent="0">
              <a:buNone/>
              <a:defRPr sz="900"/>
            </a:lvl8pPr>
            <a:lvl9pPr marL="38304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518650" y="6369050"/>
            <a:ext cx="400050" cy="365125"/>
          </a:xfrm>
          <a:prstGeom prst="rect">
            <a:avLst/>
          </a:prstGeom>
        </p:spPr>
        <p:txBody>
          <a:bodyPr lIns="20976" tIns="10488" rIns="20976" bIns="10488"/>
          <a:lstStyle>
            <a:lvl1pPr defTabSz="478748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6BEE900B-2873-40F8-A5E4-D48F651A6A2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300"/>
            </a:lvl1pPr>
            <a:lvl2pPr marL="478805" indent="0">
              <a:buNone/>
              <a:defRPr sz="2900"/>
            </a:lvl2pPr>
            <a:lvl3pPr marL="957610" indent="0">
              <a:buNone/>
              <a:defRPr sz="2500"/>
            </a:lvl3pPr>
            <a:lvl4pPr marL="1436415" indent="0">
              <a:buNone/>
              <a:defRPr sz="2100"/>
            </a:lvl4pPr>
            <a:lvl5pPr marL="1915220" indent="0">
              <a:buNone/>
              <a:defRPr sz="2100"/>
            </a:lvl5pPr>
            <a:lvl6pPr marL="2394024" indent="0">
              <a:buNone/>
              <a:defRPr sz="2100"/>
            </a:lvl6pPr>
            <a:lvl7pPr marL="2872829" indent="0">
              <a:buNone/>
              <a:defRPr sz="2100"/>
            </a:lvl7pPr>
            <a:lvl8pPr marL="3351633" indent="0">
              <a:buNone/>
              <a:defRPr sz="2100"/>
            </a:lvl8pPr>
            <a:lvl9pPr marL="3830438" indent="0">
              <a:buNone/>
              <a:defRPr sz="21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805" indent="0">
              <a:buNone/>
              <a:defRPr sz="1300"/>
            </a:lvl2pPr>
            <a:lvl3pPr marL="957610" indent="0">
              <a:buNone/>
              <a:defRPr sz="1100"/>
            </a:lvl3pPr>
            <a:lvl4pPr marL="1436415" indent="0">
              <a:buNone/>
              <a:defRPr sz="900"/>
            </a:lvl4pPr>
            <a:lvl5pPr marL="1915220" indent="0">
              <a:buNone/>
              <a:defRPr sz="900"/>
            </a:lvl5pPr>
            <a:lvl6pPr marL="2394024" indent="0">
              <a:buNone/>
              <a:defRPr sz="900"/>
            </a:lvl6pPr>
            <a:lvl7pPr marL="2872829" indent="0">
              <a:buNone/>
              <a:defRPr sz="900"/>
            </a:lvl7pPr>
            <a:lvl8pPr marL="3351633" indent="0">
              <a:buNone/>
              <a:defRPr sz="900"/>
            </a:lvl8pPr>
            <a:lvl9pPr marL="38304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518650" y="6369050"/>
            <a:ext cx="400050" cy="365125"/>
          </a:xfrm>
          <a:prstGeom prst="rect">
            <a:avLst/>
          </a:prstGeom>
        </p:spPr>
        <p:txBody>
          <a:bodyPr lIns="20976" tIns="10488" rIns="20976" bIns="10488"/>
          <a:lstStyle>
            <a:lvl1pPr defTabSz="478748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B54EDF78-1D97-4D4E-872D-E322618B948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64999">
              <a:srgbClr val="F0EBD5"/>
            </a:gs>
            <a:gs pos="100000">
              <a:srgbClr val="FFCC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450850" y="274638"/>
            <a:ext cx="9015413" cy="5953125"/>
          </a:xfrm>
          <a:prstGeom prst="roundRect">
            <a:avLst>
              <a:gd name="adj" fmla="val 234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976" tIns="10488" rIns="20976" bIns="10488"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65138" y="274638"/>
            <a:ext cx="89900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61" tIns="47881" rIns="95761" bIns="478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5138" y="1509713"/>
            <a:ext cx="9001125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61" tIns="47881" rIns="95761" bIns="478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1482725" y="6334125"/>
            <a:ext cx="6988175" cy="361950"/>
          </a:xfrm>
          <a:prstGeom prst="rect">
            <a:avLst/>
          </a:prstGeom>
        </p:spPr>
        <p:txBody>
          <a:bodyPr lIns="95761" tIns="47881" rIns="95761" bIns="47881">
            <a:normAutofit fontScale="32500" lnSpcReduction="20000"/>
          </a:bodyPr>
          <a:lstStyle>
            <a:lvl1pPr marL="1565405" indent="-1565405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391708" indent="-1304503" algn="l" defTabSz="4174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21801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305216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39242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1479626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6683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54037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1242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sz="3200" dirty="0" smtClean="0"/>
              <a:t>The MultilingualWeb-LT Working Group receives funding by the European Commission (project name LT-Web) through the Seventh Framework Programme (FP7) in the area of Language Technologies. Grant Agreement No. 287815.</a:t>
            </a:r>
          </a:p>
        </p:txBody>
      </p:sp>
      <p:pic>
        <p:nvPicPr>
          <p:cNvPr id="1030" name="Picture 2" descr="http://www.flagdetective.com/images/download/wo/european-union-hi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767763" y="6297613"/>
            <a:ext cx="6985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 userDrawn="1"/>
        </p:nvSpPr>
        <p:spPr>
          <a:xfrm>
            <a:off x="8123238" y="6057900"/>
            <a:ext cx="1368425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800" b="0" i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Berlin, September 19, 2013</a:t>
            </a:r>
          </a:p>
        </p:txBody>
      </p:sp>
      <p:pic>
        <p:nvPicPr>
          <p:cNvPr id="1033" name="9 Imagen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503238" y="5889625"/>
            <a:ext cx="18288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 userDrawn="1"/>
        </p:nvSpPr>
        <p:spPr>
          <a:xfrm>
            <a:off x="427038" y="6053138"/>
            <a:ext cx="1725612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Connecting Europe for New Horizons</a:t>
            </a:r>
          </a:p>
        </p:txBody>
      </p:sp>
      <p:pic>
        <p:nvPicPr>
          <p:cNvPr id="1035" name="28 Imagen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882063" y="346075"/>
            <a:ext cx="5461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11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28372" y="6279062"/>
            <a:ext cx="502966" cy="50296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71" r:id="rId10"/>
    <p:sldLayoutId id="2147483681" r:id="rId11"/>
  </p:sldLayoutIdLst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bri" pitchFamily="34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bri" pitchFamily="34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bri" pitchFamily="34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bri" pitchFamily="34" charset="0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bri" pitchFamily="34" charset="0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bri" pitchFamily="34" charset="0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bri" pitchFamily="34" charset="0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bri" pitchFamily="34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bg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bg1"/>
          </a:solidFill>
          <a:latin typeface="+mn-lt"/>
          <a:ea typeface="+mn-ea"/>
          <a:cs typeface="+mn-cs"/>
        </a:defRPr>
      </a:lvl2pPr>
      <a:lvl3pPr marL="1196975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bg1"/>
          </a:solidFill>
          <a:latin typeface="+mn-lt"/>
          <a:ea typeface="+mn-ea"/>
          <a:cs typeface="+mn-cs"/>
        </a:defRPr>
      </a:lvl3pPr>
      <a:lvl4pPr marL="1674813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bg1"/>
          </a:solidFill>
          <a:latin typeface="+mn-lt"/>
          <a:ea typeface="+mn-ea"/>
          <a:cs typeface="+mn-cs"/>
        </a:defRPr>
      </a:lvl5pPr>
      <a:lvl6pPr marL="2633426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231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036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9841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05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61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415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22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024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829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633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438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xcel_97_-_2004-Arbeitsblatt1.xls"/><Relationship Id="rId6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hyperlink" Target="http://www.agenciatributaria.e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hyperlink" Target="http://www.agenciatributaria.es/" TargetMode="External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Microsoft_Excel_97_-_2004-Arbeitsblatt2.xls"/><Relationship Id="rId6" Type="http://schemas.openxmlformats.org/officeDocument/2006/relationships/image" Target="../media/image35.png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Microsoft_Excel_97_-_2004-Arbeitsblatt3.xls"/><Relationship Id="rId9" Type="http://schemas.openxmlformats.org/officeDocument/2006/relationships/image" Target="../media/image3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://atlaspw1-pre.linguaserve.net:10080/its2_prototype/home.html" TargetMode="External"/><Relationship Id="rId5" Type="http://schemas.openxmlformats.org/officeDocument/2006/relationships/image" Target="../media/image39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40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jpeg"/><Relationship Id="rId12" Type="http://schemas.openxmlformats.org/officeDocument/2006/relationships/image" Target="../media/image13.jpeg"/><Relationship Id="rId13" Type="http://schemas.openxmlformats.org/officeDocument/2006/relationships/image" Target="../media/image11.png"/><Relationship Id="rId1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Relationship Id="rId4" Type="http://schemas.openxmlformats.org/officeDocument/2006/relationships/image" Target="../media/image5.png"/><Relationship Id="rId5" Type="http://schemas.openxmlformats.org/officeDocument/2006/relationships/image" Target="../media/image1.jpeg"/><Relationship Id="rId6" Type="http://schemas.openxmlformats.org/officeDocument/2006/relationships/image" Target="../media/image9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 rtlCol="0">
            <a:normAutofit fontScale="90000"/>
          </a:bodyPr>
          <a:lstStyle/>
          <a:p>
            <a:pPr defTabSz="957610" eaLnBrk="1" fontAlgn="auto" hangingPunct="1">
              <a:spcAft>
                <a:spcPts val="0"/>
              </a:spcAft>
              <a:defRPr/>
            </a:pPr>
            <a:r>
              <a:rPr lang="en-US" dirty="0"/>
              <a:t>Business Benefits of ITS 2.0-Aware Interoperability CMS-TMS and </a:t>
            </a:r>
            <a:br>
              <a:rPr lang="en-US" dirty="0"/>
            </a:br>
            <a:r>
              <a:rPr lang="en-US" dirty="0"/>
              <a:t>Online Multilingual Publishing System</a:t>
            </a:r>
          </a:p>
        </p:txBody>
      </p:sp>
      <p:sp>
        <p:nvSpPr>
          <p:cNvPr id="15362" name="2 Subtítulo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8123238" cy="2159000"/>
          </a:xfrm>
        </p:spPr>
        <p:txBody>
          <a:bodyPr/>
          <a:lstStyle/>
          <a:p>
            <a:pPr eaLnBrk="1" hangingPunct="1"/>
            <a:endParaRPr lang="en-US" sz="4000" smtClean="0">
              <a:solidFill>
                <a:schemeClr val="bg1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Dr. Pedro L. Díez Orzas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15363" name="3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7025" y="5313363"/>
            <a:ext cx="18542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7388" y="3867150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807119" y="-14748"/>
            <a:ext cx="2143125" cy="213360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5602" name="1 Título"/>
          <p:cNvSpPr>
            <a:spLocks noGrp="1"/>
          </p:cNvSpPr>
          <p:nvPr>
            <p:ph type="title"/>
          </p:nvPr>
        </p:nvSpPr>
        <p:spPr>
          <a:xfrm>
            <a:off x="495300" y="-234950"/>
            <a:ext cx="8915400" cy="2219325"/>
          </a:xfrm>
        </p:spPr>
        <p:txBody>
          <a:bodyPr/>
          <a:lstStyle/>
          <a:p>
            <a:pPr eaLnBrk="1" hangingPunct="1"/>
            <a:r>
              <a:rPr lang="en-GB" smtClean="0"/>
              <a:t>Some ITS 2.0 benefits (II)</a:t>
            </a:r>
          </a:p>
        </p:txBody>
      </p:sp>
      <p:sp>
        <p:nvSpPr>
          <p:cNvPr id="4301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Language Information</a:t>
            </a:r>
            <a:r>
              <a:rPr lang="en-US" sz="2400" smtClean="0"/>
              <a:t>: quality check to ensure the source language content is according to the Webservice parameter.</a:t>
            </a:r>
            <a:endParaRPr lang="es-ES" sz="2400" smtClean="0"/>
          </a:p>
          <a:p>
            <a:pPr lvl="1" eaLnBrk="1" hangingPunct="1"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Allowed Characters</a:t>
            </a:r>
            <a:r>
              <a:rPr lang="en-US" sz="2400" smtClean="0"/>
              <a:t>: quality check for the target content.</a:t>
            </a:r>
          </a:p>
          <a:p>
            <a:pPr lvl="1" eaLnBrk="1" hangingPunct="1"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Storage Size</a:t>
            </a:r>
            <a:r>
              <a:rPr lang="en-US" sz="2400" smtClean="0"/>
              <a:t>: quality check for both original content and the target content to be uploaded into the CMS. It can be used also for translators’ visual control.</a:t>
            </a:r>
          </a:p>
          <a:p>
            <a:pPr lvl="1" eaLnBrk="1" hangingPunct="1"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Provenance</a:t>
            </a:r>
            <a:r>
              <a:rPr lang="en-US" sz="2400" smtClean="0"/>
              <a:t>: possibility to reassign the same translator/reviewer in new versions of the same content and inform the PM. Tracking control in the CMS.</a:t>
            </a:r>
          </a:p>
          <a:p>
            <a:pPr lvl="1" eaLnBrk="1" hangingPunct="1"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Readiness</a:t>
            </a: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smtClean="0"/>
              <a:t>(ITS 2.0 extension): control of processes to be done, date control for availability, delivery and </a:t>
            </a:r>
            <a:r>
              <a:rPr lang="en-GB" sz="2400" smtClean="0"/>
              <a:t>priority</a:t>
            </a:r>
            <a:r>
              <a:rPr lang="es-ES" sz="2400" smtClean="0"/>
              <a:t>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608380" y="84107"/>
            <a:ext cx="3759200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/>
              <a:t>ITS 2.0 </a:t>
            </a:r>
            <a:r>
              <a:rPr lang="es-ES_tradnl" b="1" dirty="0" err="1"/>
              <a:t>Interoperability</a:t>
            </a:r>
            <a:r>
              <a:rPr lang="es-ES_tradnl" b="1" dirty="0"/>
              <a:t> CMS-TMS </a:t>
            </a:r>
            <a:endParaRPr lang="en-US" b="1" dirty="0"/>
          </a:p>
        </p:txBody>
      </p:sp>
      <p:sp>
        <p:nvSpPr>
          <p:cNvPr id="8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5B4E4D-6D9F-4800-8A99-AC7570348D1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5608" name="8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5476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Título"/>
          <p:cNvSpPr>
            <a:spLocks noGrp="1"/>
          </p:cNvSpPr>
          <p:nvPr>
            <p:ph type="title"/>
          </p:nvPr>
        </p:nvSpPr>
        <p:spPr>
          <a:xfrm>
            <a:off x="495300" y="295275"/>
            <a:ext cx="8915400" cy="1497013"/>
          </a:xfrm>
        </p:spPr>
        <p:txBody>
          <a:bodyPr/>
          <a:lstStyle/>
          <a:p>
            <a:pPr eaLnBrk="1" hangingPunct="1"/>
            <a:r>
              <a:rPr lang="en-GB" smtClean="0"/>
              <a:t>ITS 2.0 impact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608380" y="84107"/>
            <a:ext cx="3759200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/>
              <a:t>ITS 2.0 </a:t>
            </a:r>
            <a:r>
              <a:rPr lang="es-ES_tradnl" b="1" dirty="0" err="1"/>
              <a:t>Interoperability</a:t>
            </a:r>
            <a:r>
              <a:rPr lang="es-ES_tradnl" b="1" dirty="0"/>
              <a:t> CMS-TMS </a:t>
            </a:r>
            <a:endParaRPr lang="en-US" b="1" dirty="0"/>
          </a:p>
        </p:txBody>
      </p:sp>
      <p:sp>
        <p:nvSpPr>
          <p:cNvPr id="8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5E290-B0E7-4C0A-8304-5AC7BCBC581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6630" name="8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5476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31" name="4 Marcador de contenido"/>
          <p:cNvGraphicFramePr>
            <a:graphicFrameLocks noGrp="1"/>
          </p:cNvGraphicFramePr>
          <p:nvPr>
            <p:ph idx="1"/>
          </p:nvPr>
        </p:nvGraphicFramePr>
        <p:xfrm>
          <a:off x="557213" y="987425"/>
          <a:ext cx="8705850" cy="545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r:id="rId5" imgW="8711939" imgH="5450296" progId="Excel.Sheet.8">
                  <p:embed/>
                </p:oleObj>
              </mc:Choice>
              <mc:Fallback>
                <p:oleObj r:id="rId5" imgW="8711939" imgH="5450296" progId="Excel.Sheet.8">
                  <p:embed/>
                  <p:pic>
                    <p:nvPicPr>
                      <p:cNvPr id="0" name="Picture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987425"/>
                        <a:ext cx="8705850" cy="545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9 Rectángulo"/>
          <p:cNvSpPr/>
          <p:nvPr/>
        </p:nvSpPr>
        <p:spPr>
          <a:xfrm rot="20551277">
            <a:off x="1735251" y="3808506"/>
            <a:ext cx="4459619" cy="707886"/>
          </a:xfrm>
          <a:prstGeom prst="rect">
            <a:avLst/>
          </a:prstGeom>
          <a:solidFill>
            <a:srgbClr val="000000">
              <a:alpha val="0"/>
            </a:srgb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 </a:t>
            </a:r>
            <a:r>
              <a:rPr lang="en-US" sz="40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Non-quality costs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Win-win business</a:t>
            </a:r>
          </a:p>
        </p:txBody>
      </p:sp>
      <p:sp>
        <p:nvSpPr>
          <p:cNvPr id="19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BE7C0A-FAFF-4963-BC0E-6A63268388A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608380" y="84107"/>
            <a:ext cx="3759200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/>
              <a:t>ITS 2.0 </a:t>
            </a:r>
            <a:r>
              <a:rPr lang="es-ES_tradnl" b="1" dirty="0" err="1"/>
              <a:t>Interoperability</a:t>
            </a:r>
            <a:r>
              <a:rPr lang="es-ES_tradnl" b="1" dirty="0"/>
              <a:t> CMS-TMS </a:t>
            </a:r>
            <a:endParaRPr lang="en-US" b="1" dirty="0"/>
          </a:p>
        </p:txBody>
      </p:sp>
      <p:grpSp>
        <p:nvGrpSpPr>
          <p:cNvPr id="7" name="6 Grupo"/>
          <p:cNvGrpSpPr/>
          <p:nvPr/>
        </p:nvGrpSpPr>
        <p:grpSpPr>
          <a:xfrm>
            <a:off x="4678680" y="5358676"/>
            <a:ext cx="4200144" cy="1063984"/>
            <a:chOff x="4998720" y="4846612"/>
            <a:chExt cx="4200144" cy="1063984"/>
          </a:xfrm>
          <a:scene3d>
            <a:camera prst="isometricOffAxis2Left"/>
            <a:lightRig rig="threePt" dir="t"/>
          </a:scene3d>
        </p:grpSpPr>
        <p:sp>
          <p:nvSpPr>
            <p:cNvPr id="3" name="2 Rectángulo"/>
            <p:cNvSpPr/>
            <p:nvPr/>
          </p:nvSpPr>
          <p:spPr>
            <a:xfrm>
              <a:off x="5330952" y="4941100"/>
              <a:ext cx="3867912" cy="969496"/>
            </a:xfrm>
            <a:prstGeom prst="rect">
              <a:avLst/>
            </a:prstGeom>
            <a:gradFill flip="none" rotWithShape="1">
              <a:gsLst>
                <a:gs pos="0">
                  <a:srgbClr val="E6AD3A">
                    <a:shade val="30000"/>
                    <a:satMod val="115000"/>
                  </a:srgbClr>
                </a:gs>
                <a:gs pos="50000">
                  <a:srgbClr val="E6AD3A">
                    <a:shade val="67500"/>
                    <a:satMod val="115000"/>
                  </a:srgbClr>
                </a:gs>
                <a:gs pos="100000">
                  <a:srgbClr val="E6AD3A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7874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/>
            </a:p>
            <a:p>
              <a:pPr algn="ctr" defTabSz="47874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Problem solving</a:t>
              </a:r>
            </a:p>
            <a:p>
              <a:pPr algn="ctr" defTabSz="47874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Quality and control improvements</a:t>
              </a: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4998720" y="4846612"/>
              <a:ext cx="2801112" cy="384721"/>
            </a:xfrm>
            <a:prstGeom prst="rect">
              <a:avLst/>
            </a:prstGeom>
            <a:gradFill flip="none" rotWithShape="1">
              <a:gsLst>
                <a:gs pos="0">
                  <a:srgbClr val="E6AD3A">
                    <a:shade val="30000"/>
                    <a:satMod val="115000"/>
                  </a:srgbClr>
                </a:gs>
                <a:gs pos="50000">
                  <a:srgbClr val="E6AD3A">
                    <a:shade val="67500"/>
                    <a:satMod val="115000"/>
                  </a:srgbClr>
                </a:gs>
                <a:gs pos="100000">
                  <a:srgbClr val="E6AD3A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7874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Existing users</a:t>
              </a: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848156" y="5358676"/>
            <a:ext cx="4047744" cy="1057888"/>
            <a:chOff x="1200912" y="2822740"/>
            <a:chExt cx="4047744" cy="1057888"/>
          </a:xfrm>
          <a:scene3d>
            <a:camera prst="isometricOffAxis1Right"/>
            <a:lightRig rig="threePt" dir="t"/>
          </a:scene3d>
        </p:grpSpPr>
        <p:sp>
          <p:nvSpPr>
            <p:cNvPr id="4" name="3 Rectángulo"/>
            <p:cNvSpPr/>
            <p:nvPr/>
          </p:nvSpPr>
          <p:spPr>
            <a:xfrm>
              <a:off x="1534770" y="2921615"/>
              <a:ext cx="3713886" cy="959013"/>
            </a:xfrm>
            <a:prstGeom prst="rect">
              <a:avLst/>
            </a:prstGeom>
            <a:gradFill flip="none" rotWithShape="1">
              <a:gsLst>
                <a:gs pos="0">
                  <a:srgbClr val="E6AD3A">
                    <a:shade val="30000"/>
                    <a:satMod val="115000"/>
                  </a:srgbClr>
                </a:gs>
                <a:gs pos="50000">
                  <a:srgbClr val="E6AD3A">
                    <a:shade val="67500"/>
                    <a:satMod val="115000"/>
                  </a:srgbClr>
                </a:gs>
                <a:gs pos="100000">
                  <a:srgbClr val="E6AD3A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7874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 dirty="0"/>
            </a:p>
            <a:p>
              <a:pPr algn="ctr" defTabSz="47874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/>
                <a:t>Accelerating adoption of interoperability localization chains</a:t>
              </a: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1200912" y="2822740"/>
              <a:ext cx="2801112" cy="384721"/>
            </a:xfrm>
            <a:prstGeom prst="rect">
              <a:avLst/>
            </a:prstGeom>
            <a:gradFill flip="none" rotWithShape="1">
              <a:gsLst>
                <a:gs pos="0">
                  <a:srgbClr val="E6AD3A">
                    <a:shade val="30000"/>
                    <a:satMod val="115000"/>
                  </a:srgbClr>
                </a:gs>
                <a:gs pos="50000">
                  <a:srgbClr val="E6AD3A">
                    <a:shade val="67500"/>
                    <a:satMod val="115000"/>
                  </a:srgbClr>
                </a:gs>
                <a:gs pos="100000">
                  <a:srgbClr val="E6AD3A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7874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/>
                <a:t>New users</a:t>
              </a:r>
            </a:p>
          </p:txBody>
        </p:sp>
      </p:grp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5138" y="1509713"/>
            <a:ext cx="9136062" cy="4616450"/>
          </a:xfrm>
        </p:spPr>
        <p:txBody>
          <a:bodyPr/>
          <a:lstStyle/>
          <a:p>
            <a:pPr marL="265113" indent="-265113"/>
            <a:r>
              <a:rPr lang="en-US" sz="2200" smtClean="0"/>
              <a:t>Content creators and editors, CMS developers, the localization industry and users are benefited.</a:t>
            </a:r>
          </a:p>
          <a:p>
            <a:pPr marL="265113" indent="-265113"/>
            <a:r>
              <a:rPr lang="en-US" sz="2200" smtClean="0"/>
              <a:t>More efficient control over the content and faster fine-grain communication between localization chain actors (e.g. webmaster/project manager)</a:t>
            </a:r>
          </a:p>
          <a:p>
            <a:pPr marL="265113" indent="-265113"/>
            <a:r>
              <a:rPr lang="en-US" sz="2200" smtClean="0"/>
              <a:t>Localization platforms and format Independent: </a:t>
            </a:r>
          </a:p>
          <a:p>
            <a:pPr marL="539750" lvl="1" indent="-265113"/>
            <a:r>
              <a:rPr lang="en-US" sz="1800" smtClean="0"/>
              <a:t>Better web and linguistic technology machine/machine interaction</a:t>
            </a:r>
          </a:p>
          <a:p>
            <a:pPr marL="539750" lvl="1" indent="-265113"/>
            <a:r>
              <a:rPr lang="en-US" sz="1800" smtClean="0"/>
              <a:t>Better web and localization human/machine interaction</a:t>
            </a:r>
          </a:p>
          <a:p>
            <a:pPr marL="265113" indent="-265113"/>
            <a:r>
              <a:rPr lang="en-US" sz="2200" smtClean="0"/>
              <a:t>Increasing fully automatic processes and localization expert systems in CMS and TMS.</a:t>
            </a:r>
          </a:p>
          <a:p>
            <a:pPr marL="265113" indent="-265113"/>
            <a:r>
              <a:rPr lang="en-US" sz="2200" smtClean="0"/>
              <a:t>Opens up ways for connectors, pre- and post-editing, and CAT tools.</a:t>
            </a:r>
          </a:p>
          <a:p>
            <a:pPr marL="265113" indent="-265113"/>
            <a:endParaRPr lang="en-US" sz="2200" smtClean="0"/>
          </a:p>
          <a:p>
            <a:pPr marL="265113" indent="-265113"/>
            <a:endParaRPr lang="en-US" sz="22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0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77265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Business: Opportunities rise from needs</a:t>
            </a:r>
            <a:endParaRPr lang="en-GB" sz="4000" smtClean="0"/>
          </a:p>
        </p:txBody>
      </p:sp>
      <p:grpSp>
        <p:nvGrpSpPr>
          <p:cNvPr id="29698" name="3 Grupo"/>
          <p:cNvGrpSpPr>
            <a:grpSpLocks/>
          </p:cNvGrpSpPr>
          <p:nvPr/>
        </p:nvGrpSpPr>
        <p:grpSpPr bwMode="auto">
          <a:xfrm>
            <a:off x="6718300" y="2159000"/>
            <a:ext cx="2263775" cy="2151063"/>
            <a:chOff x="7038668" y="1911809"/>
            <a:chExt cx="1943100" cy="1943100"/>
          </a:xfrm>
        </p:grpSpPr>
        <p:pic>
          <p:nvPicPr>
            <p:cNvPr id="29704" name="7 Imagen" descr="notstarted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38668" y="1911809"/>
              <a:ext cx="1943100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41339" y="2471466"/>
              <a:ext cx="1227275" cy="8423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perspectiveRelaxed">
                <a:rot lat="20673599" lon="0" rev="0"/>
              </a:camera>
              <a:lightRig rig="threePt" dir="t"/>
            </a:scene3d>
          </p:spPr>
        </p:pic>
      </p:grpSp>
      <p:sp>
        <p:nvSpPr>
          <p:cNvPr id="29699" name="1 Marcador de contenido"/>
          <p:cNvSpPr>
            <a:spLocks noGrp="1"/>
          </p:cNvSpPr>
          <p:nvPr>
            <p:ph idx="1"/>
          </p:nvPr>
        </p:nvSpPr>
        <p:spPr>
          <a:xfrm>
            <a:off x="465138" y="1509713"/>
            <a:ext cx="8516937" cy="4616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900" dirty="0" smtClean="0"/>
              <a:t>Very frequently updated web sites that need efficient multilingual updates and maximum control: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500" dirty="0" smtClean="0"/>
              <a:t>Corporate and industry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500" dirty="0" smtClean="0"/>
              <a:t>e-Government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500" dirty="0" smtClean="0"/>
              <a:t>e-Commerce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500" dirty="0" smtClean="0"/>
              <a:t>Educational web sites</a:t>
            </a:r>
          </a:p>
          <a:p>
            <a:pPr eaLnBrk="1" hangingPunct="1">
              <a:lnSpc>
                <a:spcPct val="90000"/>
              </a:lnSpc>
            </a:pPr>
            <a:r>
              <a:rPr lang="en-GB" sz="2900" dirty="0" smtClean="0"/>
              <a:t>Highly distributed content creation through the CMS</a:t>
            </a:r>
          </a:p>
          <a:p>
            <a:pPr eaLnBrk="1" hangingPunct="1">
              <a:lnSpc>
                <a:spcPct val="90000"/>
              </a:lnSpc>
            </a:pPr>
            <a:r>
              <a:rPr lang="en-GB" sz="2900" dirty="0" smtClean="0"/>
              <a:t>Web 2.0 and user content created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500" dirty="0" smtClean="0"/>
              <a:t>Applying MT systems for immediacy</a:t>
            </a:r>
          </a:p>
          <a:p>
            <a:pPr eaLnBrk="1" hangingPunct="1">
              <a:lnSpc>
                <a:spcPct val="90000"/>
              </a:lnSpc>
            </a:pPr>
            <a:r>
              <a:rPr lang="en-GB" sz="2900" dirty="0" smtClean="0"/>
              <a:t>Using ITS 2.0 to contribute for multilingual SEO</a:t>
            </a:r>
          </a:p>
          <a:p>
            <a:pPr lvl="1" eaLnBrk="1" hangingPunct="1">
              <a:lnSpc>
                <a:spcPct val="90000"/>
              </a:lnSpc>
            </a:pPr>
            <a:endParaRPr lang="en-GB" sz="2500" dirty="0" smtClean="0"/>
          </a:p>
        </p:txBody>
      </p:sp>
      <p:sp>
        <p:nvSpPr>
          <p:cNvPr id="5" name="4 Rectángulo redondeado"/>
          <p:cNvSpPr/>
          <p:nvPr/>
        </p:nvSpPr>
        <p:spPr>
          <a:xfrm>
            <a:off x="608380" y="84107"/>
            <a:ext cx="3759200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/>
              <a:t>ITS 2.0 </a:t>
            </a:r>
            <a:r>
              <a:rPr lang="es-ES_tradnl" b="1" dirty="0" err="1"/>
              <a:t>Interoperability</a:t>
            </a:r>
            <a:r>
              <a:rPr lang="es-ES_tradnl" b="1" dirty="0"/>
              <a:t> CMS-TMS </a:t>
            </a:r>
            <a:endParaRPr lang="en-US" b="1" dirty="0"/>
          </a:p>
        </p:txBody>
      </p:sp>
      <p:sp>
        <p:nvSpPr>
          <p:cNvPr id="6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6FB38-5036-4371-9870-D5044538855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37580" y="2406918"/>
            <a:ext cx="8614466" cy="414511"/>
          </a:xfrm>
          <a:prstGeom prst="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4" name="4 Rectángulo"/>
          <p:cNvSpPr>
            <a:spLocks noChangeArrowheads="1"/>
          </p:cNvSpPr>
          <p:nvPr/>
        </p:nvSpPr>
        <p:spPr bwMode="auto">
          <a:xfrm>
            <a:off x="773113" y="1803400"/>
            <a:ext cx="84359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ITS 2.0-Aware Interoperability CMS-TMS </a:t>
            </a:r>
          </a:p>
          <a:p>
            <a:pPr marL="457200" indent="-457200">
              <a:buFont typeface="Calibri" pitchFamily="34" charset="0"/>
              <a:buAutoNum type="arabicPeriod"/>
            </a:pPr>
            <a:endParaRPr lang="en-GB" sz="2000" u="sng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ITS 2.0-Aware </a:t>
            </a:r>
            <a:r>
              <a:rPr lang="en-GB" sz="2000" b="1">
                <a:solidFill>
                  <a:schemeClr val="bg1"/>
                </a:solidFill>
                <a:latin typeface="Calibri" pitchFamily="34" charset="0"/>
              </a:rPr>
              <a:t>Online Multilingual Publishing System</a:t>
            </a:r>
          </a:p>
          <a:p>
            <a:pPr marL="457200" indent="-457200">
              <a:buFont typeface="Calibri" pitchFamily="34" charset="0"/>
              <a:buAutoNum type="arabicPeriod"/>
            </a:pPr>
            <a:endParaRPr lang="es-ES_tradnl" sz="200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Horizons</a:t>
            </a:r>
            <a:endParaRPr lang="es-ES_tradnl" sz="200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endParaRPr lang="en-GB" sz="20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309563" y="928688"/>
            <a:ext cx="87503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5921" dir="8100000" algn="ctr" rotWithShape="0">
              <a:srgbClr val="C6D5E2"/>
            </a:outerShdw>
          </a:effectLst>
        </p:spPr>
        <p:txBody>
          <a:bodyPr>
            <a:spAutoFit/>
          </a:bodyPr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600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700" y="4613275"/>
            <a:ext cx="3441700" cy="86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Use case: t</a:t>
            </a:r>
            <a:r>
              <a:rPr lang="en-GB" sz="4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he Spanish Tax Agency</a:t>
            </a:r>
            <a:endParaRPr lang="en-GB" dirty="0" smtClean="0"/>
          </a:p>
        </p:txBody>
      </p:sp>
      <p:sp>
        <p:nvSpPr>
          <p:cNvPr id="3277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lvl="1" indent="-358775" eaLnBrk="1" hangingPunct="1">
              <a:buSzPct val="122000"/>
              <a:buFont typeface="Arial" charset="0"/>
              <a:buChar char="•"/>
            </a:pPr>
            <a:r>
              <a:rPr lang="en-GB" sz="1800" smtClean="0">
                <a:hlinkClick r:id="rId4"/>
              </a:rPr>
              <a:t>www.agenciatributaria.es</a:t>
            </a:r>
            <a:r>
              <a:rPr lang="en-GB" sz="1800" smtClean="0"/>
              <a:t> is the user in the “Online MT System” showcase in MLW-LT </a:t>
            </a:r>
          </a:p>
          <a:p>
            <a:pPr eaLnBrk="1" hangingPunct="1">
              <a:buSzPct val="122000"/>
            </a:pPr>
            <a:r>
              <a:rPr lang="en-GB" sz="1800" b="1" smtClean="0"/>
              <a:t>Spain: General Indicators 2011</a:t>
            </a:r>
            <a:endParaRPr lang="en-GB" sz="1800" smtClean="0"/>
          </a:p>
          <a:p>
            <a:pPr marL="358775" lvl="1" indent="-358775" eaLnBrk="1" hangingPunct="1">
              <a:buSzPct val="122000"/>
              <a:buFont typeface="Arial" charset="0"/>
              <a:buChar char="•"/>
            </a:pPr>
            <a:r>
              <a:rPr lang="en-GB" sz="1800" smtClean="0"/>
              <a:t>Spain is a country that is regionally structured into 17 autonomous communities and 2 autonomous cities with </a:t>
            </a:r>
            <a:r>
              <a:rPr lang="en-GB" sz="1800" b="1" smtClean="0"/>
              <a:t>5 co-official languages</a:t>
            </a:r>
          </a:p>
          <a:p>
            <a:pPr marL="358775" lvl="1" indent="-358775" eaLnBrk="1" hangingPunct="1">
              <a:buFontTx/>
              <a:buChar char="•"/>
            </a:pPr>
            <a:r>
              <a:rPr lang="en-GB" sz="1800" smtClean="0"/>
              <a:t>Population : 47,190,493 inhabitants ( </a:t>
            </a:r>
            <a:r>
              <a:rPr lang="en-GB" sz="1800" b="1" smtClean="0"/>
              <a:t>12.2 % foreign residents</a:t>
            </a:r>
            <a:r>
              <a:rPr lang="en-GB" sz="1800" smtClean="0"/>
              <a:t>)</a:t>
            </a:r>
          </a:p>
          <a:p>
            <a:pPr eaLnBrk="1" hangingPunct="1">
              <a:buFontTx/>
              <a:buChar char="•"/>
            </a:pPr>
            <a:r>
              <a:rPr lang="en-GB" sz="1800" b="1" smtClean="0"/>
              <a:t>Mission of the Spanish Tax Agency</a:t>
            </a:r>
          </a:p>
          <a:p>
            <a:pPr marL="358775" lvl="1" indent="-358775">
              <a:buFontTx/>
              <a:buChar char="•"/>
            </a:pPr>
            <a:r>
              <a:rPr lang="en-GB" sz="1800" smtClean="0"/>
              <a:t>Effective application of Spain’s tax and custom system</a:t>
            </a:r>
          </a:p>
          <a:p>
            <a:pPr marL="358775" lvl="1" indent="-358775">
              <a:buFontTx/>
              <a:buChar char="•"/>
            </a:pPr>
            <a:r>
              <a:rPr lang="en-GB" sz="1800" smtClean="0"/>
              <a:t>Management of tax resources on behalf of other public administrations when required by Law or Agreements</a:t>
            </a:r>
          </a:p>
          <a:p>
            <a:pPr>
              <a:buFontTx/>
              <a:buChar char="•"/>
            </a:pPr>
            <a:r>
              <a:rPr lang="en-GB" sz="1800" b="1" smtClean="0"/>
              <a:t>General taxpayer census</a:t>
            </a:r>
          </a:p>
          <a:p>
            <a:pPr marL="358775" lvl="1" indent="-358775" eaLnBrk="1" hangingPunct="1">
              <a:spcBef>
                <a:spcPct val="0"/>
              </a:spcBef>
              <a:buFontTx/>
              <a:buChar char="•"/>
            </a:pPr>
            <a:r>
              <a:rPr lang="en-GB" sz="1800" smtClean="0"/>
              <a:t>Individual taxpayers:            46,509,231</a:t>
            </a:r>
          </a:p>
          <a:p>
            <a:pPr marL="358775" lvl="1" indent="-358775" eaLnBrk="1" hangingPunct="1">
              <a:spcBef>
                <a:spcPct val="0"/>
              </a:spcBef>
              <a:buFontTx/>
              <a:buChar char="•"/>
            </a:pPr>
            <a:r>
              <a:rPr lang="en-GB" sz="1800" smtClean="0"/>
              <a:t>Companies:                             2,674,547</a:t>
            </a:r>
          </a:p>
          <a:p>
            <a:pPr marL="358775" lvl="1" indent="-358775" eaLnBrk="1" hangingPunct="1">
              <a:spcBef>
                <a:spcPct val="0"/>
              </a:spcBef>
              <a:buFontTx/>
              <a:buChar char="•"/>
            </a:pPr>
            <a:r>
              <a:rPr lang="en-GB" sz="1800" smtClean="0"/>
              <a:t>Other organisations:             2,293,939</a:t>
            </a:r>
          </a:p>
          <a:p>
            <a:pPr eaLnBrk="1" hangingPunct="1">
              <a:spcBef>
                <a:spcPct val="0"/>
              </a:spcBef>
            </a:pPr>
            <a:r>
              <a:rPr lang="en-GB" sz="1800" b="1" smtClean="0"/>
              <a:t>Total taxpayers:                  51,477,717</a:t>
            </a:r>
          </a:p>
          <a:p>
            <a:pPr marL="358775" lvl="1" indent="-358775">
              <a:buFontTx/>
              <a:buChar char="•"/>
            </a:pPr>
            <a:endParaRPr lang="en-GB" sz="1800" b="1" smtClean="0"/>
          </a:p>
          <a:p>
            <a:pPr marL="358775" lvl="1" indent="-358775">
              <a:buFontTx/>
              <a:buChar char="•"/>
            </a:pPr>
            <a:endParaRPr lang="en-GB" sz="1800" smtClean="0"/>
          </a:p>
          <a:p>
            <a:pPr eaLnBrk="1" hangingPunct="1"/>
            <a:endParaRPr lang="en-GB" sz="1800" smtClean="0"/>
          </a:p>
        </p:txBody>
      </p:sp>
      <p:sp>
        <p:nvSpPr>
          <p:cNvPr id="7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2669EE-CE2A-48EC-80C6-05F1121AFEB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7 Rectángulo redondeado"/>
          <p:cNvSpPr/>
          <p:nvPr/>
        </p:nvSpPr>
        <p:spPr>
          <a:xfrm>
            <a:off x="608379" y="84107"/>
            <a:ext cx="4738508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ITS 2.0 Online Multilingual Publishing System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157288" y="462475"/>
            <a:ext cx="7593012" cy="5699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34818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Use case: Scope</a:t>
            </a:r>
            <a:endParaRPr lang="en-GB" smtClean="0"/>
          </a:p>
        </p:txBody>
      </p:sp>
      <p:sp>
        <p:nvSpPr>
          <p:cNvPr id="3481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smtClean="0"/>
              <a:t>Online MT System Internationalization showcase components: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ITS 2.0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HTML5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ATLAS RT (Linguaserve’s Real-time Multilingual Publishing System)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Lucy Software MT (Rule-based Machine Translation)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MaTrEx, from Dublin City University (Statistical Machine Translation)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>
                <a:hlinkClick r:id="rId4"/>
              </a:rPr>
              <a:t>www.agenciatributaria.es</a:t>
            </a:r>
            <a:r>
              <a:rPr lang="en-GB" sz="2000" smtClean="0"/>
              <a:t> (CMS: OpenText WEM)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 RTMPS implementation and deployment in pre-production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ITS 2.0 data categories: 6 (Translate, Localization Note, Language Information, Domain, Provenance, Localization Quality Issue)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Prototypes, test suite engines, and use case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250 web pages ES-EN and 30 web pages ES-FR, ES-DE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Content annotation and MT post-editing (EDI-TA methodology)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GB" sz="3200" smtClean="0"/>
          </a:p>
        </p:txBody>
      </p:sp>
      <p:sp>
        <p:nvSpPr>
          <p:cNvPr id="5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BD4747-C6F9-4BC8-86E9-9EB3BA9D176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6 Rectángulo redondeado"/>
          <p:cNvSpPr/>
          <p:nvPr/>
        </p:nvSpPr>
        <p:spPr>
          <a:xfrm>
            <a:off x="608379" y="84107"/>
            <a:ext cx="4738508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ITS 2.0 Online Multilingual Publishing System</a:t>
            </a:r>
          </a:p>
        </p:txBody>
      </p:sp>
      <p:pic>
        <p:nvPicPr>
          <p:cNvPr id="34824" name="Picture 4" descr="_Pi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8324" y="895350"/>
            <a:ext cx="1131004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6 Image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39328" y="611188"/>
            <a:ext cx="1014222" cy="73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5 Imagen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94725" y="1309688"/>
            <a:ext cx="7588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rg_hi" descr="https://encrypted-tbn0.gstatic.com/images?q=tbn:ANd9GcS6hVObXyqUA-hjzwrNd6lDPaUI2OXc16GNWdWLgeI4bGEpmfdVM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82813" y="1912938"/>
            <a:ext cx="4413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2 Imagen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32100" y="1912938"/>
            <a:ext cx="5540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Online MT System I18N</a:t>
            </a:r>
          </a:p>
        </p:txBody>
      </p:sp>
      <p:pic>
        <p:nvPicPr>
          <p:cNvPr id="36866" name="6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750" y="5295900"/>
            <a:ext cx="698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1F99B6-9BDC-4915-A90D-2ACDCE826E8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08379" y="84107"/>
            <a:ext cx="4738508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ITS 2.0 Online Multilingual Publishing System</a:t>
            </a:r>
          </a:p>
        </p:txBody>
      </p:sp>
      <p:grpSp>
        <p:nvGrpSpPr>
          <p:cNvPr id="36871" name="3 Grupo"/>
          <p:cNvGrpSpPr>
            <a:grpSpLocks/>
          </p:cNvGrpSpPr>
          <p:nvPr/>
        </p:nvGrpSpPr>
        <p:grpSpPr bwMode="auto">
          <a:xfrm>
            <a:off x="787400" y="1141413"/>
            <a:ext cx="8255000" cy="4840287"/>
            <a:chOff x="787400" y="1141413"/>
            <a:chExt cx="8255000" cy="4840287"/>
          </a:xfrm>
        </p:grpSpPr>
        <p:grpSp>
          <p:nvGrpSpPr>
            <p:cNvPr id="36872" name="1 Grupo"/>
            <p:cNvGrpSpPr>
              <a:grpSpLocks/>
            </p:cNvGrpSpPr>
            <p:nvPr/>
          </p:nvGrpSpPr>
          <p:grpSpPr bwMode="auto">
            <a:xfrm>
              <a:off x="787400" y="1141413"/>
              <a:ext cx="8255000" cy="4840287"/>
              <a:chOff x="914400" y="1354967"/>
              <a:chExt cx="7239000" cy="4420358"/>
            </a:xfrm>
          </p:grpSpPr>
          <p:pic>
            <p:nvPicPr>
              <p:cNvPr id="36874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14400" y="1371600"/>
                <a:ext cx="7239000" cy="4403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8 Rectángulo"/>
              <p:cNvSpPr/>
              <p:nvPr/>
            </p:nvSpPr>
            <p:spPr>
              <a:xfrm>
                <a:off x="4305593" y="1354967"/>
                <a:ext cx="495593" cy="9278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6873" name="1 CuadroTexto"/>
            <p:cNvSpPr txBox="1">
              <a:spLocks noChangeArrowheads="1"/>
            </p:cNvSpPr>
            <p:nvPr/>
          </p:nvSpPr>
          <p:spPr bwMode="auto">
            <a:xfrm>
              <a:off x="4749038" y="3291840"/>
              <a:ext cx="576000" cy="396000"/>
            </a:xfrm>
            <a:prstGeom prst="rect">
              <a:avLst/>
            </a:prstGeom>
            <a:gradFill rotWithShape="1">
              <a:gsLst>
                <a:gs pos="0">
                  <a:srgbClr val="DCDC00"/>
                </a:gs>
                <a:gs pos="100000">
                  <a:srgbClr val="E6E600"/>
                </a:gs>
                <a:gs pos="100000">
                  <a:srgbClr val="FFFF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_tradnl" sz="800" b="1">
                  <a:solidFill>
                    <a:schemeClr val="bg1"/>
                  </a:solidFill>
                </a:rPr>
                <a:t>Cache Module</a:t>
              </a:r>
              <a:endParaRPr lang="en-US" sz="8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ITS 2.0 in Online MT System I18N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225" y="1181100"/>
            <a:ext cx="798195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608379" y="84107"/>
            <a:ext cx="4738508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ITS 2.0 Online Multilingual Publishing System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060573" y="3818861"/>
            <a:ext cx="2143125" cy="213360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8914" name="1 Título"/>
          <p:cNvSpPr>
            <a:spLocks noGrp="1"/>
          </p:cNvSpPr>
          <p:nvPr>
            <p:ph type="title"/>
          </p:nvPr>
        </p:nvSpPr>
        <p:spPr>
          <a:xfrm>
            <a:off x="495300" y="-234950"/>
            <a:ext cx="8915400" cy="2219325"/>
          </a:xfrm>
        </p:spPr>
        <p:txBody>
          <a:bodyPr/>
          <a:lstStyle/>
          <a:p>
            <a:pPr eaLnBrk="1" hangingPunct="1"/>
            <a:r>
              <a:rPr lang="en-GB" smtClean="0"/>
              <a:t>ITS 2.0 </a:t>
            </a:r>
            <a:r>
              <a:rPr lang="en-GB" sz="4800" smtClean="0"/>
              <a:t>immediate</a:t>
            </a:r>
            <a:r>
              <a:rPr lang="en-GB" smtClean="0"/>
              <a:t> benefits</a:t>
            </a:r>
          </a:p>
        </p:txBody>
      </p:sp>
      <p:sp>
        <p:nvSpPr>
          <p:cNvPr id="3891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ITS 2.0 increases user’s control and automatic decision processes: </a:t>
            </a:r>
          </a:p>
          <a:p>
            <a:pPr lvl="1" eaLnBrk="1" hangingPunct="1"/>
            <a:r>
              <a:rPr lang="en-GB" sz="2400" smtClean="0"/>
              <a:t>Translatability and language pair selection (Translate, Language information)</a:t>
            </a:r>
            <a:r>
              <a:rPr lang="en-US" sz="2400" smtClean="0"/>
              <a:t>. It allows not to add “non-translatable” terms in specific glossaries or MT.</a:t>
            </a:r>
            <a:endParaRPr lang="en-GB" sz="2400" smtClean="0"/>
          </a:p>
          <a:p>
            <a:pPr lvl="1" eaLnBrk="1" hangingPunct="1"/>
            <a:r>
              <a:rPr lang="en-GB" sz="2400" smtClean="0"/>
              <a:t>Specific terminology to apply in the MT (Domain) </a:t>
            </a:r>
          </a:p>
          <a:p>
            <a:pPr lvl="1" eaLnBrk="1" hangingPunct="1"/>
            <a:r>
              <a:rPr lang="en-GB" sz="2400" smtClean="0"/>
              <a:t>Activation rules for MT post-editing (Localization Note) </a:t>
            </a:r>
          </a:p>
          <a:p>
            <a:pPr lvl="1" eaLnBrk="1" hangingPunct="1"/>
            <a:r>
              <a:rPr lang="en-GB" sz="2400" smtClean="0"/>
              <a:t>Quality aspects reported to translation consumer or post-editor (Localization Quality Issue)</a:t>
            </a:r>
          </a:p>
          <a:p>
            <a:pPr lvl="1" eaLnBrk="1" hangingPunct="1"/>
            <a:r>
              <a:rPr lang="en-GB" sz="2400" smtClean="0"/>
              <a:t>Post-editors judge quality of translation (MT Confidence) </a:t>
            </a:r>
          </a:p>
          <a:p>
            <a:pPr lvl="1" eaLnBrk="1" hangingPunct="1"/>
            <a:r>
              <a:rPr lang="en-GB" sz="2400" smtClean="0"/>
              <a:t>Identification of agents (provenance)</a:t>
            </a:r>
          </a:p>
        </p:txBody>
      </p:sp>
      <p:pic>
        <p:nvPicPr>
          <p:cNvPr id="38916" name="6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05850" y="6810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 redondeado"/>
          <p:cNvSpPr/>
          <p:nvPr/>
        </p:nvSpPr>
        <p:spPr>
          <a:xfrm>
            <a:off x="608379" y="84107"/>
            <a:ext cx="4738508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ITS 2.0 Online Multilingual Publishing System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4 Marcador de contenido"/>
          <p:cNvSpPr>
            <a:spLocks noGrp="1"/>
          </p:cNvSpPr>
          <p:nvPr>
            <p:ph idx="1"/>
          </p:nvPr>
        </p:nvSpPr>
        <p:spPr>
          <a:xfrm>
            <a:off x="7053263" y="2355850"/>
            <a:ext cx="2349500" cy="2743200"/>
          </a:xfrm>
        </p:spPr>
        <p:txBody>
          <a:bodyPr>
            <a:spAutoFit/>
          </a:bodyPr>
          <a:lstStyle/>
          <a:p>
            <a:pPr marL="0" indent="0" defTabSz="477838" eaLnBrk="1" hangingPunct="1">
              <a:spcBef>
                <a:spcPct val="0"/>
              </a:spcBef>
              <a:buFont typeface="Arial" charset="0"/>
              <a:buNone/>
            </a:pPr>
            <a:r>
              <a:rPr lang="en-GB" sz="1800" smtClean="0"/>
              <a:t>Experience in </a:t>
            </a:r>
            <a:r>
              <a:rPr lang="en-GB" sz="2600" b="1" smtClean="0"/>
              <a:t>interoperability</a:t>
            </a:r>
            <a:r>
              <a:rPr lang="en-GB" sz="2600" smtClean="0"/>
              <a:t> </a:t>
            </a:r>
            <a:r>
              <a:rPr lang="en-GB" sz="1800" smtClean="0"/>
              <a:t>since 2002 </a:t>
            </a:r>
          </a:p>
          <a:p>
            <a:pPr marL="0" indent="0" defTabSz="477838" eaLnBrk="1" hangingPunct="1">
              <a:spcBef>
                <a:spcPct val="0"/>
              </a:spcBef>
              <a:buFont typeface="Arial" charset="0"/>
              <a:buNone/>
            </a:pPr>
            <a:r>
              <a:rPr lang="en-GB" sz="1800" smtClean="0"/>
              <a:t>and </a:t>
            </a:r>
            <a:r>
              <a:rPr lang="en-GB" sz="2600" b="1" smtClean="0"/>
              <a:t>real time </a:t>
            </a:r>
            <a:r>
              <a:rPr lang="en-GB" sz="2400" b="1" smtClean="0"/>
              <a:t>multilingual web publishing </a:t>
            </a:r>
          </a:p>
          <a:p>
            <a:pPr marL="0" indent="0" defTabSz="477838" eaLnBrk="1" hangingPunct="1">
              <a:spcBef>
                <a:spcPct val="0"/>
              </a:spcBef>
              <a:buFont typeface="Arial" charset="0"/>
              <a:buNone/>
            </a:pPr>
            <a:r>
              <a:rPr lang="en-GB" sz="1800" smtClean="0"/>
              <a:t>since 2008.</a:t>
            </a:r>
          </a:p>
          <a:p>
            <a:pPr marL="0" indent="0" defTabSz="477838" eaLnBrk="1" hangingPunct="1">
              <a:spcBef>
                <a:spcPct val="0"/>
              </a:spcBef>
              <a:buFont typeface="Arial" charset="0"/>
              <a:buNone/>
            </a:pPr>
            <a:endParaRPr lang="en-US" sz="1800" smtClean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854499-B50F-44FD-BB8F-07E07BA6D3A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6387" name="Picture 45" descr="LOGO_slogan (RG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0100" y="339725"/>
            <a:ext cx="228123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739775" y="909638"/>
            <a:ext cx="6016625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Linguaserve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specializes in 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multilingual web 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advanced solutions for </a:t>
            </a:r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21st Century Challenges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064139" y="5500213"/>
            <a:ext cx="2327505" cy="37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1" tIns="47881" rIns="95761" bIns="4788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Arial" charset="0"/>
              <a:buNone/>
              <a:defRPr/>
            </a:pPr>
            <a:r>
              <a:rPr lang="en-US" sz="18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www.linguaserve.com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050" y="1946275"/>
            <a:ext cx="6296025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3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Shifting gears: New cost structure</a:t>
            </a:r>
            <a:endParaRPr lang="en-GB" smtClean="0"/>
          </a:p>
        </p:txBody>
      </p:sp>
      <p:graphicFrame>
        <p:nvGraphicFramePr>
          <p:cNvPr id="50221" name="Object 45"/>
          <p:cNvGraphicFramePr>
            <a:graphicFrameLocks/>
          </p:cNvGraphicFramePr>
          <p:nvPr/>
        </p:nvGraphicFramePr>
        <p:xfrm>
          <a:off x="4340225" y="1714500"/>
          <a:ext cx="5054600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1" r:id="rId5" imgW="5054022" imgH="4444369" progId="Excel.Sheet.8">
                  <p:embed/>
                </p:oleObj>
              </mc:Choice>
              <mc:Fallback>
                <p:oleObj r:id="rId5" imgW="5054022" imgH="4444369" progId="Excel.Sheet.8">
                  <p:embed/>
                  <p:pic>
                    <p:nvPicPr>
                      <p:cNvPr id="0" name="Picture 4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0225" y="1714500"/>
                        <a:ext cx="5054600" cy="444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608379" y="84107"/>
            <a:ext cx="4738508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ITS 2.0 Online Multilingual Publishing System</a:t>
            </a:r>
          </a:p>
        </p:txBody>
      </p:sp>
      <p:graphicFrame>
        <p:nvGraphicFramePr>
          <p:cNvPr id="50222" name="Object 46"/>
          <p:cNvGraphicFramePr>
            <a:graphicFrameLocks/>
          </p:cNvGraphicFramePr>
          <p:nvPr/>
        </p:nvGraphicFramePr>
        <p:xfrm>
          <a:off x="517525" y="1762125"/>
          <a:ext cx="4375150" cy="377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2" r:id="rId8" imgW="4377307" imgH="3773751" progId="Excel.Sheet.8">
                  <p:embed/>
                </p:oleObj>
              </mc:Choice>
              <mc:Fallback>
                <p:oleObj r:id="rId8" imgW="4377307" imgH="3773751" progId="Excel.Sheet.8">
                  <p:embed/>
                  <p:pic>
                    <p:nvPicPr>
                      <p:cNvPr id="0" name="Picture 48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1762125"/>
                        <a:ext cx="4375150" cy="377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MLW-LT Online MT Business Case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44337" y="1624470"/>
            <a:ext cx="3960000" cy="2151054"/>
          </a:xfrm>
          <a:gradFill flip="none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/>
              <a:t>Lower translation costs (MT + PE) depending on % of post-editing (E.g. 100% post-edited: - 30%)</a:t>
            </a:r>
          </a:p>
          <a:p>
            <a:pPr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/>
              <a:t>Management costs: higher setup / lower maintenance (-60%-80%)</a:t>
            </a:r>
          </a:p>
          <a:p>
            <a:pPr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/>
              <a:t>Non-invasive technology</a:t>
            </a:r>
          </a:p>
          <a:p>
            <a:pPr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/>
              <a:t>Real-time or fast </a:t>
            </a:r>
            <a:r>
              <a:rPr lang="en-GB" sz="1800" b="1" dirty="0" smtClean="0"/>
              <a:t>post-edition</a:t>
            </a:r>
            <a:endParaRPr lang="en-GB" sz="18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4294967295"/>
          </p:nvPr>
        </p:nvSpPr>
        <p:spPr>
          <a:xfrm>
            <a:off x="5179457" y="1624470"/>
            <a:ext cx="3960000" cy="2151054"/>
          </a:xfrm>
          <a:gradFill flip="none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/>
              <a:t>Viability dependent on :</a:t>
            </a:r>
          </a:p>
          <a:p>
            <a:pPr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/>
              <a:t>Language combination and MT system </a:t>
            </a:r>
            <a:r>
              <a:rPr lang="en-GB" sz="1800" b="1" dirty="0" smtClean="0"/>
              <a:t>output</a:t>
            </a:r>
          </a:p>
          <a:p>
            <a:pPr defTabSz="478748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1" dirty="0"/>
          </a:p>
          <a:p>
            <a:pPr defTabSz="478748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1" dirty="0" smtClean="0"/>
          </a:p>
          <a:p>
            <a:pPr defTabSz="478748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1" dirty="0"/>
          </a:p>
          <a:p>
            <a:pPr defTabSz="478748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179457" y="4180412"/>
            <a:ext cx="3960000" cy="1908000"/>
          </a:xfrm>
          <a:prstGeom prst="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5761" tIns="47881" rIns="95761" bIns="47881" anchor="ctr"/>
          <a:lstStyle>
            <a:lvl1pPr marL="358775" indent="-358775" defTabSz="957263" eaLnBrk="0" hangingPunct="0">
              <a:spcBef>
                <a:spcPct val="20000"/>
              </a:spcBef>
              <a:buFont typeface="Arial" charset="0"/>
              <a:buChar char="•"/>
              <a:defRPr sz="3300">
                <a:solidFill>
                  <a:schemeClr val="dk1"/>
                </a:solidFill>
              </a:defRPr>
            </a:lvl1pPr>
            <a:lvl2pPr marL="777875" lvl="1" indent="-298450" defTabSz="957263" eaLnBrk="0" hangingPunct="0">
              <a:spcBef>
                <a:spcPct val="20000"/>
              </a:spcBef>
              <a:buFont typeface="Arial" charset="0"/>
              <a:buChar char="–"/>
              <a:defRPr sz="2900">
                <a:solidFill>
                  <a:schemeClr val="dk1"/>
                </a:solidFill>
              </a:defRPr>
            </a:lvl2pPr>
            <a:lvl3pPr marL="1196975" indent="-238125" defTabSz="957263" eaLnBrk="0" hangingPunct="0">
              <a:spcBef>
                <a:spcPct val="20000"/>
              </a:spcBef>
              <a:buFont typeface="Arial" charset="0"/>
              <a:buChar char="•"/>
              <a:defRPr sz="2500">
                <a:solidFill>
                  <a:schemeClr val="dk1"/>
                </a:solidFill>
              </a:defRPr>
            </a:lvl3pPr>
            <a:lvl4pPr marL="1674813" indent="-238125" defTabSz="957263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dk1"/>
                </a:solidFill>
              </a:defRPr>
            </a:lvl4pPr>
            <a:lvl5pPr marL="2154238" indent="-238125" defTabSz="957263" eaLnBrk="0" hangingPunct="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dk1"/>
                </a:solidFill>
              </a:defRPr>
            </a:lvl5pPr>
            <a:lvl6pPr marL="2633426" indent="-239402" defTabSz="95761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dk1"/>
                </a:solidFill>
              </a:defRPr>
            </a:lvl6pPr>
            <a:lvl7pPr marL="3112231" indent="-239402" defTabSz="95761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dk1"/>
                </a:solidFill>
              </a:defRPr>
            </a:lvl7pPr>
            <a:lvl8pPr marL="3591036" indent="-239402" defTabSz="95761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dk1"/>
                </a:solidFill>
              </a:defRPr>
            </a:lvl8pPr>
            <a:lvl9pPr marL="4069841" indent="-239402" defTabSz="95761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en-US" sz="1800" b="1" dirty="0" smtClean="0"/>
              <a:t>Control, performance and security:</a:t>
            </a:r>
          </a:p>
          <a:p>
            <a:pPr>
              <a:defRPr/>
            </a:pPr>
            <a:endParaRPr lang="en-US" sz="1200" b="1" dirty="0" smtClean="0"/>
          </a:p>
          <a:p>
            <a:pPr>
              <a:defRPr/>
            </a:pPr>
            <a:endParaRPr lang="en-US" sz="1800" b="1" dirty="0" smtClean="0"/>
          </a:p>
          <a:p>
            <a:pPr>
              <a:defRPr/>
            </a:pPr>
            <a:r>
              <a:rPr lang="en-US" sz="1800" b="1" dirty="0" smtClean="0"/>
              <a:t>Real-time </a:t>
            </a:r>
            <a:r>
              <a:rPr lang="en-US" sz="1800" b="1" dirty="0"/>
              <a:t>performance of MTs</a:t>
            </a:r>
          </a:p>
          <a:p>
            <a:pPr>
              <a:defRPr/>
            </a:pPr>
            <a:r>
              <a:rPr lang="en-US" sz="1800" b="1" dirty="0"/>
              <a:t>Security level in shared RTMPS</a:t>
            </a:r>
          </a:p>
          <a:p>
            <a:pPr>
              <a:defRPr/>
            </a:pPr>
            <a:r>
              <a:rPr lang="en-GB" sz="1800" b="1" dirty="0"/>
              <a:t>Needs pre-editing and post-editing tools (ITS 2.0 and </a:t>
            </a:r>
            <a:r>
              <a:rPr lang="en-GB" sz="1800" b="1" dirty="0" smtClean="0"/>
              <a:t>HTML5)</a:t>
            </a:r>
            <a:endParaRPr lang="en-US" sz="1800" b="1" dirty="0"/>
          </a:p>
        </p:txBody>
      </p:sp>
      <p:sp>
        <p:nvSpPr>
          <p:cNvPr id="6" name="3 Marcador de contenido"/>
          <p:cNvSpPr txBox="1">
            <a:spLocks/>
          </p:cNvSpPr>
          <p:nvPr/>
        </p:nvSpPr>
        <p:spPr>
          <a:xfrm>
            <a:off x="978804" y="4180412"/>
            <a:ext cx="3960000" cy="1908000"/>
          </a:xfrm>
          <a:prstGeom prst="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5761" tIns="47881" rIns="95761" bIns="47881" anchor="ctr"/>
          <a:lstStyle>
            <a:lvl1pPr marL="358775" indent="-358775" defTabSz="478748" eaLnBrk="0" fontAlgn="auto" hangingPunct="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sz="1800" b="1">
                <a:solidFill>
                  <a:schemeClr val="dk1"/>
                </a:solidFill>
              </a:defRPr>
            </a:lvl1pPr>
            <a:lvl2pPr marL="777875" indent="-298450" defTabSz="957263" eaLnBrk="0" hangingPunct="0">
              <a:spcBef>
                <a:spcPct val="20000"/>
              </a:spcBef>
              <a:buFont typeface="Arial" charset="0"/>
              <a:buChar char="–"/>
              <a:defRPr sz="2900">
                <a:solidFill>
                  <a:schemeClr val="dk1"/>
                </a:solidFill>
              </a:defRPr>
            </a:lvl2pPr>
            <a:lvl3pPr marL="1196975" indent="-238125" defTabSz="957263" eaLnBrk="0" hangingPunct="0">
              <a:spcBef>
                <a:spcPct val="20000"/>
              </a:spcBef>
              <a:buFont typeface="Arial" charset="0"/>
              <a:buChar char="•"/>
              <a:defRPr sz="2500">
                <a:solidFill>
                  <a:schemeClr val="dk1"/>
                </a:solidFill>
              </a:defRPr>
            </a:lvl3pPr>
            <a:lvl4pPr marL="1674813" indent="-238125" defTabSz="957263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dk1"/>
                </a:solidFill>
              </a:defRPr>
            </a:lvl4pPr>
            <a:lvl5pPr marL="2154238" indent="-238125" defTabSz="957263" eaLnBrk="0" hangingPunct="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dk1"/>
                </a:solidFill>
              </a:defRPr>
            </a:lvl5pPr>
            <a:lvl6pPr marL="2633426" indent="-239402" defTabSz="95761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dk1"/>
                </a:solidFill>
              </a:defRPr>
            </a:lvl6pPr>
            <a:lvl7pPr marL="3112231" indent="-239402" defTabSz="95761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dk1"/>
                </a:solidFill>
              </a:defRPr>
            </a:lvl7pPr>
            <a:lvl8pPr marL="3591036" indent="-239402" defTabSz="95761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dk1"/>
                </a:solidFill>
              </a:defRPr>
            </a:lvl8pPr>
            <a:lvl9pPr marL="4069841" indent="-239402" defTabSz="95761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en-GB" dirty="0"/>
              <a:t>Web sites with daily high volume updates: Ecommerce, Administration, Corporate news and publications, user content generated (social media)</a:t>
            </a:r>
          </a:p>
          <a:p>
            <a:pPr>
              <a:defRPr/>
            </a:pPr>
            <a:r>
              <a:rPr lang="en-US" dirty="0"/>
              <a:t>In house installation for </a:t>
            </a:r>
            <a:r>
              <a:rPr lang="en-US" dirty="0" smtClean="0"/>
              <a:t>&gt; </a:t>
            </a:r>
            <a:r>
              <a:rPr lang="en-US" dirty="0"/>
              <a:t>1 million words and frequently </a:t>
            </a:r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2033588" y="1162050"/>
            <a:ext cx="21780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5921" dir="8100000" algn="ctr" rotWithShape="0">
              <a:srgbClr val="C6D5E2"/>
            </a:outerShdw>
          </a:effectLst>
        </p:spPr>
        <p:txBody>
          <a:bodyPr>
            <a:spAutoFit/>
          </a:bodyPr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Strengths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602413" y="3716338"/>
            <a:ext cx="12382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5921" dir="8100000" algn="ctr" rotWithShape="0">
              <a:srgbClr val="C6D5E2"/>
            </a:outerShdw>
          </a:effectLst>
        </p:spPr>
        <p:txBody>
          <a:bodyPr>
            <a:spAutoFit/>
          </a:bodyPr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Threats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2054225" y="3722688"/>
            <a:ext cx="21367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5921" dir="8100000" algn="ctr" rotWithShape="0">
              <a:srgbClr val="C6D5E2"/>
            </a:outerShdw>
          </a:effectLst>
        </p:spPr>
        <p:txBody>
          <a:bodyPr>
            <a:spAutoFit/>
          </a:bodyPr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Opportunities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283325" y="1166813"/>
            <a:ext cx="190023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5921" dir="8100000" algn="ctr" rotWithShape="0">
              <a:srgbClr val="C6D5E2"/>
            </a:outerShdw>
          </a:effectLst>
        </p:spPr>
        <p:txBody>
          <a:bodyPr>
            <a:spAutoFit/>
          </a:bodyPr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Weaknesses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088883" y="4355587"/>
            <a:ext cx="4260886" cy="623150"/>
          </a:xfrm>
          <a:prstGeom prst="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The client might lose control of the translation: solved with </a:t>
            </a:r>
            <a:r>
              <a:rPr lang="en-US" b="1" dirty="0"/>
              <a:t>ITS 2.0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083574" y="2609378"/>
            <a:ext cx="4260886" cy="623150"/>
          </a:xfrm>
          <a:prstGeom prst="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Recent MT approaches (Hybrids, vertical sectors/users…)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608379" y="84107"/>
            <a:ext cx="4738508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ITS 2.0 Online Multilingual Publishing System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10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77265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Business: Opportunities rise from needs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3100" dirty="0" smtClean="0"/>
              <a:t>e-Commerce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700" dirty="0" smtClean="0"/>
              <a:t>Very high volume and rotation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700" dirty="0" smtClean="0"/>
              <a:t>Short texts and repetitive descriptions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GB" sz="2300" dirty="0" smtClean="0"/>
              <a:t>Better for MT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GB" sz="2300" dirty="0" smtClean="0"/>
              <a:t>Quicker to post-edit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700" dirty="0" smtClean="0"/>
              <a:t>Very sensitive to ITS 2.0 benefits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3100" dirty="0"/>
              <a:t>e</a:t>
            </a:r>
            <a:r>
              <a:rPr lang="en-GB" sz="3100" dirty="0" smtClean="0"/>
              <a:t>-Government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700" dirty="0" smtClean="0"/>
              <a:t>Controlled language and content policies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3100" dirty="0" smtClean="0"/>
              <a:t>HTML from several CMS and other applications (Content source independent)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3100" dirty="0" smtClean="0"/>
              <a:t>Web 2.0 and user content created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700" dirty="0" smtClean="0"/>
              <a:t>GIST translation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700" dirty="0" smtClean="0"/>
              <a:t>Immediacy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GB" sz="2700" dirty="0" smtClean="0"/>
          </a:p>
        </p:txBody>
      </p:sp>
      <p:grpSp>
        <p:nvGrpSpPr>
          <p:cNvPr id="53251" name="2 Grupo"/>
          <p:cNvGrpSpPr>
            <a:grpSpLocks/>
          </p:cNvGrpSpPr>
          <p:nvPr/>
        </p:nvGrpSpPr>
        <p:grpSpPr bwMode="auto">
          <a:xfrm>
            <a:off x="6529388" y="1065213"/>
            <a:ext cx="2557462" cy="2559050"/>
            <a:chOff x="6846274" y="1065852"/>
            <a:chExt cx="2558076" cy="2558076"/>
          </a:xfrm>
        </p:grpSpPr>
        <p:pic>
          <p:nvPicPr>
            <p:cNvPr id="53256" name="7 Imagen" descr="notstarted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46274" y="1065852"/>
              <a:ext cx="2558076" cy="2558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99338" y="1828800"/>
              <a:ext cx="1440349" cy="112462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perspectiveRelaxed"/>
              <a:lightRig rig="threePt" dir="t"/>
            </a:scene3d>
          </p:spPr>
        </p:pic>
      </p:grpSp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2175" y="4646613"/>
            <a:ext cx="152717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608379" y="84107"/>
            <a:ext cx="4738508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ITS 2.0 Online Multilingual Publishing System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45776" y="1838325"/>
            <a:ext cx="4572000" cy="388007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15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C952E7-13EC-4C6C-A799-9EC7D01A1F5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4275" name="2 Marcador de contenido"/>
          <p:cNvSpPr>
            <a:spLocks noGrp="1"/>
          </p:cNvSpPr>
          <p:nvPr>
            <p:ph idx="4294967295"/>
          </p:nvPr>
        </p:nvSpPr>
        <p:spPr>
          <a:xfrm>
            <a:off x="346075" y="4048125"/>
            <a:ext cx="3730625" cy="484188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GB" sz="2400" b="1" smtClean="0">
                <a:latin typeface="Aharoni"/>
                <a:ea typeface="Aharoni"/>
                <a:cs typeface="Aharoni"/>
              </a:rPr>
              <a:t>#CMS_Integration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608380" y="84107"/>
            <a:ext cx="3759200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Use cases access and information</a:t>
            </a:r>
          </a:p>
        </p:txBody>
      </p:sp>
      <p:sp>
        <p:nvSpPr>
          <p:cNvPr id="54279" name="2 Marcador de contenido"/>
          <p:cNvSpPr txBox="1">
            <a:spLocks/>
          </p:cNvSpPr>
          <p:nvPr/>
        </p:nvSpPr>
        <p:spPr bwMode="auto">
          <a:xfrm>
            <a:off x="409575" y="763588"/>
            <a:ext cx="90995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57263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GB" sz="2400" b="1">
              <a:solidFill>
                <a:schemeClr val="bg1"/>
              </a:solidFill>
              <a:latin typeface="Aharoni"/>
              <a:ea typeface="Aharoni"/>
              <a:cs typeface="Aharoni"/>
            </a:endParaRPr>
          </a:p>
          <a:p>
            <a:pPr algn="ctr" defTabSz="957263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2400" b="1">
                <a:solidFill>
                  <a:schemeClr val="bg1"/>
                </a:solidFill>
                <a:latin typeface="Aharoni"/>
                <a:ea typeface="Aharoni"/>
                <a:cs typeface="Aharoni"/>
              </a:rPr>
              <a:t>http://www.w3.org/International/its/wiki/ITS_Implementations</a:t>
            </a:r>
          </a:p>
          <a:p>
            <a:pPr algn="ctr" defTabSz="957263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GB" sz="2400" b="1">
              <a:solidFill>
                <a:schemeClr val="bg1"/>
              </a:solidFill>
              <a:latin typeface="Aharoni"/>
              <a:ea typeface="Aharoni"/>
              <a:cs typeface="Aharoni"/>
              <a:hlinkClick r:id="rId4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5116004" y="1847469"/>
            <a:ext cx="4572000" cy="38804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54281" name="3 Rectángulo"/>
          <p:cNvSpPr>
            <a:spLocks noChangeArrowheads="1"/>
          </p:cNvSpPr>
          <p:nvPr/>
        </p:nvSpPr>
        <p:spPr bwMode="auto">
          <a:xfrm>
            <a:off x="4691063" y="4048125"/>
            <a:ext cx="54340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2400" b="1">
                <a:solidFill>
                  <a:schemeClr val="bg1"/>
                </a:solidFill>
                <a:latin typeface="Aharoni"/>
                <a:ea typeface="Aharoni"/>
                <a:cs typeface="Aharoni"/>
              </a:rPr>
              <a:t>#Real_Time_Multilingual_Publishing</a:t>
            </a:r>
          </a:p>
        </p:txBody>
      </p:sp>
      <p:pic>
        <p:nvPicPr>
          <p:cNvPr id="5428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34363" y="4999038"/>
            <a:ext cx="10588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37580" y="3016518"/>
            <a:ext cx="8614466" cy="414511"/>
          </a:xfrm>
          <a:prstGeom prst="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324" name="4 Rectángulo"/>
          <p:cNvSpPr>
            <a:spLocks noChangeArrowheads="1"/>
          </p:cNvSpPr>
          <p:nvPr/>
        </p:nvSpPr>
        <p:spPr bwMode="auto">
          <a:xfrm>
            <a:off x="773113" y="1803400"/>
            <a:ext cx="84359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ITS 2.0-Aware Interoperability CMS-TMS </a:t>
            </a:r>
          </a:p>
          <a:p>
            <a:pPr marL="457200" indent="-457200">
              <a:buFont typeface="Calibri" pitchFamily="34" charset="0"/>
              <a:buAutoNum type="arabicPeriod"/>
            </a:pPr>
            <a:endParaRPr lang="en-GB" sz="2000" u="sng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ITS 2.0-Aware </a:t>
            </a:r>
            <a:r>
              <a:rPr lang="en-GB" sz="2000">
                <a:solidFill>
                  <a:schemeClr val="bg1"/>
                </a:solidFill>
                <a:latin typeface="Calibri" pitchFamily="34" charset="0"/>
              </a:rPr>
              <a:t>Online Multilingual Publishing System</a:t>
            </a:r>
          </a:p>
          <a:p>
            <a:pPr marL="457200" indent="-457200">
              <a:buFont typeface="Calibri" pitchFamily="34" charset="0"/>
              <a:buAutoNum type="arabicPeriod"/>
            </a:pPr>
            <a:endParaRPr lang="es-ES_tradnl" sz="200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Horizons</a:t>
            </a:r>
            <a:endParaRPr lang="en-GB" sz="20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Título"/>
          <p:cNvSpPr>
            <a:spLocks noGrp="1"/>
          </p:cNvSpPr>
          <p:nvPr>
            <p:ph type="title"/>
          </p:nvPr>
        </p:nvSpPr>
        <p:spPr>
          <a:xfrm>
            <a:off x="465138" y="284163"/>
            <a:ext cx="8990012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Transversal View of Multilingual Web</a:t>
            </a:r>
          </a:p>
        </p:txBody>
      </p:sp>
      <p:sp>
        <p:nvSpPr>
          <p:cNvPr id="5837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400" b="1" dirty="0" smtClean="0"/>
              <a:t>“Multilingual sensitive”</a:t>
            </a:r>
            <a:r>
              <a:rPr lang="en-GB" sz="2400" dirty="0" smtClean="0"/>
              <a:t> content creation and exploitation:</a:t>
            </a:r>
          </a:p>
          <a:p>
            <a:pPr lvl="1" eaLnBrk="1" hangingPunct="1"/>
            <a:r>
              <a:rPr lang="en-GB" sz="2000" dirty="0" smtClean="0"/>
              <a:t>Automatic and assisted annotation and pre-editing tools to empower content creators and webmasters adoption.</a:t>
            </a:r>
          </a:p>
          <a:p>
            <a:pPr lvl="1" eaLnBrk="1" hangingPunct="1"/>
            <a:r>
              <a:rPr lang="en-GB" sz="2000" dirty="0" smtClean="0"/>
              <a:t>Linked Open Data and </a:t>
            </a:r>
            <a:r>
              <a:rPr lang="en-GB" sz="2000" dirty="0" err="1" smtClean="0"/>
              <a:t>enrycher</a:t>
            </a:r>
            <a:r>
              <a:rPr lang="en-GB" sz="2000" dirty="0" smtClean="0"/>
              <a:t> systems and tools.</a:t>
            </a:r>
          </a:p>
          <a:p>
            <a:pPr lvl="1" eaLnBrk="1" hangingPunct="1"/>
            <a:r>
              <a:rPr lang="en-GB" sz="2000" dirty="0" smtClean="0"/>
              <a:t>CMS, Web publishing systems, browsers, SEO and web applications.</a:t>
            </a:r>
          </a:p>
          <a:p>
            <a:pPr lvl="1" eaLnBrk="1" hangingPunct="1"/>
            <a:r>
              <a:rPr lang="en-GB" sz="2000" dirty="0" smtClean="0"/>
              <a:t>CMS-TMS interoperability standards (“Readiness”).</a:t>
            </a:r>
          </a:p>
          <a:p>
            <a:pPr eaLnBrk="1" hangingPunct="1"/>
            <a:r>
              <a:rPr lang="en-GB" sz="2400" b="1" dirty="0" smtClean="0"/>
              <a:t>“Web sensitive”</a:t>
            </a:r>
            <a:r>
              <a:rPr lang="en-GB" sz="2400" dirty="0" smtClean="0"/>
              <a:t> translation systems</a:t>
            </a:r>
          </a:p>
          <a:p>
            <a:pPr lvl="1" eaLnBrk="1" hangingPunct="1"/>
            <a:r>
              <a:rPr lang="en-GB" sz="2000" dirty="0" smtClean="0"/>
              <a:t>Management and Business Systems.</a:t>
            </a:r>
          </a:p>
          <a:p>
            <a:pPr lvl="1" eaLnBrk="1" hangingPunct="1"/>
            <a:r>
              <a:rPr lang="en-GB" sz="2000" dirty="0" smtClean="0"/>
              <a:t>Expert translation and localization systems and workflows.</a:t>
            </a:r>
          </a:p>
          <a:p>
            <a:pPr lvl="1" eaLnBrk="1" hangingPunct="1"/>
            <a:r>
              <a:rPr lang="en-GB" sz="2000" dirty="0" smtClean="0"/>
              <a:t>Performing and customizable Machine Translation (MT).</a:t>
            </a:r>
          </a:p>
          <a:p>
            <a:pPr lvl="1" eaLnBrk="1" hangingPunct="1"/>
            <a:r>
              <a:rPr lang="en-GB" sz="2000" dirty="0" smtClean="0"/>
              <a:t>MT Post-editing, Computer Assisted Translation and Terminology.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6049FB-46AB-4336-B01C-3CCD72BB0BE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4 Rectángulo redondeado"/>
          <p:cNvSpPr/>
          <p:nvPr/>
        </p:nvSpPr>
        <p:spPr>
          <a:xfrm>
            <a:off x="608379" y="-39719"/>
            <a:ext cx="7282893" cy="334171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Horizons: “Multilingual” Data value through the full creative flow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711698" y="3741707"/>
            <a:ext cx="3880358" cy="677108"/>
          </a:xfrm>
          <a:prstGeom prst="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ITS 2.0: innovation opportunities for</a:t>
            </a:r>
          </a:p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key multilingual web applications.</a:t>
            </a:r>
          </a:p>
        </p:txBody>
      </p:sp>
      <p:pic>
        <p:nvPicPr>
          <p:cNvPr id="583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4363" y="4999038"/>
            <a:ext cx="10588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6 Imagen" descr="notstart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6888" y="1065213"/>
            <a:ext cx="2557462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Multilingual Web Server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9557F-32C8-4393-BE7F-A20B4BAAB80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4 Rectángulo redondeado"/>
          <p:cNvSpPr/>
          <p:nvPr/>
        </p:nvSpPr>
        <p:spPr>
          <a:xfrm>
            <a:off x="608379" y="84107"/>
            <a:ext cx="6688533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Horizons: Digital single market in Europe and Big Data challenge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7594600" y="1854200"/>
            <a:ext cx="1422401" cy="90454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7 Rectángulo"/>
          <p:cNvSpPr/>
          <p:nvPr/>
        </p:nvSpPr>
        <p:spPr>
          <a:xfrm>
            <a:off x="608013" y="1476375"/>
            <a:ext cx="7011987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ITS 2.0 improves a full equipped multilingual web server:</a:t>
            </a:r>
          </a:p>
        </p:txBody>
      </p:sp>
      <p:pic>
        <p:nvPicPr>
          <p:cNvPr id="6042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34363" y="4999038"/>
            <a:ext cx="10588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6" name="2 Marcador de contenido"/>
          <p:cNvSpPr>
            <a:spLocks noGrp="1"/>
          </p:cNvSpPr>
          <p:nvPr>
            <p:ph idx="1"/>
          </p:nvPr>
        </p:nvSpPr>
        <p:spPr>
          <a:xfrm>
            <a:off x="465138" y="2327275"/>
            <a:ext cx="9053512" cy="3471863"/>
          </a:xfrm>
        </p:spPr>
        <p:txBody>
          <a:bodyPr/>
          <a:lstStyle/>
          <a:p>
            <a:pPr lvl="1" eaLnBrk="1" hangingPunct="1"/>
            <a:r>
              <a:rPr lang="en-US" sz="2200" b="1" smtClean="0"/>
              <a:t>Interoperable</a:t>
            </a:r>
            <a:r>
              <a:rPr lang="en-US" sz="2200" smtClean="0"/>
              <a:t> Web Services.</a:t>
            </a:r>
          </a:p>
          <a:p>
            <a:pPr lvl="1" eaLnBrk="1" hangingPunct="1"/>
            <a:r>
              <a:rPr lang="en-US" sz="2200" b="1" smtClean="0"/>
              <a:t>Real-time multilingual publishing </a:t>
            </a:r>
            <a:r>
              <a:rPr lang="en-US" sz="2200" smtClean="0"/>
              <a:t>and translation.</a:t>
            </a:r>
          </a:p>
          <a:p>
            <a:pPr lvl="1" eaLnBrk="1" hangingPunct="1"/>
            <a:r>
              <a:rPr lang="en-US" sz="2200" b="1" smtClean="0"/>
              <a:t>Expert</a:t>
            </a:r>
            <a:r>
              <a:rPr lang="en-US" sz="2200" smtClean="0"/>
              <a:t> Translation and Localization Management </a:t>
            </a:r>
            <a:r>
              <a:rPr lang="en-US" sz="2200" b="1" smtClean="0"/>
              <a:t>Systems.</a:t>
            </a:r>
          </a:p>
          <a:p>
            <a:pPr lvl="1" eaLnBrk="1" hangingPunct="1"/>
            <a:r>
              <a:rPr lang="en-US" sz="2200" smtClean="0"/>
              <a:t>Multilingual and interlingual </a:t>
            </a:r>
            <a:r>
              <a:rPr lang="en-US" sz="2200" b="1" smtClean="0"/>
              <a:t>Linked Open Data </a:t>
            </a:r>
            <a:r>
              <a:rPr lang="en-US" sz="2200" smtClean="0"/>
              <a:t>compliant.</a:t>
            </a:r>
          </a:p>
          <a:p>
            <a:pPr lvl="1" eaLnBrk="1" hangingPunct="1"/>
            <a:r>
              <a:rPr lang="en-US" sz="2200" smtClean="0"/>
              <a:t>Collaborative and cloud solutions between </a:t>
            </a:r>
            <a:r>
              <a:rPr lang="en-US" sz="2200" b="1" smtClean="0"/>
              <a:t>MT and human translation</a:t>
            </a:r>
            <a:r>
              <a:rPr lang="en-US" sz="2200" smtClean="0"/>
              <a:t>.</a:t>
            </a:r>
          </a:p>
          <a:p>
            <a:pPr lvl="1" eaLnBrk="1" hangingPunct="1"/>
            <a:r>
              <a:rPr lang="en-US" sz="2200" smtClean="0"/>
              <a:t>Maximizing </a:t>
            </a:r>
            <a:r>
              <a:rPr lang="en-US" sz="2200" b="1" smtClean="0"/>
              <a:t>re-use</a:t>
            </a:r>
            <a:r>
              <a:rPr lang="en-US" sz="2200" smtClean="0"/>
              <a:t> and </a:t>
            </a:r>
            <a:r>
              <a:rPr lang="en-US" sz="2200" b="1" smtClean="0"/>
              <a:t>productivity</a:t>
            </a:r>
            <a:r>
              <a:rPr lang="en-US" sz="2200" smtClean="0"/>
              <a:t> in pre and post-editing, lexical, terminological, and CAT Tools.</a:t>
            </a:r>
          </a:p>
          <a:p>
            <a:pPr lvl="1" eaLnBrk="1" hangingPunct="1"/>
            <a:r>
              <a:rPr lang="en-US" sz="2200" smtClean="0"/>
              <a:t>Automated </a:t>
            </a:r>
            <a:r>
              <a:rPr lang="en-US" sz="2200" b="1" smtClean="0"/>
              <a:t>Quality Assurance.</a:t>
            </a:r>
          </a:p>
          <a:p>
            <a:pPr lvl="1" eaLnBrk="1" hangingPunct="1"/>
            <a:r>
              <a:rPr lang="en-US" sz="2200" smtClean="0"/>
              <a:t>Operational and management </a:t>
            </a:r>
            <a:r>
              <a:rPr lang="en-US" sz="2200" b="1" smtClean="0"/>
              <a:t>virtual offices and interfaces.</a:t>
            </a:r>
          </a:p>
          <a:p>
            <a:pPr lvl="1" eaLnBrk="1" hangingPunct="1"/>
            <a:endParaRPr lang="en-US" sz="2200" smtClean="0"/>
          </a:p>
          <a:p>
            <a:pPr lvl="1" eaLnBrk="1" hangingPunct="1"/>
            <a:endParaRPr lang="en-US" sz="2200" smtClean="0"/>
          </a:p>
          <a:p>
            <a:pPr lvl="1" eaLnBrk="1" hangingPunct="1"/>
            <a:endParaRPr lang="en-US" sz="22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947AB-369A-4FAB-AF6C-264E0A42F94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2466" name="1 Título"/>
          <p:cNvSpPr>
            <a:spLocks noGrp="1"/>
          </p:cNvSpPr>
          <p:nvPr>
            <p:ph type="title" idx="4294967295"/>
          </p:nvPr>
        </p:nvSpPr>
        <p:spPr>
          <a:xfrm>
            <a:off x="474663" y="276225"/>
            <a:ext cx="8997950" cy="5626100"/>
          </a:xfrm>
        </p:spPr>
        <p:txBody>
          <a:bodyPr/>
          <a:lstStyle/>
          <a:p>
            <a:pPr eaLnBrk="1" hangingPunct="1"/>
            <a:r>
              <a:rPr lang="es-ES_tradnl" sz="4400" smtClean="0"/>
              <a:t/>
            </a:r>
            <a:br>
              <a:rPr lang="es-ES_tradnl" sz="4400" smtClean="0"/>
            </a:br>
            <a:r>
              <a:rPr lang="en-US" sz="4400" smtClean="0"/>
              <a:t>Thank you!</a:t>
            </a:r>
            <a:r>
              <a:rPr lang="es-ES_tradnl" sz="4400" smtClean="0"/>
              <a:t/>
            </a:r>
            <a:br>
              <a:rPr lang="es-ES_tradnl" sz="4400" smtClean="0"/>
            </a:br>
            <a:r>
              <a:rPr lang="es-ES_tradnl" sz="4400" smtClean="0"/>
              <a:t/>
            </a:r>
            <a:br>
              <a:rPr lang="es-ES_tradnl" sz="4400" smtClean="0"/>
            </a:br>
            <a:r>
              <a:rPr lang="es-ES_tradnl" sz="4400" smtClean="0"/>
              <a:t/>
            </a:r>
            <a:br>
              <a:rPr lang="es-ES_tradnl" sz="4400" smtClean="0"/>
            </a:br>
            <a:r>
              <a:rPr lang="es-ES_tradnl" sz="4400" smtClean="0"/>
              <a:t>pedro.diez@linguaserve.com</a:t>
            </a:r>
            <a:endParaRPr lang="en-US" sz="44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MLW-LT and ITS 2.0</a:t>
            </a:r>
            <a:endParaRPr lang="en-US" smtClean="0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endParaRPr lang="en-IE" sz="2800" smtClean="0"/>
          </a:p>
          <a:p>
            <a:pPr marL="0" indent="0" algn="just" eaLnBrk="1" hangingPunct="1">
              <a:buFont typeface="Arial" charset="0"/>
              <a:buNone/>
            </a:pPr>
            <a:endParaRPr lang="en-IE" sz="2800" smtClean="0"/>
          </a:p>
          <a:p>
            <a:pPr marL="0" indent="0" algn="just" eaLnBrk="1" hangingPunct="1">
              <a:buFont typeface="Arial" charset="0"/>
              <a:buNone/>
            </a:pPr>
            <a:endParaRPr lang="en-IE" sz="2800" smtClean="0"/>
          </a:p>
          <a:p>
            <a:pPr marL="0" indent="0" algn="just" eaLnBrk="1" hangingPunct="1">
              <a:buFont typeface="Arial" charset="0"/>
              <a:buNone/>
            </a:pPr>
            <a:endParaRPr lang="en-IE" sz="2000" smtClean="0"/>
          </a:p>
          <a:p>
            <a:pPr marL="0" indent="0" algn="ctr" eaLnBrk="1" hangingPunct="1"/>
            <a:r>
              <a:rPr lang="en-IE" sz="2800" smtClean="0"/>
              <a:t>Linguaserve is a member of MultilingualWeb-LT because:</a:t>
            </a:r>
          </a:p>
          <a:p>
            <a:pPr marL="0" indent="0" algn="ctr" eaLnBrk="1" hangingPunct="1"/>
            <a:endParaRPr lang="en-IE" sz="1000" smtClean="0"/>
          </a:p>
          <a:p>
            <a:pPr lvl="1" eaLnBrk="1" hangingPunct="1"/>
            <a:r>
              <a:rPr lang="en-IE" sz="2400" b="1" smtClean="0"/>
              <a:t>Standards</a:t>
            </a:r>
            <a:r>
              <a:rPr lang="en-GB" sz="2400" b="1" smtClean="0"/>
              <a:t> </a:t>
            </a:r>
            <a:r>
              <a:rPr lang="en-GB" sz="2400" smtClean="0"/>
              <a:t>help both </a:t>
            </a:r>
            <a:r>
              <a:rPr lang="en-GB" sz="2800" b="1" smtClean="0"/>
              <a:t>SMEs</a:t>
            </a:r>
            <a:r>
              <a:rPr lang="en-GB" sz="2800" smtClean="0"/>
              <a:t> </a:t>
            </a:r>
            <a:r>
              <a:rPr lang="en-GB" sz="2400" smtClean="0"/>
              <a:t>and large companies.</a:t>
            </a:r>
          </a:p>
          <a:p>
            <a:pPr lvl="1" eaLnBrk="1" hangingPunct="1"/>
            <a:r>
              <a:rPr lang="en-US" sz="2400" smtClean="0"/>
              <a:t>There is no magic button: human language and translation are extremely complex. Web content annotation </a:t>
            </a:r>
            <a:r>
              <a:rPr lang="en-US" sz="2800" b="1" smtClean="0"/>
              <a:t>greatly helps </a:t>
            </a:r>
            <a:r>
              <a:rPr lang="en-US" sz="2400" smtClean="0"/>
              <a:t>to improve results in Multilingual Web Linguistic Technology.</a:t>
            </a:r>
            <a:endParaRPr lang="es-ES_tradnl" sz="2400" smtClean="0"/>
          </a:p>
          <a:p>
            <a:pPr marL="0" indent="0" algn="ctr" eaLnBrk="1" hangingPunct="1">
              <a:buFont typeface="Arial" charset="0"/>
              <a:buNone/>
            </a:pPr>
            <a:endParaRPr lang="en-IE" sz="2800" smtClean="0"/>
          </a:p>
          <a:p>
            <a:pPr marL="0" indent="0" algn="just" eaLnBrk="1" hangingPunct="1"/>
            <a:endParaRPr lang="en-US" sz="2800" smtClean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2C9259-F097-4DC6-A3E7-1DBA166976C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 t="9531" r="58986" b="24223"/>
          <a:stretch>
            <a:fillRect/>
          </a:stretch>
        </p:blipFill>
        <p:spPr bwMode="auto">
          <a:xfrm>
            <a:off x="4087813" y="1870075"/>
            <a:ext cx="1446212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http://www.flagdetective.com/images/download/wo/european-union-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3100" y="1870075"/>
            <a:ext cx="757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w3c_ho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0" y="2435225"/>
            <a:ext cx="7445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2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9288" y="1862138"/>
            <a:ext cx="11080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37580" y="1797318"/>
            <a:ext cx="8614466" cy="414511"/>
          </a:xfrm>
          <a:prstGeom prst="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6" name="4 Rectángulo"/>
          <p:cNvSpPr>
            <a:spLocks noChangeArrowheads="1"/>
          </p:cNvSpPr>
          <p:nvPr/>
        </p:nvSpPr>
        <p:spPr bwMode="auto">
          <a:xfrm>
            <a:off x="773113" y="1803400"/>
            <a:ext cx="84359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ITS 2.0-Aware Interoperability CMS-TMS </a:t>
            </a:r>
          </a:p>
          <a:p>
            <a:pPr marL="457200" indent="-457200">
              <a:buFont typeface="Calibri" pitchFamily="34" charset="0"/>
              <a:buAutoNum type="arabicPeriod"/>
            </a:pPr>
            <a:endParaRPr lang="en-GB" sz="2000" u="sng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ITS 2.0-Aware </a:t>
            </a:r>
            <a:r>
              <a:rPr lang="en-GB" sz="2000">
                <a:solidFill>
                  <a:schemeClr val="bg1"/>
                </a:solidFill>
                <a:latin typeface="Calibri" pitchFamily="34" charset="0"/>
              </a:rPr>
              <a:t>Online Multilingual Publishing System</a:t>
            </a:r>
          </a:p>
          <a:p>
            <a:pPr marL="457200" indent="-457200">
              <a:buFont typeface="Calibri" pitchFamily="34" charset="0"/>
              <a:buAutoNum type="arabicPeriod"/>
            </a:pPr>
            <a:endParaRPr lang="es-ES_tradnl" sz="200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Horizons</a:t>
            </a:r>
            <a:endParaRPr lang="es-ES_tradnl" sz="200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endParaRPr lang="en-GB" sz="20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Use case: VDMA</a:t>
            </a:r>
            <a:endParaRPr lang="en-US" smtClean="0"/>
          </a:p>
        </p:txBody>
      </p:sp>
      <p:sp>
        <p:nvSpPr>
          <p:cNvPr id="20482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VDMA: German machinery and plant manufacturers' association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Largest industrial association in the capital goods industry in Europe (3170 industrial members)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Highly export-oriented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189DB-26B0-4F6A-B08B-1BFF373594D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238" y="4206875"/>
            <a:ext cx="23145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3850" y="3175000"/>
            <a:ext cx="514985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608380" y="84107"/>
            <a:ext cx="3759200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/>
              <a:t>ITS 2.0 </a:t>
            </a:r>
            <a:r>
              <a:rPr lang="es-ES_tradnl" b="1" dirty="0" err="1"/>
              <a:t>Interoperability</a:t>
            </a:r>
            <a:r>
              <a:rPr lang="es-ES_tradnl" b="1" dirty="0"/>
              <a:t> CMS-TMS </a:t>
            </a:r>
            <a:endParaRPr lang="en-US" b="1" dirty="0"/>
          </a:p>
        </p:txBody>
      </p:sp>
      <p:pic>
        <p:nvPicPr>
          <p:cNvPr id="20489" name="8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5300" y="666750"/>
            <a:ext cx="13208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Use case: Scope</a:t>
            </a:r>
            <a:endParaRPr lang="en-US" smtClean="0"/>
          </a:p>
        </p:txBody>
      </p:sp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3517900" y="1509713"/>
            <a:ext cx="5948363" cy="4616450"/>
          </a:xfrm>
        </p:spPr>
        <p:txBody>
          <a:bodyPr/>
          <a:lstStyle/>
          <a:p>
            <a:pPr eaLnBrk="1" hangingPunct="1"/>
            <a:r>
              <a:rPr lang="en-US" smtClean="0"/>
              <a:t>Annotated, processed and translated 150 press releases</a:t>
            </a:r>
          </a:p>
          <a:p>
            <a:pPr eaLnBrk="1" hangingPunct="1"/>
            <a:r>
              <a:rPr lang="en-US" smtClean="0"/>
              <a:t>75,000 words annotated and processed with ITS 2.0</a:t>
            </a:r>
          </a:p>
          <a:p>
            <a:pPr eaLnBrk="1" hangingPunct="1"/>
            <a:r>
              <a:rPr lang="en-US" smtClean="0"/>
              <a:t>Using Drupal MLW-LT modules</a:t>
            </a:r>
          </a:p>
          <a:p>
            <a:pPr eaLnBrk="1" hangingPunct="1"/>
            <a:r>
              <a:rPr lang="en-US" smtClean="0"/>
              <a:t>ITS 2.0-aware automatic content round tripping</a:t>
            </a:r>
          </a:p>
          <a:p>
            <a:pPr eaLnBrk="1" hangingPunct="1"/>
            <a:r>
              <a:rPr lang="en-US" smtClean="0"/>
              <a:t>Languages: DE &gt; FR, ZH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E8DFB3-1274-42BB-8252-8945FABFD2A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1111250"/>
            <a:ext cx="2697162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608380" y="84107"/>
            <a:ext cx="3759200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/>
              <a:t>ITS 2.0 </a:t>
            </a:r>
            <a:r>
              <a:rPr lang="es-ES_tradnl" b="1" dirty="0" err="1"/>
              <a:t>Interoperability</a:t>
            </a:r>
            <a:r>
              <a:rPr lang="es-ES_tradnl" b="1" dirty="0"/>
              <a:t> CMS-TMS </a:t>
            </a:r>
            <a:endParaRPr lang="en-US" b="1" dirty="0"/>
          </a:p>
        </p:txBody>
      </p:sp>
      <p:pic>
        <p:nvPicPr>
          <p:cNvPr id="21512" name="8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5300" y="666750"/>
            <a:ext cx="13208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2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6688" y="655638"/>
            <a:ext cx="63341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690468" y="2591109"/>
            <a:ext cx="1849658" cy="156973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extLst/>
        </p:spPr>
      </p:pic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 level flow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3ED68F-C577-48BC-8993-4906D1838AA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2532" name="2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7213" y="2971800"/>
            <a:ext cx="98266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CuadroTexto"/>
          <p:cNvSpPr txBox="1"/>
          <p:nvPr/>
        </p:nvSpPr>
        <p:spPr>
          <a:xfrm>
            <a:off x="4359508" y="1778530"/>
            <a:ext cx="1621232" cy="553742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</a:rPr>
              <a:t>Webservices</a:t>
            </a:r>
          </a:p>
        </p:txBody>
      </p:sp>
      <p:sp>
        <p:nvSpPr>
          <p:cNvPr id="29" name="28 Flecha arriba"/>
          <p:cNvSpPr/>
          <p:nvPr/>
        </p:nvSpPr>
        <p:spPr>
          <a:xfrm rot="16200000" flipH="1" flipV="1">
            <a:off x="2553494" y="3074194"/>
            <a:ext cx="633412" cy="412750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29 Flecha abajo"/>
          <p:cNvSpPr/>
          <p:nvPr/>
        </p:nvSpPr>
        <p:spPr>
          <a:xfrm rot="16200000" flipV="1">
            <a:off x="2470943" y="3637757"/>
            <a:ext cx="633413" cy="412750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34 CuadroTexto"/>
          <p:cNvSpPr txBox="1">
            <a:spLocks noChangeAspect="1"/>
          </p:cNvSpPr>
          <p:nvPr/>
        </p:nvSpPr>
        <p:spPr>
          <a:xfrm>
            <a:off x="6001913" y="2396263"/>
            <a:ext cx="1147836" cy="552572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</a:rPr>
              <a:t>Engine</a:t>
            </a:r>
          </a:p>
          <a:p>
            <a:pPr algn="ctr">
              <a:defRPr/>
            </a:pPr>
            <a:r>
              <a:rPr lang="es-ES_tradnl" sz="1100" b="1" dirty="0">
                <a:solidFill>
                  <a:schemeClr val="bg1"/>
                </a:solidFill>
              </a:rPr>
              <a:t>(</a:t>
            </a:r>
            <a:r>
              <a:rPr lang="en-US" sz="1100" b="1" dirty="0">
                <a:solidFill>
                  <a:schemeClr val="bg1"/>
                </a:solidFill>
              </a:rPr>
              <a:t>Processing</a:t>
            </a:r>
            <a:r>
              <a:rPr lang="es-ES_tradnl" sz="1100" b="1" dirty="0">
                <a:solidFill>
                  <a:schemeClr val="bg1"/>
                </a:solidFill>
              </a:rPr>
              <a:t>)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36" name="35 CuadroTexto"/>
          <p:cNvSpPr txBox="1">
            <a:spLocks noChangeAspect="1"/>
          </p:cNvSpPr>
          <p:nvPr/>
        </p:nvSpPr>
        <p:spPr>
          <a:xfrm>
            <a:off x="7144912" y="2374767"/>
            <a:ext cx="1159700" cy="574068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</a:rPr>
              <a:t>Workflow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</a:rPr>
              <a:t>(Management)</a:t>
            </a:r>
          </a:p>
        </p:txBody>
      </p:sp>
      <p:sp>
        <p:nvSpPr>
          <p:cNvPr id="37" name="36 CuadroTexto"/>
          <p:cNvSpPr txBox="1">
            <a:spLocks noChangeAspect="1"/>
          </p:cNvSpPr>
          <p:nvPr/>
        </p:nvSpPr>
        <p:spPr>
          <a:xfrm>
            <a:off x="8318500" y="2369684"/>
            <a:ext cx="1028701" cy="579151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</a:rPr>
              <a:t>CAT Tool / Machine Translation</a:t>
            </a:r>
          </a:p>
        </p:txBody>
      </p:sp>
      <p:sp>
        <p:nvSpPr>
          <p:cNvPr id="38" name="37 Flecha arriba"/>
          <p:cNvSpPr/>
          <p:nvPr/>
        </p:nvSpPr>
        <p:spPr>
          <a:xfrm rot="16200000" flipH="1" flipV="1">
            <a:off x="4090194" y="3074194"/>
            <a:ext cx="633412" cy="412750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38 Flecha abajo"/>
          <p:cNvSpPr/>
          <p:nvPr/>
        </p:nvSpPr>
        <p:spPr>
          <a:xfrm rot="16200000" flipV="1">
            <a:off x="4008437" y="3636963"/>
            <a:ext cx="633413" cy="414338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2549" name="Picture 4"/>
          <p:cNvPicPr>
            <a:picLocks noChangeAspect="1" noChangeArrowheads="1"/>
          </p:cNvPicPr>
          <p:nvPr/>
        </p:nvPicPr>
        <p:blipFill>
          <a:blip r:embed="rId4"/>
          <a:srcRect t="9531" r="58986" b="24223"/>
          <a:stretch>
            <a:fillRect/>
          </a:stretch>
        </p:blipFill>
        <p:spPr bwMode="auto">
          <a:xfrm>
            <a:off x="7019925" y="5449888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2" descr="http://www.flagdetective.com/images/download/wo/european-union-h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07325" y="5818188"/>
            <a:ext cx="45878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Picture 2" descr="w3c_hom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80400" y="5818188"/>
            <a:ext cx="4508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CuadroTexto"/>
          <p:cNvSpPr txBox="1">
            <a:spLocks noChangeAspect="1"/>
          </p:cNvSpPr>
          <p:nvPr/>
        </p:nvSpPr>
        <p:spPr>
          <a:xfrm>
            <a:off x="2834522" y="1778530"/>
            <a:ext cx="1469747" cy="552572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anchor="ctr"/>
          <a:lstStyle/>
          <a:p>
            <a:pPr algn="ctr">
              <a:defRPr/>
            </a:pPr>
            <a:r>
              <a:rPr lang="es-ES_tradnl" sz="2000" b="1" dirty="0">
                <a:solidFill>
                  <a:schemeClr val="bg1"/>
                </a:solidFill>
              </a:rPr>
              <a:t>CMS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990787" y="1778530"/>
            <a:ext cx="3356414" cy="553742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</a:rPr>
              <a:t>TMS</a:t>
            </a:r>
          </a:p>
        </p:txBody>
      </p:sp>
      <p:sp>
        <p:nvSpPr>
          <p:cNvPr id="24" name="2 Marcador de contenido"/>
          <p:cNvSpPr txBox="1">
            <a:spLocks/>
          </p:cNvSpPr>
          <p:nvPr/>
        </p:nvSpPr>
        <p:spPr>
          <a:xfrm>
            <a:off x="694246" y="3345560"/>
            <a:ext cx="1834777" cy="27285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marL="358775" indent="-358775" algn="l" defTabSz="9572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96975" indent="-238125" algn="l" defTabSz="9572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74813" indent="-238125" algn="l" defTabSz="9572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4238" indent="-238125" algn="l" defTabSz="9572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3426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12231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91036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69841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IE" sz="2000" u="sng" dirty="0" smtClean="0">
                <a:solidFill>
                  <a:schemeClr val="bg1"/>
                </a:solidFill>
              </a:rPr>
              <a:t>www.vdma.org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2256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46638" y="3070225"/>
            <a:ext cx="7747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9788" y="3929063"/>
            <a:ext cx="120491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30 Flecha arriba"/>
          <p:cNvSpPr/>
          <p:nvPr/>
        </p:nvSpPr>
        <p:spPr>
          <a:xfrm rot="16200000" flipH="1" flipV="1">
            <a:off x="5940426" y="3074987"/>
            <a:ext cx="633412" cy="41116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31 Flecha abajo"/>
          <p:cNvSpPr/>
          <p:nvPr/>
        </p:nvSpPr>
        <p:spPr>
          <a:xfrm rot="16200000" flipV="1">
            <a:off x="5857875" y="3636963"/>
            <a:ext cx="633413" cy="414337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2565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70763" y="3070225"/>
            <a:ext cx="766762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6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56363" y="3903663"/>
            <a:ext cx="28908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CuadroTexto"/>
          <p:cNvSpPr txBox="1">
            <a:spLocks noChangeAspect="1"/>
          </p:cNvSpPr>
          <p:nvPr/>
        </p:nvSpPr>
        <p:spPr>
          <a:xfrm>
            <a:off x="630238" y="1778530"/>
            <a:ext cx="2133267" cy="552572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anchor="ctr"/>
          <a:lstStyle/>
          <a:p>
            <a:pPr algn="ctr">
              <a:defRPr/>
            </a:pPr>
            <a:r>
              <a:rPr lang="es-ES_tradnl" sz="2000" b="1" dirty="0">
                <a:solidFill>
                  <a:schemeClr val="bg1"/>
                </a:solidFill>
              </a:rPr>
              <a:t>WEB SITE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4432848" y="4750330"/>
            <a:ext cx="4914353" cy="553742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anchor="ctr"/>
          <a:lstStyle/>
          <a:p>
            <a:pPr algn="ctr">
              <a:defRPr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0" name="39 CuadroTexto"/>
          <p:cNvSpPr txBox="1">
            <a:spLocks noChangeAspect="1"/>
          </p:cNvSpPr>
          <p:nvPr/>
        </p:nvSpPr>
        <p:spPr>
          <a:xfrm>
            <a:off x="2531375" y="4750330"/>
            <a:ext cx="1901473" cy="552572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41 CuadroTexto"/>
          <p:cNvSpPr txBox="1">
            <a:spLocks noChangeAspect="1"/>
          </p:cNvSpPr>
          <p:nvPr/>
        </p:nvSpPr>
        <p:spPr>
          <a:xfrm>
            <a:off x="630238" y="4750330"/>
            <a:ext cx="1909888" cy="552572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2579" name="28 Imagen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57963" y="4770438"/>
            <a:ext cx="10922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0" name="21 Imagen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19413" y="4856163"/>
            <a:ext cx="13192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1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11250" y="4775200"/>
            <a:ext cx="7508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43 Rectángulo redondeado"/>
          <p:cNvSpPr/>
          <p:nvPr/>
        </p:nvSpPr>
        <p:spPr>
          <a:xfrm>
            <a:off x="608380" y="84107"/>
            <a:ext cx="3759200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ITS 2.0 Interoperability CMS-TMS </a:t>
            </a:r>
          </a:p>
        </p:txBody>
      </p:sp>
      <p:pic>
        <p:nvPicPr>
          <p:cNvPr id="22585" name="42 Imagen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98575" y="4203700"/>
            <a:ext cx="4968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6" name="44 Imagen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330575" y="4197350"/>
            <a:ext cx="4968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7" name="45 Imagen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984750" y="2449513"/>
            <a:ext cx="4968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8" name="46 Imagen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681788" y="3216275"/>
            <a:ext cx="4968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9" name="47 Imagen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99463" y="3195638"/>
            <a:ext cx="4968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ITS 2.0 in CMS/TMS processing</a:t>
            </a:r>
            <a:endParaRPr lang="es-ES" smtClean="0"/>
          </a:p>
        </p:txBody>
      </p:sp>
      <p:pic>
        <p:nvPicPr>
          <p:cNvPr id="23554" name="Picture 2" descr="C:\Users\cweins\Desktop\I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38250"/>
            <a:ext cx="683260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1688" y="5029200"/>
            <a:ext cx="379730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6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5725" y="1227138"/>
            <a:ext cx="9175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 redondeado"/>
          <p:cNvSpPr/>
          <p:nvPr/>
        </p:nvSpPr>
        <p:spPr>
          <a:xfrm>
            <a:off x="608380" y="84107"/>
            <a:ext cx="3759200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/>
              <a:t>ITS 2.0 </a:t>
            </a:r>
            <a:r>
              <a:rPr lang="es-ES_tradnl" b="1" dirty="0" err="1"/>
              <a:t>Interoperability</a:t>
            </a:r>
            <a:r>
              <a:rPr lang="es-ES_tradnl" b="1" dirty="0"/>
              <a:t> CMS-TMS 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807119" y="-14748"/>
            <a:ext cx="2143125" cy="213360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495300" y="-234950"/>
            <a:ext cx="8915400" cy="2219325"/>
          </a:xfrm>
        </p:spPr>
        <p:txBody>
          <a:bodyPr/>
          <a:lstStyle/>
          <a:p>
            <a:pPr eaLnBrk="1" hangingPunct="1"/>
            <a:r>
              <a:rPr lang="en-GB" smtClean="0"/>
              <a:t>Some ITS 2.0 benefits (I)</a:t>
            </a:r>
          </a:p>
        </p:txBody>
      </p:sp>
      <p:sp>
        <p:nvSpPr>
          <p:cNvPr id="4301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ITS 2.0 increases both user’s control and automatic decision processes, allowing more “intelligence“ in the systems involved: </a:t>
            </a:r>
          </a:p>
          <a:p>
            <a:pPr lvl="1"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Translate</a:t>
            </a:r>
            <a:r>
              <a:rPr lang="en-US" sz="2400" dirty="0" smtClean="0"/>
              <a:t>: can be automatically or manually annotated. E.g. it allows not to add “non-translatable” terms in several specific glossaries or MT systems.</a:t>
            </a:r>
          </a:p>
          <a:p>
            <a:pPr lvl="1"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Localization Note</a:t>
            </a:r>
            <a:r>
              <a:rPr lang="en-US" sz="2400" dirty="0" smtClean="0"/>
              <a:t>: direct communication between webmasters, PMs and translators. When </a:t>
            </a:r>
            <a:r>
              <a:rPr lang="en-US" sz="2400" i="1" dirty="0" smtClean="0"/>
              <a:t>alert</a:t>
            </a:r>
            <a:r>
              <a:rPr lang="en-US" sz="2400" dirty="0" smtClean="0"/>
              <a:t> type, it can be used for triggering certain processes in the Translation Workflow.</a:t>
            </a:r>
          </a:p>
          <a:p>
            <a:pPr lvl="1"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Domain</a:t>
            </a:r>
            <a:r>
              <a:rPr lang="en-US" sz="2400" dirty="0" smtClean="0"/>
              <a:t>: automatic selection of CAT/MT terminology and dictionaries. Selection of Translation Memories by domains.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608380" y="84107"/>
            <a:ext cx="3759200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/>
              <a:t>ITS 2.0 </a:t>
            </a:r>
            <a:r>
              <a:rPr lang="es-ES_tradnl" b="1" dirty="0" err="1"/>
              <a:t>Interoperability</a:t>
            </a:r>
            <a:r>
              <a:rPr lang="es-ES_tradnl" b="1" dirty="0"/>
              <a:t> CMS-TMS </a:t>
            </a:r>
            <a:endParaRPr lang="en-US" b="1" dirty="0"/>
          </a:p>
        </p:txBody>
      </p:sp>
      <p:sp>
        <p:nvSpPr>
          <p:cNvPr id="10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5D6B8-997C-4448-B634-0906256CBFB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4584" name="1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5476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1630</Words>
  <Application>Microsoft Macintosh PowerPoint</Application>
  <PresentationFormat>A4-Papier (210x297 mm)</PresentationFormat>
  <Paragraphs>252</Paragraphs>
  <Slides>27</Slides>
  <Notes>10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9" baseType="lpstr">
      <vt:lpstr>Office Theme</vt:lpstr>
      <vt:lpstr>Excel.Sheet.8</vt:lpstr>
      <vt:lpstr>Business Benefits of ITS 2.0-Aware Interoperability CMS-TMS and  Online Multilingual Publishing System</vt:lpstr>
      <vt:lpstr>PowerPoint-Präsentation</vt:lpstr>
      <vt:lpstr>MLW-LT and ITS 2.0</vt:lpstr>
      <vt:lpstr>PowerPoint-Präsentation</vt:lpstr>
      <vt:lpstr>Use case: VDMA</vt:lpstr>
      <vt:lpstr>Use case: Scope</vt:lpstr>
      <vt:lpstr>High level flow</vt:lpstr>
      <vt:lpstr>ITS 2.0 in CMS/TMS processing</vt:lpstr>
      <vt:lpstr>Some ITS 2.0 benefits (I)</vt:lpstr>
      <vt:lpstr>Some ITS 2.0 benefits (II)</vt:lpstr>
      <vt:lpstr>ITS 2.0 impact</vt:lpstr>
      <vt:lpstr>Win-win business</vt:lpstr>
      <vt:lpstr>Business: Opportunities rise from needs</vt:lpstr>
      <vt:lpstr>PowerPoint-Präsentation</vt:lpstr>
      <vt:lpstr>Use case: the Spanish Tax Agency</vt:lpstr>
      <vt:lpstr>Use case: Scope</vt:lpstr>
      <vt:lpstr>Online MT System I18N</vt:lpstr>
      <vt:lpstr>ITS 2.0 in Online MT System I18N</vt:lpstr>
      <vt:lpstr>ITS 2.0 immediate benefits</vt:lpstr>
      <vt:lpstr>Shifting gears: New cost structure</vt:lpstr>
      <vt:lpstr>MLW-LT Online MT Business Case</vt:lpstr>
      <vt:lpstr>Business: Opportunities rise from needs</vt:lpstr>
      <vt:lpstr>PowerPoint-Präsentation</vt:lpstr>
      <vt:lpstr>PowerPoint-Präsentation</vt:lpstr>
      <vt:lpstr>Transversal View of Multilingual Web</vt:lpstr>
      <vt:lpstr>The Multilingual Web Server</vt:lpstr>
      <vt:lpstr> Thank you!   pedro.diez@linguaserve.com</vt:lpstr>
    </vt:vector>
  </TitlesOfParts>
  <Company>Linguaserve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MLW-LT Online MT System</dc:subject>
  <dc:creator>Pedro L. Díez Orzas</dc:creator>
  <cp:keywords>Machine Translation, MultilingualWeb</cp:keywords>
  <cp:lastModifiedBy>Felix Sasaki lokaler Adminaccount</cp:lastModifiedBy>
  <cp:revision>168</cp:revision>
  <cp:lastPrinted>2013-03-08T17:05:04Z</cp:lastPrinted>
  <dcterms:created xsi:type="dcterms:W3CDTF">2012-12-03T11:51:30Z</dcterms:created>
  <dcterms:modified xsi:type="dcterms:W3CDTF">2013-09-18T20:45:03Z</dcterms:modified>
</cp:coreProperties>
</file>