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57" r:id="rId5"/>
    <p:sldId id="263" r:id="rId6"/>
    <p:sldId id="262" r:id="rId7"/>
    <p:sldId id="264" r:id="rId8"/>
    <p:sldId id="261" r:id="rId9"/>
    <p:sldId id="258" r:id="rId10"/>
    <p:sldId id="266" r:id="rId11"/>
    <p:sldId id="267" r:id="rId12"/>
    <p:sldId id="265" r:id="rId13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004" y="-89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F006-5E32-4CC3-A15D-0CCCFB74EA2F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1EE-264F-41E1-9629-A2D8DAD7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069323" y="538670"/>
            <a:ext cx="1672258" cy="1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71681" y="6281003"/>
            <a:ext cx="644743" cy="4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 Analytics in ITS 2.0: Annotation of Named Entities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Tadej</a:t>
            </a:r>
            <a:r>
              <a:rPr lang="sl-SI" dirty="0" smtClean="0">
                <a:solidFill>
                  <a:schemeClr val="bg1"/>
                </a:solidFill>
              </a:rPr>
              <a:t> Štajner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Jožef Stefan Institute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Analysis data category can’t represent stand-off annotations, so only one layer can be done</a:t>
            </a:r>
          </a:p>
          <a:p>
            <a:r>
              <a:rPr lang="en-US" dirty="0" smtClean="0"/>
              <a:t>Support for the domain data category via text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26571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itself, it’s infrastructure that indirectly supports business cases by supporting other technical scenarios</a:t>
            </a:r>
          </a:p>
          <a:p>
            <a:r>
              <a:rPr lang="en-US" dirty="0" smtClean="0"/>
              <a:t>[Clemens:] Having metadata saves time,</a:t>
            </a:r>
          </a:p>
          <a:p>
            <a:pPr lvl="1"/>
            <a:r>
              <a:rPr lang="en-US" dirty="0" smtClean="0"/>
              <a:t> producing it automatically can compound the savings</a:t>
            </a:r>
          </a:p>
          <a:p>
            <a:r>
              <a:rPr lang="en-US" dirty="0" smtClean="0"/>
              <a:t>[XLIFF roundtrip:] Human as well as machine consumption of this metadata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http://enycher.ijs.si/mlw/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2" y="2570164"/>
            <a:ext cx="8762456" cy="29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Translating proper names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/>
              <a:t>can be problematic for statistical MT </a:t>
            </a:r>
            <a:r>
              <a:rPr lang="en-US" dirty="0" smtClean="0"/>
              <a:t>systems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5" y="2219493"/>
            <a:ext cx="78009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 depends </a:t>
            </a:r>
            <a:r>
              <a:rPr lang="en-US" dirty="0" smtClean="0"/>
              <a:t>on source and target language:</a:t>
            </a:r>
          </a:p>
          <a:p>
            <a:pPr lvl="1"/>
            <a:r>
              <a:rPr lang="en-US" dirty="0" smtClean="0"/>
              <a:t>There are specific rules to translate (or transliterate) particular proper names or concepts</a:t>
            </a:r>
          </a:p>
          <a:p>
            <a:pPr lvl="1"/>
            <a:r>
              <a:rPr lang="en-US" dirty="0" smtClean="0"/>
              <a:t>Sometimes, they should not even be translated </a:t>
            </a:r>
          </a:p>
          <a:p>
            <a:r>
              <a:rPr lang="en-US" dirty="0" smtClean="0"/>
              <a:t>Solution: </a:t>
            </a:r>
            <a:r>
              <a:rPr lang="en-US" b="1" dirty="0" smtClean="0"/>
              <a:t>figure out what </a:t>
            </a:r>
            <a:r>
              <a:rPr lang="en-US" b="1" dirty="0" smtClean="0"/>
              <a:t>is </a:t>
            </a:r>
            <a:r>
              <a:rPr lang="en-US" b="1" dirty="0" smtClean="0"/>
              <a:t>actually being mentioned and see if any existing translated expression exists for that </a:t>
            </a:r>
            <a:r>
              <a:rPr lang="en-US" b="1" dirty="0" smtClean="0"/>
              <a:t>entity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Motivation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57250" indent="-857250"/>
            <a:r>
              <a:rPr lang="en-US" sz="3600" dirty="0" smtClean="0"/>
              <a:t>L</a:t>
            </a:r>
            <a:r>
              <a:rPr lang="sl-SI" sz="3600" dirty="0" smtClean="0"/>
              <a:t>ocalization of</a:t>
            </a:r>
            <a:r>
              <a:rPr lang="en-US" sz="3600" dirty="0" smtClean="0"/>
              <a:t> </a:t>
            </a:r>
            <a:r>
              <a:rPr lang="sl-SI" sz="3600" dirty="0" smtClean="0"/>
              <a:t>proper names:</a:t>
            </a:r>
          </a:p>
          <a:p>
            <a:pPr marL="1276204" lvl="1" indent="-857250"/>
            <a:r>
              <a:rPr lang="en-US" sz="3200" dirty="0" smtClean="0"/>
              <a:t>personal </a:t>
            </a:r>
            <a:r>
              <a:rPr lang="en-US" sz="3200" dirty="0"/>
              <a:t>names, product names, or geographic names, chemical compounds, protein names</a:t>
            </a:r>
            <a:br>
              <a:rPr lang="en-US" sz="3200" dirty="0"/>
            </a:br>
            <a:endParaRPr lang="en-US" sz="3200" dirty="0"/>
          </a:p>
          <a:p>
            <a:pPr marL="857250" indent="-857250"/>
            <a:r>
              <a:rPr lang="en-US" sz="3600" dirty="0" smtClean="0"/>
              <a:t>Names can appear without sufficient context:</a:t>
            </a:r>
          </a:p>
          <a:p>
            <a:pPr marL="1276204" lvl="1" indent="-857250"/>
            <a:r>
              <a:rPr lang="en-US" sz="3200" dirty="0" smtClean="0"/>
              <a:t>we </a:t>
            </a:r>
            <a:r>
              <a:rPr lang="en-US" sz="3200" dirty="0"/>
              <a:t>can use </a:t>
            </a:r>
            <a:r>
              <a:rPr lang="en-US" sz="3200" dirty="0" smtClean="0"/>
              <a:t>ITS2.0 Text Analysis annotations </a:t>
            </a:r>
            <a:r>
              <a:rPr lang="en-US" sz="3200" dirty="0"/>
              <a:t>to provide </a:t>
            </a:r>
            <a:r>
              <a:rPr lang="en-US" sz="3200" dirty="0" smtClean="0"/>
              <a:t>context for </a:t>
            </a:r>
            <a:r>
              <a:rPr lang="en-US" sz="3200" dirty="0"/>
              <a:t>ambiguous content. </a:t>
            </a:r>
            <a:br>
              <a:rPr lang="en-US" sz="3200" dirty="0"/>
            </a:b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ITS2.0 Text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text analysis agents that enhance </a:t>
            </a:r>
            <a:r>
              <a:rPr lang="en-US" dirty="0"/>
              <a:t>content by suggesting or identifying </a:t>
            </a:r>
            <a:r>
              <a:rPr lang="en-US" dirty="0" smtClean="0"/>
              <a:t>concepts, identities, identified by IRIs.</a:t>
            </a:r>
          </a:p>
          <a:p>
            <a:r>
              <a:rPr lang="en-US" dirty="0"/>
              <a:t>The data category provides three pieces of information: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onfidence</a:t>
            </a:r>
          </a:p>
          <a:p>
            <a:pPr lvl="1"/>
            <a:r>
              <a:rPr lang="en-US" dirty="0" smtClean="0"/>
              <a:t>entity </a:t>
            </a:r>
            <a:r>
              <a:rPr lang="en-US" dirty="0"/>
              <a:t>type/concept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entity/concept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ITS2.0 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&lt;div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its-annotators-ref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text-analysis|http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://enrycher.ijs.si/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mlw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toolinfo.xml#enrycher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&lt;span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its-ta-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ident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-ref="http://dbpedia.org/resource/Dublin"</a:t>
            </a:r>
          </a:p>
          <a:p>
            <a:pPr marL="0" indent="0"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   its-ta-class-ref="http://schema.org/Place"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&gt;Dublin&lt;/span&gt; is the &lt;span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its-ta-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ident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-ref="http://purl.org/vocabularies/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princeton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/wn30/synset-capital-noun-3.rdf"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&gt;capital&lt;/span&gt; of &lt;span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its-ta-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ident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-ref="http://dbpedia.org/resource/Ireland"</a:t>
            </a:r>
          </a:p>
          <a:p>
            <a:pPr marL="0" indent="0"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   its-ta-class-ref="http://schema.org/Place"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&gt;Ireland&lt;/span&gt;.</a:t>
            </a:r>
          </a:p>
          <a:p>
            <a:pPr marL="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&lt;/div&gt;</a:t>
            </a:r>
          </a:p>
          <a:p>
            <a:pPr marL="0" indent="0"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these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NLP Techniques</a:t>
            </a:r>
          </a:p>
          <a:p>
            <a:pPr lvl="1"/>
            <a:r>
              <a:rPr lang="en-US" dirty="0" smtClean="0"/>
              <a:t>Named entity extraction &amp; disambiguation</a:t>
            </a:r>
          </a:p>
          <a:p>
            <a:pPr lvl="1"/>
            <a:r>
              <a:rPr lang="en-US" dirty="0" smtClean="0"/>
              <a:t>Word sense disambiguation</a:t>
            </a:r>
          </a:p>
          <a:p>
            <a:r>
              <a:rPr lang="en-US" dirty="0" smtClean="0"/>
              <a:t>Manual annotation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disambiguation</a:t>
            </a:r>
            <a:endParaRPr lang="sl-SI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1" y="1301262"/>
            <a:ext cx="9207268" cy="44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79525" y="1459468"/>
            <a:ext cx="1568450" cy="38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6550" y="5517132"/>
            <a:ext cx="825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7950" y="4587853"/>
            <a:ext cx="9080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Entity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0400" y="5383796"/>
            <a:ext cx="1238250" cy="1020725"/>
            <a:chOff x="609600" y="5383796"/>
            <a:chExt cx="1143000" cy="1020725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6019800"/>
              <a:ext cx="1143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Mention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 bwMode="auto">
            <a:xfrm flipV="1">
              <a:off x="1181100" y="5383796"/>
              <a:ext cx="571500" cy="636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5" name="Straight Arrow Connector 14"/>
          <p:cNvCxnSpPr/>
          <p:nvPr/>
        </p:nvCxnSpPr>
        <p:spPr bwMode="auto">
          <a:xfrm flipH="1" flipV="1">
            <a:off x="6934200" y="5105400"/>
            <a:ext cx="165100" cy="411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0"/>
          </p:cNvCxnSpPr>
          <p:nvPr/>
        </p:nvCxnSpPr>
        <p:spPr bwMode="auto">
          <a:xfrm flipH="1" flipV="1">
            <a:off x="8997951" y="4191002"/>
            <a:ext cx="454024" cy="396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17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600" dirty="0"/>
              <a:t>Informing a human agent </a:t>
            </a:r>
            <a:r>
              <a:rPr lang="en-US" sz="3600" dirty="0" smtClean="0"/>
              <a:t>(i.e. translator) </a:t>
            </a:r>
            <a:r>
              <a:rPr lang="en-US" sz="3600" dirty="0"/>
              <a:t>that a certain fragment of </a:t>
            </a:r>
            <a:r>
              <a:rPr lang="en-US" sz="3600" dirty="0" smtClean="0"/>
              <a:t>text is </a:t>
            </a:r>
            <a:r>
              <a:rPr lang="en-US" sz="3600" dirty="0"/>
              <a:t>subject to follow specific translation </a:t>
            </a:r>
            <a:r>
              <a:rPr lang="en-US" sz="3600" dirty="0" smtClean="0"/>
              <a:t>rules: [this is taken up in OKAPI and the XLIFF generation]</a:t>
            </a:r>
          </a:p>
          <a:p>
            <a:pPr lvl="1"/>
            <a:r>
              <a:rPr lang="en-US" sz="3200" dirty="0" smtClean="0"/>
              <a:t>proper names</a:t>
            </a:r>
          </a:p>
          <a:p>
            <a:pPr lvl="1"/>
            <a:r>
              <a:rPr lang="en-US" sz="3200" dirty="0" smtClean="0"/>
              <a:t>officially </a:t>
            </a:r>
            <a:r>
              <a:rPr lang="en-US" sz="3200" dirty="0"/>
              <a:t>regulated translations.</a:t>
            </a:r>
          </a:p>
          <a:p>
            <a:pPr lvl="0"/>
            <a:r>
              <a:rPr lang="en-US" sz="3600" dirty="0"/>
              <a:t>Informing software agent </a:t>
            </a:r>
            <a:r>
              <a:rPr lang="en-US" sz="3600" dirty="0" smtClean="0"/>
              <a:t>(i.e. CMS) about </a:t>
            </a:r>
            <a:r>
              <a:rPr lang="en-US" sz="3600" dirty="0"/>
              <a:t>the conceptual type of a textual entity in order to enable special </a:t>
            </a:r>
            <a:r>
              <a:rPr lang="en-US" sz="3600" dirty="0" smtClean="0"/>
              <a:t>processing or indexing;</a:t>
            </a:r>
          </a:p>
          <a:p>
            <a:pPr lvl="1"/>
            <a:r>
              <a:rPr lang="en-US" sz="3200" dirty="0" smtClean="0"/>
              <a:t>geographic names</a:t>
            </a:r>
          </a:p>
          <a:p>
            <a:pPr lvl="1"/>
            <a:r>
              <a:rPr lang="en-US" sz="3200" dirty="0" smtClean="0"/>
              <a:t>personal names</a:t>
            </a:r>
          </a:p>
          <a:p>
            <a:pPr lvl="1"/>
            <a:r>
              <a:rPr lang="en-US" sz="3200" dirty="0" smtClean="0"/>
              <a:t>product names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hemical compounds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56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-template-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slides-template-v1</Template>
  <TotalTime>7537</TotalTime>
  <Words>389</Words>
  <Application>Microsoft Office PowerPoint</Application>
  <PresentationFormat>A4 Paper (210x297 mm)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slides-template-v1</vt:lpstr>
      <vt:lpstr>Text Analytics in ITS 2.0: Annotation of Named Entities</vt:lpstr>
      <vt:lpstr>Motivation</vt:lpstr>
      <vt:lpstr>Motivation (2)</vt:lpstr>
      <vt:lpstr>Motivation (3)</vt:lpstr>
      <vt:lpstr>ITS2.0 Text Analysis</vt:lpstr>
      <vt:lpstr>ITS2.0 Text Analysis</vt:lpstr>
      <vt:lpstr>Producing these annotations</vt:lpstr>
      <vt:lpstr>Named entity disambiguation</vt:lpstr>
      <vt:lpstr>Use cases</vt:lpstr>
      <vt:lpstr>Open issues</vt:lpstr>
      <vt:lpstr>Business case</vt:lpstr>
      <vt:lpstr>Demo</vt:lpstr>
    </vt:vector>
  </TitlesOfParts>
  <Company>IJS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Analytics in ITS 2.0: Annotation of Named Entities</dc:title>
  <dc:creator>Tadej Štajner</dc:creator>
  <cp:lastModifiedBy>Tadej Štajner</cp:lastModifiedBy>
  <cp:revision>6</cp:revision>
  <dcterms:created xsi:type="dcterms:W3CDTF">2013-03-01T13:19:21Z</dcterms:created>
  <dcterms:modified xsi:type="dcterms:W3CDTF">2013-03-06T18:57:03Z</dcterms:modified>
</cp:coreProperties>
</file>