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95" r:id="rId3"/>
    <p:sldId id="307" r:id="rId4"/>
    <p:sldId id="306" r:id="rId5"/>
    <p:sldId id="325" r:id="rId6"/>
    <p:sldId id="326" r:id="rId7"/>
    <p:sldId id="328" r:id="rId8"/>
    <p:sldId id="331" r:id="rId9"/>
    <p:sldId id="332" r:id="rId10"/>
    <p:sldId id="319" r:id="rId11"/>
    <p:sldId id="339" r:id="rId12"/>
    <p:sldId id="308" r:id="rId13"/>
    <p:sldId id="333" r:id="rId14"/>
    <p:sldId id="338" r:id="rId15"/>
    <p:sldId id="334" r:id="rId16"/>
    <p:sldId id="335" r:id="rId17"/>
    <p:sldId id="336" r:id="rId18"/>
    <p:sldId id="337" r:id="rId19"/>
    <p:sldId id="317"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521" autoAdjust="0"/>
    <p:restoredTop sz="82437" autoAdjust="0"/>
  </p:normalViewPr>
  <p:slideViewPr>
    <p:cSldViewPr snapToGrid="0" snapToObjects="1" showGuides="1">
      <p:cViewPr>
        <p:scale>
          <a:sx n="100" d="100"/>
          <a:sy n="100" d="100"/>
        </p:scale>
        <p:origin x="-1792" y="-112"/>
      </p:cViewPr>
      <p:guideLst>
        <p:guide orient="horz" pos="1803"/>
        <p:guide pos="19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D8C3C2F-5CC3-4878-BD21-EB9E47E09090}" type="datetimeFigureOut">
              <a:rPr lang="en-GB" smtClean="0"/>
              <a:t>11/06/2013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13C907-ECB8-4CB8-85EF-75F25A916563}" type="slidenum">
              <a:rPr lang="en-GB" smtClean="0"/>
              <a:t>‹#›</a:t>
            </a:fld>
            <a:endParaRPr lang="en-GB"/>
          </a:p>
        </p:txBody>
      </p:sp>
    </p:spTree>
    <p:extLst>
      <p:ext uri="{BB962C8B-B14F-4D97-AF65-F5344CB8AC3E}">
        <p14:creationId xmlns:p14="http://schemas.microsoft.com/office/powerpoint/2010/main" val="370186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23554" name="Rectangle 2"/>
          <p:cNvSpPr>
            <a:spLocks noGrp="1" noChangeArrowheads="1"/>
          </p:cNvSpPr>
          <p:nvPr>
            <p:ph type="body" idx="1"/>
          </p:nvPr>
        </p:nvSpPr>
        <p:spPr bwMode="auto">
          <a:xfrm>
            <a:off x="679768" y="4715153"/>
            <a:ext cx="5438140" cy="4466987"/>
          </a:xfrm>
          <a:prstGeom prst="rect">
            <a:avLst/>
          </a:prstGeom>
          <a:noFill/>
          <a:ln>
            <a:miter lim="800000"/>
            <a:headEnd/>
            <a:tailEnd/>
          </a:ln>
        </p:spPr>
        <p:txBody>
          <a:bodyPr/>
          <a:lstStyle/>
          <a:p>
            <a:r>
              <a:rPr lang="en-US" sz="2200" dirty="0">
                <a:latin typeface="Lucida Grande" charset="0"/>
                <a:ea typeface="Lucida Grande" charset="0"/>
                <a:cs typeface="Lucida Grande" charset="0"/>
                <a:sym typeface="Lucida Grande" charset="0"/>
              </a:rPr>
              <a:t>There has long been a quest to attach meaning to the content on the web, of the sort that can be used by machines, as well as people. If we can disambiguate the nasty conceptual mess that we navigate, we can make computers do more work for us, we can link knowledge together and maybe see some interesting results. </a:t>
            </a:r>
          </a:p>
          <a:p>
            <a:endParaRPr lang="en-US" sz="2200" dirty="0">
              <a:latin typeface="Lucida Grande" charset="0"/>
              <a:ea typeface="Lucida Grande" charset="0"/>
              <a:cs typeface="Lucida Grande" charset="0"/>
              <a:sym typeface="Lucida Grande" charset="0"/>
            </a:endParaRPr>
          </a:p>
          <a:p>
            <a:r>
              <a:rPr lang="en-US" sz="2200" dirty="0">
                <a:latin typeface="Lucida Grande" charset="0"/>
                <a:ea typeface="Lucida Grande" charset="0"/>
                <a:cs typeface="Lucida Grande" charset="0"/>
                <a:sym typeface="Lucida Grande" charset="0"/>
              </a:rPr>
              <a:t>This is the Semantic ‘Layer Cake’, which shows the key technologies which are supposed to participate in the creation of the Semantic Web. Over the years, the boxes nearer the top have divided and been filled with technologies.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33794" name="Rectangle 2"/>
          <p:cNvSpPr>
            <a:spLocks noGrp="1" noChangeArrowheads="1"/>
          </p:cNvSpPr>
          <p:nvPr>
            <p:ph type="body" idx="1"/>
          </p:nvPr>
        </p:nvSpPr>
        <p:spPr bwMode="auto">
          <a:xfrm>
            <a:off x="679768" y="4715153"/>
            <a:ext cx="5438140" cy="4466987"/>
          </a:xfrm>
          <a:prstGeom prst="rect">
            <a:avLst/>
          </a:prstGeom>
          <a:noFill/>
          <a:ln>
            <a:miter lim="800000"/>
            <a:headEnd/>
            <a:tailEnd/>
          </a:ln>
        </p:spPr>
        <p:txBody>
          <a:bodyPr/>
          <a:lstStyle/>
          <a:p>
            <a:r>
              <a:rPr lang="en-US" sz="2200">
                <a:latin typeface="Lucida Grande" charset="0"/>
                <a:ea typeface="Lucida Grande" charset="0"/>
                <a:cs typeface="Lucida Grande" charset="0"/>
                <a:sym typeface="Lucida Grande" charset="0"/>
              </a:rPr>
              <a:t>The key take home from this is that we can identify things, and we can identify labelled parts of things. That’s RDF in a nutshell.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91BF0-0C4F-454B-B318-BC2886217E52}" type="slidenum">
              <a:rPr lang="en-GB"/>
              <a:pPr/>
              <a:t>8</a:t>
            </a:fld>
            <a:endParaRPr lang="en-GB"/>
          </a:p>
        </p:txBody>
      </p:sp>
      <p:sp>
        <p:nvSpPr>
          <p:cNvPr id="33794" name="Rectangle 2"/>
          <p:cNvSpPr>
            <a:spLocks noGrp="1" noRot="1" noChangeAspect="1" noChangeArrowheads="1" noTextEdit="1"/>
          </p:cNvSpPr>
          <p:nvPr>
            <p:ph type="sldImg"/>
          </p:nvPr>
        </p:nvSpPr>
        <p:spPr>
          <a:xfrm>
            <a:off x="-57150" y="508000"/>
            <a:ext cx="3232150" cy="2424113"/>
          </a:xfrm>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a:xfrm>
            <a:off x="0" y="2931462"/>
            <a:ext cx="6797675" cy="656605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C535D6-D92E-4740-BF73-308146527825}" type="slidenum">
              <a:rPr lang="en-GB"/>
              <a:pPr/>
              <a:t>9</a:t>
            </a:fld>
            <a:endParaRPr lang="en-GB"/>
          </a:p>
        </p:txBody>
      </p:sp>
      <p:sp>
        <p:nvSpPr>
          <p:cNvPr id="35842" name="Rectangle 2"/>
          <p:cNvSpPr>
            <a:spLocks noGrp="1" noRot="1" noChangeAspect="1" noChangeArrowheads="1" noTextEdit="1"/>
          </p:cNvSpPr>
          <p:nvPr>
            <p:ph type="sldImg"/>
          </p:nvPr>
        </p:nvSpPr>
        <p:spPr>
          <a:xfrm>
            <a:off x="-57150" y="508000"/>
            <a:ext cx="3232150" cy="2424113"/>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a:xfrm>
            <a:off x="0" y="2931462"/>
            <a:ext cx="6797675" cy="656605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 Id="rId3"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NGL silhouettes Purple.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640" y="1423431"/>
            <a:ext cx="7782560" cy="2877664"/>
          </a:xfrm>
          <a:prstGeom prst="rect">
            <a:avLst/>
          </a:prstGeom>
        </p:spPr>
      </p:pic>
      <p:sp>
        <p:nvSpPr>
          <p:cNvPr id="2" name="Title 1"/>
          <p:cNvSpPr>
            <a:spLocks noGrp="1"/>
          </p:cNvSpPr>
          <p:nvPr>
            <p:ph type="ctrTitle"/>
          </p:nvPr>
        </p:nvSpPr>
        <p:spPr>
          <a:xfrm>
            <a:off x="685800" y="4419420"/>
            <a:ext cx="7772400" cy="757840"/>
          </a:xfrm>
          <a:prstGeom prst="rect">
            <a:avLst/>
          </a:prstGeom>
        </p:spPr>
        <p:txBody>
          <a:bodyPr/>
          <a:lstStyle>
            <a:lvl1pPr>
              <a:defRPr>
                <a:solidFill>
                  <a:schemeClr val="tx2"/>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357451"/>
            <a:ext cx="6400800" cy="687826"/>
          </a:xfrm>
          <a:prstGeom prst="rect">
            <a:avLst/>
          </a:prstGeom>
        </p:spPr>
        <p:txBody>
          <a:bodyPr/>
          <a:lstStyle>
            <a:lvl1pPr marL="0" indent="0" algn="ctr">
              <a:buNone/>
              <a:defRPr>
                <a:solidFill>
                  <a:schemeClr val="bg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GL-logoII.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25414" y="374969"/>
            <a:ext cx="2693171" cy="929273"/>
          </a:xfrm>
          <a:prstGeom prst="rect">
            <a:avLst/>
          </a:prstGeom>
        </p:spPr>
      </p:pic>
    </p:spTree>
    <p:extLst>
      <p:ext uri="{BB962C8B-B14F-4D97-AF65-F5344CB8AC3E}">
        <p14:creationId xmlns:p14="http://schemas.microsoft.com/office/powerpoint/2010/main" val="365900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698" y="469356"/>
            <a:ext cx="6756101" cy="652062"/>
          </a:xfrm>
          <a:prstGeom prst="rect">
            <a:avLst/>
          </a:prstGeom>
        </p:spPr>
        <p:txBody>
          <a:bodyPr/>
          <a:lstStyle>
            <a:lvl1pPr algn="l">
              <a:defRPr sz="4000">
                <a:solidFill>
                  <a:schemeClr val="tx2">
                    <a:lumMod val="90000"/>
                    <a:lumOff val="10000"/>
                  </a:schemeClr>
                </a:solidFill>
              </a:defRPr>
            </a:lvl1pPr>
          </a:lstStyle>
          <a:p>
            <a:r>
              <a:rPr lang="en-GB" noProof="0" smtClean="0"/>
              <a:t>Click to edit Master title style</a:t>
            </a:r>
            <a:endParaRPr lang="en-GB" noProof="0"/>
          </a:p>
        </p:txBody>
      </p:sp>
      <p:sp>
        <p:nvSpPr>
          <p:cNvPr id="3" name="Content Placeholder 2"/>
          <p:cNvSpPr>
            <a:spLocks noGrp="1"/>
          </p:cNvSpPr>
          <p:nvPr>
            <p:ph idx="1"/>
          </p:nvPr>
        </p:nvSpPr>
        <p:spPr>
          <a:xfrm>
            <a:off x="1930698" y="1287081"/>
            <a:ext cx="6756101" cy="4839081"/>
          </a:xfrm>
          <a:prstGeom prst="rect">
            <a:avLst/>
          </a:prstGeom>
        </p:spPr>
        <p:txBody>
          <a:bodyPr/>
          <a:lstStyle>
            <a:lvl1pPr>
              <a:defRPr sz="2800">
                <a:solidFill>
                  <a:schemeClr val="tx2"/>
                </a:solidFill>
              </a:defRPr>
            </a:lvl1pPr>
            <a:lvl2pPr>
              <a:defRPr sz="2400">
                <a:solidFill>
                  <a:schemeClr val="bg2"/>
                </a:solidFill>
              </a:defRPr>
            </a:lvl2pPr>
            <a:lvl3pPr>
              <a:defRPr sz="2000">
                <a:solidFill>
                  <a:schemeClr val="bg2"/>
                </a:solidFill>
              </a:defRPr>
            </a:lvl3pPr>
            <a:lvl4pPr>
              <a:defRPr>
                <a:solidFill>
                  <a:schemeClr val="bg2"/>
                </a:solidFill>
              </a:defRPr>
            </a:lvl4pPr>
            <a:lvl5pPr>
              <a:defRPr>
                <a:solidFill>
                  <a:schemeClr val="bg2"/>
                </a:solidFill>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pic>
        <p:nvPicPr>
          <p:cNvPr id="7" name="Picture 6" descr="CNGL-logoII.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563" y="469356"/>
            <a:ext cx="1192091" cy="411328"/>
          </a:xfrm>
          <a:prstGeom prst="rect">
            <a:avLst/>
          </a:prstGeom>
        </p:spPr>
      </p:pic>
    </p:spTree>
    <p:extLst>
      <p:ext uri="{BB962C8B-B14F-4D97-AF65-F5344CB8AC3E}">
        <p14:creationId xmlns:p14="http://schemas.microsoft.com/office/powerpoint/2010/main" val="4164142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5512A-8D97-5347-A19D-E0433CD91015}" type="datetimeFigureOut">
              <a:rPr lang="en-US" smtClean="0"/>
              <a:t>11/06/2013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D614F-9760-F945-BBFA-FC542226CAC0}" type="slidenum">
              <a:rPr lang="en-US" smtClean="0"/>
              <a:t>‹#›</a:t>
            </a:fld>
            <a:endParaRPr lang="en-US"/>
          </a:p>
        </p:txBody>
      </p:sp>
      <p:pic>
        <p:nvPicPr>
          <p:cNvPr id="9" name="Picture 8" descr="Unis.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44990"/>
            <a:ext cx="9144000" cy="513010"/>
          </a:xfrm>
          <a:prstGeom prst="rect">
            <a:avLst/>
          </a:prstGeom>
        </p:spPr>
      </p:pic>
      <p:pic>
        <p:nvPicPr>
          <p:cNvPr id="10" name="Picture 9" descr="Top.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2905"/>
            <a:ext cx="9144000" cy="120128"/>
          </a:xfrm>
          <a:prstGeom prst="rect">
            <a:avLst/>
          </a:prstGeom>
        </p:spPr>
      </p:pic>
    </p:spTree>
    <p:extLst>
      <p:ext uri="{BB962C8B-B14F-4D97-AF65-F5344CB8AC3E}">
        <p14:creationId xmlns:p14="http://schemas.microsoft.com/office/powerpoint/2010/main" val="275567134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hyperlink" Target="mailto:Dominic.Jones@scss.tcd.i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hyperlink" Target="http://www.w3.org/TR/its20/" TargetMode="External"/><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ersistence.uni-leipzig.org/nlp2r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www.w3.org/2005/11/its/rdf-content/its-rdf.html" TargetMode="External"/><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hyperlink" Target="http://openprovenance.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3.org/TR/its2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www.w3.org/community/bpmlod/" TargetMode="External"/><Relationship Id="rId4" Type="http://schemas.openxmlformats.org/officeDocument/2006/relationships/hyperlink" Target="http://www.cngl.ie/research/research-areas/interoperability-and-analytics/" TargetMode="External"/><Relationship Id="rId5" Type="http://schemas.openxmlformats.org/officeDocument/2006/relationships/hyperlink" Target="mailto:Dominic.Jones@scss.tcd.ie" TargetMode="External"/><Relationship Id="rId6" Type="http://schemas.openxmlformats.org/officeDocument/2006/relationships/hyperlink" Target="mailto:Dave.Lewis@scss.tcd.ie" TargetMode="External"/><Relationship Id="rId7" Type="http://schemas.openxmlformats.org/officeDocument/2006/relationships/hyperlink" Target="mailto:hellmann@informatik.uni-leipzig.de" TargetMode="External"/><Relationship Id="rId1" Type="http://schemas.openxmlformats.org/officeDocument/2006/relationships/slideLayout" Target="../slideLayouts/slideLayout2.xml"/><Relationship Id="rId2" Type="http://schemas.openxmlformats.org/officeDocument/2006/relationships/hyperlink" Target="http://www.w3.org/International/multilingualweb/l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hyperlink" Target="http://www.w3.org/TR/its20/" TargetMode="External"/><Relationship Id="rId8"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esearch.talis.com/2005/rdf-intr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research.talis.com/2005/rdf-intro/"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139" y="4078656"/>
            <a:ext cx="8749903" cy="722796"/>
          </a:xfrm>
        </p:spPr>
        <p:txBody>
          <a:bodyPr/>
          <a:lstStyle/>
          <a:p>
            <a:r>
              <a:rPr lang="en-US" sz="3200" dirty="0" smtClean="0"/>
              <a:t>ITS </a:t>
            </a:r>
            <a:r>
              <a:rPr lang="en-US" sz="3200" dirty="0"/>
              <a:t>2.0 Ontology: Integrating ITS in RDF, NIF and the PROV ontology</a:t>
            </a:r>
          </a:p>
        </p:txBody>
      </p:sp>
      <p:pic>
        <p:nvPicPr>
          <p:cNvPr id="3" name="Picture 2"/>
          <p:cNvPicPr>
            <a:picLocks noChangeAspect="1"/>
          </p:cNvPicPr>
          <p:nvPr/>
        </p:nvPicPr>
        <p:blipFill>
          <a:blip r:embed="rId2"/>
          <a:stretch>
            <a:fillRect/>
          </a:stretch>
        </p:blipFill>
        <p:spPr>
          <a:xfrm>
            <a:off x="6159500" y="310295"/>
            <a:ext cx="1073150" cy="949690"/>
          </a:xfrm>
          <a:prstGeom prst="rect">
            <a:avLst/>
          </a:prstGeom>
        </p:spPr>
      </p:pic>
      <p:sp>
        <p:nvSpPr>
          <p:cNvPr id="4" name="Rectangle 3"/>
          <p:cNvSpPr/>
          <p:nvPr/>
        </p:nvSpPr>
        <p:spPr>
          <a:xfrm>
            <a:off x="153171" y="5199054"/>
            <a:ext cx="8769050" cy="923330"/>
          </a:xfrm>
          <a:prstGeom prst="rect">
            <a:avLst/>
          </a:prstGeom>
        </p:spPr>
        <p:txBody>
          <a:bodyPr wrap="square">
            <a:spAutoFit/>
          </a:bodyPr>
          <a:lstStyle/>
          <a:p>
            <a:pPr algn="ctr"/>
            <a:r>
              <a:rPr lang="en-US" dirty="0" smtClean="0"/>
              <a:t>Leroy Finn, </a:t>
            </a:r>
            <a:r>
              <a:rPr lang="en-US" dirty="0"/>
              <a:t>Dave Lewis, Sebastian Hellman, Felix Sasaki and Dominic </a:t>
            </a:r>
            <a:r>
              <a:rPr lang="en-US" dirty="0" smtClean="0"/>
              <a:t>Jones</a:t>
            </a:r>
          </a:p>
          <a:p>
            <a:pPr algn="ctr"/>
            <a:r>
              <a:rPr lang="en-US" dirty="0" smtClean="0"/>
              <a:t>Presented by </a:t>
            </a:r>
            <a:r>
              <a:rPr lang="en-US" dirty="0" smtClean="0">
                <a:hlinkClick r:id="rId3"/>
              </a:rPr>
              <a:t>Dominic.Jones@scss.tcd.ie</a:t>
            </a:r>
            <a:endParaRPr lang="en-US" dirty="0" smtClean="0"/>
          </a:p>
          <a:p>
            <a:pPr algn="ctr"/>
            <a:r>
              <a:rPr lang="en-US" dirty="0" smtClean="0"/>
              <a:t>Trinity College Dublin, Ireland.</a:t>
            </a:r>
            <a:endParaRPr lang="en-US" dirty="0"/>
          </a:p>
        </p:txBody>
      </p:sp>
      <p:pic>
        <p:nvPicPr>
          <p:cNvPr id="5" name="Picture 4"/>
          <p:cNvPicPr>
            <a:picLocks noChangeAspect="1"/>
          </p:cNvPicPr>
          <p:nvPr/>
        </p:nvPicPr>
        <p:blipFill>
          <a:blip r:embed="rId2"/>
          <a:stretch>
            <a:fillRect/>
          </a:stretch>
        </p:blipFill>
        <p:spPr>
          <a:xfrm>
            <a:off x="1965668" y="310295"/>
            <a:ext cx="1073150" cy="949690"/>
          </a:xfrm>
          <a:prstGeom prst="rect">
            <a:avLst/>
          </a:prstGeom>
        </p:spPr>
      </p:pic>
    </p:spTree>
    <p:extLst>
      <p:ext uri="{BB962C8B-B14F-4D97-AF65-F5344CB8AC3E}">
        <p14:creationId xmlns:p14="http://schemas.microsoft.com/office/powerpoint/2010/main" val="23465998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91227" y="331031"/>
            <a:ext cx="7301948" cy="652062"/>
          </a:xfrm>
        </p:spPr>
        <p:txBody>
          <a:bodyPr/>
          <a:lstStyle/>
          <a:p>
            <a:r>
              <a:rPr lang="en-IE" sz="3200" dirty="0" smtClean="0"/>
              <a:t>ITS XML / HTML to NIF &amp; RDF:</a:t>
            </a:r>
          </a:p>
        </p:txBody>
      </p:sp>
      <p:grpSp>
        <p:nvGrpSpPr>
          <p:cNvPr id="11" name="Group 10"/>
          <p:cNvGrpSpPr/>
          <p:nvPr/>
        </p:nvGrpSpPr>
        <p:grpSpPr>
          <a:xfrm>
            <a:off x="-207127" y="1119710"/>
            <a:ext cx="2583497" cy="2583497"/>
            <a:chOff x="-232273" y="2066067"/>
            <a:chExt cx="2583497" cy="2583497"/>
          </a:xfrm>
        </p:grpSpPr>
        <p:pic>
          <p:nvPicPr>
            <p:cNvPr id="3" name="Picture 2"/>
            <p:cNvPicPr>
              <a:picLocks noChangeAspect="1"/>
            </p:cNvPicPr>
            <p:nvPr/>
          </p:nvPicPr>
          <p:blipFill>
            <a:blip r:embed="rId2"/>
            <a:stretch>
              <a:fillRect/>
            </a:stretch>
          </p:blipFill>
          <p:spPr>
            <a:xfrm>
              <a:off x="-232273" y="2066067"/>
              <a:ext cx="2583497" cy="2583497"/>
            </a:xfrm>
            <a:prstGeom prst="rect">
              <a:avLst/>
            </a:prstGeom>
          </p:spPr>
        </p:pic>
        <p:pic>
          <p:nvPicPr>
            <p:cNvPr id="5" name="Picture 4"/>
            <p:cNvPicPr>
              <a:picLocks noChangeAspect="1"/>
            </p:cNvPicPr>
            <p:nvPr/>
          </p:nvPicPr>
          <p:blipFill>
            <a:blip r:embed="rId3"/>
            <a:stretch>
              <a:fillRect/>
            </a:stretch>
          </p:blipFill>
          <p:spPr>
            <a:xfrm>
              <a:off x="126259" y="2260888"/>
              <a:ext cx="734341" cy="734341"/>
            </a:xfrm>
            <a:prstGeom prst="rect">
              <a:avLst/>
            </a:prstGeom>
          </p:spPr>
        </p:pic>
        <p:sp>
          <p:nvSpPr>
            <p:cNvPr id="6" name="TextBox 5"/>
            <p:cNvSpPr txBox="1"/>
            <p:nvPr/>
          </p:nvSpPr>
          <p:spPr>
            <a:xfrm>
              <a:off x="145812" y="3964885"/>
              <a:ext cx="1908495" cy="584776"/>
            </a:xfrm>
            <a:prstGeom prst="rect">
              <a:avLst/>
            </a:prstGeom>
            <a:noFill/>
          </p:spPr>
          <p:txBody>
            <a:bodyPr wrap="none" rtlCol="0">
              <a:spAutoFit/>
            </a:bodyPr>
            <a:lstStyle/>
            <a:p>
              <a:r>
                <a:rPr lang="en-US" sz="3200" b="1" dirty="0" smtClean="0">
                  <a:latin typeface="Courier New"/>
                  <a:cs typeface="Courier New"/>
                </a:rPr>
                <a:t>ITS 2.0</a:t>
              </a:r>
              <a:endParaRPr lang="en-US" sz="3200" b="1" dirty="0">
                <a:latin typeface="Courier New"/>
                <a:cs typeface="Courier New"/>
              </a:endParaRPr>
            </a:p>
          </p:txBody>
        </p:sp>
        <p:sp>
          <p:nvSpPr>
            <p:cNvPr id="8" name="TextBox 7"/>
            <p:cNvSpPr txBox="1"/>
            <p:nvPr/>
          </p:nvSpPr>
          <p:spPr>
            <a:xfrm>
              <a:off x="674233" y="2107575"/>
              <a:ext cx="916994" cy="954107"/>
            </a:xfrm>
            <a:prstGeom prst="rect">
              <a:avLst/>
            </a:prstGeom>
            <a:noFill/>
          </p:spPr>
          <p:txBody>
            <a:bodyPr wrap="square" rtlCol="0">
              <a:spAutoFit/>
            </a:bodyPr>
            <a:lstStyle/>
            <a:p>
              <a:pPr algn="ctr"/>
              <a:r>
                <a:rPr lang="en-US" sz="2800" b="1" dirty="0" smtClean="0">
                  <a:latin typeface="Courier New"/>
                  <a:cs typeface="Courier New"/>
                </a:rPr>
                <a:t>OR</a:t>
              </a:r>
            </a:p>
            <a:p>
              <a:pPr algn="ctr"/>
              <a:r>
                <a:rPr lang="en-US" sz="2800" b="1" dirty="0" smtClean="0">
                  <a:latin typeface="Courier New"/>
                  <a:cs typeface="Courier New"/>
                </a:rPr>
                <a:t>XML</a:t>
              </a:r>
              <a:endParaRPr lang="en-US" sz="2800" b="1" dirty="0">
                <a:latin typeface="Courier New"/>
                <a:cs typeface="Courier New"/>
              </a:endParaRPr>
            </a:p>
          </p:txBody>
        </p:sp>
      </p:grpSp>
      <p:grpSp>
        <p:nvGrpSpPr>
          <p:cNvPr id="30" name="Group 29"/>
          <p:cNvGrpSpPr/>
          <p:nvPr/>
        </p:nvGrpSpPr>
        <p:grpSpPr>
          <a:xfrm>
            <a:off x="6571699" y="4056997"/>
            <a:ext cx="2572301" cy="2188338"/>
            <a:chOff x="6666401" y="1310313"/>
            <a:chExt cx="2572301" cy="2188338"/>
          </a:xfrm>
        </p:grpSpPr>
        <p:pic>
          <p:nvPicPr>
            <p:cNvPr id="7" name="Picture 6"/>
            <p:cNvPicPr>
              <a:picLocks noChangeAspect="1"/>
            </p:cNvPicPr>
            <p:nvPr/>
          </p:nvPicPr>
          <p:blipFill>
            <a:blip r:embed="rId4"/>
            <a:stretch>
              <a:fillRect/>
            </a:stretch>
          </p:blipFill>
          <p:spPr>
            <a:xfrm>
              <a:off x="6666401" y="1310313"/>
              <a:ext cx="2572301" cy="2188338"/>
            </a:xfrm>
            <a:prstGeom prst="rect">
              <a:avLst/>
            </a:prstGeom>
          </p:spPr>
        </p:pic>
        <p:pic>
          <p:nvPicPr>
            <p:cNvPr id="10" name="Picture 9"/>
            <p:cNvPicPr>
              <a:picLocks noChangeAspect="1"/>
            </p:cNvPicPr>
            <p:nvPr/>
          </p:nvPicPr>
          <p:blipFill>
            <a:blip r:embed="rId5"/>
            <a:stretch>
              <a:fillRect/>
            </a:stretch>
          </p:blipFill>
          <p:spPr>
            <a:xfrm>
              <a:off x="7225978" y="2361248"/>
              <a:ext cx="756403" cy="825734"/>
            </a:xfrm>
            <a:prstGeom prst="rect">
              <a:avLst/>
            </a:prstGeom>
          </p:spPr>
        </p:pic>
        <p:sp>
          <p:nvSpPr>
            <p:cNvPr id="12" name="TextBox 11"/>
            <p:cNvSpPr txBox="1"/>
            <p:nvPr/>
          </p:nvSpPr>
          <p:spPr>
            <a:xfrm>
              <a:off x="6886125" y="1654266"/>
              <a:ext cx="2203494" cy="461665"/>
            </a:xfrm>
            <a:prstGeom prst="rect">
              <a:avLst/>
            </a:prstGeom>
            <a:noFill/>
          </p:spPr>
          <p:txBody>
            <a:bodyPr wrap="square" rtlCol="0">
              <a:spAutoFit/>
            </a:bodyPr>
            <a:lstStyle/>
            <a:p>
              <a:pPr algn="ctr"/>
              <a:r>
                <a:rPr lang="en-US" sz="2400" b="1" dirty="0" smtClean="0">
                  <a:latin typeface="Courier New"/>
                  <a:cs typeface="Courier New"/>
                </a:rPr>
                <a:t>NIF-RDF</a:t>
              </a:r>
              <a:endParaRPr lang="en-US" sz="2400" b="1" dirty="0">
                <a:latin typeface="Courier New"/>
                <a:cs typeface="Courier New"/>
              </a:endParaRPr>
            </a:p>
          </p:txBody>
        </p:sp>
      </p:grpSp>
      <p:pic>
        <p:nvPicPr>
          <p:cNvPr id="13" name="Picture 12" descr="Screenshot_06_06_2013_13_4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3351" y="1601575"/>
            <a:ext cx="2200301" cy="2101633"/>
          </a:xfrm>
          <a:prstGeom prst="rect">
            <a:avLst/>
          </a:prstGeom>
        </p:spPr>
      </p:pic>
      <p:sp>
        <p:nvSpPr>
          <p:cNvPr id="14" name="TextBox 13"/>
          <p:cNvSpPr txBox="1"/>
          <p:nvPr/>
        </p:nvSpPr>
        <p:spPr>
          <a:xfrm>
            <a:off x="3611441" y="889209"/>
            <a:ext cx="1525906" cy="707886"/>
          </a:xfrm>
          <a:prstGeom prst="rect">
            <a:avLst/>
          </a:prstGeom>
          <a:noFill/>
        </p:spPr>
        <p:txBody>
          <a:bodyPr wrap="square" rtlCol="0">
            <a:spAutoFit/>
          </a:bodyPr>
          <a:lstStyle/>
          <a:p>
            <a:pPr algn="ctr"/>
            <a:r>
              <a:rPr lang="en-US" sz="2000" b="1" dirty="0" smtClean="0">
                <a:latin typeface="Courier New"/>
                <a:cs typeface="Courier New"/>
              </a:rPr>
              <a:t>ITS/RDF Ontology</a:t>
            </a:r>
            <a:endParaRPr lang="en-US" sz="2000" b="1" dirty="0">
              <a:latin typeface="Courier New"/>
              <a:cs typeface="Courier New"/>
            </a:endParaRPr>
          </a:p>
        </p:txBody>
      </p:sp>
      <p:cxnSp>
        <p:nvCxnSpPr>
          <p:cNvPr id="18" name="Straight Arrow Connector 17"/>
          <p:cNvCxnSpPr/>
          <p:nvPr/>
        </p:nvCxnSpPr>
        <p:spPr>
          <a:xfrm>
            <a:off x="5543652" y="3603304"/>
            <a:ext cx="1351443" cy="104143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1616373" y="5518167"/>
            <a:ext cx="5107155" cy="830997"/>
          </a:xfrm>
          <a:prstGeom prst="rect">
            <a:avLst/>
          </a:prstGeom>
        </p:spPr>
        <p:txBody>
          <a:bodyPr wrap="square">
            <a:spAutoFit/>
          </a:bodyPr>
          <a:lstStyle/>
          <a:p>
            <a:r>
              <a:rPr lang="en-US" sz="1600" dirty="0">
                <a:hlinkClick r:id="rId7"/>
              </a:rPr>
              <a:t>http://www.w3.org/TR/its20/#conversion-to-</a:t>
            </a:r>
            <a:r>
              <a:rPr lang="en-US" sz="1600" dirty="0" smtClean="0">
                <a:hlinkClick r:id="rId7"/>
              </a:rPr>
              <a:t>nif</a:t>
            </a:r>
            <a:endParaRPr lang="en-US" sz="1600" dirty="0" smtClean="0"/>
          </a:p>
          <a:p>
            <a:endParaRPr lang="en-US" sz="1600" dirty="0" smtClean="0"/>
          </a:p>
          <a:p>
            <a:endParaRPr lang="en-US" sz="1600" dirty="0"/>
          </a:p>
        </p:txBody>
      </p:sp>
      <p:sp>
        <p:nvSpPr>
          <p:cNvPr id="29" name="Rectangle 28"/>
          <p:cNvSpPr/>
          <p:nvPr/>
        </p:nvSpPr>
        <p:spPr>
          <a:xfrm>
            <a:off x="6642341" y="1312803"/>
            <a:ext cx="2352576" cy="369332"/>
          </a:xfrm>
          <a:prstGeom prst="rect">
            <a:avLst/>
          </a:prstGeom>
        </p:spPr>
        <p:txBody>
          <a:bodyPr wrap="square">
            <a:spAutoFit/>
          </a:bodyPr>
          <a:lstStyle/>
          <a:p>
            <a:pPr algn="ctr"/>
            <a:r>
              <a:rPr lang="en-US" dirty="0" smtClean="0"/>
              <a:t>The </a:t>
            </a:r>
            <a:r>
              <a:rPr lang="en-US" dirty="0"/>
              <a:t>PROV </a:t>
            </a:r>
            <a:r>
              <a:rPr lang="en-US" dirty="0" smtClean="0"/>
              <a:t>Ontology</a:t>
            </a:r>
            <a:endParaRPr lang="en-US" dirty="0"/>
          </a:p>
        </p:txBody>
      </p:sp>
      <p:cxnSp>
        <p:nvCxnSpPr>
          <p:cNvPr id="42" name="Straight Arrow Connector 41"/>
          <p:cNvCxnSpPr/>
          <p:nvPr/>
        </p:nvCxnSpPr>
        <p:spPr>
          <a:xfrm>
            <a:off x="7857850" y="3340100"/>
            <a:ext cx="1" cy="88419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263" name="Curved Connector 10262"/>
          <p:cNvCxnSpPr>
            <a:stCxn id="7" idx="1"/>
            <a:endCxn id="3" idx="2"/>
          </p:cNvCxnSpPr>
          <p:nvPr/>
        </p:nvCxnSpPr>
        <p:spPr>
          <a:xfrm rot="10800000">
            <a:off x="1084623" y="3703208"/>
            <a:ext cx="5487077" cy="1447959"/>
          </a:xfrm>
          <a:prstGeom prst="curved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 name="Picture 1" descr="Screenshot_07_06_2013_15_3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1763" y="1682135"/>
            <a:ext cx="2679536" cy="1542241"/>
          </a:xfrm>
          <a:prstGeom prst="rect">
            <a:avLst/>
          </a:prstGeom>
        </p:spPr>
      </p:pic>
      <p:pic>
        <p:nvPicPr>
          <p:cNvPr id="4" name="Picture 3"/>
          <p:cNvPicPr>
            <a:picLocks noChangeAspect="1"/>
          </p:cNvPicPr>
          <p:nvPr/>
        </p:nvPicPr>
        <p:blipFill>
          <a:blip r:embed="rId9"/>
          <a:stretch>
            <a:fillRect/>
          </a:stretch>
        </p:blipFill>
        <p:spPr>
          <a:xfrm>
            <a:off x="2844861" y="4072229"/>
            <a:ext cx="1533160" cy="1365672"/>
          </a:xfrm>
          <a:prstGeom prst="rect">
            <a:avLst/>
          </a:prstGeom>
        </p:spPr>
      </p:pic>
    </p:spTree>
    <p:extLst>
      <p:ext uri="{BB962C8B-B14F-4D97-AF65-F5344CB8AC3E}">
        <p14:creationId xmlns:p14="http://schemas.microsoft.com/office/powerpoint/2010/main" val="3811742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91227" y="331031"/>
            <a:ext cx="7301948" cy="652062"/>
          </a:xfrm>
        </p:spPr>
        <p:txBody>
          <a:bodyPr/>
          <a:lstStyle/>
          <a:p>
            <a:r>
              <a:rPr lang="en-IE" sz="3200" dirty="0" smtClean="0"/>
              <a:t>Ontologies &amp; NIF:</a:t>
            </a:r>
          </a:p>
        </p:txBody>
      </p:sp>
      <p:sp>
        <p:nvSpPr>
          <p:cNvPr id="21" name="Content Placeholder 2"/>
          <p:cNvSpPr>
            <a:spLocks noGrp="1"/>
          </p:cNvSpPr>
          <p:nvPr>
            <p:ph idx="1"/>
          </p:nvPr>
        </p:nvSpPr>
        <p:spPr>
          <a:xfrm>
            <a:off x="285750" y="1287081"/>
            <a:ext cx="8607425" cy="4553649"/>
          </a:xfrm>
        </p:spPr>
        <p:txBody>
          <a:bodyPr/>
          <a:lstStyle/>
          <a:p>
            <a:r>
              <a:rPr lang="en-IE" dirty="0" smtClean="0"/>
              <a:t>Given that </a:t>
            </a:r>
            <a:r>
              <a:rPr lang="en-IE" dirty="0"/>
              <a:t>a</a:t>
            </a:r>
            <a:r>
              <a:rPr lang="en-IE" dirty="0" smtClean="0"/>
              <a:t>n </a:t>
            </a:r>
            <a:r>
              <a:rPr lang="en-IE" dirty="0" smtClean="0"/>
              <a:t>Ontology can be thought of </a:t>
            </a:r>
            <a:r>
              <a:rPr lang="en-US" dirty="0" smtClean="0"/>
              <a:t>formal</a:t>
            </a:r>
            <a:r>
              <a:rPr lang="en-US" dirty="0"/>
              <a:t>, explicit specification of a shared </a:t>
            </a:r>
            <a:r>
              <a:rPr lang="en-US" dirty="0" err="1" smtClean="0"/>
              <a:t>conceptualisation</a:t>
            </a:r>
            <a:r>
              <a:rPr lang="en-US" dirty="0"/>
              <a:t>:</a:t>
            </a:r>
            <a:endParaRPr lang="en-US" dirty="0" smtClean="0"/>
          </a:p>
          <a:p>
            <a:pPr lvl="1"/>
            <a:r>
              <a:rPr lang="en-US" dirty="0" smtClean="0"/>
              <a:t>The data </a:t>
            </a:r>
            <a:r>
              <a:rPr lang="en-US" dirty="0"/>
              <a:t>categories in </a:t>
            </a:r>
            <a:r>
              <a:rPr lang="en-US" dirty="0" smtClean="0"/>
              <a:t>the ITS 2.0 </a:t>
            </a:r>
            <a:r>
              <a:rPr lang="en-US" dirty="0"/>
              <a:t>W3C specification is </a:t>
            </a:r>
            <a:r>
              <a:rPr lang="en-US" dirty="0" smtClean="0"/>
              <a:t>provides a non-machine readable ontological model.</a:t>
            </a:r>
          </a:p>
          <a:p>
            <a:pPr lvl="1"/>
            <a:endParaRPr lang="en-US" dirty="0"/>
          </a:p>
          <a:p>
            <a:r>
              <a:rPr lang="en-US" dirty="0"/>
              <a:t>NLP Interchange Format </a:t>
            </a:r>
            <a:r>
              <a:rPr lang="en-US" dirty="0" smtClean="0"/>
              <a:t>(NIF) </a:t>
            </a:r>
            <a:r>
              <a:rPr lang="en-US" dirty="0"/>
              <a:t>is an RDF/OWL-based format that aims to achieve interoperability between Natural Language Processing (NLP) tools, language resources and annotations</a:t>
            </a:r>
            <a:r>
              <a:rPr lang="en-US" dirty="0" smtClean="0"/>
              <a:t>.</a:t>
            </a:r>
          </a:p>
          <a:p>
            <a:pPr lvl="1"/>
            <a:r>
              <a:rPr lang="en-US" u="sng" dirty="0">
                <a:hlinkClick r:id="rId2"/>
              </a:rPr>
              <a:t>http://persistence.uni-leipzig.org/nlp2rdf/</a:t>
            </a:r>
            <a:endParaRPr lang="en-US" dirty="0" smtClean="0"/>
          </a:p>
          <a:p>
            <a:endParaRPr lang="en-IE" dirty="0" smtClean="0">
              <a:solidFill>
                <a:schemeClr val="accent6">
                  <a:lumMod val="75000"/>
                </a:schemeClr>
              </a:solidFill>
            </a:endParaRPr>
          </a:p>
        </p:txBody>
      </p:sp>
    </p:spTree>
    <p:extLst>
      <p:ext uri="{BB962C8B-B14F-4D97-AF65-F5344CB8AC3E}">
        <p14:creationId xmlns:p14="http://schemas.microsoft.com/office/powerpoint/2010/main" val="3502762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_06_06_2013_13_3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23162"/>
            <a:ext cx="8509000" cy="1895117"/>
          </a:xfrm>
          <a:prstGeom prst="rect">
            <a:avLst/>
          </a:prstGeom>
        </p:spPr>
      </p:pic>
      <p:pic>
        <p:nvPicPr>
          <p:cNvPr id="12" name="Picture 11" descr="Screenshot_06_06_2013_13_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968" y="525244"/>
            <a:ext cx="5040022" cy="4814012"/>
          </a:xfrm>
          <a:prstGeom prst="rect">
            <a:avLst/>
          </a:prstGeom>
        </p:spPr>
      </p:pic>
      <p:sp>
        <p:nvSpPr>
          <p:cNvPr id="10242" name="Title 1"/>
          <p:cNvSpPr>
            <a:spLocks noGrp="1"/>
          </p:cNvSpPr>
          <p:nvPr>
            <p:ph type="title"/>
          </p:nvPr>
        </p:nvSpPr>
        <p:spPr>
          <a:xfrm>
            <a:off x="1591227" y="331031"/>
            <a:ext cx="7301948" cy="652062"/>
          </a:xfrm>
        </p:spPr>
        <p:txBody>
          <a:bodyPr/>
          <a:lstStyle/>
          <a:p>
            <a:r>
              <a:rPr lang="en-IE" sz="3200" dirty="0" smtClean="0"/>
              <a:t>ITS 2.0 / RDF Ontology</a:t>
            </a:r>
          </a:p>
        </p:txBody>
      </p:sp>
      <p:sp>
        <p:nvSpPr>
          <p:cNvPr id="8" name="TextBox 7"/>
          <p:cNvSpPr txBox="1"/>
          <p:nvPr/>
        </p:nvSpPr>
        <p:spPr>
          <a:xfrm>
            <a:off x="0" y="3299361"/>
            <a:ext cx="4902103" cy="584776"/>
          </a:xfrm>
          <a:prstGeom prst="rect">
            <a:avLst/>
          </a:prstGeom>
          <a:noFill/>
        </p:spPr>
        <p:txBody>
          <a:bodyPr wrap="none" rtlCol="0">
            <a:spAutoFit/>
          </a:bodyPr>
          <a:lstStyle/>
          <a:p>
            <a:r>
              <a:rPr lang="en-US" sz="1600" dirty="0">
                <a:hlinkClick r:id="rId4"/>
              </a:rPr>
              <a:t>http://www.w3.org/2005/11/its/rdf-content/its-</a:t>
            </a:r>
            <a:r>
              <a:rPr lang="en-US" sz="1600" dirty="0" smtClean="0">
                <a:hlinkClick r:id="rId4"/>
              </a:rPr>
              <a:t>rdf.html</a:t>
            </a:r>
            <a:endParaRPr lang="en-US" sz="1600" dirty="0" smtClean="0"/>
          </a:p>
          <a:p>
            <a:endParaRPr lang="en-US" sz="1600" dirty="0"/>
          </a:p>
        </p:txBody>
      </p:sp>
      <p:pic>
        <p:nvPicPr>
          <p:cNvPr id="2" name="Picture 1" descr="Screenshot_06_06_2013_14_3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05" y="3664759"/>
            <a:ext cx="4579009" cy="823193"/>
          </a:xfrm>
          <a:prstGeom prst="rect">
            <a:avLst/>
          </a:prstGeom>
        </p:spPr>
      </p:pic>
      <p:sp>
        <p:nvSpPr>
          <p:cNvPr id="3" name="TextBox 2"/>
          <p:cNvSpPr txBox="1"/>
          <p:nvPr/>
        </p:nvSpPr>
        <p:spPr>
          <a:xfrm>
            <a:off x="260350" y="1047750"/>
            <a:ext cx="4145616" cy="2031325"/>
          </a:xfrm>
          <a:prstGeom prst="rect">
            <a:avLst/>
          </a:prstGeom>
          <a:noFill/>
        </p:spPr>
        <p:txBody>
          <a:bodyPr wrap="square" rtlCol="0">
            <a:spAutoFit/>
          </a:bodyPr>
          <a:lstStyle/>
          <a:p>
            <a:pPr marL="285750" indent="-285750">
              <a:buFont typeface="Arial"/>
              <a:buChar char="•"/>
            </a:pPr>
            <a:r>
              <a:rPr lang="en-US" dirty="0" smtClean="0"/>
              <a:t>Set of properties that can be applied to an RDF representation of a string(s) from a document. </a:t>
            </a:r>
          </a:p>
          <a:p>
            <a:pPr marL="285750" indent="-285750">
              <a:buFont typeface="Arial"/>
              <a:buChar char="•"/>
            </a:pPr>
            <a:endParaRPr lang="en-US" dirty="0"/>
          </a:p>
          <a:p>
            <a:pPr marL="285750" indent="-285750">
              <a:buFont typeface="Arial"/>
              <a:buChar char="•"/>
            </a:pPr>
            <a:r>
              <a:rPr lang="en-US" dirty="0" smtClean="0"/>
              <a:t>Multiple sets of properties can be applied to the same string. (</a:t>
            </a:r>
            <a:r>
              <a:rPr lang="en-US" dirty="0" err="1" smtClean="0"/>
              <a:t>Prov</a:t>
            </a:r>
            <a:r>
              <a:rPr lang="en-US" dirty="0" smtClean="0"/>
              <a:t> Record and </a:t>
            </a:r>
            <a:r>
              <a:rPr lang="en-US" dirty="0" err="1" smtClean="0"/>
              <a:t>LocQualityIssue</a:t>
            </a:r>
            <a:r>
              <a:rPr lang="en-US" dirty="0" smtClean="0"/>
              <a:t>)</a:t>
            </a:r>
            <a:endParaRPr lang="en-US" dirty="0"/>
          </a:p>
        </p:txBody>
      </p:sp>
    </p:spTree>
    <p:extLst>
      <p:ext uri="{BB962C8B-B14F-4D97-AF65-F5344CB8AC3E}">
        <p14:creationId xmlns:p14="http://schemas.microsoft.com/office/powerpoint/2010/main" val="3360741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91226" y="331031"/>
            <a:ext cx="7495623" cy="652062"/>
          </a:xfrm>
        </p:spPr>
        <p:txBody>
          <a:bodyPr/>
          <a:lstStyle/>
          <a:p>
            <a:r>
              <a:rPr lang="en-IE" sz="3200" dirty="0" smtClean="0"/>
              <a:t>Semantic </a:t>
            </a:r>
            <a:r>
              <a:rPr lang="en-IE" sz="3200" dirty="0"/>
              <a:t>Model: PROV-O extension</a:t>
            </a:r>
            <a:endParaRPr lang="en-IE" sz="32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20625" t="18889" r="19749" b="24336"/>
          <a:stretch>
            <a:fillRect/>
          </a:stretch>
        </p:blipFill>
        <p:spPr bwMode="auto">
          <a:xfrm>
            <a:off x="679450" y="1893888"/>
            <a:ext cx="6954838" cy="372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86"/>
          <p:cNvSpPr txBox="1">
            <a:spLocks noChangeArrowheads="1"/>
          </p:cNvSpPr>
          <p:nvPr/>
        </p:nvSpPr>
        <p:spPr bwMode="auto">
          <a:xfrm>
            <a:off x="5899150" y="2347913"/>
            <a:ext cx="2857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u="sng">
                <a:solidFill>
                  <a:srgbClr val="FF0000"/>
                </a:solidFill>
              </a:rPr>
              <a:t>ITS related entity subclass:</a:t>
            </a:r>
          </a:p>
          <a:p>
            <a:pPr algn="ctr" eaLnBrk="1" hangingPunct="1"/>
            <a:r>
              <a:rPr lang="en-GB" sz="1400" b="1">
                <a:solidFill>
                  <a:srgbClr val="FF0000"/>
                </a:solidFill>
              </a:rPr>
              <a:t>document, segment, </a:t>
            </a:r>
          </a:p>
          <a:p>
            <a:pPr algn="ctr" eaLnBrk="1" hangingPunct="1"/>
            <a:r>
              <a:rPr lang="en-GB" sz="1400" b="1">
                <a:solidFill>
                  <a:srgbClr val="FF0000"/>
                </a:solidFill>
              </a:rPr>
              <a:t>analysed-text, term, </a:t>
            </a:r>
          </a:p>
          <a:p>
            <a:pPr algn="ctr" eaLnBrk="1" hangingPunct="1"/>
            <a:r>
              <a:rPr lang="en-GB" sz="1400" b="1">
                <a:solidFill>
                  <a:srgbClr val="FF0000"/>
                </a:solidFill>
              </a:rPr>
              <a:t>translation, translation-revision</a:t>
            </a:r>
          </a:p>
        </p:txBody>
      </p:sp>
      <p:sp>
        <p:nvSpPr>
          <p:cNvPr id="7" name="TextBox 86"/>
          <p:cNvSpPr txBox="1">
            <a:spLocks noChangeArrowheads="1"/>
          </p:cNvSpPr>
          <p:nvPr/>
        </p:nvSpPr>
        <p:spPr bwMode="auto">
          <a:xfrm>
            <a:off x="4410075" y="1377950"/>
            <a:ext cx="1866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sz="1400" b="1" u="sng" dirty="0" err="1">
                <a:solidFill>
                  <a:srgbClr val="FF0000"/>
                </a:solidFill>
              </a:rPr>
              <a:t>subproperty</a:t>
            </a:r>
            <a:r>
              <a:rPr lang="en-GB" sz="1400" b="1" u="sng" dirty="0">
                <a:solidFill>
                  <a:srgbClr val="FF0000"/>
                </a:solidFill>
              </a:rPr>
              <a:t>:</a:t>
            </a:r>
          </a:p>
          <a:p>
            <a:pPr algn="ctr" eaLnBrk="1" hangingPunct="1"/>
            <a:r>
              <a:rPr lang="en-GB" sz="1400" b="1" dirty="0" err="1">
                <a:solidFill>
                  <a:srgbClr val="FF0000"/>
                </a:solidFill>
              </a:rPr>
              <a:t>wasTranslatedFrom</a:t>
            </a:r>
            <a:endParaRPr lang="en-GB" sz="1400" b="1" dirty="0">
              <a:solidFill>
                <a:srgbClr val="FF0000"/>
              </a:solidFill>
            </a:endParaRPr>
          </a:p>
        </p:txBody>
      </p:sp>
      <p:sp>
        <p:nvSpPr>
          <p:cNvPr id="8" name="Content Placeholder 2"/>
          <p:cNvSpPr txBox="1">
            <a:spLocks/>
          </p:cNvSpPr>
          <p:nvPr/>
        </p:nvSpPr>
        <p:spPr>
          <a:xfrm>
            <a:off x="448469" y="912788"/>
            <a:ext cx="8001000" cy="165576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E" sz="2400" dirty="0" smtClean="0"/>
              <a:t>W3C Provenance WG </a:t>
            </a:r>
            <a:r>
              <a:rPr lang="en-IE" sz="2400" dirty="0" smtClean="0">
                <a:hlinkClick r:id="rId3"/>
              </a:rPr>
              <a:t>http://www.w3.org/2011/prov/</a:t>
            </a:r>
            <a:endParaRPr lang="en-IE" sz="2400" dirty="0" smtClean="0"/>
          </a:p>
        </p:txBody>
      </p:sp>
      <p:sp>
        <p:nvSpPr>
          <p:cNvPr id="9" name="Rectangle 1"/>
          <p:cNvSpPr>
            <a:spLocks noChangeArrowheads="1"/>
          </p:cNvSpPr>
          <p:nvPr/>
        </p:nvSpPr>
        <p:spPr bwMode="auto">
          <a:xfrm>
            <a:off x="3613150" y="5672138"/>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400" dirty="0"/>
              <a:t>From: http://www.w3.org/TR/</a:t>
            </a:r>
            <a:r>
              <a:rPr lang="en-GB" sz="1400" dirty="0" err="1"/>
              <a:t>prov</a:t>
            </a:r>
            <a:r>
              <a:rPr lang="en-GB" sz="1400" dirty="0"/>
              <a:t>-primer/</a:t>
            </a:r>
          </a:p>
        </p:txBody>
      </p:sp>
    </p:spTree>
    <p:extLst>
      <p:ext uri="{BB962C8B-B14F-4D97-AF65-F5344CB8AC3E}">
        <p14:creationId xmlns:p14="http://schemas.microsoft.com/office/powerpoint/2010/main" val="2538216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91226" y="331031"/>
            <a:ext cx="7495623" cy="652062"/>
          </a:xfrm>
        </p:spPr>
        <p:txBody>
          <a:bodyPr/>
          <a:lstStyle/>
          <a:p>
            <a:r>
              <a:rPr lang="en-IE" sz="3200" dirty="0" smtClean="0"/>
              <a:t>Worked Example</a:t>
            </a:r>
          </a:p>
        </p:txBody>
      </p:sp>
      <p:sp>
        <p:nvSpPr>
          <p:cNvPr id="4" name="Content Placeholder 2"/>
          <p:cNvSpPr>
            <a:spLocks noGrp="1"/>
          </p:cNvSpPr>
          <p:nvPr>
            <p:ph idx="1"/>
          </p:nvPr>
        </p:nvSpPr>
        <p:spPr>
          <a:xfrm>
            <a:off x="285750" y="1287081"/>
            <a:ext cx="8401049" cy="4553649"/>
          </a:xfrm>
        </p:spPr>
        <p:txBody>
          <a:bodyPr/>
          <a:lstStyle/>
          <a:p>
            <a:r>
              <a:rPr lang="en-GB" dirty="0" smtClean="0"/>
              <a:t>Data categories being used in this example are: </a:t>
            </a:r>
          </a:p>
          <a:p>
            <a:pPr lvl="2"/>
            <a:r>
              <a:rPr lang="en-GB" b="1" dirty="0" smtClean="0"/>
              <a:t>Translate (</a:t>
            </a:r>
            <a:r>
              <a:rPr lang="en-GB" b="1" dirty="0"/>
              <a:t>W</a:t>
            </a:r>
            <a:r>
              <a:rPr lang="en-GB" b="1" dirty="0" smtClean="0"/>
              <a:t>hether elements of text should be trans). </a:t>
            </a:r>
          </a:p>
          <a:p>
            <a:pPr lvl="2"/>
            <a:r>
              <a:rPr lang="en-GB" b="1" dirty="0" smtClean="0"/>
              <a:t>Domain (The domain for the document).</a:t>
            </a:r>
          </a:p>
          <a:p>
            <a:pPr lvl="2"/>
            <a:r>
              <a:rPr lang="en-GB" b="1" dirty="0" err="1" smtClean="0"/>
              <a:t>ElementsWithinText</a:t>
            </a:r>
            <a:r>
              <a:rPr lang="en-GB" b="1" dirty="0" smtClean="0"/>
              <a:t> (e.g. Quotations in text).</a:t>
            </a:r>
          </a:p>
          <a:p>
            <a:pPr lvl="2"/>
            <a:r>
              <a:rPr lang="en-GB" b="1" dirty="0" smtClean="0"/>
              <a:t>Terminology (Keywords in text, e.g. “Motherboard”).  </a:t>
            </a:r>
          </a:p>
          <a:p>
            <a:pPr lvl="2"/>
            <a:r>
              <a:rPr lang="en-GB" b="1" dirty="0" err="1" smtClean="0"/>
              <a:t>TextAnalysis</a:t>
            </a:r>
            <a:r>
              <a:rPr lang="en-GB" b="1" dirty="0" smtClean="0"/>
              <a:t> (</a:t>
            </a:r>
            <a:r>
              <a:rPr lang="en-GB" b="1" dirty="0"/>
              <a:t>E</a:t>
            </a:r>
            <a:r>
              <a:rPr lang="en-GB" b="1" dirty="0" smtClean="0"/>
              <a:t>nriched semantic annotations).</a:t>
            </a:r>
          </a:p>
          <a:p>
            <a:pPr lvl="2"/>
            <a:r>
              <a:rPr lang="en-GB" b="1" dirty="0" smtClean="0"/>
              <a:t>Provenance (History of the document). </a:t>
            </a:r>
          </a:p>
          <a:p>
            <a:pPr lvl="2"/>
            <a:r>
              <a:rPr lang="en-GB" b="1" dirty="0" err="1" smtClean="0"/>
              <a:t>LocQualityIssue</a:t>
            </a:r>
            <a:r>
              <a:rPr lang="en-GB" b="1" dirty="0" smtClean="0"/>
              <a:t> (Misspellings, mistranslations, etc.).</a:t>
            </a:r>
            <a:endParaRPr lang="en-GB" dirty="0" smtClean="0"/>
          </a:p>
          <a:p>
            <a:r>
              <a:rPr lang="en-GB" dirty="0" smtClean="0"/>
              <a:t>This example uses NIF and shows the conversion from HTML to RDF using the ITS-RDF ontology to structure the data.</a:t>
            </a:r>
          </a:p>
          <a:p>
            <a:endParaRPr lang="en-GB" dirty="0" smtClean="0"/>
          </a:p>
          <a:p>
            <a:endParaRPr lang="en-GB" dirty="0" smtClean="0"/>
          </a:p>
          <a:p>
            <a:endParaRPr lang="en-GB" dirty="0" smtClean="0">
              <a:solidFill>
                <a:schemeClr val="accent6">
                  <a:lumMod val="75000"/>
                </a:schemeClr>
              </a:solidFill>
            </a:endParaRPr>
          </a:p>
        </p:txBody>
      </p:sp>
    </p:spTree>
    <p:extLst>
      <p:ext uri="{BB962C8B-B14F-4D97-AF65-F5344CB8AC3E}">
        <p14:creationId xmlns:p14="http://schemas.microsoft.com/office/powerpoint/2010/main" val="1418314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91226" y="331031"/>
            <a:ext cx="7495623" cy="652062"/>
          </a:xfrm>
        </p:spPr>
        <p:txBody>
          <a:bodyPr/>
          <a:lstStyle/>
          <a:p>
            <a:r>
              <a:rPr lang="en-IE" sz="3200" dirty="0" smtClean="0"/>
              <a:t>Example HTML</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76" y="1196343"/>
            <a:ext cx="8666032" cy="456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3018750" y="1123190"/>
            <a:ext cx="702033" cy="4658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3676109" y="874706"/>
            <a:ext cx="980068" cy="369332"/>
          </a:xfrm>
          <a:prstGeom prst="rect">
            <a:avLst/>
          </a:prstGeom>
          <a:noFill/>
        </p:spPr>
        <p:txBody>
          <a:bodyPr wrap="none" rtlCol="0">
            <a:spAutoFit/>
          </a:bodyPr>
          <a:lstStyle/>
          <a:p>
            <a:r>
              <a:rPr lang="en-US" dirty="0" smtClean="0"/>
              <a:t>Domain</a:t>
            </a:r>
            <a:endParaRPr lang="en-US" dirty="0"/>
          </a:p>
        </p:txBody>
      </p:sp>
      <p:cxnSp>
        <p:nvCxnSpPr>
          <p:cNvPr id="9" name="Straight Arrow Connector 8"/>
          <p:cNvCxnSpPr>
            <a:stCxn id="10" idx="2"/>
          </p:cNvCxnSpPr>
          <p:nvPr/>
        </p:nvCxnSpPr>
        <p:spPr>
          <a:xfrm flipH="1">
            <a:off x="7569209" y="4184910"/>
            <a:ext cx="220323" cy="3517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6966098" y="3815578"/>
            <a:ext cx="1646868" cy="369332"/>
          </a:xfrm>
          <a:prstGeom prst="rect">
            <a:avLst/>
          </a:prstGeom>
          <a:noFill/>
        </p:spPr>
        <p:txBody>
          <a:bodyPr wrap="none" rtlCol="0">
            <a:spAutoFit/>
          </a:bodyPr>
          <a:lstStyle/>
          <a:p>
            <a:r>
              <a:rPr lang="en-US" dirty="0" err="1" smtClean="0"/>
              <a:t>ElmWithinText</a:t>
            </a:r>
            <a:endParaRPr lang="en-US" dirty="0"/>
          </a:p>
        </p:txBody>
      </p:sp>
      <p:cxnSp>
        <p:nvCxnSpPr>
          <p:cNvPr id="14" name="Straight Arrow Connector 13"/>
          <p:cNvCxnSpPr/>
          <p:nvPr/>
        </p:nvCxnSpPr>
        <p:spPr>
          <a:xfrm flipH="1">
            <a:off x="3704829" y="4121855"/>
            <a:ext cx="702033" cy="46586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362188" y="3873371"/>
            <a:ext cx="1467544" cy="369332"/>
          </a:xfrm>
          <a:prstGeom prst="rect">
            <a:avLst/>
          </a:prstGeom>
          <a:noFill/>
        </p:spPr>
        <p:txBody>
          <a:bodyPr wrap="none" rtlCol="0">
            <a:spAutoFit/>
          </a:bodyPr>
          <a:lstStyle/>
          <a:p>
            <a:r>
              <a:rPr lang="en-US" dirty="0" err="1" smtClean="0"/>
              <a:t>TextAnalysis</a:t>
            </a:r>
            <a:endParaRPr lang="en-US" dirty="0"/>
          </a:p>
        </p:txBody>
      </p:sp>
      <p:cxnSp>
        <p:nvCxnSpPr>
          <p:cNvPr id="17" name="Straight Arrow Connector 16"/>
          <p:cNvCxnSpPr/>
          <p:nvPr/>
        </p:nvCxnSpPr>
        <p:spPr>
          <a:xfrm flipH="1" flipV="1">
            <a:off x="2680496" y="5194499"/>
            <a:ext cx="435376" cy="45674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3115871" y="5517888"/>
            <a:ext cx="3352200" cy="369332"/>
          </a:xfrm>
          <a:prstGeom prst="rect">
            <a:avLst/>
          </a:prstGeom>
          <a:noFill/>
        </p:spPr>
        <p:txBody>
          <a:bodyPr wrap="none" rtlCol="0">
            <a:spAutoFit/>
          </a:bodyPr>
          <a:lstStyle/>
          <a:p>
            <a:r>
              <a:rPr lang="en-US" dirty="0" err="1" smtClean="0"/>
              <a:t>LocQualityIssue</a:t>
            </a:r>
            <a:r>
              <a:rPr lang="en-US" dirty="0" smtClean="0"/>
              <a:t> &amp; Terminology</a:t>
            </a:r>
            <a:endParaRPr lang="en-US" dirty="0"/>
          </a:p>
        </p:txBody>
      </p:sp>
      <p:cxnSp>
        <p:nvCxnSpPr>
          <p:cNvPr id="21" name="Straight Arrow Connector 20"/>
          <p:cNvCxnSpPr/>
          <p:nvPr/>
        </p:nvCxnSpPr>
        <p:spPr>
          <a:xfrm>
            <a:off x="1895493" y="4306521"/>
            <a:ext cx="44675" cy="4854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201232" y="3937189"/>
            <a:ext cx="1416599" cy="369332"/>
          </a:xfrm>
          <a:prstGeom prst="rect">
            <a:avLst/>
          </a:prstGeom>
          <a:noFill/>
        </p:spPr>
        <p:txBody>
          <a:bodyPr wrap="none" rtlCol="0">
            <a:spAutoFit/>
          </a:bodyPr>
          <a:lstStyle/>
          <a:p>
            <a:r>
              <a:rPr lang="en-US" dirty="0" smtClean="0"/>
              <a:t>Provenance</a:t>
            </a:r>
            <a:endParaRPr lang="en-US" dirty="0"/>
          </a:p>
        </p:txBody>
      </p:sp>
      <p:cxnSp>
        <p:nvCxnSpPr>
          <p:cNvPr id="27" name="Straight Connector 26"/>
          <p:cNvCxnSpPr/>
          <p:nvPr/>
        </p:nvCxnSpPr>
        <p:spPr>
          <a:xfrm>
            <a:off x="1755086" y="1793276"/>
            <a:ext cx="1148784" cy="0"/>
          </a:xfrm>
          <a:prstGeom prst="line">
            <a:avLst/>
          </a:prstGeom>
          <a:ln w="38100">
            <a:headEnd type="oval"/>
            <a:tailEnd type="oval"/>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2387112" y="4747267"/>
            <a:ext cx="3848423" cy="0"/>
          </a:xfrm>
          <a:prstGeom prst="line">
            <a:avLst/>
          </a:prstGeom>
          <a:ln w="38100">
            <a:headEnd type="oval"/>
            <a:tailEnd type="oval"/>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6381235" y="4747267"/>
            <a:ext cx="1366545" cy="0"/>
          </a:xfrm>
          <a:prstGeom prst="line">
            <a:avLst/>
          </a:prstGeom>
          <a:ln w="38100">
            <a:headEnd type="oval"/>
            <a:tailEnd type="oval"/>
          </a:ln>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1345861" y="4943126"/>
            <a:ext cx="3061001" cy="0"/>
          </a:xfrm>
          <a:prstGeom prst="line">
            <a:avLst/>
          </a:prstGeom>
          <a:ln w="38100">
            <a:headEnd type="oval"/>
            <a:tailEnd type="oval"/>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1282040" y="5143699"/>
            <a:ext cx="2623825" cy="0"/>
          </a:xfrm>
          <a:prstGeom prst="line">
            <a:avLst/>
          </a:prstGeom>
          <a:ln w="38100">
            <a:headEnd type="oval"/>
            <a:tailEnd type="oval"/>
          </a:ln>
        </p:spPr>
        <p:style>
          <a:lnRef idx="2">
            <a:schemeClr val="dk1"/>
          </a:lnRef>
          <a:fillRef idx="0">
            <a:schemeClr val="dk1"/>
          </a:fillRef>
          <a:effectRef idx="1">
            <a:schemeClr val="dk1"/>
          </a:effectRef>
          <a:fontRef idx="minor">
            <a:schemeClr val="tx1"/>
          </a:fontRef>
        </p:style>
      </p:cxnSp>
      <p:cxnSp>
        <p:nvCxnSpPr>
          <p:cNvPr id="39" name="Straight Arrow Connector 38"/>
          <p:cNvCxnSpPr>
            <a:stCxn id="40" idx="1"/>
          </p:cNvCxnSpPr>
          <p:nvPr/>
        </p:nvCxnSpPr>
        <p:spPr>
          <a:xfrm flipH="1" flipV="1">
            <a:off x="5877173" y="4996920"/>
            <a:ext cx="711968" cy="3467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6589141" y="5158984"/>
            <a:ext cx="1138315" cy="369332"/>
          </a:xfrm>
          <a:prstGeom prst="rect">
            <a:avLst/>
          </a:prstGeom>
          <a:noFill/>
        </p:spPr>
        <p:txBody>
          <a:bodyPr wrap="none" rtlCol="0">
            <a:spAutoFit/>
          </a:bodyPr>
          <a:lstStyle/>
          <a:p>
            <a:r>
              <a:rPr lang="en-US" smtClean="0"/>
              <a:t>Translate</a:t>
            </a:r>
            <a:endParaRPr lang="en-US" dirty="0"/>
          </a:p>
        </p:txBody>
      </p:sp>
      <p:cxnSp>
        <p:nvCxnSpPr>
          <p:cNvPr id="41" name="Straight Connector 40"/>
          <p:cNvCxnSpPr/>
          <p:nvPr/>
        </p:nvCxnSpPr>
        <p:spPr>
          <a:xfrm>
            <a:off x="4728389" y="4943126"/>
            <a:ext cx="1148784" cy="0"/>
          </a:xfrm>
          <a:prstGeom prst="line">
            <a:avLst/>
          </a:prstGeom>
          <a:ln w="38100">
            <a:headEnd type="oval"/>
            <a:tailEnd type="ova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3934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5" grpId="0"/>
      <p:bldP spid="18" grpId="0"/>
      <p:bldP spid="22"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146" y="1252603"/>
            <a:ext cx="8135654" cy="4873559"/>
          </a:xfrm>
        </p:spPr>
        <p:txBody>
          <a:bodyPr/>
          <a:lstStyle/>
          <a:p>
            <a:r>
              <a:rPr lang="en-IE" dirty="0" smtClean="0"/>
              <a:t>The URI’s in the example are calculated via the NIF conversion algorithm: </a:t>
            </a:r>
            <a:r>
              <a:rPr lang="en-IE" dirty="0" smtClean="0">
                <a:hlinkClick r:id="rId2"/>
              </a:rPr>
              <a:t>http</a:t>
            </a:r>
            <a:r>
              <a:rPr lang="en-IE" dirty="0">
                <a:hlinkClick r:id="rId2"/>
              </a:rPr>
              <a:t>://www.w3.org/TR/its20/#</a:t>
            </a:r>
            <a:r>
              <a:rPr lang="en-IE" dirty="0" smtClean="0">
                <a:hlinkClick r:id="rId2"/>
              </a:rPr>
              <a:t>conversion-to-nif</a:t>
            </a:r>
            <a:endParaRPr lang="en-IE" dirty="0" smtClean="0"/>
          </a:p>
          <a:p>
            <a:r>
              <a:rPr lang="en-IE" dirty="0" smtClean="0"/>
              <a:t>The URI’s contain the char position of data.</a:t>
            </a:r>
          </a:p>
          <a:p>
            <a:r>
              <a:rPr lang="en-IE" dirty="0" smtClean="0"/>
              <a:t>The first URI is the (NIF type) “</a:t>
            </a:r>
            <a:r>
              <a:rPr lang="en-IE" b="1" i="1" dirty="0" smtClean="0"/>
              <a:t>context”</a:t>
            </a:r>
            <a:r>
              <a:rPr lang="en-IE" dirty="0" smtClean="0"/>
              <a:t> and gives the textual overview of the document.</a:t>
            </a:r>
          </a:p>
          <a:p>
            <a:r>
              <a:rPr lang="en-IE" dirty="0" smtClean="0"/>
              <a:t>The subsequent URI’s contain the char positions of data based on the context which ITS data has been applies.</a:t>
            </a:r>
          </a:p>
          <a:p>
            <a:endParaRPr lang="en-IE" dirty="0" smtClean="0"/>
          </a:p>
          <a:p>
            <a:endParaRPr lang="en-IE" dirty="0" smtClean="0"/>
          </a:p>
          <a:p>
            <a:endParaRPr lang="en-IE" dirty="0"/>
          </a:p>
        </p:txBody>
      </p:sp>
      <p:sp>
        <p:nvSpPr>
          <p:cNvPr id="5" name="Title 1"/>
          <p:cNvSpPr>
            <a:spLocks noGrp="1"/>
          </p:cNvSpPr>
          <p:nvPr>
            <p:ph type="title"/>
          </p:nvPr>
        </p:nvSpPr>
        <p:spPr>
          <a:xfrm>
            <a:off x="1591226" y="331031"/>
            <a:ext cx="7495623" cy="652062"/>
          </a:xfrm>
        </p:spPr>
        <p:txBody>
          <a:bodyPr/>
          <a:lstStyle/>
          <a:p>
            <a:r>
              <a:rPr lang="en-IE" sz="3200" dirty="0" smtClean="0"/>
              <a:t>ITS-RDF Ontology</a:t>
            </a:r>
          </a:p>
        </p:txBody>
      </p:sp>
    </p:spTree>
    <p:extLst>
      <p:ext uri="{BB962C8B-B14F-4D97-AF65-F5344CB8AC3E}">
        <p14:creationId xmlns:p14="http://schemas.microsoft.com/office/powerpoint/2010/main" val="3372284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522" y="1287081"/>
            <a:ext cx="8436278" cy="4839081"/>
          </a:xfrm>
        </p:spPr>
        <p:txBody>
          <a:bodyPr/>
          <a:lstStyle/>
          <a:p>
            <a:r>
              <a:rPr lang="en-IE" dirty="0" smtClean="0"/>
              <a:t>Both classes from the ontology are being used:</a:t>
            </a:r>
          </a:p>
          <a:p>
            <a:pPr lvl="1"/>
            <a:r>
              <a:rPr lang="en-IE" dirty="0" err="1" smtClean="0"/>
              <a:t>LocQualityIssue</a:t>
            </a:r>
            <a:endParaRPr lang="en-IE" dirty="0" smtClean="0"/>
          </a:p>
          <a:p>
            <a:pPr lvl="1"/>
            <a:r>
              <a:rPr lang="en-IE" dirty="0" err="1" smtClean="0"/>
              <a:t>ProvRecord</a:t>
            </a:r>
            <a:endParaRPr lang="en-IE" dirty="0" smtClean="0"/>
          </a:p>
          <a:p>
            <a:r>
              <a:rPr lang="en-IE" dirty="0" smtClean="0"/>
              <a:t>The </a:t>
            </a:r>
            <a:r>
              <a:rPr lang="en-IE" dirty="0"/>
              <a:t>following </a:t>
            </a:r>
            <a:r>
              <a:rPr lang="en-IE" dirty="0" smtClean="0"/>
              <a:t>OWL Datatype Properties are used :</a:t>
            </a:r>
          </a:p>
          <a:p>
            <a:pPr lvl="1"/>
            <a:r>
              <a:rPr lang="en-IE" dirty="0" err="1" smtClean="0"/>
              <a:t>itsrdf:translate</a:t>
            </a:r>
            <a:r>
              <a:rPr lang="en-IE" dirty="0" smtClean="0"/>
              <a:t>, </a:t>
            </a:r>
            <a:r>
              <a:rPr lang="en-IE" dirty="0" err="1" smtClean="0"/>
              <a:t>itsrdf:domains</a:t>
            </a:r>
            <a:r>
              <a:rPr lang="en-IE" dirty="0" smtClean="0"/>
              <a:t>, </a:t>
            </a:r>
            <a:r>
              <a:rPr lang="en-IE" dirty="0" err="1" smtClean="0"/>
              <a:t>itsrdf:withinText</a:t>
            </a:r>
            <a:r>
              <a:rPr lang="en-IE" dirty="0" smtClean="0"/>
              <a:t>, </a:t>
            </a:r>
            <a:r>
              <a:rPr lang="en-IE" dirty="0" err="1" smtClean="0"/>
              <a:t>itsrdf:org</a:t>
            </a:r>
            <a:r>
              <a:rPr lang="en-IE" dirty="0"/>
              <a:t>, </a:t>
            </a:r>
            <a:r>
              <a:rPr lang="en-IE" dirty="0" err="1" smtClean="0"/>
              <a:t>itsrdf:hasLocQualityIssueType</a:t>
            </a:r>
            <a:endParaRPr lang="en-IE" dirty="0" smtClean="0"/>
          </a:p>
          <a:p>
            <a:r>
              <a:rPr lang="en-IE" dirty="0"/>
              <a:t>The following </a:t>
            </a:r>
            <a:r>
              <a:rPr lang="en-IE" dirty="0" smtClean="0"/>
              <a:t>OWL Object Properties are </a:t>
            </a:r>
            <a:r>
              <a:rPr lang="en-IE" dirty="0"/>
              <a:t>used :</a:t>
            </a:r>
          </a:p>
          <a:p>
            <a:pPr lvl="1"/>
            <a:r>
              <a:rPr lang="en-IE" dirty="0" err="1" smtClean="0"/>
              <a:t>itsrdf:taIdentRef</a:t>
            </a:r>
            <a:r>
              <a:rPr lang="en-IE" dirty="0" smtClean="0"/>
              <a:t>, </a:t>
            </a:r>
            <a:r>
              <a:rPr lang="en-IE" dirty="0" err="1" smtClean="0"/>
              <a:t>itsrdf:provRef</a:t>
            </a:r>
            <a:r>
              <a:rPr lang="en-IE" dirty="0" smtClean="0"/>
              <a:t>, </a:t>
            </a:r>
            <a:r>
              <a:rPr lang="en-IE" dirty="0" err="1" smtClean="0"/>
              <a:t>itsrdf:toolRef</a:t>
            </a:r>
            <a:r>
              <a:rPr lang="en-IE" dirty="0" smtClean="0"/>
              <a:t>, </a:t>
            </a:r>
            <a:r>
              <a:rPr lang="en-IE" dirty="0" err="1" smtClean="0"/>
              <a:t>its:hasProvRecord</a:t>
            </a:r>
            <a:r>
              <a:rPr lang="en-IE" dirty="0" smtClean="0"/>
              <a:t>(range is </a:t>
            </a:r>
            <a:r>
              <a:rPr lang="en-IE" dirty="0" err="1" smtClean="0"/>
              <a:t>ProvRecord</a:t>
            </a:r>
            <a:r>
              <a:rPr lang="en-IE" dirty="0" smtClean="0"/>
              <a:t> class), </a:t>
            </a:r>
            <a:r>
              <a:rPr lang="en-IE" dirty="0" err="1" smtClean="0"/>
              <a:t>tsrdf:hasLocQualityIssue</a:t>
            </a:r>
            <a:r>
              <a:rPr lang="en-IE" dirty="0" smtClean="0"/>
              <a:t> (range is </a:t>
            </a:r>
            <a:r>
              <a:rPr lang="en-IE" dirty="0" err="1" smtClean="0"/>
              <a:t>LocQualityIssue</a:t>
            </a:r>
            <a:r>
              <a:rPr lang="en-IE" dirty="0" smtClean="0"/>
              <a:t> class)</a:t>
            </a:r>
            <a:endParaRPr lang="en-IE" dirty="0"/>
          </a:p>
          <a:p>
            <a:pPr lvl="1"/>
            <a:endParaRPr lang="en-IE" dirty="0" smtClean="0"/>
          </a:p>
          <a:p>
            <a:endParaRPr lang="en-IE" dirty="0" smtClean="0"/>
          </a:p>
        </p:txBody>
      </p:sp>
      <p:sp>
        <p:nvSpPr>
          <p:cNvPr id="5" name="Title 1"/>
          <p:cNvSpPr>
            <a:spLocks noGrp="1"/>
          </p:cNvSpPr>
          <p:nvPr>
            <p:ph type="title"/>
          </p:nvPr>
        </p:nvSpPr>
        <p:spPr>
          <a:xfrm>
            <a:off x="1591226" y="331031"/>
            <a:ext cx="7495623" cy="652062"/>
          </a:xfrm>
        </p:spPr>
        <p:txBody>
          <a:bodyPr/>
          <a:lstStyle/>
          <a:p>
            <a:r>
              <a:rPr lang="en-IE" sz="3200" dirty="0" smtClean="0"/>
              <a:t>Details of Clases &amp; Properties Used</a:t>
            </a:r>
          </a:p>
        </p:txBody>
      </p:sp>
    </p:spTree>
    <p:extLst>
      <p:ext uri="{BB962C8B-B14F-4D97-AF65-F5344CB8AC3E}">
        <p14:creationId xmlns:p14="http://schemas.microsoft.com/office/powerpoint/2010/main" val="3975231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4151" y="983092"/>
            <a:ext cx="1504950" cy="1341007"/>
          </a:xfrm>
        </p:spPr>
        <p:txBody>
          <a:bodyPr/>
          <a:lstStyle/>
          <a:p>
            <a:pPr algn="ctr"/>
            <a:r>
              <a:rPr lang="en-IE" sz="3200" dirty="0" smtClean="0"/>
              <a:t>Output </a:t>
            </a:r>
            <a:br>
              <a:rPr lang="en-IE" sz="3200" dirty="0" smtClean="0"/>
            </a:br>
            <a:r>
              <a:rPr lang="en-IE" sz="3200" dirty="0" smtClean="0"/>
              <a:t>RDF</a:t>
            </a:r>
          </a:p>
        </p:txBody>
      </p:sp>
      <p:sp>
        <p:nvSpPr>
          <p:cNvPr id="4" name="Content Placeholder 2"/>
          <p:cNvSpPr>
            <a:spLocks noGrp="1"/>
          </p:cNvSpPr>
          <p:nvPr>
            <p:ph idx="1"/>
          </p:nvPr>
        </p:nvSpPr>
        <p:spPr>
          <a:xfrm>
            <a:off x="285750" y="1287081"/>
            <a:ext cx="8401049" cy="4553649"/>
          </a:xfrm>
          <a:ln>
            <a:noFill/>
            <a:headEnd type="oval"/>
            <a:tailEnd type="oval"/>
          </a:ln>
        </p:spPr>
        <p:txBody>
          <a:bodyPr/>
          <a:lstStyle/>
          <a:p>
            <a:endParaRPr lang="en-IE" sz="2000" dirty="0" smtClean="0"/>
          </a:p>
          <a:p>
            <a:endParaRPr lang="en-IE" dirty="0" smtClean="0"/>
          </a:p>
          <a:p>
            <a:endParaRPr lang="en-IE" dirty="0" smtClean="0">
              <a:solidFill>
                <a:schemeClr val="accent6">
                  <a:lumMod val="75000"/>
                </a:schemeClr>
              </a:solidFill>
            </a:endParaRPr>
          </a:p>
        </p:txBody>
      </p:sp>
      <p:pic>
        <p:nvPicPr>
          <p:cNvPr id="5" name="Picture 4" descr="Screenshot_07_06_2013_15_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606" y="139699"/>
            <a:ext cx="5979920" cy="6121401"/>
          </a:xfrm>
          <a:prstGeom prst="rect">
            <a:avLst/>
          </a:prstGeom>
        </p:spPr>
      </p:pic>
      <p:cxnSp>
        <p:nvCxnSpPr>
          <p:cNvPr id="8" name="Straight Connector 7"/>
          <p:cNvCxnSpPr/>
          <p:nvPr/>
        </p:nvCxnSpPr>
        <p:spPr>
          <a:xfrm>
            <a:off x="2074333" y="2544381"/>
            <a:ext cx="1845734" cy="0"/>
          </a:xfrm>
          <a:prstGeom prst="line">
            <a:avLst/>
          </a:prstGeom>
          <a:ln w="38100" cmpd="sng">
            <a:headEnd type="oval"/>
            <a:tailEnd type="oval"/>
          </a:ln>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a:xfrm>
            <a:off x="2074333" y="2705248"/>
            <a:ext cx="1845734" cy="0"/>
          </a:xfrm>
          <a:prstGeom prst="line">
            <a:avLst/>
          </a:prstGeom>
          <a:ln w="38100" cmpd="sng">
            <a:headEnd type="oval"/>
            <a:tailEnd type="oval"/>
          </a:ln>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a:off x="4318000" y="1591881"/>
            <a:ext cx="431800" cy="0"/>
          </a:xfrm>
          <a:prstGeom prst="line">
            <a:avLst/>
          </a:prstGeom>
          <a:ln w="38100" cmpd="sng">
            <a:headEnd type="oval"/>
            <a:tailEnd type="oval"/>
          </a:ln>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a:xfrm>
            <a:off x="2074333" y="4944681"/>
            <a:ext cx="1769534" cy="0"/>
          </a:xfrm>
          <a:prstGeom prst="line">
            <a:avLst/>
          </a:prstGeom>
          <a:ln w="38100" cmpd="sng">
            <a:headEnd type="oval"/>
            <a:tailEnd type="oval"/>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a:off x="2074333" y="5097081"/>
            <a:ext cx="1769534" cy="0"/>
          </a:xfrm>
          <a:prstGeom prst="line">
            <a:avLst/>
          </a:prstGeom>
          <a:ln w="38100" cmpd="sng">
            <a:headEnd type="oval"/>
            <a:tailEnd type="oval"/>
          </a:ln>
        </p:spPr>
        <p:style>
          <a:lnRef idx="1">
            <a:schemeClr val="accent6"/>
          </a:lnRef>
          <a:fillRef idx="0">
            <a:schemeClr val="accent6"/>
          </a:fillRef>
          <a:effectRef idx="0">
            <a:schemeClr val="accent6"/>
          </a:effectRef>
          <a:fontRef idx="minor">
            <a:schemeClr val="tx1"/>
          </a:fontRef>
        </p:style>
      </p:cxnSp>
      <p:cxnSp>
        <p:nvCxnSpPr>
          <p:cNvPr id="29" name="Straight Connector 28"/>
          <p:cNvCxnSpPr/>
          <p:nvPr/>
        </p:nvCxnSpPr>
        <p:spPr>
          <a:xfrm>
            <a:off x="6278126" y="1591881"/>
            <a:ext cx="516374" cy="0"/>
          </a:xfrm>
          <a:prstGeom prst="line">
            <a:avLst/>
          </a:prstGeom>
          <a:ln w="38100" cmpd="sng">
            <a:headEnd type="oval"/>
            <a:tailEnd type="oval"/>
          </a:ln>
        </p:spPr>
        <p:style>
          <a:lnRef idx="1">
            <a:schemeClr val="accent6"/>
          </a:lnRef>
          <a:fillRef idx="0">
            <a:schemeClr val="accent6"/>
          </a:fillRef>
          <a:effectRef idx="0">
            <a:schemeClr val="accent6"/>
          </a:effectRef>
          <a:fontRef idx="minor">
            <a:schemeClr val="tx1"/>
          </a:fontRef>
        </p:style>
      </p:cxnSp>
      <p:cxnSp>
        <p:nvCxnSpPr>
          <p:cNvPr id="30" name="Straight Connector 29"/>
          <p:cNvCxnSpPr/>
          <p:nvPr/>
        </p:nvCxnSpPr>
        <p:spPr>
          <a:xfrm>
            <a:off x="2074333" y="3505348"/>
            <a:ext cx="1443567" cy="0"/>
          </a:xfrm>
          <a:prstGeom prst="line">
            <a:avLst/>
          </a:prstGeom>
          <a:ln>
            <a:solidFill>
              <a:srgbClr val="FFFF00"/>
            </a:solidFill>
            <a:headEnd type="oval"/>
            <a:tailEnd type="oval"/>
          </a:ln>
        </p:spPr>
        <p:style>
          <a:lnRef idx="3">
            <a:schemeClr val="accent1"/>
          </a:lnRef>
          <a:fillRef idx="0">
            <a:schemeClr val="accent1"/>
          </a:fillRef>
          <a:effectRef idx="2">
            <a:schemeClr val="accent1"/>
          </a:effectRef>
          <a:fontRef idx="minor">
            <a:schemeClr val="tx1"/>
          </a:fontRef>
        </p:style>
      </p:cxnSp>
      <p:cxnSp>
        <p:nvCxnSpPr>
          <p:cNvPr id="31" name="Straight Connector 30"/>
          <p:cNvCxnSpPr/>
          <p:nvPr/>
        </p:nvCxnSpPr>
        <p:spPr>
          <a:xfrm>
            <a:off x="2074333" y="3331781"/>
            <a:ext cx="1278467" cy="0"/>
          </a:xfrm>
          <a:prstGeom prst="line">
            <a:avLst/>
          </a:prstGeom>
          <a:ln>
            <a:solidFill>
              <a:srgbClr val="FFFF00"/>
            </a:solidFill>
            <a:headEnd type="oval"/>
            <a:tailEnd type="oval"/>
          </a:ln>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074333" y="3026981"/>
            <a:ext cx="1278467" cy="0"/>
          </a:xfrm>
          <a:prstGeom prst="line">
            <a:avLst/>
          </a:prstGeom>
          <a:ln>
            <a:solidFill>
              <a:srgbClr val="FFFF00"/>
            </a:solidFill>
            <a:headEnd type="oval"/>
            <a:tailEnd type="oval"/>
          </a:ln>
        </p:spPr>
        <p:style>
          <a:lnRef idx="3">
            <a:schemeClr val="accent1"/>
          </a:lnRef>
          <a:fillRef idx="0">
            <a:schemeClr val="accent1"/>
          </a:fillRef>
          <a:effectRef idx="2">
            <a:schemeClr val="accent1"/>
          </a:effectRef>
          <a:fontRef idx="minor">
            <a:schemeClr val="tx1"/>
          </a:fontRef>
        </p:style>
      </p:cxnSp>
      <p:cxnSp>
        <p:nvCxnSpPr>
          <p:cNvPr id="34" name="Straight Connector 33"/>
          <p:cNvCxnSpPr/>
          <p:nvPr/>
        </p:nvCxnSpPr>
        <p:spPr>
          <a:xfrm>
            <a:off x="2074333" y="5579681"/>
            <a:ext cx="1845734" cy="0"/>
          </a:xfrm>
          <a:prstGeom prst="line">
            <a:avLst/>
          </a:prstGeom>
          <a:ln>
            <a:solidFill>
              <a:srgbClr val="FFFF00"/>
            </a:solidFill>
            <a:headEnd type="oval"/>
            <a:tailEnd type="oval"/>
          </a:ln>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184400" y="1883981"/>
            <a:ext cx="965200" cy="0"/>
          </a:xfrm>
          <a:prstGeom prst="line">
            <a:avLst/>
          </a:prstGeom>
          <a:ln>
            <a:solidFill>
              <a:srgbClr val="FFFF00"/>
            </a:solidFill>
            <a:headEnd type="oval"/>
            <a:tailEnd type="oval"/>
          </a:ln>
        </p:spPr>
        <p:style>
          <a:lnRef idx="3">
            <a:schemeClr val="accent1"/>
          </a:lnRef>
          <a:fillRef idx="0">
            <a:schemeClr val="accent1"/>
          </a:fillRef>
          <a:effectRef idx="2">
            <a:schemeClr val="accent1"/>
          </a:effectRef>
          <a:fontRef idx="minor">
            <a:schemeClr val="tx1"/>
          </a:fontRef>
        </p:style>
      </p:cxnSp>
      <p:cxnSp>
        <p:nvCxnSpPr>
          <p:cNvPr id="39" name="Straight Connector 38"/>
          <p:cNvCxnSpPr/>
          <p:nvPr/>
        </p:nvCxnSpPr>
        <p:spPr>
          <a:xfrm>
            <a:off x="2413000" y="5908611"/>
            <a:ext cx="1905000" cy="0"/>
          </a:xfrm>
          <a:prstGeom prst="line">
            <a:avLst/>
          </a:prstGeom>
          <a:ln>
            <a:solidFill>
              <a:srgbClr val="FFFF00"/>
            </a:solidFill>
            <a:headEnd type="oval"/>
            <a:tailEnd type="oval"/>
          </a:ln>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074333" y="5431515"/>
            <a:ext cx="1845734" cy="0"/>
          </a:xfrm>
          <a:prstGeom prst="line">
            <a:avLst/>
          </a:prstGeom>
          <a:ln>
            <a:solidFill>
              <a:srgbClr val="FFFF00"/>
            </a:solidFill>
            <a:headEnd type="oval"/>
            <a:tailEnd type="ova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596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91226" y="331031"/>
            <a:ext cx="7495623" cy="652062"/>
          </a:xfrm>
        </p:spPr>
        <p:txBody>
          <a:bodyPr/>
          <a:lstStyle/>
          <a:p>
            <a:r>
              <a:rPr lang="en-IE" sz="3200" dirty="0" smtClean="0"/>
              <a:t>Next Steps:</a:t>
            </a:r>
          </a:p>
        </p:txBody>
      </p:sp>
      <p:sp>
        <p:nvSpPr>
          <p:cNvPr id="4" name="Content Placeholder 2"/>
          <p:cNvSpPr txBox="1">
            <a:spLocks/>
          </p:cNvSpPr>
          <p:nvPr/>
        </p:nvSpPr>
        <p:spPr>
          <a:xfrm>
            <a:off x="257051" y="1053760"/>
            <a:ext cx="8460941" cy="4553649"/>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E" sz="1900" dirty="0" smtClean="0"/>
              <a:t>Driving forward the usage and apoption of ITS-RDF Ontology via:</a:t>
            </a:r>
            <a:endParaRPr lang="en-IE" sz="1900" b="1" dirty="0" smtClean="0">
              <a:solidFill>
                <a:schemeClr val="tx1"/>
              </a:solidFill>
            </a:endParaRPr>
          </a:p>
          <a:p>
            <a:pPr lvl="1"/>
            <a:r>
              <a:rPr lang="en-IE" sz="1900" b="1" dirty="0" smtClean="0">
                <a:solidFill>
                  <a:schemeClr val="tx1"/>
                </a:solidFill>
              </a:rPr>
              <a:t>MLW-LT WG: </a:t>
            </a:r>
            <a:r>
              <a:rPr lang="en-IE" sz="1900" dirty="0" smtClean="0">
                <a:solidFill>
                  <a:schemeClr val="tx1"/>
                </a:solidFill>
              </a:rPr>
              <a:t>Multilingual Web Language Technology (W3C Working Group). </a:t>
            </a:r>
            <a:r>
              <a:rPr lang="en-IE" sz="1900" dirty="0">
                <a:solidFill>
                  <a:schemeClr val="tx1"/>
                </a:solidFill>
                <a:hlinkClick r:id="rId2"/>
              </a:rPr>
              <a:t>http://www.w3.org/International/multilingualweb/lt</a:t>
            </a:r>
            <a:r>
              <a:rPr lang="en-IE" sz="1900" dirty="0" smtClean="0">
                <a:solidFill>
                  <a:schemeClr val="tx1"/>
                </a:solidFill>
                <a:hlinkClick r:id="rId2"/>
              </a:rPr>
              <a:t>/</a:t>
            </a:r>
            <a:endParaRPr lang="en-IE" sz="1900" dirty="0" smtClean="0">
              <a:solidFill>
                <a:schemeClr val="tx1"/>
              </a:solidFill>
            </a:endParaRPr>
          </a:p>
          <a:p>
            <a:pPr lvl="1"/>
            <a:r>
              <a:rPr lang="en-IE" sz="1900" b="1" dirty="0" smtClean="0">
                <a:solidFill>
                  <a:schemeClr val="tx1"/>
                </a:solidFill>
              </a:rPr>
              <a:t>BP-MLODE CG: </a:t>
            </a:r>
            <a:r>
              <a:rPr lang="en-IE" sz="1900" dirty="0" smtClean="0">
                <a:solidFill>
                  <a:schemeClr val="tx1"/>
                </a:solidFill>
              </a:rPr>
              <a:t>Best Practices for Multilinugal Linked Open Data  (W3C Community </a:t>
            </a:r>
            <a:r>
              <a:rPr lang="en-IE" sz="1900" dirty="0">
                <a:solidFill>
                  <a:schemeClr val="tx1"/>
                </a:solidFill>
              </a:rPr>
              <a:t>Group </a:t>
            </a:r>
            <a:r>
              <a:rPr lang="en-IE" sz="1900" dirty="0">
                <a:solidFill>
                  <a:schemeClr val="tx1"/>
                </a:solidFill>
                <a:hlinkClick r:id="rId3"/>
              </a:rPr>
              <a:t>http://www.w3.org/community/bpmlod</a:t>
            </a:r>
            <a:r>
              <a:rPr lang="en-IE" sz="1900" dirty="0" smtClean="0">
                <a:solidFill>
                  <a:schemeClr val="tx1"/>
                </a:solidFill>
                <a:hlinkClick r:id="rId3"/>
              </a:rPr>
              <a:t>/</a:t>
            </a:r>
            <a:endParaRPr lang="en-IE" sz="1900" dirty="0" smtClean="0">
              <a:solidFill>
                <a:schemeClr val="tx1"/>
              </a:solidFill>
            </a:endParaRPr>
          </a:p>
          <a:p>
            <a:pPr lvl="1"/>
            <a:r>
              <a:rPr lang="en-IE" sz="1900" b="1" dirty="0" smtClean="0">
                <a:solidFill>
                  <a:schemeClr val="tx1"/>
                </a:solidFill>
              </a:rPr>
              <a:t>LIDER</a:t>
            </a:r>
            <a:r>
              <a:rPr lang="en-IE" sz="1900" b="1" dirty="0">
                <a:solidFill>
                  <a:schemeClr val="tx1"/>
                </a:solidFill>
              </a:rPr>
              <a:t>: </a:t>
            </a:r>
            <a:r>
              <a:rPr lang="en-IE" sz="1900" dirty="0">
                <a:solidFill>
                  <a:schemeClr val="tx1"/>
                </a:solidFill>
              </a:rPr>
              <a:t>Linked Data as an enabler of cross-media and multilingual content analytics for enterprises across Europe </a:t>
            </a:r>
            <a:r>
              <a:rPr lang="en-IE" sz="1900" dirty="0" smtClean="0">
                <a:solidFill>
                  <a:schemeClr val="tx1"/>
                </a:solidFill>
              </a:rPr>
              <a:t>(EU-FP7 CSA under negotiation). </a:t>
            </a:r>
          </a:p>
          <a:p>
            <a:pPr lvl="1"/>
            <a:r>
              <a:rPr lang="en-IE" sz="1900" b="1" dirty="0" smtClean="0">
                <a:solidFill>
                  <a:schemeClr val="tx1"/>
                </a:solidFill>
              </a:rPr>
              <a:t>MLI: </a:t>
            </a:r>
            <a:r>
              <a:rPr lang="en-GB" sz="1900" dirty="0">
                <a:solidFill>
                  <a:schemeClr val="tx1"/>
                </a:solidFill>
              </a:rPr>
              <a:t>Towards a </a:t>
            </a:r>
            <a:r>
              <a:rPr lang="en-GB" sz="1900" dirty="0" smtClean="0">
                <a:solidFill>
                  <a:schemeClr val="tx1"/>
                </a:solidFill>
              </a:rPr>
              <a:t>Multilingual </a:t>
            </a:r>
            <a:r>
              <a:rPr lang="en-GB" sz="1900" dirty="0">
                <a:solidFill>
                  <a:schemeClr val="tx1"/>
                </a:solidFill>
              </a:rPr>
              <a:t>Data &amp; Services </a:t>
            </a:r>
            <a:r>
              <a:rPr lang="en-GB" sz="1900" dirty="0" smtClean="0">
                <a:solidFill>
                  <a:schemeClr val="tx1"/>
                </a:solidFill>
              </a:rPr>
              <a:t>Infrastructure </a:t>
            </a:r>
            <a:r>
              <a:rPr lang="en-IE" sz="1900" dirty="0" smtClean="0">
                <a:solidFill>
                  <a:schemeClr val="tx1"/>
                </a:solidFill>
              </a:rPr>
              <a:t>(</a:t>
            </a:r>
            <a:r>
              <a:rPr lang="en-IE" sz="1900" dirty="0">
                <a:solidFill>
                  <a:schemeClr val="tx1"/>
                </a:solidFill>
              </a:rPr>
              <a:t>EU-FP7 CSA under negotiation). </a:t>
            </a:r>
            <a:endParaRPr lang="en-IE" sz="1900" dirty="0" smtClean="0">
              <a:solidFill>
                <a:schemeClr val="tx1"/>
              </a:solidFill>
            </a:endParaRPr>
          </a:p>
          <a:p>
            <a:pPr lvl="1"/>
            <a:r>
              <a:rPr lang="en-IE" sz="1900" b="1" dirty="0" smtClean="0">
                <a:solidFill>
                  <a:schemeClr val="tx1"/>
                </a:solidFill>
              </a:rPr>
              <a:t>FALCON: </a:t>
            </a:r>
            <a:r>
              <a:rPr lang="en-US" sz="1900" dirty="0">
                <a:solidFill>
                  <a:schemeClr val="tx1"/>
                </a:solidFill>
              </a:rPr>
              <a:t>Federated Active Linguistic data </a:t>
            </a:r>
            <a:r>
              <a:rPr lang="en-US" sz="1900" dirty="0" err="1" smtClean="0">
                <a:solidFill>
                  <a:schemeClr val="tx1"/>
                </a:solidFill>
              </a:rPr>
              <a:t>CuratiON</a:t>
            </a:r>
            <a:r>
              <a:rPr lang="en-US" sz="1900" dirty="0" smtClean="0">
                <a:solidFill>
                  <a:schemeClr val="tx1"/>
                </a:solidFill>
              </a:rPr>
              <a:t> (EU-FP7 STREP under negotiation)</a:t>
            </a:r>
            <a:r>
              <a:rPr lang="en-US" sz="1900" dirty="0" smtClean="0"/>
              <a:t>. </a:t>
            </a:r>
            <a:endParaRPr lang="en-US" sz="1900" dirty="0" smtClean="0">
              <a:solidFill>
                <a:srgbClr val="000000"/>
              </a:solidFill>
            </a:endParaRPr>
          </a:p>
          <a:p>
            <a:pPr lvl="1"/>
            <a:r>
              <a:rPr lang="en-US" sz="1900" b="1" dirty="0" smtClean="0">
                <a:solidFill>
                  <a:srgbClr val="000000"/>
                </a:solidFill>
              </a:rPr>
              <a:t>CNGL: </a:t>
            </a:r>
            <a:r>
              <a:rPr lang="en-US" sz="1900" dirty="0" smtClean="0">
                <a:solidFill>
                  <a:srgbClr val="000000"/>
                </a:solidFill>
              </a:rPr>
              <a:t>GLOBIC Content Model, applied across the center's research themes. </a:t>
            </a:r>
            <a:r>
              <a:rPr lang="en-US" sz="1600" dirty="0">
                <a:solidFill>
                  <a:srgbClr val="000000"/>
                </a:solidFill>
                <a:hlinkClick r:id="rId4"/>
              </a:rPr>
              <a:t>http://www.cngl.ie/research/research-areas/interoperability-and-analytics</a:t>
            </a:r>
            <a:r>
              <a:rPr lang="en-US" sz="1600" dirty="0" smtClean="0">
                <a:solidFill>
                  <a:srgbClr val="000000"/>
                </a:solidFill>
                <a:hlinkClick r:id="rId4"/>
              </a:rPr>
              <a:t>/</a:t>
            </a:r>
            <a:endParaRPr lang="en-US" sz="1600" dirty="0" smtClean="0"/>
          </a:p>
          <a:p>
            <a:pPr marL="0" indent="0" algn="ctr">
              <a:buNone/>
            </a:pPr>
            <a:r>
              <a:rPr lang="en-US" sz="2200" i="1" dirty="0" smtClean="0"/>
              <a:t>For more information please contact </a:t>
            </a:r>
            <a:r>
              <a:rPr lang="en-US" sz="2200" i="1" dirty="0" smtClean="0">
                <a:hlinkClick r:id="rId5"/>
              </a:rPr>
              <a:t>Dominic.Jones@scss.tcd.ie</a:t>
            </a:r>
            <a:r>
              <a:rPr lang="en-US" sz="2200" i="1" dirty="0" smtClean="0"/>
              <a:t>,  </a:t>
            </a:r>
            <a:r>
              <a:rPr lang="en-US" sz="2200" i="1" dirty="0" smtClean="0">
                <a:hlinkClick r:id="rId6"/>
              </a:rPr>
              <a:t>Dave.Lewis@scss.tcd.ie</a:t>
            </a:r>
            <a:r>
              <a:rPr lang="en-US" sz="2200" i="1" dirty="0" smtClean="0"/>
              <a:t> </a:t>
            </a:r>
            <a:r>
              <a:rPr lang="en-US" sz="2200" i="1" dirty="0"/>
              <a:t>or </a:t>
            </a:r>
            <a:r>
              <a:rPr lang="en-US" sz="2200" i="1" dirty="0">
                <a:hlinkClick r:id="rId7"/>
              </a:rPr>
              <a:t>hellmann@informatik.uni-</a:t>
            </a:r>
            <a:r>
              <a:rPr lang="en-US" sz="2200" i="1" dirty="0" smtClean="0">
                <a:hlinkClick r:id="rId7"/>
              </a:rPr>
              <a:t>leipzig.de</a:t>
            </a:r>
            <a:endParaRPr lang="en-US" sz="2200" i="1" dirty="0" smtClean="0"/>
          </a:p>
          <a:p>
            <a:pPr marL="0" indent="0" algn="ctr">
              <a:buNone/>
            </a:pPr>
            <a:endParaRPr lang="en-IE" sz="2200" dirty="0" smtClean="0"/>
          </a:p>
          <a:p>
            <a:pPr lvl="1"/>
            <a:endParaRPr lang="en-IE" sz="1800" dirty="0" smtClean="0"/>
          </a:p>
          <a:p>
            <a:endParaRPr lang="en-IE" sz="2000" dirty="0" smtClean="0"/>
          </a:p>
          <a:p>
            <a:endParaRPr lang="en-IE" dirty="0" smtClean="0"/>
          </a:p>
          <a:p>
            <a:endParaRPr lang="en-IE" dirty="0" smtClean="0">
              <a:solidFill>
                <a:schemeClr val="accent6">
                  <a:lumMod val="75000"/>
                </a:schemeClr>
              </a:solidFill>
            </a:endParaRPr>
          </a:p>
        </p:txBody>
      </p:sp>
    </p:spTree>
    <p:extLst>
      <p:ext uri="{BB962C8B-B14F-4D97-AF65-F5344CB8AC3E}">
        <p14:creationId xmlns:p14="http://schemas.microsoft.com/office/powerpoint/2010/main" val="3090738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91227" y="331031"/>
            <a:ext cx="7301948" cy="652062"/>
          </a:xfrm>
        </p:spPr>
        <p:txBody>
          <a:bodyPr/>
          <a:lstStyle/>
          <a:p>
            <a:r>
              <a:rPr lang="en-IE" sz="3200" dirty="0" smtClean="0"/>
              <a:t>Presentation Overview:</a:t>
            </a:r>
          </a:p>
        </p:txBody>
      </p:sp>
      <p:sp>
        <p:nvSpPr>
          <p:cNvPr id="10243" name="Content Placeholder 2"/>
          <p:cNvSpPr>
            <a:spLocks noGrp="1"/>
          </p:cNvSpPr>
          <p:nvPr>
            <p:ph idx="1"/>
          </p:nvPr>
        </p:nvSpPr>
        <p:spPr>
          <a:xfrm>
            <a:off x="285750" y="1287081"/>
            <a:ext cx="8401049" cy="4553649"/>
          </a:xfrm>
        </p:spPr>
        <p:txBody>
          <a:bodyPr/>
          <a:lstStyle/>
          <a:p>
            <a:pPr marL="514350" indent="-514350">
              <a:buFont typeface="+mj-lt"/>
              <a:buAutoNum type="arabicPeriod"/>
            </a:pPr>
            <a:r>
              <a:rPr lang="en-IE" dirty="0" smtClean="0"/>
              <a:t>Introduction to ITS 2.0 Tag Set</a:t>
            </a:r>
          </a:p>
          <a:p>
            <a:pPr marL="514350" indent="-514350">
              <a:buFont typeface="+mj-lt"/>
              <a:buAutoNum type="arabicPeriod"/>
            </a:pPr>
            <a:r>
              <a:rPr lang="en-IE" dirty="0" smtClean="0"/>
              <a:t>RDF Overview</a:t>
            </a:r>
          </a:p>
          <a:p>
            <a:pPr marL="514350" indent="-514350">
              <a:buFont typeface="+mj-lt"/>
              <a:buAutoNum type="arabicPeriod"/>
            </a:pPr>
            <a:r>
              <a:rPr lang="en-IE" dirty="0" smtClean="0"/>
              <a:t>Ontology Overview</a:t>
            </a:r>
          </a:p>
          <a:p>
            <a:pPr marL="514350" indent="-514350">
              <a:buFont typeface="+mj-lt"/>
              <a:buAutoNum type="arabicPeriod"/>
            </a:pPr>
            <a:r>
              <a:rPr lang="en-IE" dirty="0"/>
              <a:t>ITS XML / HTML to NIF &amp; </a:t>
            </a:r>
            <a:r>
              <a:rPr lang="en-IE" dirty="0" smtClean="0"/>
              <a:t>RDF</a:t>
            </a:r>
          </a:p>
          <a:p>
            <a:pPr marL="514350" indent="-514350">
              <a:buFont typeface="+mj-lt"/>
              <a:buAutoNum type="arabicPeriod"/>
            </a:pPr>
            <a:r>
              <a:rPr lang="en-IE" dirty="0"/>
              <a:t>ITS 2.0 / RDF </a:t>
            </a:r>
            <a:r>
              <a:rPr lang="en-IE" dirty="0" smtClean="0"/>
              <a:t>Ontology</a:t>
            </a:r>
          </a:p>
          <a:p>
            <a:pPr marL="514350" indent="-514350">
              <a:buFont typeface="+mj-lt"/>
              <a:buAutoNum type="arabicPeriod"/>
            </a:pPr>
            <a:r>
              <a:rPr lang="en-GB" dirty="0"/>
              <a:t>Core Provenance </a:t>
            </a:r>
            <a:r>
              <a:rPr lang="en-GB" dirty="0" smtClean="0"/>
              <a:t>Ontology</a:t>
            </a:r>
          </a:p>
          <a:p>
            <a:pPr marL="514350" indent="-514350">
              <a:buFont typeface="+mj-lt"/>
              <a:buAutoNum type="arabicPeriod"/>
            </a:pPr>
            <a:r>
              <a:rPr lang="en-IE" dirty="0" smtClean="0"/>
              <a:t>Worked Example</a:t>
            </a:r>
          </a:p>
          <a:p>
            <a:pPr marL="514350" indent="-514350">
              <a:buFont typeface="+mj-lt"/>
              <a:buAutoNum type="arabicPeriod"/>
            </a:pPr>
            <a:r>
              <a:rPr lang="en-IE" dirty="0" smtClean="0"/>
              <a:t>Next Steps</a:t>
            </a:r>
          </a:p>
          <a:p>
            <a:endParaRPr lang="en-IE" dirty="0" smtClean="0">
              <a:solidFill>
                <a:schemeClr val="accent6">
                  <a:lumMod val="75000"/>
                </a:schemeClr>
              </a:solidFill>
            </a:endParaRPr>
          </a:p>
        </p:txBody>
      </p:sp>
    </p:spTree>
    <p:extLst>
      <p:ext uri="{BB962C8B-B14F-4D97-AF65-F5344CB8AC3E}">
        <p14:creationId xmlns:p14="http://schemas.microsoft.com/office/powerpoint/2010/main" val="707815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91227" y="331031"/>
            <a:ext cx="7301948" cy="652062"/>
          </a:xfrm>
        </p:spPr>
        <p:txBody>
          <a:bodyPr/>
          <a:lstStyle/>
          <a:p>
            <a:r>
              <a:rPr lang="en-IE" sz="3200" dirty="0" smtClean="0"/>
              <a:t>Internationalisation Tag Set (ITS 2.0)</a:t>
            </a:r>
          </a:p>
        </p:txBody>
      </p:sp>
      <p:sp>
        <p:nvSpPr>
          <p:cNvPr id="10243" name="Content Placeholder 2"/>
          <p:cNvSpPr>
            <a:spLocks noGrp="1"/>
          </p:cNvSpPr>
          <p:nvPr>
            <p:ph idx="1"/>
          </p:nvPr>
        </p:nvSpPr>
        <p:spPr>
          <a:xfrm>
            <a:off x="285750" y="1287081"/>
            <a:ext cx="8401049" cy="4553649"/>
          </a:xfrm>
        </p:spPr>
        <p:txBody>
          <a:bodyPr/>
          <a:lstStyle/>
          <a:p>
            <a:r>
              <a:rPr lang="en-IE" dirty="0" smtClean="0"/>
              <a:t>Allows I18n and L10n tools to be instructed to treat specific text in specific ways and to record workflow actions</a:t>
            </a:r>
          </a:p>
          <a:p>
            <a:r>
              <a:rPr lang="en-IE" dirty="0" smtClean="0"/>
              <a:t>Principles:</a:t>
            </a:r>
            <a:endParaRPr lang="en-IE" u="sng" dirty="0" smtClean="0">
              <a:solidFill>
                <a:srgbClr val="C00000"/>
              </a:solidFill>
            </a:endParaRPr>
          </a:p>
          <a:p>
            <a:pPr lvl="1"/>
            <a:r>
              <a:rPr lang="en-IE" dirty="0" smtClean="0">
                <a:solidFill>
                  <a:schemeClr val="accent6">
                    <a:lumMod val="75000"/>
                  </a:schemeClr>
                </a:solidFill>
              </a:rPr>
              <a:t>Minimise disturbance of original content</a:t>
            </a:r>
          </a:p>
          <a:p>
            <a:pPr lvl="1"/>
            <a:r>
              <a:rPr lang="en-IE" dirty="0" smtClean="0">
                <a:solidFill>
                  <a:schemeClr val="accent6">
                    <a:lumMod val="75000"/>
                  </a:schemeClr>
                </a:solidFill>
              </a:rPr>
              <a:t>Don’t reinvent wheel </a:t>
            </a:r>
          </a:p>
          <a:p>
            <a:pPr lvl="1"/>
            <a:r>
              <a:rPr lang="en-IE" dirty="0" smtClean="0">
                <a:solidFill>
                  <a:schemeClr val="accent6">
                    <a:lumMod val="75000"/>
                  </a:schemeClr>
                </a:solidFill>
              </a:rPr>
              <a:t>Link to existing meta-data before adding new</a:t>
            </a:r>
          </a:p>
          <a:p>
            <a:r>
              <a:rPr lang="en-IE" dirty="0" smtClean="0"/>
              <a:t>ITS2.0 is “Dublin Core” of the Multilingual Web</a:t>
            </a:r>
          </a:p>
          <a:p>
            <a:pPr lvl="1"/>
            <a:r>
              <a:rPr lang="en-IE" dirty="0" smtClean="0">
                <a:solidFill>
                  <a:schemeClr val="accent6">
                    <a:lumMod val="75000"/>
                  </a:schemeClr>
                </a:solidFill>
              </a:rPr>
              <a:t>Persistent semantics across content formats</a:t>
            </a:r>
          </a:p>
        </p:txBody>
      </p:sp>
      <p:pic>
        <p:nvPicPr>
          <p:cNvPr id="6" name="Picture 10" descr="http://t1.gstatic.com/images?q=tbn:ANd9GcQTgHC6yx8lstfcVXYbaBCg1VjkhJ2RldyPXva_7Lut3Uny_hX2MIZn8pQD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958" y="3415029"/>
            <a:ext cx="792162"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432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91227" y="331031"/>
            <a:ext cx="7301948" cy="652062"/>
          </a:xfrm>
        </p:spPr>
        <p:txBody>
          <a:bodyPr/>
          <a:lstStyle/>
          <a:p>
            <a:r>
              <a:rPr lang="en-IE" sz="3200" dirty="0" smtClean="0"/>
              <a:t>Internationalisation Tag Set (ITS 2.0)</a:t>
            </a:r>
          </a:p>
        </p:txBody>
      </p:sp>
      <p:pic>
        <p:nvPicPr>
          <p:cNvPr id="7" name="Picture 6" descr="Screenshot_07_06_2013_11_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49" y="4391342"/>
            <a:ext cx="7417669" cy="1575993"/>
          </a:xfrm>
          <a:prstGeom prst="rect">
            <a:avLst/>
          </a:prstGeom>
        </p:spPr>
      </p:pic>
      <p:pic>
        <p:nvPicPr>
          <p:cNvPr id="8" name="Picture 7" descr="Screenshot_07_06_2013_11_0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048" y="983093"/>
            <a:ext cx="2209518" cy="596884"/>
          </a:xfrm>
          <a:prstGeom prst="rect">
            <a:avLst/>
          </a:prstGeom>
        </p:spPr>
      </p:pic>
      <p:pic>
        <p:nvPicPr>
          <p:cNvPr id="9" name="Picture 8" descr="Screenshot_07_06_2013_11_0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8048" y="1579976"/>
            <a:ext cx="2209518" cy="2704498"/>
          </a:xfrm>
          <a:prstGeom prst="rect">
            <a:avLst/>
          </a:prstGeom>
        </p:spPr>
      </p:pic>
      <p:pic>
        <p:nvPicPr>
          <p:cNvPr id="11" name="Picture 10" descr="Screenshot_07_06_2013_11_08-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8981" y="1579976"/>
            <a:ext cx="2425923" cy="2704498"/>
          </a:xfrm>
          <a:prstGeom prst="rect">
            <a:avLst/>
          </a:prstGeom>
        </p:spPr>
      </p:pic>
      <p:pic>
        <p:nvPicPr>
          <p:cNvPr id="14" name="Picture 13" descr="Screenshot_07_06_2013_11_0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79278" y="1603167"/>
            <a:ext cx="2262149" cy="1915791"/>
          </a:xfrm>
          <a:prstGeom prst="rect">
            <a:avLst/>
          </a:prstGeom>
        </p:spPr>
      </p:pic>
      <p:sp>
        <p:nvSpPr>
          <p:cNvPr id="15" name="Rectangle 14"/>
          <p:cNvSpPr/>
          <p:nvPr/>
        </p:nvSpPr>
        <p:spPr>
          <a:xfrm>
            <a:off x="3448981" y="1119965"/>
            <a:ext cx="6276482" cy="646331"/>
          </a:xfrm>
          <a:prstGeom prst="rect">
            <a:avLst/>
          </a:prstGeom>
        </p:spPr>
        <p:txBody>
          <a:bodyPr wrap="square">
            <a:spAutoFit/>
          </a:bodyPr>
          <a:lstStyle/>
          <a:p>
            <a:r>
              <a:rPr lang="en-US" dirty="0">
                <a:hlinkClick r:id="rId7"/>
              </a:rPr>
              <a:t>http://www.w3.org/TR/its20/#datacategory-</a:t>
            </a:r>
            <a:r>
              <a:rPr lang="en-US" dirty="0" smtClean="0">
                <a:hlinkClick r:id="rId7"/>
              </a:rPr>
              <a:t>description</a:t>
            </a:r>
            <a:endParaRPr lang="en-US" dirty="0" smtClean="0"/>
          </a:p>
          <a:p>
            <a:endParaRPr lang="en-US" dirty="0"/>
          </a:p>
        </p:txBody>
      </p:sp>
      <p:cxnSp>
        <p:nvCxnSpPr>
          <p:cNvPr id="22" name="Elbow Connector 21"/>
          <p:cNvCxnSpPr>
            <a:endCxn id="7" idx="1"/>
          </p:cNvCxnSpPr>
          <p:nvPr/>
        </p:nvCxnSpPr>
        <p:spPr>
          <a:xfrm rot="5400000">
            <a:off x="-515901" y="3502680"/>
            <a:ext cx="3340609" cy="12708"/>
          </a:xfrm>
          <a:prstGeom prst="bentConnector4">
            <a:avLst>
              <a:gd name="adj1" fmla="val -195"/>
              <a:gd name="adj2" fmla="val 8425134"/>
            </a:avLst>
          </a:prstGeom>
          <a:ln w="47625">
            <a:headEnd type="arrow"/>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2927" y="2869823"/>
            <a:ext cx="1138315" cy="923330"/>
          </a:xfrm>
          <a:prstGeom prst="rect">
            <a:avLst/>
          </a:prstGeom>
          <a:noFill/>
        </p:spPr>
        <p:txBody>
          <a:bodyPr wrap="none" rtlCol="0">
            <a:spAutoFit/>
          </a:bodyPr>
          <a:lstStyle/>
          <a:p>
            <a:pPr algn="ctr"/>
            <a:r>
              <a:rPr lang="en-US" dirty="0" smtClean="0"/>
              <a:t>Simple</a:t>
            </a:r>
          </a:p>
          <a:p>
            <a:pPr algn="ctr"/>
            <a:r>
              <a:rPr lang="en-US" dirty="0" smtClean="0"/>
              <a:t>Translate</a:t>
            </a:r>
          </a:p>
          <a:p>
            <a:pPr algn="ctr"/>
            <a:r>
              <a:rPr lang="en-US" dirty="0" smtClean="0"/>
              <a:t>Example</a:t>
            </a:r>
          </a:p>
        </p:txBody>
      </p:sp>
      <p:pic>
        <p:nvPicPr>
          <p:cNvPr id="40" name="Picture 10" descr="http://t1.gstatic.com/images?q=tbn:ANd9GcQTgHC6yx8lstfcVXYbaBCg1VjkhJ2RldyPXva_7Lut3Uny_hX2MIZn8pQDF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958" y="3415029"/>
            <a:ext cx="792162"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682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446984" y="6509742"/>
            <a:ext cx="241102" cy="258961"/>
          </a:xfrm>
          <a:prstGeom prst="rect">
            <a:avLst/>
          </a:prstGeom>
        </p:spPr>
        <p:txBody>
          <a:bodyPr lIns="64291" tIns="32146" rIns="64291" bIns="32146"/>
          <a:lstStyle/>
          <a:p>
            <a:fld id="{4393BBF8-427B-411C-A92A-B3827D983ECA}" type="slidenum">
              <a:rPr lang="en-US"/>
              <a:pPr/>
              <a:t>5</a:t>
            </a:fld>
            <a:endParaRPr lang="en-US"/>
          </a:p>
        </p:txBody>
      </p:sp>
      <p:pic>
        <p:nvPicPr>
          <p:cNvPr id="22530" name="Picture 2"/>
          <p:cNvPicPr>
            <a:picLocks noChangeAspect="1" noChangeArrowheads="1"/>
          </p:cNvPicPr>
          <p:nvPr/>
        </p:nvPicPr>
        <p:blipFill>
          <a:blip r:embed="rId3" cstate="print"/>
          <a:srcRect/>
          <a:stretch>
            <a:fillRect/>
          </a:stretch>
        </p:blipFill>
        <p:spPr bwMode="auto">
          <a:xfrm>
            <a:off x="232172" y="1204435"/>
            <a:ext cx="4848820" cy="5092154"/>
          </a:xfrm>
          <a:prstGeom prst="rect">
            <a:avLst/>
          </a:prstGeom>
          <a:noFill/>
          <a:ln w="12700">
            <a:noFill/>
            <a:miter lim="800000"/>
            <a:headEnd/>
            <a:tailEnd/>
          </a:ln>
        </p:spPr>
      </p:pic>
      <p:sp>
        <p:nvSpPr>
          <p:cNvPr id="6" name="Content Placeholder 2"/>
          <p:cNvSpPr>
            <a:spLocks noGrp="1"/>
          </p:cNvSpPr>
          <p:nvPr>
            <p:ph idx="1"/>
          </p:nvPr>
        </p:nvSpPr>
        <p:spPr>
          <a:xfrm>
            <a:off x="5138056" y="1319776"/>
            <a:ext cx="3744687" cy="4876800"/>
          </a:xfrm>
        </p:spPr>
        <p:txBody>
          <a:bodyPr/>
          <a:lstStyle/>
          <a:p>
            <a:r>
              <a:rPr lang="en-IE" sz="2000" dirty="0" smtClean="0"/>
              <a:t>Scalable in extension, good for incremental adoption</a:t>
            </a:r>
          </a:p>
          <a:p>
            <a:r>
              <a:rPr lang="en-IE" sz="2000" dirty="0" smtClean="0"/>
              <a:t>Link XML content and  RDF meta-data (</a:t>
            </a:r>
            <a:r>
              <a:rPr lang="en-IE" sz="2000" dirty="0" err="1" smtClean="0"/>
              <a:t>RDFa</a:t>
            </a:r>
            <a:r>
              <a:rPr lang="en-IE" sz="2000" dirty="0" smtClean="0"/>
              <a:t>)</a:t>
            </a:r>
          </a:p>
          <a:p>
            <a:r>
              <a:rPr lang="en-IE" sz="2000" dirty="0" smtClean="0"/>
              <a:t>Leverage existing vocabularies, e.g. Dublin Core, Open Provenance Model, Creative Commons</a:t>
            </a:r>
          </a:p>
          <a:p>
            <a:r>
              <a:rPr lang="en-IE" sz="2000" dirty="0" smtClean="0"/>
              <a:t>Maturing Tools &amp; Stores</a:t>
            </a:r>
          </a:p>
          <a:p>
            <a:r>
              <a:rPr lang="en-IE" sz="2000" dirty="0" smtClean="0"/>
              <a:t>RDF(S)</a:t>
            </a:r>
            <a:endParaRPr lang="en-US" sz="2000" dirty="0" smtClean="0"/>
          </a:p>
          <a:p>
            <a:pPr lvl="1"/>
            <a:r>
              <a:rPr lang="en-IE" sz="1600" dirty="0" smtClean="0"/>
              <a:t>Subject-Property-Object</a:t>
            </a:r>
            <a:endParaRPr lang="en-US" sz="1600" dirty="0" smtClean="0"/>
          </a:p>
          <a:p>
            <a:pPr lvl="1"/>
            <a:r>
              <a:rPr lang="en-US" sz="1600" dirty="0" smtClean="0"/>
              <a:t>Name Spaces </a:t>
            </a:r>
          </a:p>
          <a:p>
            <a:pPr lvl="1"/>
            <a:r>
              <a:rPr lang="en-US" sz="1600" dirty="0" smtClean="0"/>
              <a:t>URI </a:t>
            </a:r>
          </a:p>
          <a:p>
            <a:pPr lvl="1"/>
            <a:r>
              <a:rPr lang="en-US" sz="1600" dirty="0" smtClean="0"/>
              <a:t>Classes and Subclasses </a:t>
            </a:r>
          </a:p>
          <a:p>
            <a:pPr lvl="1"/>
            <a:r>
              <a:rPr lang="en-US" sz="1600" dirty="0" smtClean="0"/>
              <a:t>Range and Domain</a:t>
            </a:r>
          </a:p>
          <a:p>
            <a:pPr>
              <a:buNone/>
            </a:pPr>
            <a:endParaRPr lang="en-IE" sz="2000" dirty="0" smtClean="0"/>
          </a:p>
        </p:txBody>
      </p:sp>
      <p:sp>
        <p:nvSpPr>
          <p:cNvPr id="10" name="Freeform 9"/>
          <p:cNvSpPr/>
          <p:nvPr/>
        </p:nvSpPr>
        <p:spPr bwMode="auto">
          <a:xfrm>
            <a:off x="304800" y="4076700"/>
            <a:ext cx="3940629" cy="1754868"/>
          </a:xfrm>
          <a:custGeom>
            <a:avLst/>
            <a:gdLst>
              <a:gd name="connsiteX0" fmla="*/ 3766457 w 3940629"/>
              <a:gd name="connsiteY0" fmla="*/ 631371 h 1589314"/>
              <a:gd name="connsiteX1" fmla="*/ 2852057 w 3940629"/>
              <a:gd name="connsiteY1" fmla="*/ 631371 h 1589314"/>
              <a:gd name="connsiteX2" fmla="*/ 2852057 w 3940629"/>
              <a:gd name="connsiteY2" fmla="*/ 21771 h 1589314"/>
              <a:gd name="connsiteX3" fmla="*/ 1197429 w 3940629"/>
              <a:gd name="connsiteY3" fmla="*/ 0 h 1589314"/>
              <a:gd name="connsiteX4" fmla="*/ 1197429 w 3940629"/>
              <a:gd name="connsiteY4" fmla="*/ 631371 h 1589314"/>
              <a:gd name="connsiteX5" fmla="*/ 0 w 3940629"/>
              <a:gd name="connsiteY5" fmla="*/ 631371 h 1589314"/>
              <a:gd name="connsiteX6" fmla="*/ 0 w 3940629"/>
              <a:gd name="connsiteY6" fmla="*/ 1589314 h 1589314"/>
              <a:gd name="connsiteX7" fmla="*/ 3940629 w 3940629"/>
              <a:gd name="connsiteY7" fmla="*/ 1589314 h 1589314"/>
              <a:gd name="connsiteX8" fmla="*/ 3766457 w 3940629"/>
              <a:gd name="connsiteY8" fmla="*/ 631371 h 1589314"/>
              <a:gd name="connsiteX0" fmla="*/ 3940628 w 3940629"/>
              <a:gd name="connsiteY0" fmla="*/ 609599 h 1589314"/>
              <a:gd name="connsiteX1" fmla="*/ 2852057 w 3940629"/>
              <a:gd name="connsiteY1" fmla="*/ 631371 h 1589314"/>
              <a:gd name="connsiteX2" fmla="*/ 2852057 w 3940629"/>
              <a:gd name="connsiteY2" fmla="*/ 21771 h 1589314"/>
              <a:gd name="connsiteX3" fmla="*/ 1197429 w 3940629"/>
              <a:gd name="connsiteY3" fmla="*/ 0 h 1589314"/>
              <a:gd name="connsiteX4" fmla="*/ 1197429 w 3940629"/>
              <a:gd name="connsiteY4" fmla="*/ 631371 h 1589314"/>
              <a:gd name="connsiteX5" fmla="*/ 0 w 3940629"/>
              <a:gd name="connsiteY5" fmla="*/ 631371 h 1589314"/>
              <a:gd name="connsiteX6" fmla="*/ 0 w 3940629"/>
              <a:gd name="connsiteY6" fmla="*/ 1589314 h 1589314"/>
              <a:gd name="connsiteX7" fmla="*/ 3940629 w 3940629"/>
              <a:gd name="connsiteY7" fmla="*/ 1589314 h 1589314"/>
              <a:gd name="connsiteX8" fmla="*/ 3940628 w 3940629"/>
              <a:gd name="connsiteY8" fmla="*/ 609599 h 158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0629" h="1589314">
                <a:moveTo>
                  <a:pt x="3940628" y="609599"/>
                </a:moveTo>
                <a:lnTo>
                  <a:pt x="2852057" y="631371"/>
                </a:lnTo>
                <a:lnTo>
                  <a:pt x="2852057" y="21771"/>
                </a:lnTo>
                <a:lnTo>
                  <a:pt x="1197429" y="0"/>
                </a:lnTo>
                <a:lnTo>
                  <a:pt x="1197429" y="631371"/>
                </a:lnTo>
                <a:lnTo>
                  <a:pt x="0" y="631371"/>
                </a:lnTo>
                <a:lnTo>
                  <a:pt x="0" y="1589314"/>
                </a:lnTo>
                <a:lnTo>
                  <a:pt x="3940629" y="1589314"/>
                </a:lnTo>
                <a:cubicBezTo>
                  <a:pt x="3940629" y="1262742"/>
                  <a:pt x="3940628" y="936171"/>
                  <a:pt x="3940628" y="609599"/>
                </a:cubicBezTo>
                <a:close/>
              </a:path>
            </a:pathLst>
          </a:custGeom>
          <a:solidFill>
            <a:srgbClr val="FFFF00">
              <a:alpha val="43922"/>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11" name="Right Arrow 10"/>
          <p:cNvSpPr/>
          <p:nvPr/>
        </p:nvSpPr>
        <p:spPr bwMode="auto">
          <a:xfrm>
            <a:off x="4245429" y="4557486"/>
            <a:ext cx="1001486" cy="1538514"/>
          </a:xfrm>
          <a:prstGeom prst="rightArrow">
            <a:avLst/>
          </a:prstGeom>
          <a:solidFill>
            <a:srgbClr val="FFFF00">
              <a:alpha val="47843"/>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cs typeface="Arial" charset="0"/>
            </a:endParaRPr>
          </a:p>
        </p:txBody>
      </p:sp>
      <p:sp>
        <p:nvSpPr>
          <p:cNvPr id="9" name="Title 1"/>
          <p:cNvSpPr txBox="1">
            <a:spLocks/>
          </p:cNvSpPr>
          <p:nvPr/>
        </p:nvSpPr>
        <p:spPr>
          <a:xfrm>
            <a:off x="1591227" y="331031"/>
            <a:ext cx="7301948" cy="652062"/>
          </a:xfrm>
          <a:prstGeom prst="rect">
            <a:avLst/>
          </a:prstGeom>
        </p:spPr>
        <p:txBody>
          <a:bodyPr/>
          <a:lstStyle>
            <a:lvl1pPr algn="l" defTabSz="457200" rtl="0" eaLnBrk="1" latinLnBrk="0" hangingPunct="1">
              <a:spcBef>
                <a:spcPct val="0"/>
              </a:spcBef>
              <a:buNone/>
              <a:defRPr sz="4000" kern="1200">
                <a:solidFill>
                  <a:schemeClr val="tx2">
                    <a:lumMod val="90000"/>
                    <a:lumOff val="10000"/>
                  </a:schemeClr>
                </a:solidFill>
                <a:latin typeface="+mj-lt"/>
                <a:ea typeface="+mj-ea"/>
                <a:cs typeface="+mj-cs"/>
              </a:defRPr>
            </a:lvl1pPr>
          </a:lstStyle>
          <a:p>
            <a:r>
              <a:rPr lang="en-IE" sz="3200" dirty="0"/>
              <a:t>W3C Semantic Web Standards</a:t>
            </a:r>
            <a:endParaRPr lang="en-IE" sz="3200" dirty="0" smtClean="0"/>
          </a:p>
        </p:txBody>
      </p:sp>
    </p:spTree>
    <p:extLst>
      <p:ext uri="{BB962C8B-B14F-4D97-AF65-F5344CB8AC3E}">
        <p14:creationId xmlns:p14="http://schemas.microsoft.com/office/powerpoint/2010/main" val="42459305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3"/>
          <p:cNvSpPr>
            <a:spLocks noGrp="1"/>
          </p:cNvSpPr>
          <p:nvPr>
            <p:ph type="sldNum" sz="quarter" idx="4294967295"/>
          </p:nvPr>
        </p:nvSpPr>
        <p:spPr>
          <a:xfrm>
            <a:off x="4446984" y="6509742"/>
            <a:ext cx="241102" cy="258961"/>
          </a:xfrm>
          <a:prstGeom prst="rect">
            <a:avLst/>
          </a:prstGeom>
        </p:spPr>
        <p:txBody>
          <a:bodyPr lIns="64291" tIns="32146" rIns="64291" bIns="32146"/>
          <a:lstStyle/>
          <a:p>
            <a:fld id="{DCC22695-7C15-4AAE-860B-F406D5C59403}" type="slidenum">
              <a:rPr lang="en-US"/>
              <a:pPr/>
              <a:t>6</a:t>
            </a:fld>
            <a:endParaRPr lang="en-US"/>
          </a:p>
        </p:txBody>
      </p:sp>
      <p:sp>
        <p:nvSpPr>
          <p:cNvPr id="29698" name="Rectangle 2"/>
          <p:cNvSpPr>
            <a:spLocks noGrp="1" noChangeArrowheads="1"/>
          </p:cNvSpPr>
          <p:nvPr>
            <p:ph type="body" idx="1"/>
          </p:nvPr>
        </p:nvSpPr>
        <p:spPr>
          <a:xfrm>
            <a:off x="892969" y="5446921"/>
            <a:ext cx="7358063" cy="357188"/>
          </a:xfrm>
          <a:ln/>
        </p:spPr>
        <p:txBody>
          <a:bodyPr anchor="b"/>
          <a:lstStyle/>
          <a:p>
            <a:r>
              <a:rPr lang="en-US" sz="1700" dirty="0" smtClean="0"/>
              <a:t>Row=Subject, Colum=Property, Cell=Object Value</a:t>
            </a:r>
          </a:p>
          <a:p>
            <a:r>
              <a:rPr lang="en-US" sz="1700" dirty="0" smtClean="0"/>
              <a:t>This </a:t>
            </a:r>
            <a:r>
              <a:rPr lang="en-US" sz="1700" dirty="0"/>
              <a:t>example from </a:t>
            </a:r>
            <a:r>
              <a:rPr lang="en-US" sz="1700" u="sng" dirty="0">
                <a:hlinkClick r:id="rId2"/>
              </a:rPr>
              <a:t>http://research.talis.com/2005/rdf-intro/</a:t>
            </a:r>
            <a:endParaRPr lang="en-US" sz="1700" u="sng" dirty="0"/>
          </a:p>
        </p:txBody>
      </p:sp>
      <p:graphicFrame>
        <p:nvGraphicFramePr>
          <p:cNvPr id="29699" name="Group 3"/>
          <p:cNvGraphicFramePr>
            <a:graphicFrameLocks noGrp="1"/>
          </p:cNvGraphicFramePr>
          <p:nvPr>
            <p:extLst>
              <p:ext uri="{D42A27DB-BD31-4B8C-83A1-F6EECF244321}">
                <p14:modId xmlns:p14="http://schemas.microsoft.com/office/powerpoint/2010/main" val="1345389453"/>
              </p:ext>
            </p:extLst>
          </p:nvPr>
        </p:nvGraphicFramePr>
        <p:xfrm>
          <a:off x="500743" y="1488557"/>
          <a:ext cx="8205702" cy="3598664"/>
        </p:xfrm>
        <a:graphic>
          <a:graphicData uri="http://schemas.openxmlformats.org/drawingml/2006/table">
            <a:tbl>
              <a:tblPr/>
              <a:tblGrid>
                <a:gridCol w="1825440"/>
                <a:gridCol w="1595066"/>
                <a:gridCol w="1595065"/>
                <a:gridCol w="1595066"/>
                <a:gridCol w="1595065"/>
              </a:tblGrid>
              <a:tr h="899666">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dirty="0" smtClean="0">
                          <a:ln>
                            <a:noFill/>
                          </a:ln>
                          <a:solidFill>
                            <a:schemeClr val="tx1"/>
                          </a:solidFill>
                          <a:effectLst/>
                          <a:latin typeface="Roadgeek 2000 Series B" charset="0"/>
                          <a:ea typeface="ヒラギノ角ゴ ProN W3" charset="0"/>
                          <a:cs typeface="ヒラギノ角ゴ ProN W3" charset="0"/>
                          <a:sym typeface="Roadgeek 2000 Series B" charset="0"/>
                        </a:rPr>
                        <a:t>ISBN</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Title</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558E28"/>
                    </a:solid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Author</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Publisher ID</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Pages</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899666">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dirty="0" smtClean="0">
                          <a:ln>
                            <a:noFill/>
                          </a:ln>
                          <a:solidFill>
                            <a:schemeClr val="tx1"/>
                          </a:solidFill>
                          <a:effectLst/>
                          <a:latin typeface="Roadgeek 2000 Series B" charset="0"/>
                          <a:ea typeface="ヒラギノ角ゴ ProN W3" charset="0"/>
                          <a:cs typeface="ヒラギノ角ゴ ProN W3" charset="0"/>
                          <a:sym typeface="Roadgeek 2000 Series B" charset="0"/>
                        </a:rPr>
                        <a:t>596002637</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 pos="914400" algn="l"/>
                        </a:tabLst>
                      </a:pPr>
                      <a:r>
                        <a:rPr kumimoji="0" lang="en-US" sz="2500" b="0" i="0" u="none" strike="noStrike" cap="none" normalizeH="0" baseline="0" dirty="0" smtClean="0">
                          <a:ln>
                            <a:noFill/>
                          </a:ln>
                          <a:solidFill>
                            <a:schemeClr val="tx1"/>
                          </a:solidFill>
                          <a:effectLst/>
                          <a:latin typeface="Roadgeek 2000 Series B" charset="0"/>
                          <a:ea typeface="ヒラギノ角ゴ ProN W3" charset="0"/>
                          <a:cs typeface="ヒラギノ角ゴ ProN W3" charset="0"/>
                          <a:sym typeface="Roadgeek 2000 Series B" charset="0"/>
                        </a:rPr>
                        <a:t>Practical</a:t>
                      </a:r>
                    </a:p>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 pos="914400" algn="l"/>
                        </a:tabLst>
                      </a:pPr>
                      <a:r>
                        <a:rPr kumimoji="0" lang="en-US" sz="2500" b="0" i="0" u="none" strike="noStrike" cap="none" normalizeH="0" baseline="0" dirty="0" smtClean="0">
                          <a:ln>
                            <a:noFill/>
                          </a:ln>
                          <a:solidFill>
                            <a:schemeClr val="tx1"/>
                          </a:solidFill>
                          <a:effectLst/>
                          <a:latin typeface="Roadgeek 2000 Series B" charset="0"/>
                          <a:ea typeface="ヒラギノ角ゴ ProN W3" charset="0"/>
                          <a:cs typeface="ヒラギノ角ゴ ProN W3" charset="0"/>
                          <a:sym typeface="Roadgeek 2000 Series B" charset="0"/>
                        </a:rPr>
                        <a:t>RDF</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558E28"/>
                    </a:solid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S. Powers</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7642</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350</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r h="899666">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596000480</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C97100"/>
                    </a:solid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Javascript</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B7B100"/>
                    </a:solid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D. Flanagan</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C97100"/>
                    </a:solid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dirty="0" smtClean="0">
                          <a:ln>
                            <a:noFill/>
                          </a:ln>
                          <a:solidFill>
                            <a:schemeClr val="tx1"/>
                          </a:solidFill>
                          <a:effectLst/>
                          <a:latin typeface="Roadgeek 2000 Series B" charset="0"/>
                          <a:ea typeface="ヒラギノ角ゴ ProN W3" charset="0"/>
                          <a:cs typeface="ヒラギノ角ゴ ProN W3" charset="0"/>
                          <a:sym typeface="Roadgeek 2000 Series B" charset="0"/>
                        </a:rPr>
                        <a:t>3556</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C97100"/>
                    </a:solid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936</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C97100"/>
                    </a:solidFill>
                  </a:tcPr>
                </a:tc>
              </a:tr>
              <a:tr h="899666">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solidFill>
                      <a:srgbClr val="558E28"/>
                    </a:solid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smtClean="0">
                          <a:ln>
                            <a:noFill/>
                          </a:ln>
                          <a:solidFill>
                            <a:schemeClr val="tx1"/>
                          </a:solidFill>
                          <a:effectLst/>
                          <a:latin typeface="Roadgeek 2000 Series B" charset="0"/>
                          <a:ea typeface="ヒラギノ角ゴ ProN W3" charset="0"/>
                          <a:cs typeface="ヒラギノ角ゴ ProN W3" charset="0"/>
                          <a:sym typeface="Roadgeek 2000 Series B" charset="0"/>
                        </a:rPr>
                        <a:t>...</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66000"/>
                        <a:buFont typeface="Roadgeek 2000 Series B" charset="0"/>
                        <a:buNone/>
                        <a:tabLst>
                          <a:tab pos="914400" algn="l"/>
                        </a:tabLst>
                      </a:pPr>
                      <a:r>
                        <a:rPr kumimoji="0" lang="en-US" sz="2500" b="0" i="0" u="none" strike="noStrike" cap="none" normalizeH="0" baseline="0" dirty="0" smtClean="0">
                          <a:ln>
                            <a:noFill/>
                          </a:ln>
                          <a:solidFill>
                            <a:schemeClr val="tx1"/>
                          </a:solidFill>
                          <a:effectLst/>
                          <a:latin typeface="Roadgeek 2000 Series B" charset="0"/>
                          <a:ea typeface="ヒラギノ角ゴ ProN W3" charset="0"/>
                          <a:cs typeface="ヒラギノ角ゴ ProN W3" charset="0"/>
                          <a:sym typeface="Roadgeek 2000 Series B" charset="0"/>
                        </a:rPr>
                        <a:t>...</a:t>
                      </a:r>
                    </a:p>
                  </a:txBody>
                  <a:tcPr marL="35719" marR="35719" marT="35719" marB="35719" anchor="ctr" horzOverflow="overflow">
                    <a:lnL w="25400" cap="flat" cmpd="sng" algn="ctr">
                      <a:solidFill>
                        <a:schemeClr val="accent1"/>
                      </a:solidFill>
                      <a:prstDash val="solid"/>
                      <a:round/>
                      <a:headEnd type="none" w="med" len="med"/>
                      <a:tailEnd type="none" w="med" len="med"/>
                    </a:lnL>
                    <a:lnR w="25400" cap="flat" cmpd="sng" algn="ctr">
                      <a:solidFill>
                        <a:schemeClr val="accent1"/>
                      </a:solidFill>
                      <a:prstDash val="solid"/>
                      <a:round/>
                      <a:headEnd type="none" w="med" len="med"/>
                      <a:tailEnd type="none" w="med" len="med"/>
                    </a:lnR>
                    <a:lnT w="25400" cap="flat" cmpd="sng" algn="ctr">
                      <a:solidFill>
                        <a:schemeClr val="accent1"/>
                      </a:solidFill>
                      <a:prstDash val="solid"/>
                      <a:round/>
                      <a:headEnd type="none" w="med" len="med"/>
                      <a:tailEnd type="none" w="med" len="med"/>
                    </a:lnT>
                    <a:lnB w="254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7" name="Title 1"/>
          <p:cNvSpPr txBox="1">
            <a:spLocks/>
          </p:cNvSpPr>
          <p:nvPr/>
        </p:nvSpPr>
        <p:spPr>
          <a:xfrm>
            <a:off x="1591227" y="331031"/>
            <a:ext cx="7301948" cy="652062"/>
          </a:xfrm>
          <a:prstGeom prst="rect">
            <a:avLst/>
          </a:prstGeom>
        </p:spPr>
        <p:txBody>
          <a:bodyPr/>
          <a:lstStyle>
            <a:lvl1pPr algn="l" defTabSz="457200" rtl="0" eaLnBrk="1" latinLnBrk="0" hangingPunct="1">
              <a:spcBef>
                <a:spcPct val="0"/>
              </a:spcBef>
              <a:buNone/>
              <a:defRPr sz="4000" kern="1200">
                <a:solidFill>
                  <a:schemeClr val="tx2">
                    <a:lumMod val="90000"/>
                    <a:lumOff val="10000"/>
                  </a:schemeClr>
                </a:solidFill>
                <a:latin typeface="+mj-lt"/>
                <a:ea typeface="+mj-ea"/>
                <a:cs typeface="+mj-cs"/>
              </a:defRPr>
            </a:lvl1pPr>
          </a:lstStyle>
          <a:p>
            <a:r>
              <a:rPr lang="en-IE" sz="3200" dirty="0" smtClean="0"/>
              <a:t>From Data Store to RDF</a:t>
            </a:r>
          </a:p>
        </p:txBody>
      </p:sp>
    </p:spTree>
    <p:extLst>
      <p:ext uri="{BB962C8B-B14F-4D97-AF65-F5344CB8AC3E}">
        <p14:creationId xmlns:p14="http://schemas.microsoft.com/office/powerpoint/2010/main" val="39541610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4294967295"/>
          </p:nvPr>
        </p:nvSpPr>
        <p:spPr>
          <a:xfrm>
            <a:off x="4446984" y="6509742"/>
            <a:ext cx="241102" cy="258961"/>
          </a:xfrm>
          <a:prstGeom prst="rect">
            <a:avLst/>
          </a:prstGeom>
        </p:spPr>
        <p:txBody>
          <a:bodyPr lIns="64291" tIns="32146" rIns="64291" bIns="32146"/>
          <a:lstStyle/>
          <a:p>
            <a:fld id="{29FD9BF1-1722-48E0-93E0-5E6788C13BB1}" type="slidenum">
              <a:rPr lang="en-US"/>
              <a:pPr/>
              <a:t>7</a:t>
            </a:fld>
            <a:endParaRPr lang="en-US"/>
          </a:p>
        </p:txBody>
      </p:sp>
      <p:sp>
        <p:nvSpPr>
          <p:cNvPr id="32769" name="AutoShape 1"/>
          <p:cNvSpPr>
            <a:spLocks/>
          </p:cNvSpPr>
          <p:nvPr/>
        </p:nvSpPr>
        <p:spPr bwMode="auto">
          <a:xfrm>
            <a:off x="5829298" y="2648161"/>
            <a:ext cx="1839516" cy="562570"/>
          </a:xfrm>
          <a:prstGeom prst="roundRect">
            <a:avLst>
              <a:gd name="adj" fmla="val 23806"/>
            </a:avLst>
          </a:prstGeom>
          <a:solidFill>
            <a:srgbClr val="558E28"/>
          </a:solidFill>
          <a:ln w="25400">
            <a:solidFill>
              <a:schemeClr val="tx1"/>
            </a:solidFill>
            <a:prstDash val="solid"/>
            <a:round/>
            <a:headEnd type="none" w="med" len="med"/>
            <a:tailEnd type="none" w="med" len="med"/>
          </a:ln>
        </p:spPr>
        <p:txBody>
          <a:bodyPr lIns="0" tIns="0" rIns="0" bIns="0" anchor="ctr"/>
          <a:lstStyle/>
          <a:p>
            <a:pPr algn="ctr"/>
            <a:r>
              <a:rPr lang="en-US" sz="2100" dirty="0">
                <a:latin typeface="Roadgeek 2000 Series B" charset="0"/>
                <a:ea typeface="Roadgeek 2000 Series B" charset="0"/>
                <a:cs typeface="Roadgeek 2000 Series B" charset="0"/>
                <a:sym typeface="Roadgeek 2000 Series B" charset="0"/>
              </a:rPr>
              <a:t>“</a:t>
            </a:r>
            <a:r>
              <a:rPr lang="en-US" sz="2100" dirty="0" err="1">
                <a:latin typeface="Roadgeek 2000 Series B" charset="0"/>
                <a:ea typeface="Roadgeek 2000 Series B" charset="0"/>
                <a:cs typeface="Roadgeek 2000 Series B" charset="0"/>
                <a:sym typeface="Roadgeek 2000 Series B" charset="0"/>
              </a:rPr>
              <a:t>Javascript</a:t>
            </a:r>
            <a:r>
              <a:rPr lang="en-US" sz="2100" dirty="0">
                <a:latin typeface="Roadgeek 2000 Series B" charset="0"/>
                <a:ea typeface="Roadgeek 2000 Series B" charset="0"/>
                <a:cs typeface="Roadgeek 2000 Series B" charset="0"/>
                <a:sym typeface="Roadgeek 2000 Series B" charset="0"/>
              </a:rPr>
              <a:t>”</a:t>
            </a:r>
          </a:p>
        </p:txBody>
      </p:sp>
      <p:sp>
        <p:nvSpPr>
          <p:cNvPr id="32771" name="Oval 3"/>
          <p:cNvSpPr>
            <a:spLocks/>
          </p:cNvSpPr>
          <p:nvPr/>
        </p:nvSpPr>
        <p:spPr bwMode="auto">
          <a:xfrm>
            <a:off x="1284088" y="2478497"/>
            <a:ext cx="1348383" cy="892969"/>
          </a:xfrm>
          <a:prstGeom prst="ellipse">
            <a:avLst/>
          </a:prstGeom>
          <a:solidFill>
            <a:srgbClr val="C97100"/>
          </a:solidFill>
          <a:ln w="25400">
            <a:solidFill>
              <a:schemeClr val="tx1"/>
            </a:solidFill>
            <a:prstDash val="solid"/>
            <a:round/>
            <a:headEnd type="none" w="med" len="med"/>
            <a:tailEnd type="none" w="med" len="med"/>
          </a:ln>
        </p:spPr>
        <p:txBody>
          <a:bodyPr lIns="0" tIns="0" rIns="0" bIns="0" anchor="ctr"/>
          <a:lstStyle/>
          <a:p>
            <a:pPr algn="ctr"/>
            <a:r>
              <a:rPr lang="en-US" sz="2100" dirty="0" err="1">
                <a:latin typeface="Roadgeek 2000 Series B" charset="0"/>
                <a:ea typeface="Roadgeek 2000 Series B" charset="0"/>
                <a:cs typeface="Roadgeek 2000 Series B" charset="0"/>
                <a:sym typeface="Roadgeek 2000 Series B" charset="0"/>
              </a:rPr>
              <a:t>aBook</a:t>
            </a:r>
            <a:endParaRPr lang="en-US" sz="2100" dirty="0">
              <a:latin typeface="Roadgeek 2000 Series B" charset="0"/>
              <a:ea typeface="Roadgeek 2000 Series B" charset="0"/>
              <a:cs typeface="Roadgeek 2000 Series B" charset="0"/>
              <a:sym typeface="Roadgeek 2000 Series B" charset="0"/>
            </a:endParaRPr>
          </a:p>
        </p:txBody>
      </p:sp>
      <p:sp>
        <p:nvSpPr>
          <p:cNvPr id="32772" name="Line 4"/>
          <p:cNvSpPr>
            <a:spLocks noChangeShapeType="1"/>
          </p:cNvSpPr>
          <p:nvPr/>
        </p:nvSpPr>
        <p:spPr bwMode="auto">
          <a:xfrm rot="10800000">
            <a:off x="2632471" y="2907122"/>
            <a:ext cx="3196828" cy="17859"/>
          </a:xfrm>
          <a:prstGeom prst="line">
            <a:avLst/>
          </a:prstGeom>
          <a:noFill/>
          <a:ln w="50800">
            <a:solidFill>
              <a:schemeClr val="tx1"/>
            </a:solidFill>
            <a:prstDash val="solid"/>
            <a:round/>
            <a:headEnd type="stealth" w="med" len="med"/>
            <a:tailEnd type="none" w="med" len="med"/>
          </a:ln>
        </p:spPr>
        <p:txBody>
          <a:bodyPr lIns="64291" tIns="32146" rIns="64291" bIns="32146"/>
          <a:lstStyle/>
          <a:p>
            <a:endParaRPr lang="en-IE"/>
          </a:p>
        </p:txBody>
      </p:sp>
      <p:sp>
        <p:nvSpPr>
          <p:cNvPr id="32773" name="AutoShape 5"/>
          <p:cNvSpPr>
            <a:spLocks/>
          </p:cNvSpPr>
          <p:nvPr/>
        </p:nvSpPr>
        <p:spPr bwMode="auto">
          <a:xfrm>
            <a:off x="3311127" y="2415989"/>
            <a:ext cx="1839516" cy="562570"/>
          </a:xfrm>
          <a:prstGeom prst="roundRect">
            <a:avLst>
              <a:gd name="adj" fmla="val 23806"/>
            </a:avLst>
          </a:prstGeom>
          <a:noFill/>
          <a:ln w="25400">
            <a:noFill/>
            <a:round/>
            <a:headEnd type="none" w="med" len="med"/>
            <a:tailEnd type="none" w="med" len="med"/>
          </a:ln>
        </p:spPr>
        <p:txBody>
          <a:bodyPr lIns="0" tIns="0" rIns="0" bIns="0" anchor="ctr"/>
          <a:lstStyle/>
          <a:p>
            <a:r>
              <a:rPr lang="en-US" sz="2100" dirty="0">
                <a:latin typeface="Roadgeek 2000 Series B" charset="0"/>
                <a:ea typeface="Roadgeek 2000 Series B" charset="0"/>
                <a:cs typeface="Roadgeek 2000 Series B" charset="0"/>
                <a:sym typeface="Roadgeek 2000 Series B" charset="0"/>
              </a:rPr>
              <a:t>title</a:t>
            </a:r>
          </a:p>
        </p:txBody>
      </p:sp>
      <p:sp>
        <p:nvSpPr>
          <p:cNvPr id="32775" name="AutoShape 7"/>
          <p:cNvSpPr>
            <a:spLocks/>
          </p:cNvSpPr>
          <p:nvPr/>
        </p:nvSpPr>
        <p:spPr bwMode="auto">
          <a:xfrm>
            <a:off x="4838103" y="1415864"/>
            <a:ext cx="1839516" cy="562570"/>
          </a:xfrm>
          <a:prstGeom prst="roundRect">
            <a:avLst>
              <a:gd name="adj" fmla="val 23806"/>
            </a:avLst>
          </a:prstGeom>
          <a:solidFill>
            <a:srgbClr val="558E28"/>
          </a:solidFill>
          <a:ln w="25400">
            <a:solidFill>
              <a:schemeClr val="tx1"/>
            </a:solidFill>
            <a:prstDash val="solid"/>
            <a:round/>
            <a:headEnd type="none" w="med" len="med"/>
            <a:tailEnd type="none" w="med" len="med"/>
          </a:ln>
        </p:spPr>
        <p:txBody>
          <a:bodyPr lIns="0" tIns="0" rIns="0" bIns="0" anchor="ctr"/>
          <a:lstStyle/>
          <a:p>
            <a:pPr algn="ctr"/>
            <a:r>
              <a:rPr lang="en-US" sz="2100" dirty="0" smtClean="0">
                <a:latin typeface="Roadgeek 2000 Series B" charset="0"/>
                <a:ea typeface="Roadgeek 2000 Series B" charset="0"/>
                <a:cs typeface="Roadgeek 2000 Series B" charset="0"/>
                <a:sym typeface="Roadgeek 2000 Series B" charset="0"/>
              </a:rPr>
              <a:t>596000480</a:t>
            </a:r>
            <a:endParaRPr lang="en-US" sz="2100" dirty="0">
              <a:latin typeface="Roadgeek 2000 Series B" charset="0"/>
              <a:ea typeface="Roadgeek 2000 Series B" charset="0"/>
              <a:cs typeface="Roadgeek 2000 Series B" charset="0"/>
              <a:sym typeface="Roadgeek 2000 Series B" charset="0"/>
            </a:endParaRPr>
          </a:p>
        </p:txBody>
      </p:sp>
      <p:sp>
        <p:nvSpPr>
          <p:cNvPr id="32776" name="Line 8"/>
          <p:cNvSpPr>
            <a:spLocks noChangeShapeType="1"/>
          </p:cNvSpPr>
          <p:nvPr/>
        </p:nvSpPr>
        <p:spPr bwMode="auto">
          <a:xfrm flipH="1">
            <a:off x="2534244" y="1755192"/>
            <a:ext cx="2268141" cy="928688"/>
          </a:xfrm>
          <a:prstGeom prst="line">
            <a:avLst/>
          </a:prstGeom>
          <a:noFill/>
          <a:ln w="50800">
            <a:solidFill>
              <a:schemeClr val="tx1"/>
            </a:solidFill>
            <a:prstDash val="solid"/>
            <a:round/>
            <a:headEnd type="stealth" w="med" len="med"/>
            <a:tailEnd type="none" w="med" len="med"/>
          </a:ln>
        </p:spPr>
        <p:txBody>
          <a:bodyPr lIns="64291" tIns="32146" rIns="64291" bIns="32146"/>
          <a:lstStyle/>
          <a:p>
            <a:endParaRPr lang="en-IE"/>
          </a:p>
        </p:txBody>
      </p:sp>
      <p:sp>
        <p:nvSpPr>
          <p:cNvPr id="32777" name="AutoShape 9"/>
          <p:cNvSpPr>
            <a:spLocks/>
          </p:cNvSpPr>
          <p:nvPr/>
        </p:nvSpPr>
        <p:spPr bwMode="auto">
          <a:xfrm>
            <a:off x="2525314" y="1755192"/>
            <a:ext cx="1839516" cy="562570"/>
          </a:xfrm>
          <a:prstGeom prst="roundRect">
            <a:avLst>
              <a:gd name="adj" fmla="val 23806"/>
            </a:avLst>
          </a:prstGeom>
          <a:noFill/>
          <a:ln w="25400">
            <a:noFill/>
            <a:round/>
            <a:headEnd type="none" w="med" len="med"/>
            <a:tailEnd type="none" w="med" len="med"/>
          </a:ln>
        </p:spPr>
        <p:txBody>
          <a:bodyPr lIns="0" tIns="0" rIns="0" bIns="0" anchor="ctr"/>
          <a:lstStyle/>
          <a:p>
            <a:r>
              <a:rPr lang="en-US" sz="2100" dirty="0" err="1">
                <a:latin typeface="Roadgeek 2000 Series B" charset="0"/>
                <a:ea typeface="Roadgeek 2000 Series B" charset="0"/>
                <a:cs typeface="Roadgeek 2000 Series B" charset="0"/>
                <a:sym typeface="Roadgeek 2000 Series B" charset="0"/>
              </a:rPr>
              <a:t>isbn</a:t>
            </a:r>
            <a:endParaRPr lang="en-US" sz="2100" dirty="0">
              <a:latin typeface="Roadgeek 2000 Series B" charset="0"/>
              <a:ea typeface="Roadgeek 2000 Series B" charset="0"/>
              <a:cs typeface="Roadgeek 2000 Series B" charset="0"/>
              <a:sym typeface="Roadgeek 2000 Series B" charset="0"/>
            </a:endParaRPr>
          </a:p>
        </p:txBody>
      </p:sp>
      <p:sp>
        <p:nvSpPr>
          <p:cNvPr id="32778" name="Oval 10"/>
          <p:cNvSpPr>
            <a:spLocks/>
          </p:cNvSpPr>
          <p:nvPr/>
        </p:nvSpPr>
        <p:spPr bwMode="auto">
          <a:xfrm>
            <a:off x="3537194" y="3567918"/>
            <a:ext cx="1854551" cy="892969"/>
          </a:xfrm>
          <a:prstGeom prst="ellipse">
            <a:avLst/>
          </a:prstGeom>
          <a:solidFill>
            <a:srgbClr val="C97100"/>
          </a:solidFill>
          <a:ln w="25400">
            <a:solidFill>
              <a:schemeClr val="tx1"/>
            </a:solidFill>
            <a:prstDash val="solid"/>
            <a:round/>
            <a:headEnd type="none" w="med" len="med"/>
            <a:tailEnd type="none" w="med" len="med"/>
          </a:ln>
        </p:spPr>
        <p:txBody>
          <a:bodyPr lIns="0" tIns="0" rIns="0" bIns="0" anchor="ctr"/>
          <a:lstStyle/>
          <a:p>
            <a:pPr lvl="0" algn="ctr" eaLnBrk="1" hangingPunct="1">
              <a:buSzPct val="66000"/>
              <a:tabLst>
                <a:tab pos="914400" algn="l"/>
              </a:tabLst>
            </a:pPr>
            <a:r>
              <a:rPr lang="en-US" sz="2000" dirty="0" smtClean="0">
                <a:latin typeface="Roadgeek 2000 Series B" charset="0"/>
                <a:ea typeface="ヒラギノ角ゴ ProN W3" charset="0"/>
                <a:cs typeface="ヒラギノ角ゴ ProN W3" charset="0"/>
                <a:sym typeface="Roadgeek 2000 Series B" charset="0"/>
              </a:rPr>
              <a:t>3556</a:t>
            </a:r>
          </a:p>
        </p:txBody>
      </p:sp>
      <p:sp>
        <p:nvSpPr>
          <p:cNvPr id="32779" name="Line 11"/>
          <p:cNvSpPr>
            <a:spLocks noChangeShapeType="1"/>
          </p:cNvSpPr>
          <p:nvPr/>
        </p:nvSpPr>
        <p:spPr bwMode="auto">
          <a:xfrm rot="10800000">
            <a:off x="2498525" y="3192872"/>
            <a:ext cx="1120556" cy="643097"/>
          </a:xfrm>
          <a:prstGeom prst="line">
            <a:avLst/>
          </a:prstGeom>
          <a:noFill/>
          <a:ln w="50800">
            <a:solidFill>
              <a:schemeClr val="tx1"/>
            </a:solidFill>
            <a:prstDash val="solid"/>
            <a:round/>
            <a:headEnd type="stealth" w="med" len="med"/>
            <a:tailEnd type="none" w="med" len="med"/>
          </a:ln>
        </p:spPr>
        <p:txBody>
          <a:bodyPr lIns="64291" tIns="32146" rIns="64291" bIns="32146"/>
          <a:lstStyle/>
          <a:p>
            <a:endParaRPr lang="en-IE"/>
          </a:p>
        </p:txBody>
      </p:sp>
      <p:sp>
        <p:nvSpPr>
          <p:cNvPr id="32780" name="AutoShape 12"/>
          <p:cNvSpPr>
            <a:spLocks/>
          </p:cNvSpPr>
          <p:nvPr/>
        </p:nvSpPr>
        <p:spPr bwMode="auto">
          <a:xfrm>
            <a:off x="1882972" y="3449622"/>
            <a:ext cx="1839516" cy="562570"/>
          </a:xfrm>
          <a:prstGeom prst="roundRect">
            <a:avLst>
              <a:gd name="adj" fmla="val 23806"/>
            </a:avLst>
          </a:prstGeom>
          <a:noFill/>
          <a:ln w="25400">
            <a:noFill/>
            <a:round/>
            <a:headEnd type="none" w="med" len="med"/>
            <a:tailEnd type="none" w="med" len="med"/>
          </a:ln>
        </p:spPr>
        <p:txBody>
          <a:bodyPr lIns="0" tIns="0" rIns="0" bIns="0" anchor="ctr"/>
          <a:lstStyle/>
          <a:p>
            <a:r>
              <a:rPr lang="en-US" sz="2100" dirty="0">
                <a:latin typeface="Roadgeek 2000 Series B" charset="0"/>
                <a:ea typeface="Roadgeek 2000 Series B" charset="0"/>
                <a:cs typeface="Roadgeek 2000 Series B" charset="0"/>
                <a:sym typeface="Roadgeek 2000 Series B" charset="0"/>
              </a:rPr>
              <a:t>publisher</a:t>
            </a:r>
          </a:p>
        </p:txBody>
      </p:sp>
      <p:sp>
        <p:nvSpPr>
          <p:cNvPr id="32781" name="AutoShape 13"/>
          <p:cNvSpPr>
            <a:spLocks/>
          </p:cNvSpPr>
          <p:nvPr/>
        </p:nvSpPr>
        <p:spPr bwMode="auto">
          <a:xfrm>
            <a:off x="6847283" y="3728653"/>
            <a:ext cx="1839516" cy="562570"/>
          </a:xfrm>
          <a:prstGeom prst="roundRect">
            <a:avLst>
              <a:gd name="adj" fmla="val 23806"/>
            </a:avLst>
          </a:prstGeom>
          <a:solidFill>
            <a:srgbClr val="558E28"/>
          </a:solidFill>
          <a:ln w="25400">
            <a:solidFill>
              <a:schemeClr val="tx1"/>
            </a:solidFill>
            <a:prstDash val="solid"/>
            <a:round/>
            <a:headEnd type="none" w="med" len="med"/>
            <a:tailEnd type="none" w="med" len="med"/>
          </a:ln>
        </p:spPr>
        <p:txBody>
          <a:bodyPr lIns="0" tIns="0" rIns="0" bIns="0" anchor="ctr"/>
          <a:lstStyle/>
          <a:p>
            <a:pPr algn="ctr"/>
            <a:r>
              <a:rPr lang="en-US" sz="2100" dirty="0">
                <a:latin typeface="Roadgeek 2000 Series B" charset="0"/>
                <a:ea typeface="Roadgeek 2000 Series B" charset="0"/>
                <a:cs typeface="Roadgeek 2000 Series B" charset="0"/>
                <a:sym typeface="Roadgeek 2000 Series B" charset="0"/>
              </a:rPr>
              <a:t>“O’Reilly”</a:t>
            </a:r>
          </a:p>
        </p:txBody>
      </p:sp>
      <p:sp>
        <p:nvSpPr>
          <p:cNvPr id="32782" name="Line 14"/>
          <p:cNvSpPr>
            <a:spLocks noChangeShapeType="1"/>
          </p:cNvSpPr>
          <p:nvPr/>
        </p:nvSpPr>
        <p:spPr bwMode="auto">
          <a:xfrm flipH="1">
            <a:off x="5418533" y="3996544"/>
            <a:ext cx="1401961" cy="0"/>
          </a:xfrm>
          <a:prstGeom prst="line">
            <a:avLst/>
          </a:prstGeom>
          <a:noFill/>
          <a:ln w="50800">
            <a:solidFill>
              <a:schemeClr val="tx1"/>
            </a:solidFill>
            <a:prstDash val="solid"/>
            <a:round/>
            <a:headEnd type="stealth" w="med" len="med"/>
            <a:tailEnd type="none" w="med" len="med"/>
          </a:ln>
        </p:spPr>
        <p:txBody>
          <a:bodyPr lIns="64291" tIns="32146" rIns="64291" bIns="32146"/>
          <a:lstStyle/>
          <a:p>
            <a:endParaRPr lang="en-IE"/>
          </a:p>
        </p:txBody>
      </p:sp>
      <p:sp>
        <p:nvSpPr>
          <p:cNvPr id="32783" name="AutoShape 15"/>
          <p:cNvSpPr>
            <a:spLocks/>
          </p:cNvSpPr>
          <p:nvPr/>
        </p:nvSpPr>
        <p:spPr bwMode="auto">
          <a:xfrm>
            <a:off x="5487248" y="3546147"/>
            <a:ext cx="1839516" cy="562570"/>
          </a:xfrm>
          <a:prstGeom prst="roundRect">
            <a:avLst>
              <a:gd name="adj" fmla="val 23806"/>
            </a:avLst>
          </a:prstGeom>
          <a:noFill/>
          <a:ln w="25400">
            <a:noFill/>
            <a:round/>
            <a:headEnd type="none" w="med" len="med"/>
            <a:tailEnd type="none" w="med" len="med"/>
          </a:ln>
        </p:spPr>
        <p:txBody>
          <a:bodyPr lIns="0" tIns="0" rIns="0" bIns="0" anchor="ctr"/>
          <a:lstStyle/>
          <a:p>
            <a:r>
              <a:rPr lang="en-US" sz="2100" dirty="0">
                <a:latin typeface="Roadgeek 2000 Series B" charset="0"/>
                <a:ea typeface="Roadgeek 2000 Series B" charset="0"/>
                <a:cs typeface="Roadgeek 2000 Series B" charset="0"/>
                <a:sym typeface="Roadgeek 2000 Series B" charset="0"/>
              </a:rPr>
              <a:t>name</a:t>
            </a:r>
          </a:p>
        </p:txBody>
      </p:sp>
      <p:sp>
        <p:nvSpPr>
          <p:cNvPr id="23" name="AutoShape 2"/>
          <p:cNvSpPr>
            <a:spLocks/>
          </p:cNvSpPr>
          <p:nvPr/>
        </p:nvSpPr>
        <p:spPr bwMode="auto">
          <a:xfrm>
            <a:off x="7809109" y="586495"/>
            <a:ext cx="877690" cy="530671"/>
          </a:xfrm>
          <a:prstGeom prst="roundRect">
            <a:avLst>
              <a:gd name="adj" fmla="val 23806"/>
            </a:avLst>
          </a:prstGeom>
          <a:noFill/>
          <a:ln w="25400">
            <a:solidFill>
              <a:schemeClr val="tx1"/>
            </a:solidFill>
            <a:prstDash val="solid"/>
            <a:round/>
            <a:headEnd type="none" w="med" len="med"/>
            <a:tailEnd type="none" w="med" len="med"/>
          </a:ln>
        </p:spPr>
        <p:txBody>
          <a:bodyPr lIns="0" tIns="0" rIns="0" bIns="0" anchor="ctr"/>
          <a:lstStyle/>
          <a:p>
            <a:pPr algn="ctr"/>
            <a:r>
              <a:rPr lang="en-US" sz="1600" dirty="0">
                <a:latin typeface="Roadgeek 2000 Series B" charset="0"/>
                <a:ea typeface="Roadgeek 2000 Series B" charset="0"/>
                <a:cs typeface="Roadgeek 2000 Series B" charset="0"/>
                <a:sym typeface="Roadgeek 2000 Series B" charset="0"/>
              </a:rPr>
              <a:t>object</a:t>
            </a:r>
          </a:p>
        </p:txBody>
      </p:sp>
      <p:sp>
        <p:nvSpPr>
          <p:cNvPr id="24" name="Oval 3"/>
          <p:cNvSpPr>
            <a:spLocks/>
          </p:cNvSpPr>
          <p:nvPr/>
        </p:nvSpPr>
        <p:spPr bwMode="auto">
          <a:xfrm>
            <a:off x="5621336" y="453337"/>
            <a:ext cx="951256" cy="690714"/>
          </a:xfrm>
          <a:prstGeom prst="ellipse">
            <a:avLst/>
          </a:prstGeom>
          <a:noFill/>
          <a:ln w="25400">
            <a:solidFill>
              <a:schemeClr val="tx1"/>
            </a:solidFill>
            <a:prstDash val="solid"/>
            <a:round/>
            <a:headEnd type="none" w="med" len="med"/>
            <a:tailEnd type="none" w="med" len="med"/>
          </a:ln>
        </p:spPr>
        <p:txBody>
          <a:bodyPr lIns="0" tIns="0" rIns="0" bIns="0" anchor="ctr"/>
          <a:lstStyle/>
          <a:p>
            <a:pPr algn="ctr"/>
            <a:r>
              <a:rPr lang="en-US" sz="1600" dirty="0">
                <a:latin typeface="Roadgeek 2000 Series B" charset="0"/>
                <a:ea typeface="Roadgeek 2000 Series B" charset="0"/>
                <a:cs typeface="Roadgeek 2000 Series B" charset="0"/>
                <a:sym typeface="Roadgeek 2000 Series B" charset="0"/>
              </a:rPr>
              <a:t>subject</a:t>
            </a:r>
          </a:p>
        </p:txBody>
      </p:sp>
      <p:sp>
        <p:nvSpPr>
          <p:cNvPr id="25" name="Line 4"/>
          <p:cNvSpPr>
            <a:spLocks noChangeShapeType="1"/>
          </p:cNvSpPr>
          <p:nvPr/>
        </p:nvSpPr>
        <p:spPr bwMode="auto">
          <a:xfrm rot="10800000" flipV="1">
            <a:off x="6572593" y="857655"/>
            <a:ext cx="1236516" cy="1"/>
          </a:xfrm>
          <a:prstGeom prst="line">
            <a:avLst/>
          </a:prstGeom>
          <a:noFill/>
          <a:ln w="50800">
            <a:solidFill>
              <a:schemeClr val="tx1"/>
            </a:solidFill>
            <a:prstDash val="solid"/>
            <a:round/>
            <a:headEnd type="stealth" w="med" len="med"/>
            <a:tailEnd type="none" w="med" len="med"/>
          </a:ln>
        </p:spPr>
        <p:txBody>
          <a:bodyPr lIns="64291" tIns="32146" rIns="64291" bIns="32146"/>
          <a:lstStyle/>
          <a:p>
            <a:endParaRPr lang="en-IE" sz="1600"/>
          </a:p>
        </p:txBody>
      </p:sp>
      <p:sp>
        <p:nvSpPr>
          <p:cNvPr id="26" name="AutoShape 5"/>
          <p:cNvSpPr>
            <a:spLocks/>
          </p:cNvSpPr>
          <p:nvPr/>
        </p:nvSpPr>
        <p:spPr bwMode="auto">
          <a:xfrm>
            <a:off x="6732111" y="426339"/>
            <a:ext cx="1700810" cy="530671"/>
          </a:xfrm>
          <a:prstGeom prst="roundRect">
            <a:avLst>
              <a:gd name="adj" fmla="val 23806"/>
            </a:avLst>
          </a:prstGeom>
          <a:noFill/>
          <a:ln w="25400">
            <a:noFill/>
            <a:round/>
            <a:headEnd type="none" w="med" len="med"/>
            <a:tailEnd type="none" w="med" len="med"/>
          </a:ln>
        </p:spPr>
        <p:txBody>
          <a:bodyPr lIns="0" tIns="0" rIns="0" bIns="0" anchor="ctr"/>
          <a:lstStyle/>
          <a:p>
            <a:r>
              <a:rPr lang="en-US" sz="1600" dirty="0" smtClean="0">
                <a:latin typeface="Roadgeek 2000 Series B" charset="0"/>
                <a:ea typeface="Roadgeek 2000 Series B" charset="0"/>
                <a:cs typeface="Roadgeek 2000 Series B" charset="0"/>
                <a:sym typeface="Roadgeek 2000 Series B" charset="0"/>
              </a:rPr>
              <a:t>property</a:t>
            </a:r>
            <a:endParaRPr lang="en-US" sz="1600" dirty="0">
              <a:latin typeface="Roadgeek 2000 Series B" charset="0"/>
              <a:ea typeface="Roadgeek 2000 Series B" charset="0"/>
              <a:cs typeface="Roadgeek 2000 Series B" charset="0"/>
              <a:sym typeface="Roadgeek 2000 Series B" charset="0"/>
            </a:endParaRPr>
          </a:p>
        </p:txBody>
      </p:sp>
      <p:pic>
        <p:nvPicPr>
          <p:cNvPr id="27" name="Picture 26" descr="Screenshot_07_06_2013_13_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530" y="4910167"/>
            <a:ext cx="3057041" cy="1366210"/>
          </a:xfrm>
          <a:prstGeom prst="rect">
            <a:avLst/>
          </a:prstGeom>
        </p:spPr>
      </p:pic>
      <p:sp>
        <p:nvSpPr>
          <p:cNvPr id="29" name="Rectangle 2"/>
          <p:cNvSpPr txBox="1">
            <a:spLocks noChangeArrowheads="1"/>
          </p:cNvSpPr>
          <p:nvPr/>
        </p:nvSpPr>
        <p:spPr>
          <a:xfrm>
            <a:off x="-31299" y="5632009"/>
            <a:ext cx="7358063" cy="357188"/>
          </a:xfrm>
          <a:prstGeom prst="rect">
            <a:avLst/>
          </a:prstGeom>
          <a:ln/>
        </p:spPr>
        <p:txBody>
          <a:bodyPr anchor="b"/>
          <a:lstStyle>
            <a:lvl1pPr marL="342900" indent="-342900" algn="l" defTabSz="457200" rtl="0" eaLnBrk="1" latinLnBrk="0" hangingPunct="1">
              <a:spcBef>
                <a:spcPct val="20000"/>
              </a:spcBef>
              <a:buFont typeface="Arial"/>
              <a:buChar char="•"/>
              <a:defRPr sz="28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2"/>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700" dirty="0" smtClean="0"/>
              <a:t>Row=Subject, Colum=Property, Cell=Object Value</a:t>
            </a:r>
          </a:p>
          <a:p>
            <a:r>
              <a:rPr lang="en-US" sz="1700" dirty="0" smtClean="0"/>
              <a:t>This example from </a:t>
            </a:r>
            <a:r>
              <a:rPr lang="en-US" sz="1700" u="sng" dirty="0" smtClean="0">
                <a:hlinkClick r:id="rId4"/>
              </a:rPr>
              <a:t>http://research.talis.com/2005/rdf-intro/</a:t>
            </a:r>
            <a:endParaRPr lang="en-US" sz="1700" u="sng" dirty="0"/>
          </a:p>
        </p:txBody>
      </p:sp>
      <p:sp>
        <p:nvSpPr>
          <p:cNvPr id="31" name="Title 1"/>
          <p:cNvSpPr txBox="1">
            <a:spLocks/>
          </p:cNvSpPr>
          <p:nvPr/>
        </p:nvSpPr>
        <p:spPr>
          <a:xfrm>
            <a:off x="1591227" y="331031"/>
            <a:ext cx="7301948" cy="652062"/>
          </a:xfrm>
          <a:prstGeom prst="rect">
            <a:avLst/>
          </a:prstGeom>
        </p:spPr>
        <p:txBody>
          <a:bodyPr/>
          <a:lstStyle>
            <a:lvl1pPr algn="l" defTabSz="457200" rtl="0" eaLnBrk="1" latinLnBrk="0" hangingPunct="1">
              <a:spcBef>
                <a:spcPct val="0"/>
              </a:spcBef>
              <a:buNone/>
              <a:defRPr sz="4000" kern="1200">
                <a:solidFill>
                  <a:schemeClr val="tx2">
                    <a:lumMod val="90000"/>
                    <a:lumOff val="10000"/>
                  </a:schemeClr>
                </a:solidFill>
                <a:latin typeface="+mj-lt"/>
                <a:ea typeface="+mj-ea"/>
                <a:cs typeface="+mj-cs"/>
              </a:defRPr>
            </a:lvl1pPr>
          </a:lstStyle>
          <a:p>
            <a:r>
              <a:rPr lang="en-IE" sz="3200" dirty="0" smtClean="0"/>
              <a:t>Graph View</a:t>
            </a:r>
          </a:p>
        </p:txBody>
      </p:sp>
    </p:spTree>
    <p:extLst>
      <p:ext uri="{BB962C8B-B14F-4D97-AF65-F5344CB8AC3E}">
        <p14:creationId xmlns:p14="http://schemas.microsoft.com/office/powerpoint/2010/main" val="223233817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7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77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7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7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77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7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7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77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78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78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animBg="1"/>
      <p:bldP spid="32771" grpId="0" animBg="1"/>
      <p:bldP spid="32772" grpId="0" animBg="1"/>
      <p:bldP spid="32773" grpId="0"/>
      <p:bldP spid="32775" grpId="0" animBg="1"/>
      <p:bldP spid="32776" grpId="0" animBg="1"/>
      <p:bldP spid="32777" grpId="0"/>
      <p:bldP spid="32778" grpId="0" animBg="1"/>
      <p:bldP spid="32779" grpId="0" animBg="1"/>
      <p:bldP spid="32780" grpId="0"/>
      <p:bldP spid="32781" grpId="0" animBg="1"/>
      <p:bldP spid="32782" grpId="0" animBg="1"/>
      <p:bldP spid="32783" grpId="0"/>
      <p:bldP spid="23" grpId="0" animBg="1"/>
      <p:bldP spid="24" grpId="0" animBg="1"/>
      <p:bldP spid="25" grpId="0" animBg="1"/>
      <p:bldP spid="26"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4294967295"/>
          </p:nvPr>
        </p:nvSpPr>
        <p:spPr>
          <a:xfrm>
            <a:off x="0" y="6597650"/>
            <a:ext cx="1331913" cy="260350"/>
          </a:xfrm>
          <a:prstGeom prst="rect">
            <a:avLst/>
          </a:prstGeom>
        </p:spPr>
        <p:txBody>
          <a:bodyPr/>
          <a:lstStyle/>
          <a:p>
            <a:r>
              <a:rPr lang="en-GB"/>
              <a:t>21 July 2006</a:t>
            </a:r>
          </a:p>
        </p:txBody>
      </p:sp>
      <p:sp>
        <p:nvSpPr>
          <p:cNvPr id="27" name="Footer Placeholder 4"/>
          <p:cNvSpPr>
            <a:spLocks noGrp="1"/>
          </p:cNvSpPr>
          <p:nvPr>
            <p:ph type="ftr" sz="quarter" idx="4294967295"/>
          </p:nvPr>
        </p:nvSpPr>
        <p:spPr>
          <a:xfrm>
            <a:off x="1331913" y="6597650"/>
            <a:ext cx="7343775" cy="260350"/>
          </a:xfrm>
          <a:prstGeom prst="rect">
            <a:avLst/>
          </a:prstGeom>
        </p:spPr>
        <p:txBody>
          <a:bodyPr/>
          <a:lstStyle/>
          <a:p>
            <a:r>
              <a:rPr lang="en-GB"/>
              <a:t>International Conference on Autonomic and Autonomous Systems (ICAS 2006)</a:t>
            </a:r>
          </a:p>
        </p:txBody>
      </p:sp>
      <p:sp>
        <p:nvSpPr>
          <p:cNvPr id="28" name="Slide Number Placeholder 5"/>
          <p:cNvSpPr>
            <a:spLocks noGrp="1"/>
          </p:cNvSpPr>
          <p:nvPr>
            <p:ph type="sldNum" sz="quarter" idx="4294967295"/>
          </p:nvPr>
        </p:nvSpPr>
        <p:spPr>
          <a:xfrm>
            <a:off x="8748713" y="6597650"/>
            <a:ext cx="395287" cy="260350"/>
          </a:xfrm>
          <a:prstGeom prst="rect">
            <a:avLst/>
          </a:prstGeom>
        </p:spPr>
        <p:txBody>
          <a:bodyPr/>
          <a:lstStyle/>
          <a:p>
            <a:fld id="{CE578B84-64E8-1B4C-A289-84D7AF6494B8}" type="slidenum">
              <a:rPr lang="en-GB"/>
              <a:pPr/>
              <a:t>8</a:t>
            </a:fld>
            <a:endParaRPr lang="en-GB"/>
          </a:p>
        </p:txBody>
      </p:sp>
      <p:sp>
        <p:nvSpPr>
          <p:cNvPr id="32770" name="Rectangle 2"/>
          <p:cNvSpPr>
            <a:spLocks noChangeArrowheads="1"/>
          </p:cNvSpPr>
          <p:nvPr/>
        </p:nvSpPr>
        <p:spPr bwMode="auto">
          <a:xfrm>
            <a:off x="395288" y="549275"/>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spcBef>
                <a:spcPct val="0"/>
              </a:spcBef>
              <a:buClrTx/>
              <a:buSzTx/>
              <a:buFontTx/>
              <a:buNone/>
            </a:pPr>
            <a:endParaRPr lang="en-US" sz="3000" b="1">
              <a:solidFill>
                <a:schemeClr val="tx1"/>
              </a:solidFill>
            </a:endParaRPr>
          </a:p>
        </p:txBody>
      </p:sp>
      <p:sp>
        <p:nvSpPr>
          <p:cNvPr id="32771" name="Rectangle 3"/>
          <p:cNvSpPr>
            <a:spLocks noChangeArrowheads="1"/>
          </p:cNvSpPr>
          <p:nvPr/>
        </p:nvSpPr>
        <p:spPr bwMode="auto">
          <a:xfrm>
            <a:off x="250825" y="1079723"/>
            <a:ext cx="5976938" cy="446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a:lnSpc>
                <a:spcPct val="90000"/>
              </a:lnSpc>
              <a:buFont typeface="Arial" charset="0"/>
              <a:buChar char="•"/>
            </a:pPr>
            <a:r>
              <a:rPr lang="en-GB" sz="2400" b="1" i="1" dirty="0">
                <a:solidFill>
                  <a:srgbClr val="FF0000"/>
                </a:solidFill>
              </a:rPr>
              <a:t>Classes</a:t>
            </a:r>
            <a:r>
              <a:rPr lang="en-GB" sz="2400" dirty="0">
                <a:solidFill>
                  <a:schemeClr val="tx1"/>
                </a:solidFill>
              </a:rPr>
              <a:t>  model concepts</a:t>
            </a:r>
          </a:p>
          <a:p>
            <a:pPr marL="742950" lvl="1" indent="-285750" algn="l">
              <a:lnSpc>
                <a:spcPct val="90000"/>
              </a:lnSpc>
              <a:buClr>
                <a:srgbClr val="990000"/>
              </a:buClr>
              <a:buSzPct val="140000"/>
              <a:buFont typeface="Arial" charset="0"/>
              <a:buChar char="•"/>
            </a:pPr>
            <a:r>
              <a:rPr lang="en-GB" sz="2000" dirty="0">
                <a:solidFill>
                  <a:schemeClr val="tx1"/>
                </a:solidFill>
              </a:rPr>
              <a:t>Cat, </a:t>
            </a:r>
            <a:r>
              <a:rPr lang="en-GB" sz="2000" dirty="0" smtClean="0">
                <a:solidFill>
                  <a:schemeClr val="tx1"/>
                </a:solidFill>
              </a:rPr>
              <a:t>Sheep</a:t>
            </a:r>
          </a:p>
          <a:p>
            <a:pPr lvl="1" algn="l">
              <a:lnSpc>
                <a:spcPct val="90000"/>
              </a:lnSpc>
              <a:buClr>
                <a:srgbClr val="990000"/>
              </a:buClr>
              <a:buSzPct val="140000"/>
            </a:pPr>
            <a:endParaRPr lang="en-GB" sz="2000" dirty="0">
              <a:solidFill>
                <a:schemeClr val="tx1"/>
              </a:solidFill>
            </a:endParaRPr>
          </a:p>
          <a:p>
            <a:pPr marL="342900" indent="-342900" algn="l">
              <a:lnSpc>
                <a:spcPct val="90000"/>
              </a:lnSpc>
              <a:buFont typeface="Arial" charset="0"/>
              <a:buChar char="•"/>
            </a:pPr>
            <a:r>
              <a:rPr lang="en-GB" sz="2400" b="1" i="1" dirty="0">
                <a:solidFill>
                  <a:schemeClr val="accent2"/>
                </a:solidFill>
              </a:rPr>
              <a:t>Properties</a:t>
            </a:r>
            <a:r>
              <a:rPr lang="en-GB" sz="2400" dirty="0">
                <a:solidFill>
                  <a:schemeClr val="tx1"/>
                </a:solidFill>
              </a:rPr>
              <a:t> of concepts and </a:t>
            </a:r>
            <a:r>
              <a:rPr lang="en-GB" sz="2400" b="1" i="1" dirty="0">
                <a:solidFill>
                  <a:schemeClr val="accent2"/>
                </a:solidFill>
              </a:rPr>
              <a:t>relationships</a:t>
            </a:r>
            <a:r>
              <a:rPr lang="en-GB" sz="2400" dirty="0">
                <a:solidFill>
                  <a:schemeClr val="tx1"/>
                </a:solidFill>
              </a:rPr>
              <a:t> between them</a:t>
            </a:r>
          </a:p>
          <a:p>
            <a:pPr marL="742950" lvl="1" indent="-285750" algn="l">
              <a:lnSpc>
                <a:spcPct val="90000"/>
              </a:lnSpc>
              <a:buClr>
                <a:srgbClr val="990000"/>
              </a:buClr>
              <a:buSzPct val="140000"/>
              <a:buFont typeface="Arial" charset="0"/>
              <a:buChar char="•"/>
            </a:pPr>
            <a:r>
              <a:rPr lang="en-GB" sz="2000" dirty="0">
                <a:solidFill>
                  <a:schemeClr val="tx1"/>
                </a:solidFill>
              </a:rPr>
              <a:t>Define characteristics of a class</a:t>
            </a:r>
          </a:p>
          <a:p>
            <a:pPr marL="742950" lvl="1" indent="-285750" algn="l">
              <a:lnSpc>
                <a:spcPct val="90000"/>
              </a:lnSpc>
              <a:buClr>
                <a:srgbClr val="990000"/>
              </a:buClr>
              <a:buSzPct val="140000"/>
              <a:buFont typeface="Arial" charset="0"/>
              <a:buChar char="•"/>
            </a:pPr>
            <a:r>
              <a:rPr lang="en-GB" sz="2000" dirty="0">
                <a:solidFill>
                  <a:schemeClr val="tx1"/>
                </a:solidFill>
              </a:rPr>
              <a:t>Arbitrary relationships</a:t>
            </a:r>
          </a:p>
          <a:p>
            <a:pPr marL="742950" lvl="1" indent="-285750" algn="l">
              <a:lnSpc>
                <a:spcPct val="90000"/>
              </a:lnSpc>
              <a:buClr>
                <a:srgbClr val="990000"/>
              </a:buClr>
              <a:buSzPct val="140000"/>
              <a:buFont typeface="Arial" charset="0"/>
              <a:buChar char="•"/>
            </a:pPr>
            <a:r>
              <a:rPr lang="en-GB" sz="2000" dirty="0">
                <a:solidFill>
                  <a:schemeClr val="tx1"/>
                </a:solidFill>
              </a:rPr>
              <a:t>Special relationships </a:t>
            </a:r>
          </a:p>
          <a:p>
            <a:pPr marL="1143000" lvl="2" indent="-228600" algn="l">
              <a:lnSpc>
                <a:spcPct val="90000"/>
              </a:lnSpc>
              <a:buClr>
                <a:srgbClr val="008000"/>
              </a:buClr>
              <a:buSzPct val="130000"/>
              <a:buFont typeface="Arial" charset="0"/>
              <a:buChar char="•"/>
            </a:pPr>
            <a:r>
              <a:rPr lang="en-GB" sz="1800" dirty="0" err="1">
                <a:solidFill>
                  <a:schemeClr val="accent2"/>
                </a:solidFill>
              </a:rPr>
              <a:t>isA</a:t>
            </a:r>
            <a:r>
              <a:rPr lang="en-GB" sz="1800" dirty="0">
                <a:solidFill>
                  <a:schemeClr val="tx1"/>
                </a:solidFill>
              </a:rPr>
              <a:t> subclass / superclass / </a:t>
            </a:r>
            <a:r>
              <a:rPr lang="en-GB" sz="1800" dirty="0" err="1">
                <a:solidFill>
                  <a:schemeClr val="tx1"/>
                </a:solidFill>
              </a:rPr>
              <a:t>subsumption</a:t>
            </a:r>
            <a:endParaRPr lang="en-GB" sz="1800" dirty="0">
              <a:solidFill>
                <a:schemeClr val="tx1"/>
              </a:solidFill>
            </a:endParaRPr>
          </a:p>
          <a:p>
            <a:pPr marL="1143000" lvl="2" indent="-228600" algn="l">
              <a:lnSpc>
                <a:spcPct val="90000"/>
              </a:lnSpc>
              <a:buClr>
                <a:srgbClr val="008000"/>
              </a:buClr>
              <a:buSzPct val="130000"/>
              <a:buFont typeface="Arial" charset="0"/>
              <a:buChar char="•"/>
            </a:pPr>
            <a:r>
              <a:rPr lang="en-GB" sz="1800" dirty="0">
                <a:solidFill>
                  <a:schemeClr val="tx1"/>
                </a:solidFill>
              </a:rPr>
              <a:t>Transitive</a:t>
            </a:r>
          </a:p>
          <a:p>
            <a:pPr marL="1600200" lvl="3" indent="-228600" algn="l">
              <a:lnSpc>
                <a:spcPct val="90000"/>
              </a:lnSpc>
              <a:buClr>
                <a:srgbClr val="663300"/>
              </a:buClr>
              <a:buSzPct val="140000"/>
              <a:buFont typeface="Arial" charset="0"/>
              <a:buChar char="•"/>
            </a:pPr>
            <a:r>
              <a:rPr lang="en-GB" sz="1600" dirty="0">
                <a:solidFill>
                  <a:schemeClr val="tx1"/>
                </a:solidFill>
              </a:rPr>
              <a:t>E.g. </a:t>
            </a:r>
            <a:r>
              <a:rPr lang="ja-JP" altLang="en-GB" sz="1600" dirty="0">
                <a:solidFill>
                  <a:schemeClr val="tx1"/>
                </a:solidFill>
                <a:latin typeface="Arial"/>
              </a:rPr>
              <a:t>“</a:t>
            </a:r>
            <a:r>
              <a:rPr lang="en-GB" sz="1600" dirty="0" err="1">
                <a:solidFill>
                  <a:schemeClr val="tx1"/>
                </a:solidFill>
              </a:rPr>
              <a:t>smaller_than</a:t>
            </a:r>
            <a:r>
              <a:rPr lang="ja-JP" altLang="en-GB" sz="1600" dirty="0">
                <a:solidFill>
                  <a:schemeClr val="tx1"/>
                </a:solidFill>
                <a:latin typeface="Arial"/>
              </a:rPr>
              <a:t>”</a:t>
            </a:r>
            <a:endParaRPr lang="en-GB" sz="1600" dirty="0">
              <a:solidFill>
                <a:schemeClr val="tx1"/>
              </a:solidFill>
            </a:endParaRPr>
          </a:p>
          <a:p>
            <a:pPr marL="1143000" lvl="2" indent="-228600" algn="l">
              <a:lnSpc>
                <a:spcPct val="90000"/>
              </a:lnSpc>
              <a:buClr>
                <a:srgbClr val="008000"/>
              </a:buClr>
              <a:buSzPct val="130000"/>
              <a:buFont typeface="Arial" charset="0"/>
              <a:buChar char="•"/>
            </a:pPr>
            <a:r>
              <a:rPr lang="en-GB" sz="1800" dirty="0">
                <a:solidFill>
                  <a:schemeClr val="tx1"/>
                </a:solidFill>
              </a:rPr>
              <a:t>Symmetric</a:t>
            </a:r>
          </a:p>
          <a:p>
            <a:pPr marL="1600200" lvl="3" indent="-228600" algn="l">
              <a:lnSpc>
                <a:spcPct val="90000"/>
              </a:lnSpc>
              <a:buClr>
                <a:srgbClr val="663300"/>
              </a:buClr>
              <a:buSzPct val="140000"/>
              <a:buFont typeface="Arial" charset="0"/>
              <a:buChar char="•"/>
            </a:pPr>
            <a:r>
              <a:rPr lang="en-GB" sz="1600" dirty="0">
                <a:solidFill>
                  <a:schemeClr val="tx1"/>
                </a:solidFill>
              </a:rPr>
              <a:t>E.g. </a:t>
            </a:r>
            <a:r>
              <a:rPr lang="ja-JP" altLang="en-GB" sz="1600" dirty="0">
                <a:solidFill>
                  <a:schemeClr val="tx1"/>
                </a:solidFill>
                <a:latin typeface="Arial"/>
              </a:rPr>
              <a:t>“</a:t>
            </a:r>
            <a:r>
              <a:rPr lang="en-GB" sz="1600" dirty="0" err="1">
                <a:solidFill>
                  <a:schemeClr val="tx1"/>
                </a:solidFill>
              </a:rPr>
              <a:t>friendly_with</a:t>
            </a:r>
            <a:r>
              <a:rPr lang="ja-JP" altLang="en-GB" sz="1600" dirty="0">
                <a:solidFill>
                  <a:schemeClr val="tx1"/>
                </a:solidFill>
                <a:latin typeface="Arial"/>
              </a:rPr>
              <a:t>”</a:t>
            </a:r>
            <a:endParaRPr lang="en-GB" sz="1600" dirty="0">
              <a:solidFill>
                <a:schemeClr val="tx1"/>
              </a:solidFill>
            </a:endParaRPr>
          </a:p>
          <a:p>
            <a:pPr marL="1143000" lvl="2" indent="-228600" algn="l">
              <a:lnSpc>
                <a:spcPct val="90000"/>
              </a:lnSpc>
              <a:buClr>
                <a:srgbClr val="008000"/>
              </a:buClr>
              <a:buSzPct val="130000"/>
              <a:buFont typeface="Arial" charset="0"/>
              <a:buChar char="•"/>
            </a:pPr>
            <a:r>
              <a:rPr lang="en-IE" sz="1800" dirty="0">
                <a:solidFill>
                  <a:schemeClr val="tx1"/>
                </a:solidFill>
              </a:rPr>
              <a:t>Equivalence</a:t>
            </a:r>
          </a:p>
          <a:p>
            <a:pPr marL="1600200" lvl="3" indent="-228600" algn="l">
              <a:lnSpc>
                <a:spcPct val="90000"/>
              </a:lnSpc>
              <a:buClr>
                <a:srgbClr val="663300"/>
              </a:buClr>
              <a:buSzPct val="140000"/>
              <a:buFont typeface="Arial" charset="0"/>
              <a:buChar char="•"/>
            </a:pPr>
            <a:r>
              <a:rPr lang="en-IE" sz="1600" dirty="0">
                <a:solidFill>
                  <a:schemeClr val="tx1"/>
                </a:solidFill>
              </a:rPr>
              <a:t>“feline” is equivalent to “cat”</a:t>
            </a:r>
            <a:endParaRPr lang="en-GB" sz="1600" dirty="0">
              <a:solidFill>
                <a:schemeClr val="tx1"/>
              </a:solidFill>
            </a:endParaRPr>
          </a:p>
        </p:txBody>
      </p:sp>
      <p:grpSp>
        <p:nvGrpSpPr>
          <p:cNvPr id="32795" name="Group 27"/>
          <p:cNvGrpSpPr>
            <a:grpSpLocks/>
          </p:cNvGrpSpPr>
          <p:nvPr/>
        </p:nvGrpSpPr>
        <p:grpSpPr bwMode="auto">
          <a:xfrm>
            <a:off x="5876925" y="1052736"/>
            <a:ext cx="3159125" cy="4875212"/>
            <a:chOff x="3702" y="709"/>
            <a:chExt cx="1990" cy="3071"/>
          </a:xfrm>
        </p:grpSpPr>
        <p:sp>
          <p:nvSpPr>
            <p:cNvPr id="32773" name="Text Box 5"/>
            <p:cNvSpPr txBox="1">
              <a:spLocks noChangeArrowheads="1"/>
            </p:cNvSpPr>
            <p:nvPr/>
          </p:nvSpPr>
          <p:spPr bwMode="auto">
            <a:xfrm>
              <a:off x="4588" y="709"/>
              <a:ext cx="6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dirty="0">
                  <a:solidFill>
                    <a:srgbClr val="FF0000"/>
                  </a:solidFill>
                  <a:latin typeface="Tahoma" charset="0"/>
                  <a:cs typeface="ＭＳ Ｐゴシック" charset="0"/>
                </a:rPr>
                <a:t>animal</a:t>
              </a:r>
              <a:endParaRPr lang="en-US" sz="2400" dirty="0">
                <a:solidFill>
                  <a:srgbClr val="FF0000"/>
                </a:solidFill>
                <a:latin typeface="Tahoma" charset="0"/>
                <a:cs typeface="ＭＳ Ｐゴシック" charset="0"/>
              </a:endParaRPr>
            </a:p>
          </p:txBody>
        </p:sp>
        <p:sp>
          <p:nvSpPr>
            <p:cNvPr id="32774" name="Text Box 6"/>
            <p:cNvSpPr txBox="1">
              <a:spLocks noChangeArrowheads="1"/>
            </p:cNvSpPr>
            <p:nvPr/>
          </p:nvSpPr>
          <p:spPr bwMode="auto">
            <a:xfrm>
              <a:off x="3724" y="2053"/>
              <a:ext cx="6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rodent</a:t>
              </a:r>
              <a:endParaRPr lang="en-US" sz="2400">
                <a:solidFill>
                  <a:srgbClr val="FF0000"/>
                </a:solidFill>
                <a:latin typeface="Tahoma" charset="0"/>
                <a:cs typeface="ＭＳ Ｐゴシック" charset="0"/>
              </a:endParaRPr>
            </a:p>
          </p:txBody>
        </p:sp>
        <p:sp>
          <p:nvSpPr>
            <p:cNvPr id="32775" name="Text Box 7"/>
            <p:cNvSpPr txBox="1">
              <a:spLocks noChangeArrowheads="1"/>
            </p:cNvSpPr>
            <p:nvPr/>
          </p:nvSpPr>
          <p:spPr bwMode="auto">
            <a:xfrm>
              <a:off x="5020" y="1957"/>
              <a:ext cx="4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cow</a:t>
              </a:r>
              <a:endParaRPr lang="en-US" sz="2400">
                <a:solidFill>
                  <a:srgbClr val="FF0000"/>
                </a:solidFill>
                <a:latin typeface="Tahoma" charset="0"/>
                <a:cs typeface="ＭＳ Ｐゴシック" charset="0"/>
              </a:endParaRPr>
            </a:p>
          </p:txBody>
        </p:sp>
        <p:sp>
          <p:nvSpPr>
            <p:cNvPr id="32776" name="Text Box 8"/>
            <p:cNvSpPr txBox="1">
              <a:spLocks noChangeArrowheads="1"/>
            </p:cNvSpPr>
            <p:nvPr/>
          </p:nvSpPr>
          <p:spPr bwMode="auto">
            <a:xfrm>
              <a:off x="4633" y="1813"/>
              <a:ext cx="3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cat</a:t>
              </a:r>
              <a:endParaRPr lang="en-US" sz="2400">
                <a:solidFill>
                  <a:srgbClr val="FF0000"/>
                </a:solidFill>
                <a:latin typeface="Tahoma" charset="0"/>
                <a:cs typeface="ＭＳ Ｐゴシック" charset="0"/>
              </a:endParaRPr>
            </a:p>
          </p:txBody>
        </p:sp>
        <p:sp>
          <p:nvSpPr>
            <p:cNvPr id="32777" name="Text Box 9"/>
            <p:cNvSpPr txBox="1">
              <a:spLocks noChangeArrowheads="1"/>
            </p:cNvSpPr>
            <p:nvPr/>
          </p:nvSpPr>
          <p:spPr bwMode="auto">
            <a:xfrm>
              <a:off x="3724" y="2581"/>
              <a:ext cx="6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mouse</a:t>
              </a:r>
              <a:endParaRPr lang="en-US" sz="2400">
                <a:solidFill>
                  <a:srgbClr val="FF0000"/>
                </a:solidFill>
                <a:latin typeface="Tahoma" charset="0"/>
                <a:cs typeface="ＭＳ Ｐゴシック" charset="0"/>
              </a:endParaRPr>
            </a:p>
          </p:txBody>
        </p:sp>
        <p:sp>
          <p:nvSpPr>
            <p:cNvPr id="32778" name="Line 10"/>
            <p:cNvSpPr>
              <a:spLocks noChangeShapeType="1"/>
            </p:cNvSpPr>
            <p:nvPr/>
          </p:nvSpPr>
          <p:spPr bwMode="auto">
            <a:xfrm flipV="1">
              <a:off x="4825" y="1573"/>
              <a:ext cx="0" cy="288"/>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2779" name="Line 11"/>
            <p:cNvSpPr>
              <a:spLocks noChangeShapeType="1"/>
            </p:cNvSpPr>
            <p:nvPr/>
          </p:nvSpPr>
          <p:spPr bwMode="auto">
            <a:xfrm flipV="1">
              <a:off x="4012" y="1621"/>
              <a:ext cx="0" cy="432"/>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2780" name="Line 12"/>
            <p:cNvSpPr>
              <a:spLocks noChangeShapeType="1"/>
            </p:cNvSpPr>
            <p:nvPr/>
          </p:nvSpPr>
          <p:spPr bwMode="auto">
            <a:xfrm flipV="1">
              <a:off x="4012" y="2293"/>
              <a:ext cx="0" cy="336"/>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cxnSp>
          <p:nvCxnSpPr>
            <p:cNvPr id="32781" name="AutoShape 13"/>
            <p:cNvCxnSpPr>
              <a:cxnSpLocks noChangeShapeType="1"/>
              <a:stCxn id="32776" idx="2"/>
              <a:endCxn id="32774" idx="3"/>
            </p:cNvCxnSpPr>
            <p:nvPr/>
          </p:nvCxnSpPr>
          <p:spPr bwMode="auto">
            <a:xfrm rot="5400000">
              <a:off x="4557" y="1935"/>
              <a:ext cx="96" cy="427"/>
            </a:xfrm>
            <a:prstGeom prst="curvedConnector2">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782" name="Text Box 14"/>
            <p:cNvSpPr txBox="1">
              <a:spLocks noChangeArrowheads="1"/>
            </p:cNvSpPr>
            <p:nvPr/>
          </p:nvSpPr>
          <p:spPr bwMode="auto">
            <a:xfrm>
              <a:off x="4444" y="2132"/>
              <a:ext cx="4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000" i="1">
                  <a:solidFill>
                    <a:schemeClr val="accent2"/>
                  </a:solidFill>
                  <a:latin typeface="Tahoma" charset="0"/>
                  <a:cs typeface="ＭＳ Ｐゴシック" charset="0"/>
                </a:rPr>
                <a:t>eats</a:t>
              </a:r>
              <a:endParaRPr lang="en-US" sz="2000" i="1">
                <a:solidFill>
                  <a:schemeClr val="accent2"/>
                </a:solidFill>
                <a:latin typeface="Tahoma" charset="0"/>
                <a:cs typeface="ＭＳ Ｐゴシック" charset="0"/>
              </a:endParaRPr>
            </a:p>
          </p:txBody>
        </p:sp>
        <p:sp>
          <p:nvSpPr>
            <p:cNvPr id="32783" name="Text Box 15"/>
            <p:cNvSpPr txBox="1">
              <a:spLocks noChangeArrowheads="1"/>
            </p:cNvSpPr>
            <p:nvPr/>
          </p:nvSpPr>
          <p:spPr bwMode="auto">
            <a:xfrm>
              <a:off x="5260" y="1717"/>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dog</a:t>
              </a:r>
              <a:endParaRPr lang="en-US" sz="2400">
                <a:solidFill>
                  <a:srgbClr val="FF0000"/>
                </a:solidFill>
                <a:latin typeface="Tahoma" charset="0"/>
                <a:cs typeface="ＭＳ Ｐゴシック" charset="0"/>
              </a:endParaRPr>
            </a:p>
          </p:txBody>
        </p:sp>
        <p:sp>
          <p:nvSpPr>
            <p:cNvPr id="32784" name="Text Box 16"/>
            <p:cNvSpPr txBox="1">
              <a:spLocks noChangeArrowheads="1"/>
            </p:cNvSpPr>
            <p:nvPr/>
          </p:nvSpPr>
          <p:spPr bwMode="auto">
            <a:xfrm>
              <a:off x="4629" y="1285"/>
              <a:ext cx="87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domestic</a:t>
              </a:r>
              <a:endParaRPr lang="en-US" sz="2400">
                <a:solidFill>
                  <a:srgbClr val="FF0000"/>
                </a:solidFill>
                <a:latin typeface="Tahoma" charset="0"/>
                <a:cs typeface="ＭＳ Ｐゴシック" charset="0"/>
              </a:endParaRPr>
            </a:p>
          </p:txBody>
        </p:sp>
        <p:sp>
          <p:nvSpPr>
            <p:cNvPr id="32785" name="Line 17"/>
            <p:cNvSpPr>
              <a:spLocks noChangeShapeType="1"/>
            </p:cNvSpPr>
            <p:nvPr/>
          </p:nvSpPr>
          <p:spPr bwMode="auto">
            <a:xfrm flipH="1" flipV="1">
              <a:off x="5356" y="1525"/>
              <a:ext cx="96" cy="240"/>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2786" name="Line 18"/>
            <p:cNvSpPr>
              <a:spLocks noChangeShapeType="1"/>
            </p:cNvSpPr>
            <p:nvPr/>
          </p:nvSpPr>
          <p:spPr bwMode="auto">
            <a:xfrm flipH="1" flipV="1">
              <a:off x="5020" y="1525"/>
              <a:ext cx="144" cy="480"/>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2787" name="Text Box 19"/>
            <p:cNvSpPr txBox="1">
              <a:spLocks noChangeArrowheads="1"/>
            </p:cNvSpPr>
            <p:nvPr/>
          </p:nvSpPr>
          <p:spPr bwMode="auto">
            <a:xfrm>
              <a:off x="3702" y="1333"/>
              <a:ext cx="6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vermin</a:t>
              </a:r>
              <a:endParaRPr lang="en-US" sz="2400">
                <a:solidFill>
                  <a:srgbClr val="FF0000"/>
                </a:solidFill>
                <a:latin typeface="Tahoma" charset="0"/>
                <a:cs typeface="ＭＳ Ｐゴシック" charset="0"/>
              </a:endParaRPr>
            </a:p>
          </p:txBody>
        </p:sp>
        <p:sp>
          <p:nvSpPr>
            <p:cNvPr id="32788" name="Line 20"/>
            <p:cNvSpPr>
              <a:spLocks noChangeShapeType="1"/>
            </p:cNvSpPr>
            <p:nvPr/>
          </p:nvSpPr>
          <p:spPr bwMode="auto">
            <a:xfrm flipH="1" flipV="1">
              <a:off x="4924" y="949"/>
              <a:ext cx="0" cy="384"/>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2789" name="Line 21"/>
            <p:cNvSpPr>
              <a:spLocks noChangeShapeType="1"/>
            </p:cNvSpPr>
            <p:nvPr/>
          </p:nvSpPr>
          <p:spPr bwMode="auto">
            <a:xfrm flipV="1">
              <a:off x="4060" y="949"/>
              <a:ext cx="672" cy="432"/>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2790" name="Line 22"/>
            <p:cNvSpPr>
              <a:spLocks noChangeShapeType="1"/>
            </p:cNvSpPr>
            <p:nvPr/>
          </p:nvSpPr>
          <p:spPr bwMode="auto">
            <a:xfrm>
              <a:off x="3833" y="3339"/>
              <a:ext cx="528" cy="0"/>
            </a:xfrm>
            <a:prstGeom prst="line">
              <a:avLst/>
            </a:prstGeom>
            <a:noFill/>
            <a:ln w="2857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32791" name="Text Box 23"/>
            <p:cNvSpPr txBox="1">
              <a:spLocks noChangeArrowheads="1"/>
            </p:cNvSpPr>
            <p:nvPr/>
          </p:nvSpPr>
          <p:spPr bwMode="auto">
            <a:xfrm>
              <a:off x="4377" y="3203"/>
              <a:ext cx="924"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spcBef>
                  <a:spcPct val="0"/>
                </a:spcBef>
                <a:buClrTx/>
                <a:buSzTx/>
                <a:buFontTx/>
                <a:buNone/>
              </a:pPr>
              <a:r>
                <a:rPr lang="en-IE" sz="1800" dirty="0">
                  <a:solidFill>
                    <a:schemeClr val="accent2"/>
                  </a:solidFill>
                  <a:cs typeface="ＭＳ Ｐゴシック" charset="0"/>
                </a:rPr>
                <a:t>isA</a:t>
              </a:r>
              <a:r>
                <a:rPr lang="en-IE" sz="1800" dirty="0">
                  <a:solidFill>
                    <a:schemeClr val="tx1"/>
                  </a:solidFill>
                  <a:cs typeface="ＭＳ Ｐゴシック" charset="0"/>
                </a:rPr>
                <a:t/>
              </a:r>
              <a:br>
                <a:rPr lang="en-IE" sz="1800" dirty="0">
                  <a:solidFill>
                    <a:schemeClr val="tx1"/>
                  </a:solidFill>
                  <a:cs typeface="ＭＳ Ｐゴシック" charset="0"/>
                </a:rPr>
              </a:br>
              <a:endParaRPr lang="en-IE" sz="1800" dirty="0">
                <a:solidFill>
                  <a:schemeClr val="tx1"/>
                </a:solidFill>
                <a:cs typeface="ＭＳ Ｐゴシック" charset="0"/>
              </a:endParaRPr>
            </a:p>
            <a:p>
              <a:pPr algn="l" eaLnBrk="0" hangingPunct="0">
                <a:spcBef>
                  <a:spcPct val="0"/>
                </a:spcBef>
                <a:buClrTx/>
                <a:buSzTx/>
                <a:buFontTx/>
                <a:buNone/>
              </a:pPr>
              <a:r>
                <a:rPr lang="en-IE" sz="1800" dirty="0">
                  <a:solidFill>
                    <a:schemeClr val="accent2"/>
                  </a:solidFill>
                  <a:cs typeface="ＭＳ Ｐゴシック" charset="0"/>
                </a:rPr>
                <a:t>relationships</a:t>
              </a:r>
              <a:endParaRPr lang="en-GB" sz="1800" dirty="0">
                <a:solidFill>
                  <a:schemeClr val="accent2"/>
                </a:solidFill>
                <a:cs typeface="ＭＳ Ｐゴシック" charset="0"/>
              </a:endParaRPr>
            </a:p>
          </p:txBody>
        </p:sp>
        <p:sp>
          <p:nvSpPr>
            <p:cNvPr id="32792" name="Freeform 24"/>
            <p:cNvSpPr>
              <a:spLocks/>
            </p:cNvSpPr>
            <p:nvPr/>
          </p:nvSpPr>
          <p:spPr bwMode="auto">
            <a:xfrm rot="1750057">
              <a:off x="4059" y="3566"/>
              <a:ext cx="272" cy="196"/>
            </a:xfrm>
            <a:custGeom>
              <a:avLst/>
              <a:gdLst>
                <a:gd name="T0" fmla="*/ 0 w 272"/>
                <a:gd name="T1" fmla="*/ 181 h 196"/>
                <a:gd name="T2" fmla="*/ 91 w 272"/>
                <a:gd name="T3" fmla="*/ 181 h 196"/>
                <a:gd name="T4" fmla="*/ 227 w 272"/>
                <a:gd name="T5" fmla="*/ 91 h 196"/>
                <a:gd name="T6" fmla="*/ 272 w 272"/>
                <a:gd name="T7" fmla="*/ 0 h 196"/>
              </a:gdLst>
              <a:ahLst/>
              <a:cxnLst>
                <a:cxn ang="0">
                  <a:pos x="T0" y="T1"/>
                </a:cxn>
                <a:cxn ang="0">
                  <a:pos x="T2" y="T3"/>
                </a:cxn>
                <a:cxn ang="0">
                  <a:pos x="T4" y="T5"/>
                </a:cxn>
                <a:cxn ang="0">
                  <a:pos x="T6" y="T7"/>
                </a:cxn>
              </a:cxnLst>
              <a:rect l="0" t="0" r="r" b="b"/>
              <a:pathLst>
                <a:path w="272" h="196">
                  <a:moveTo>
                    <a:pt x="0" y="181"/>
                  </a:moveTo>
                  <a:cubicBezTo>
                    <a:pt x="26" y="188"/>
                    <a:pt x="53" y="196"/>
                    <a:pt x="91" y="181"/>
                  </a:cubicBezTo>
                  <a:cubicBezTo>
                    <a:pt x="129" y="166"/>
                    <a:pt x="197" y="121"/>
                    <a:pt x="227" y="91"/>
                  </a:cubicBezTo>
                  <a:cubicBezTo>
                    <a:pt x="257" y="61"/>
                    <a:pt x="265" y="23"/>
                    <a:pt x="272" y="0"/>
                  </a:cubicBez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endParaRPr lang="en-US"/>
            </a:p>
          </p:txBody>
        </p:sp>
      </p:grpSp>
      <p:sp>
        <p:nvSpPr>
          <p:cNvPr id="30" name="Title 1"/>
          <p:cNvSpPr txBox="1">
            <a:spLocks/>
          </p:cNvSpPr>
          <p:nvPr/>
        </p:nvSpPr>
        <p:spPr>
          <a:xfrm>
            <a:off x="1591227" y="331031"/>
            <a:ext cx="7301948" cy="652062"/>
          </a:xfrm>
          <a:prstGeom prst="rect">
            <a:avLst/>
          </a:prstGeom>
        </p:spPr>
        <p:txBody>
          <a:bodyPr/>
          <a:lstStyle>
            <a:lvl1pPr algn="l" defTabSz="457200" rtl="0" eaLnBrk="1" latinLnBrk="0" hangingPunct="1">
              <a:spcBef>
                <a:spcPct val="0"/>
              </a:spcBef>
              <a:buNone/>
              <a:defRPr sz="4000" kern="1200">
                <a:solidFill>
                  <a:schemeClr val="tx2">
                    <a:lumMod val="90000"/>
                    <a:lumOff val="10000"/>
                  </a:schemeClr>
                </a:solidFill>
                <a:latin typeface="+mj-lt"/>
                <a:ea typeface="+mj-ea"/>
                <a:cs typeface="+mj-cs"/>
              </a:defRPr>
            </a:lvl1pPr>
          </a:lstStyle>
          <a:p>
            <a:r>
              <a:rPr lang="en-IE" sz="3200" dirty="0" smtClean="0"/>
              <a:t>Ontology 101</a:t>
            </a:r>
          </a:p>
        </p:txBody>
      </p:sp>
    </p:spTree>
    <p:extLst>
      <p:ext uri="{BB962C8B-B14F-4D97-AF65-F5344CB8AC3E}">
        <p14:creationId xmlns:p14="http://schemas.microsoft.com/office/powerpoint/2010/main" val="2983425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7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7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7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77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771">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771">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771">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161924" y="1013644"/>
            <a:ext cx="7827963"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a:lnSpc>
                <a:spcPct val="90000"/>
              </a:lnSpc>
              <a:buFont typeface="Arial" charset="0"/>
              <a:buChar char="•"/>
            </a:pPr>
            <a:r>
              <a:rPr lang="en-GB" sz="2400" b="1" i="1" dirty="0">
                <a:solidFill>
                  <a:schemeClr val="accent2"/>
                </a:solidFill>
              </a:rPr>
              <a:t>Constraints</a:t>
            </a:r>
            <a:r>
              <a:rPr lang="en-GB" sz="2400" dirty="0">
                <a:solidFill>
                  <a:schemeClr val="tx1"/>
                </a:solidFill>
              </a:rPr>
              <a:t> or </a:t>
            </a:r>
            <a:r>
              <a:rPr lang="en-GB" sz="2400" b="1" i="1" dirty="0">
                <a:solidFill>
                  <a:schemeClr val="accent2"/>
                </a:solidFill>
              </a:rPr>
              <a:t>axioms</a:t>
            </a:r>
            <a:r>
              <a:rPr lang="en-GB" sz="2400" dirty="0">
                <a:solidFill>
                  <a:schemeClr val="tx1"/>
                </a:solidFill>
              </a:rPr>
              <a:t> on properties </a:t>
            </a:r>
            <a:r>
              <a:rPr lang="en-GB" sz="2400" dirty="0" smtClean="0">
                <a:solidFill>
                  <a:schemeClr val="tx1"/>
                </a:solidFill>
              </a:rPr>
              <a:t>and concepts</a:t>
            </a:r>
            <a:r>
              <a:rPr lang="en-GB" sz="2400" dirty="0">
                <a:solidFill>
                  <a:schemeClr val="tx1"/>
                </a:solidFill>
              </a:rPr>
              <a:t>:     </a:t>
            </a:r>
          </a:p>
          <a:p>
            <a:pPr marL="742950" lvl="1" indent="-285750" algn="l">
              <a:lnSpc>
                <a:spcPct val="90000"/>
              </a:lnSpc>
              <a:buClr>
                <a:srgbClr val="990000"/>
              </a:buClr>
              <a:buSzPct val="140000"/>
              <a:buFont typeface="Arial" charset="0"/>
              <a:buChar char="•"/>
            </a:pPr>
            <a:r>
              <a:rPr lang="en-US" sz="2000" dirty="0">
                <a:solidFill>
                  <a:schemeClr val="tx1"/>
                </a:solidFill>
              </a:rPr>
              <a:t>value: integer </a:t>
            </a:r>
          </a:p>
          <a:p>
            <a:pPr marL="742950" lvl="1" indent="-285750" algn="l">
              <a:lnSpc>
                <a:spcPct val="90000"/>
              </a:lnSpc>
              <a:buClr>
                <a:srgbClr val="990000"/>
              </a:buClr>
              <a:buSzPct val="140000"/>
              <a:buFont typeface="Arial" charset="0"/>
              <a:buChar char="•"/>
            </a:pPr>
            <a:r>
              <a:rPr lang="en-US" sz="2000" dirty="0">
                <a:solidFill>
                  <a:schemeClr val="tx1"/>
                </a:solidFill>
              </a:rPr>
              <a:t>domain: cat</a:t>
            </a:r>
          </a:p>
          <a:p>
            <a:pPr marL="742950" lvl="1" indent="-285750" algn="l">
              <a:lnSpc>
                <a:spcPct val="90000"/>
              </a:lnSpc>
              <a:buClr>
                <a:srgbClr val="990000"/>
              </a:buClr>
              <a:buSzPct val="140000"/>
              <a:buFont typeface="Arial" charset="0"/>
              <a:buChar char="•"/>
            </a:pPr>
            <a:r>
              <a:rPr lang="en-US" sz="2000" dirty="0">
                <a:solidFill>
                  <a:schemeClr val="tx1"/>
                </a:solidFill>
              </a:rPr>
              <a:t>cardinality: at most 1</a:t>
            </a:r>
          </a:p>
          <a:p>
            <a:pPr marL="742950" lvl="1" indent="-285750" algn="l">
              <a:lnSpc>
                <a:spcPct val="90000"/>
              </a:lnSpc>
              <a:buClr>
                <a:srgbClr val="990000"/>
              </a:buClr>
              <a:buSzPct val="140000"/>
              <a:buFont typeface="Arial" charset="0"/>
              <a:buChar char="•"/>
            </a:pPr>
            <a:r>
              <a:rPr lang="en-US" sz="2000" dirty="0">
                <a:solidFill>
                  <a:schemeClr val="tx1"/>
                </a:solidFill>
              </a:rPr>
              <a:t>range:  0 &lt;= X &lt;= 100</a:t>
            </a:r>
            <a:endParaRPr lang="en-GB" sz="2000" dirty="0">
              <a:solidFill>
                <a:schemeClr val="tx1"/>
              </a:solidFill>
            </a:endParaRPr>
          </a:p>
          <a:p>
            <a:pPr marL="742950" lvl="1" indent="-285750" algn="l">
              <a:lnSpc>
                <a:spcPct val="90000"/>
              </a:lnSpc>
              <a:buClr>
                <a:srgbClr val="990000"/>
              </a:buClr>
              <a:buSzPct val="140000"/>
              <a:buFont typeface="Arial" charset="0"/>
              <a:buChar char="•"/>
            </a:pPr>
            <a:r>
              <a:rPr lang="en-GB" sz="2000" dirty="0">
                <a:solidFill>
                  <a:schemeClr val="tx1"/>
                </a:solidFill>
              </a:rPr>
              <a:t>cows are larger than dogs</a:t>
            </a:r>
          </a:p>
          <a:p>
            <a:pPr marL="742950" lvl="1" indent="-285750" algn="l">
              <a:lnSpc>
                <a:spcPct val="90000"/>
              </a:lnSpc>
              <a:buClr>
                <a:srgbClr val="990000"/>
              </a:buClr>
              <a:buSzPct val="140000"/>
              <a:buFont typeface="Arial" charset="0"/>
              <a:buChar char="•"/>
            </a:pPr>
            <a:r>
              <a:rPr lang="en-GB" sz="2000" dirty="0">
                <a:solidFill>
                  <a:schemeClr val="tx1"/>
                </a:solidFill>
              </a:rPr>
              <a:t>cats and dogs are disjoint</a:t>
            </a:r>
            <a:r>
              <a:rPr lang="en-GB" sz="2000" i="1" dirty="0">
                <a:solidFill>
                  <a:schemeClr val="accent2"/>
                </a:solidFill>
              </a:rPr>
              <a:t> </a:t>
            </a:r>
            <a:endParaRPr lang="en-GB" sz="2000" i="1" dirty="0" smtClean="0">
              <a:solidFill>
                <a:schemeClr val="accent2"/>
              </a:solidFill>
            </a:endParaRPr>
          </a:p>
          <a:p>
            <a:pPr lvl="1" algn="l">
              <a:lnSpc>
                <a:spcPct val="90000"/>
              </a:lnSpc>
              <a:buClr>
                <a:srgbClr val="990000"/>
              </a:buClr>
              <a:buSzPct val="140000"/>
            </a:pPr>
            <a:endParaRPr lang="en-GB" sz="2000" i="1" dirty="0">
              <a:solidFill>
                <a:schemeClr val="accent2"/>
              </a:solidFill>
            </a:endParaRPr>
          </a:p>
          <a:p>
            <a:pPr marL="342900" indent="-342900" algn="l">
              <a:lnSpc>
                <a:spcPct val="90000"/>
              </a:lnSpc>
              <a:buFont typeface="Arial" charset="0"/>
              <a:buChar char="•"/>
            </a:pPr>
            <a:r>
              <a:rPr lang="en-GB" sz="2400" b="1" i="1" dirty="0">
                <a:solidFill>
                  <a:srgbClr val="336600"/>
                </a:solidFill>
              </a:rPr>
              <a:t>Individuals</a:t>
            </a:r>
            <a:r>
              <a:rPr lang="en-GB" sz="2400" dirty="0">
                <a:solidFill>
                  <a:schemeClr val="tx1"/>
                </a:solidFill>
              </a:rPr>
              <a:t> or </a:t>
            </a:r>
            <a:r>
              <a:rPr lang="en-GB" sz="2400" b="1" i="1" dirty="0">
                <a:solidFill>
                  <a:srgbClr val="336600"/>
                </a:solidFill>
              </a:rPr>
              <a:t>Instances</a:t>
            </a:r>
            <a:r>
              <a:rPr lang="en-GB" sz="2400" b="1" dirty="0">
                <a:solidFill>
                  <a:schemeClr val="tx1"/>
                </a:solidFill>
              </a:rPr>
              <a:t>  </a:t>
            </a:r>
          </a:p>
          <a:p>
            <a:pPr marL="742950" lvl="1" indent="-285750" algn="l">
              <a:lnSpc>
                <a:spcPct val="90000"/>
              </a:lnSpc>
              <a:buClr>
                <a:srgbClr val="990000"/>
              </a:buClr>
              <a:buSzPct val="140000"/>
              <a:buFont typeface="Arial" charset="0"/>
              <a:buChar char="•"/>
            </a:pPr>
            <a:r>
              <a:rPr lang="en-GB" sz="1800" b="1" dirty="0" smtClean="0">
                <a:solidFill>
                  <a:srgbClr val="336600"/>
                </a:solidFill>
              </a:rPr>
              <a:t>Jerry, Mickey, Felix, Tom.</a:t>
            </a:r>
            <a:endParaRPr lang="en-GB" sz="2000" b="1" dirty="0">
              <a:solidFill>
                <a:srgbClr val="336600"/>
              </a:solidFill>
            </a:endParaRPr>
          </a:p>
          <a:p>
            <a:pPr marL="342900" indent="-342900" algn="l">
              <a:lnSpc>
                <a:spcPct val="90000"/>
              </a:lnSpc>
              <a:buFont typeface="Arial" charset="0"/>
              <a:buChar char="•"/>
            </a:pPr>
            <a:endParaRPr lang="en-GB" sz="2400" dirty="0" smtClean="0">
              <a:solidFill>
                <a:schemeClr val="tx1"/>
              </a:solidFill>
            </a:endParaRPr>
          </a:p>
          <a:p>
            <a:pPr marL="342900" indent="-342900" algn="l">
              <a:lnSpc>
                <a:spcPct val="90000"/>
              </a:lnSpc>
              <a:buFont typeface="Arial" charset="0"/>
              <a:buChar char="•"/>
            </a:pPr>
            <a:r>
              <a:rPr lang="en-GB" sz="2400" dirty="0" smtClean="0">
                <a:solidFill>
                  <a:schemeClr val="tx1"/>
                </a:solidFill>
              </a:rPr>
              <a:t>Ontologies </a:t>
            </a:r>
            <a:r>
              <a:rPr lang="en-GB" sz="2400" dirty="0">
                <a:solidFill>
                  <a:schemeClr val="tx1"/>
                </a:solidFill>
              </a:rPr>
              <a:t>for the semantic web</a:t>
            </a:r>
          </a:p>
          <a:p>
            <a:pPr marL="742950" lvl="1" indent="-285750" algn="l">
              <a:lnSpc>
                <a:spcPct val="90000"/>
              </a:lnSpc>
              <a:buClr>
                <a:srgbClr val="990000"/>
              </a:buClr>
              <a:buSzPct val="140000"/>
              <a:buFont typeface="Arial" charset="0"/>
              <a:buChar char="•"/>
            </a:pPr>
            <a:r>
              <a:rPr lang="en-GB" sz="2000" dirty="0">
                <a:solidFill>
                  <a:schemeClr val="tx1"/>
                </a:solidFill>
              </a:rPr>
              <a:t>Every class, property, instance has a URI</a:t>
            </a:r>
          </a:p>
        </p:txBody>
      </p:sp>
      <p:grpSp>
        <p:nvGrpSpPr>
          <p:cNvPr id="34845" name="Group 29"/>
          <p:cNvGrpSpPr>
            <a:grpSpLocks/>
          </p:cNvGrpSpPr>
          <p:nvPr/>
        </p:nvGrpSpPr>
        <p:grpSpPr bwMode="auto">
          <a:xfrm>
            <a:off x="6029325" y="1455327"/>
            <a:ext cx="2833688" cy="4803775"/>
            <a:chOff x="3798" y="727"/>
            <a:chExt cx="1785" cy="3026"/>
          </a:xfrm>
        </p:grpSpPr>
        <p:sp>
          <p:nvSpPr>
            <p:cNvPr id="34820" name="Text Box 4"/>
            <p:cNvSpPr txBox="1">
              <a:spLocks noChangeArrowheads="1"/>
            </p:cNvSpPr>
            <p:nvPr/>
          </p:nvSpPr>
          <p:spPr bwMode="auto">
            <a:xfrm>
              <a:off x="4567" y="727"/>
              <a:ext cx="6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animal</a:t>
              </a:r>
              <a:endParaRPr lang="en-US" sz="2400">
                <a:solidFill>
                  <a:srgbClr val="FF0000"/>
                </a:solidFill>
                <a:latin typeface="Tahoma" charset="0"/>
                <a:cs typeface="ＭＳ Ｐゴシック" charset="0"/>
              </a:endParaRPr>
            </a:p>
          </p:txBody>
        </p:sp>
        <p:sp>
          <p:nvSpPr>
            <p:cNvPr id="34821" name="Text Box 5"/>
            <p:cNvSpPr txBox="1">
              <a:spLocks noChangeArrowheads="1"/>
            </p:cNvSpPr>
            <p:nvPr/>
          </p:nvSpPr>
          <p:spPr bwMode="auto">
            <a:xfrm>
              <a:off x="3817" y="2101"/>
              <a:ext cx="6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rodent</a:t>
              </a:r>
              <a:endParaRPr lang="en-US" sz="2400">
                <a:solidFill>
                  <a:srgbClr val="FF0000"/>
                </a:solidFill>
                <a:latin typeface="Tahoma" charset="0"/>
                <a:cs typeface="ＭＳ Ｐゴシック" charset="0"/>
              </a:endParaRPr>
            </a:p>
          </p:txBody>
        </p:sp>
        <p:sp>
          <p:nvSpPr>
            <p:cNvPr id="34822" name="Text Box 6"/>
            <p:cNvSpPr txBox="1">
              <a:spLocks noChangeArrowheads="1"/>
            </p:cNvSpPr>
            <p:nvPr/>
          </p:nvSpPr>
          <p:spPr bwMode="auto">
            <a:xfrm>
              <a:off x="4942" y="2003"/>
              <a:ext cx="4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cow</a:t>
              </a:r>
              <a:endParaRPr lang="en-US" sz="2400">
                <a:solidFill>
                  <a:srgbClr val="FF0000"/>
                </a:solidFill>
                <a:latin typeface="Tahoma" charset="0"/>
                <a:cs typeface="ＭＳ Ｐゴシック" charset="0"/>
              </a:endParaRPr>
            </a:p>
          </p:txBody>
        </p:sp>
        <p:sp>
          <p:nvSpPr>
            <p:cNvPr id="34823" name="Text Box 7"/>
            <p:cNvSpPr txBox="1">
              <a:spLocks noChangeArrowheads="1"/>
            </p:cNvSpPr>
            <p:nvPr/>
          </p:nvSpPr>
          <p:spPr bwMode="auto">
            <a:xfrm>
              <a:off x="4606" y="1856"/>
              <a:ext cx="3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cat</a:t>
              </a:r>
              <a:endParaRPr lang="en-US" sz="2400">
                <a:solidFill>
                  <a:srgbClr val="FF0000"/>
                </a:solidFill>
                <a:latin typeface="Tahoma" charset="0"/>
                <a:cs typeface="ＭＳ Ｐゴシック" charset="0"/>
              </a:endParaRPr>
            </a:p>
          </p:txBody>
        </p:sp>
        <p:sp>
          <p:nvSpPr>
            <p:cNvPr id="34824" name="Text Box 8"/>
            <p:cNvSpPr txBox="1">
              <a:spLocks noChangeArrowheads="1"/>
            </p:cNvSpPr>
            <p:nvPr/>
          </p:nvSpPr>
          <p:spPr bwMode="auto">
            <a:xfrm>
              <a:off x="3817" y="2641"/>
              <a:ext cx="6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mouse</a:t>
              </a:r>
              <a:endParaRPr lang="en-US" sz="2400">
                <a:solidFill>
                  <a:srgbClr val="FF0000"/>
                </a:solidFill>
                <a:latin typeface="Tahoma" charset="0"/>
                <a:cs typeface="ＭＳ Ｐゴシック" charset="0"/>
              </a:endParaRPr>
            </a:p>
          </p:txBody>
        </p:sp>
        <p:sp>
          <p:nvSpPr>
            <p:cNvPr id="34825" name="Line 9"/>
            <p:cNvSpPr>
              <a:spLocks noChangeShapeType="1"/>
            </p:cNvSpPr>
            <p:nvPr/>
          </p:nvSpPr>
          <p:spPr bwMode="auto">
            <a:xfrm flipV="1">
              <a:off x="4773" y="1610"/>
              <a:ext cx="0" cy="295"/>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4826" name="Line 10"/>
            <p:cNvSpPr>
              <a:spLocks noChangeShapeType="1"/>
            </p:cNvSpPr>
            <p:nvPr/>
          </p:nvSpPr>
          <p:spPr bwMode="auto">
            <a:xfrm flipV="1">
              <a:off x="4067" y="1659"/>
              <a:ext cx="0" cy="442"/>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4827" name="Line 11"/>
            <p:cNvSpPr>
              <a:spLocks noChangeShapeType="1"/>
            </p:cNvSpPr>
            <p:nvPr/>
          </p:nvSpPr>
          <p:spPr bwMode="auto">
            <a:xfrm flipV="1">
              <a:off x="4067" y="2346"/>
              <a:ext cx="0" cy="344"/>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cxnSp>
          <p:nvCxnSpPr>
            <p:cNvPr id="34828" name="AutoShape 12"/>
            <p:cNvCxnSpPr>
              <a:cxnSpLocks noChangeShapeType="1"/>
              <a:stCxn id="34823" idx="2"/>
              <a:endCxn id="34821" idx="3"/>
            </p:cNvCxnSpPr>
            <p:nvPr/>
          </p:nvCxnSpPr>
          <p:spPr bwMode="auto">
            <a:xfrm rot="5400000">
              <a:off x="4587" y="2041"/>
              <a:ext cx="101" cy="307"/>
            </a:xfrm>
            <a:prstGeom prst="curvedConnector2">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829" name="Text Box 13"/>
            <p:cNvSpPr txBox="1">
              <a:spLocks noChangeArrowheads="1"/>
            </p:cNvSpPr>
            <p:nvPr/>
          </p:nvSpPr>
          <p:spPr bwMode="auto">
            <a:xfrm>
              <a:off x="4377" y="2205"/>
              <a:ext cx="4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0"/>
                </a:spcBef>
                <a:buClrTx/>
                <a:buSzTx/>
                <a:buFontTx/>
                <a:buNone/>
              </a:pPr>
              <a:r>
                <a:rPr lang="en-GB" sz="2000" i="1">
                  <a:solidFill>
                    <a:schemeClr val="accent2"/>
                  </a:solidFill>
                  <a:latin typeface="Tahoma" charset="0"/>
                  <a:cs typeface="ＭＳ Ｐゴシック" charset="0"/>
                </a:rPr>
                <a:t>eats</a:t>
              </a:r>
              <a:endParaRPr lang="en-US" sz="2000" i="1">
                <a:solidFill>
                  <a:schemeClr val="accent2"/>
                </a:solidFill>
                <a:latin typeface="Tahoma" charset="0"/>
                <a:cs typeface="ＭＳ Ｐゴシック" charset="0"/>
              </a:endParaRPr>
            </a:p>
          </p:txBody>
        </p:sp>
        <p:sp>
          <p:nvSpPr>
            <p:cNvPr id="34830" name="Text Box 14"/>
            <p:cNvSpPr txBox="1">
              <a:spLocks noChangeArrowheads="1"/>
            </p:cNvSpPr>
            <p:nvPr/>
          </p:nvSpPr>
          <p:spPr bwMode="auto">
            <a:xfrm>
              <a:off x="5151" y="1757"/>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dog</a:t>
              </a:r>
              <a:endParaRPr lang="en-US" sz="2400">
                <a:solidFill>
                  <a:srgbClr val="FF0000"/>
                </a:solidFill>
                <a:latin typeface="Tahoma" charset="0"/>
                <a:cs typeface="ＭＳ Ｐゴシック" charset="0"/>
              </a:endParaRPr>
            </a:p>
          </p:txBody>
        </p:sp>
        <p:sp>
          <p:nvSpPr>
            <p:cNvPr id="34831" name="Text Box 15"/>
            <p:cNvSpPr txBox="1">
              <a:spLocks noChangeArrowheads="1"/>
            </p:cNvSpPr>
            <p:nvPr/>
          </p:nvSpPr>
          <p:spPr bwMode="auto">
            <a:xfrm>
              <a:off x="4603" y="1316"/>
              <a:ext cx="87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domestic</a:t>
              </a:r>
              <a:endParaRPr lang="en-US" sz="2400">
                <a:solidFill>
                  <a:srgbClr val="FF0000"/>
                </a:solidFill>
                <a:latin typeface="Tahoma" charset="0"/>
                <a:cs typeface="ＭＳ Ｐゴシック" charset="0"/>
              </a:endParaRPr>
            </a:p>
          </p:txBody>
        </p:sp>
        <p:sp>
          <p:nvSpPr>
            <p:cNvPr id="34832" name="Line 16"/>
            <p:cNvSpPr>
              <a:spLocks noChangeShapeType="1"/>
            </p:cNvSpPr>
            <p:nvPr/>
          </p:nvSpPr>
          <p:spPr bwMode="auto">
            <a:xfrm flipH="1" flipV="1">
              <a:off x="5234" y="1561"/>
              <a:ext cx="83" cy="246"/>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4833" name="Line 17"/>
            <p:cNvSpPr>
              <a:spLocks noChangeShapeType="1"/>
            </p:cNvSpPr>
            <p:nvPr/>
          </p:nvSpPr>
          <p:spPr bwMode="auto">
            <a:xfrm flipH="1" flipV="1">
              <a:off x="4942" y="1561"/>
              <a:ext cx="125" cy="491"/>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4834" name="Text Box 18"/>
            <p:cNvSpPr txBox="1">
              <a:spLocks noChangeArrowheads="1"/>
            </p:cNvSpPr>
            <p:nvPr/>
          </p:nvSpPr>
          <p:spPr bwMode="auto">
            <a:xfrm>
              <a:off x="3798" y="1365"/>
              <a:ext cx="6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FF0000"/>
                  </a:solidFill>
                  <a:latin typeface="Tahoma" charset="0"/>
                  <a:cs typeface="ＭＳ Ｐゴシック" charset="0"/>
                </a:rPr>
                <a:t>vermin</a:t>
              </a:r>
              <a:endParaRPr lang="en-US" sz="2400">
                <a:solidFill>
                  <a:srgbClr val="FF0000"/>
                </a:solidFill>
                <a:latin typeface="Tahoma" charset="0"/>
                <a:cs typeface="ＭＳ Ｐゴシック" charset="0"/>
              </a:endParaRPr>
            </a:p>
          </p:txBody>
        </p:sp>
        <p:sp>
          <p:nvSpPr>
            <p:cNvPr id="34835" name="Line 19"/>
            <p:cNvSpPr>
              <a:spLocks noChangeShapeType="1"/>
            </p:cNvSpPr>
            <p:nvPr/>
          </p:nvSpPr>
          <p:spPr bwMode="auto">
            <a:xfrm flipH="1" flipV="1">
              <a:off x="4859" y="972"/>
              <a:ext cx="0" cy="393"/>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4836" name="Line 20"/>
            <p:cNvSpPr>
              <a:spLocks noChangeShapeType="1"/>
            </p:cNvSpPr>
            <p:nvPr/>
          </p:nvSpPr>
          <p:spPr bwMode="auto">
            <a:xfrm flipV="1">
              <a:off x="4109" y="972"/>
              <a:ext cx="583" cy="442"/>
            </a:xfrm>
            <a:prstGeom prst="line">
              <a:avLst/>
            </a:prstGeom>
            <a:noFill/>
            <a:ln w="28575">
              <a:solidFill>
                <a:srgbClr val="66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4837" name="Text Box 21"/>
            <p:cNvSpPr txBox="1">
              <a:spLocks noChangeArrowheads="1"/>
            </p:cNvSpPr>
            <p:nvPr/>
          </p:nvSpPr>
          <p:spPr bwMode="auto">
            <a:xfrm>
              <a:off x="4278" y="3175"/>
              <a:ext cx="703"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336600"/>
                  </a:solidFill>
                  <a:latin typeface="Tahoma" charset="0"/>
                  <a:cs typeface="ＭＳ Ｐゴシック" charset="0"/>
                </a:rPr>
                <a:t>mickey</a:t>
              </a:r>
              <a:endParaRPr lang="en-US" sz="2400">
                <a:solidFill>
                  <a:srgbClr val="336600"/>
                </a:solidFill>
                <a:latin typeface="Tahoma" charset="0"/>
                <a:cs typeface="ＭＳ Ｐゴシック" charset="0"/>
              </a:endParaRPr>
            </a:p>
          </p:txBody>
        </p:sp>
        <p:sp>
          <p:nvSpPr>
            <p:cNvPr id="34838" name="Line 22"/>
            <p:cNvSpPr>
              <a:spLocks noChangeShapeType="1"/>
            </p:cNvSpPr>
            <p:nvPr/>
          </p:nvSpPr>
          <p:spPr bwMode="auto">
            <a:xfrm flipH="1" flipV="1">
              <a:off x="4278" y="2935"/>
              <a:ext cx="144" cy="288"/>
            </a:xfrm>
            <a:prstGeom prst="line">
              <a:avLst/>
            </a:prstGeom>
            <a:noFill/>
            <a:ln w="28575">
              <a:solidFill>
                <a:srgbClr val="33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4839" name="Text Box 23"/>
            <p:cNvSpPr txBox="1">
              <a:spLocks noChangeArrowheads="1"/>
            </p:cNvSpPr>
            <p:nvPr/>
          </p:nvSpPr>
          <p:spPr bwMode="auto">
            <a:xfrm>
              <a:off x="4662" y="2598"/>
              <a:ext cx="4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336600"/>
                  </a:solidFill>
                  <a:latin typeface="Tahoma" charset="0"/>
                  <a:cs typeface="ＭＳ Ｐゴシック" charset="0"/>
                </a:rPr>
                <a:t>felix</a:t>
              </a:r>
              <a:endParaRPr lang="en-US" sz="2400">
                <a:solidFill>
                  <a:srgbClr val="336600"/>
                </a:solidFill>
                <a:latin typeface="Tahoma" charset="0"/>
                <a:cs typeface="ＭＳ Ｐゴシック" charset="0"/>
              </a:endParaRPr>
            </a:p>
          </p:txBody>
        </p:sp>
        <p:sp>
          <p:nvSpPr>
            <p:cNvPr id="34840" name="Line 24"/>
            <p:cNvSpPr>
              <a:spLocks noChangeShapeType="1"/>
            </p:cNvSpPr>
            <p:nvPr/>
          </p:nvSpPr>
          <p:spPr bwMode="auto">
            <a:xfrm flipH="1" flipV="1">
              <a:off x="4854" y="2119"/>
              <a:ext cx="96" cy="528"/>
            </a:xfrm>
            <a:prstGeom prst="line">
              <a:avLst/>
            </a:prstGeom>
            <a:noFill/>
            <a:ln w="28575">
              <a:solidFill>
                <a:srgbClr val="33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4841" name="Text Box 25"/>
            <p:cNvSpPr txBox="1">
              <a:spLocks noChangeArrowheads="1"/>
            </p:cNvSpPr>
            <p:nvPr/>
          </p:nvSpPr>
          <p:spPr bwMode="auto">
            <a:xfrm>
              <a:off x="4134" y="3463"/>
              <a:ext cx="50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336600"/>
                  </a:solidFill>
                  <a:latin typeface="Tahoma" charset="0"/>
                  <a:cs typeface="ＭＳ Ｐゴシック" charset="0"/>
                </a:rPr>
                <a:t>jerry</a:t>
              </a:r>
              <a:endParaRPr lang="en-US" sz="2400">
                <a:solidFill>
                  <a:srgbClr val="336600"/>
                </a:solidFill>
                <a:latin typeface="Tahoma" charset="0"/>
                <a:cs typeface="ＭＳ Ｐゴシック" charset="0"/>
              </a:endParaRPr>
            </a:p>
          </p:txBody>
        </p:sp>
        <p:sp>
          <p:nvSpPr>
            <p:cNvPr id="34842" name="Line 26"/>
            <p:cNvSpPr>
              <a:spLocks noChangeShapeType="1"/>
            </p:cNvSpPr>
            <p:nvPr/>
          </p:nvSpPr>
          <p:spPr bwMode="auto">
            <a:xfrm flipH="1" flipV="1">
              <a:off x="4086" y="2887"/>
              <a:ext cx="144" cy="624"/>
            </a:xfrm>
            <a:prstGeom prst="line">
              <a:avLst/>
            </a:prstGeom>
            <a:noFill/>
            <a:ln w="28575">
              <a:solidFill>
                <a:srgbClr val="33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34843" name="Text Box 27"/>
            <p:cNvSpPr txBox="1">
              <a:spLocks noChangeArrowheads="1"/>
            </p:cNvSpPr>
            <p:nvPr/>
          </p:nvSpPr>
          <p:spPr bwMode="auto">
            <a:xfrm>
              <a:off x="5033" y="2839"/>
              <a:ext cx="4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SzTx/>
                <a:buFontTx/>
                <a:buNone/>
              </a:pPr>
              <a:r>
                <a:rPr lang="en-GB" sz="2400">
                  <a:solidFill>
                    <a:srgbClr val="336600"/>
                  </a:solidFill>
                  <a:latin typeface="Tahoma" charset="0"/>
                  <a:cs typeface="ＭＳ Ｐゴシック" charset="0"/>
                </a:rPr>
                <a:t>tom</a:t>
              </a:r>
              <a:endParaRPr lang="en-US" sz="2400">
                <a:solidFill>
                  <a:srgbClr val="336600"/>
                </a:solidFill>
                <a:latin typeface="Tahoma" charset="0"/>
                <a:cs typeface="ＭＳ Ｐゴシック" charset="0"/>
              </a:endParaRPr>
            </a:p>
          </p:txBody>
        </p:sp>
        <p:sp>
          <p:nvSpPr>
            <p:cNvPr id="34844" name="Line 28"/>
            <p:cNvSpPr>
              <a:spLocks noChangeShapeType="1"/>
            </p:cNvSpPr>
            <p:nvPr/>
          </p:nvSpPr>
          <p:spPr bwMode="auto">
            <a:xfrm flipH="1" flipV="1">
              <a:off x="4902" y="2119"/>
              <a:ext cx="336" cy="768"/>
            </a:xfrm>
            <a:prstGeom prst="line">
              <a:avLst/>
            </a:prstGeom>
            <a:noFill/>
            <a:ln w="28575">
              <a:solidFill>
                <a:srgbClr val="33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34" name="Title 1"/>
          <p:cNvSpPr txBox="1">
            <a:spLocks/>
          </p:cNvSpPr>
          <p:nvPr/>
        </p:nvSpPr>
        <p:spPr>
          <a:xfrm>
            <a:off x="1591227" y="331031"/>
            <a:ext cx="7301948" cy="652062"/>
          </a:xfrm>
          <a:prstGeom prst="rect">
            <a:avLst/>
          </a:prstGeom>
        </p:spPr>
        <p:txBody>
          <a:bodyPr/>
          <a:lstStyle>
            <a:lvl1pPr algn="l" defTabSz="457200" rtl="0" eaLnBrk="1" latinLnBrk="0" hangingPunct="1">
              <a:spcBef>
                <a:spcPct val="0"/>
              </a:spcBef>
              <a:buNone/>
              <a:defRPr sz="4000" kern="1200">
                <a:solidFill>
                  <a:schemeClr val="tx2">
                    <a:lumMod val="90000"/>
                    <a:lumOff val="10000"/>
                  </a:schemeClr>
                </a:solidFill>
                <a:latin typeface="+mj-lt"/>
                <a:ea typeface="+mj-ea"/>
                <a:cs typeface="+mj-cs"/>
              </a:defRPr>
            </a:lvl1pPr>
          </a:lstStyle>
          <a:p>
            <a:r>
              <a:rPr lang="en-IE" sz="3200" dirty="0" smtClean="0"/>
              <a:t>Ontology 102</a:t>
            </a:r>
          </a:p>
        </p:txBody>
      </p:sp>
    </p:spTree>
    <p:extLst>
      <p:ext uri="{BB962C8B-B14F-4D97-AF65-F5344CB8AC3E}">
        <p14:creationId xmlns:p14="http://schemas.microsoft.com/office/powerpoint/2010/main" val="3562445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81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48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819">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8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123D"/>
      </a:dk2>
      <a:lt2>
        <a:srgbClr val="B4AF28"/>
      </a:lt2>
      <a:accent1>
        <a:srgbClr val="566D24"/>
      </a:accent1>
      <a:accent2>
        <a:srgbClr val="ABABA7"/>
      </a:accent2>
      <a:accent3>
        <a:srgbClr val="57A3CE"/>
      </a:accent3>
      <a:accent4>
        <a:srgbClr val="AD1221"/>
      </a:accent4>
      <a:accent5>
        <a:srgbClr val="FDD527"/>
      </a:accent5>
      <a:accent6>
        <a:srgbClr val="17326C"/>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8853</TotalTime>
  <Words>1323</Words>
  <Application>Microsoft Macintosh PowerPoint</Application>
  <PresentationFormat>On-screen Show (4:3)</PresentationFormat>
  <Paragraphs>215</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ITS 2.0 Ontology: Integrating ITS in RDF, NIF and the PROV ontology</vt:lpstr>
      <vt:lpstr>Presentation Overview:</vt:lpstr>
      <vt:lpstr>Internationalisation Tag Set (ITS 2.0)</vt:lpstr>
      <vt:lpstr>Internationalisation Tag Set (ITS 2.0)</vt:lpstr>
      <vt:lpstr>PowerPoint Presentation</vt:lpstr>
      <vt:lpstr>PowerPoint Presentation</vt:lpstr>
      <vt:lpstr>PowerPoint Presentation</vt:lpstr>
      <vt:lpstr>PowerPoint Presentation</vt:lpstr>
      <vt:lpstr>PowerPoint Presentation</vt:lpstr>
      <vt:lpstr>ITS XML / HTML to NIF &amp; RDF:</vt:lpstr>
      <vt:lpstr>Ontologies &amp; NIF:</vt:lpstr>
      <vt:lpstr>ITS 2.0 / RDF Ontology</vt:lpstr>
      <vt:lpstr>Semantic Model: PROV-O extension</vt:lpstr>
      <vt:lpstr>Worked Example</vt:lpstr>
      <vt:lpstr>Example HTML</vt:lpstr>
      <vt:lpstr>ITS-RDF Ontology</vt:lpstr>
      <vt:lpstr>Details of Clases &amp; Properties Used</vt:lpstr>
      <vt:lpstr>Output  RDF</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Pre-Installed User</dc:creator>
  <cp:lastModifiedBy>Dominic Jones</cp:lastModifiedBy>
  <cp:revision>245</cp:revision>
  <cp:lastPrinted>2013-06-07T13:30:47Z</cp:lastPrinted>
  <dcterms:created xsi:type="dcterms:W3CDTF">2013-03-06T14:07:54Z</dcterms:created>
  <dcterms:modified xsi:type="dcterms:W3CDTF">2013-06-11T13:33:10Z</dcterms:modified>
</cp:coreProperties>
</file>