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3" r:id="rId1"/>
  </p:sldMasterIdLst>
  <p:sldIdLst>
    <p:sldId id="256" r:id="rId2"/>
    <p:sldId id="266" r:id="rId3"/>
    <p:sldId id="267" r:id="rId4"/>
    <p:sldId id="260" r:id="rId5"/>
    <p:sldId id="261" r:id="rId6"/>
    <p:sldId id="262" r:id="rId7"/>
    <p:sldId id="263" r:id="rId8"/>
    <p:sldId id="264" r:id="rId9"/>
    <p:sldId id="265" r:id="rId10"/>
    <p:sldId id="26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9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0" d="100"/>
          <a:sy n="60" d="100"/>
        </p:scale>
        <p:origin x="-1656" y="-276"/>
      </p:cViewPr>
      <p:guideLst>
        <p:guide orient="horz" pos="2491"/>
        <p:guide pos="2788"/>
        <p:guide pos="30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4219D0-046C-446D-A3CC-72C95CE0E826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59DAD41F-1192-4B83-ACD7-59A3EDF3C043}">
      <dgm:prSet phldrT="[Text]"/>
      <dgm:spPr/>
      <dgm:t>
        <a:bodyPr/>
        <a:lstStyle/>
        <a:p>
          <a:r>
            <a:rPr lang="en-IE" dirty="0" smtClean="0"/>
            <a:t>Linguistic Linked Data</a:t>
          </a:r>
          <a:endParaRPr lang="en-IE" dirty="0"/>
        </a:p>
      </dgm:t>
    </dgm:pt>
    <dgm:pt modelId="{A7B799D9-7191-4F8A-9E4C-DAA42749FECF}" type="parTrans" cxnId="{BFBCC357-A3C0-4EFC-8E2B-2847D265DAD4}">
      <dgm:prSet/>
      <dgm:spPr/>
      <dgm:t>
        <a:bodyPr/>
        <a:lstStyle/>
        <a:p>
          <a:endParaRPr lang="en-IE"/>
        </a:p>
      </dgm:t>
    </dgm:pt>
    <dgm:pt modelId="{44A3895E-B95B-4EDE-9026-5902B0F7135F}" type="sibTrans" cxnId="{BFBCC357-A3C0-4EFC-8E2B-2847D265DAD4}">
      <dgm:prSet/>
      <dgm:spPr/>
      <dgm:t>
        <a:bodyPr/>
        <a:lstStyle/>
        <a:p>
          <a:endParaRPr lang="en-IE"/>
        </a:p>
      </dgm:t>
    </dgm:pt>
    <dgm:pt modelId="{7671EBAF-7129-4BD8-98C9-1BF5D36F7332}">
      <dgm:prSet phldrT="[Text]"/>
      <dgm:spPr/>
      <dgm:t>
        <a:bodyPr/>
        <a:lstStyle/>
        <a:p>
          <a:r>
            <a:rPr lang="en-IE" dirty="0" smtClean="0"/>
            <a:t>LIDER (CSA)</a:t>
          </a:r>
          <a:endParaRPr lang="en-IE" dirty="0"/>
        </a:p>
      </dgm:t>
    </dgm:pt>
    <dgm:pt modelId="{32D06CFC-24CA-4388-8F90-2C10696C2917}" type="parTrans" cxnId="{349FC9E2-E360-43D7-A74D-CF900708C39C}">
      <dgm:prSet/>
      <dgm:spPr/>
      <dgm:t>
        <a:bodyPr/>
        <a:lstStyle/>
        <a:p>
          <a:endParaRPr lang="en-IE"/>
        </a:p>
      </dgm:t>
    </dgm:pt>
    <dgm:pt modelId="{226F87B1-362A-4F16-A595-BC0F22C26B19}" type="sibTrans" cxnId="{349FC9E2-E360-43D7-A74D-CF900708C39C}">
      <dgm:prSet/>
      <dgm:spPr/>
      <dgm:t>
        <a:bodyPr/>
        <a:lstStyle/>
        <a:p>
          <a:endParaRPr lang="en-IE"/>
        </a:p>
      </dgm:t>
    </dgm:pt>
    <dgm:pt modelId="{7AF590C4-0EEF-4B37-9F3D-6FB12D79F168}">
      <dgm:prSet phldrT="[Text]"/>
      <dgm:spPr/>
      <dgm:t>
        <a:bodyPr/>
        <a:lstStyle/>
        <a:p>
          <a:r>
            <a:rPr lang="en-IE" dirty="0" smtClean="0"/>
            <a:t>Reference Architecture</a:t>
          </a:r>
          <a:endParaRPr lang="en-IE" dirty="0"/>
        </a:p>
      </dgm:t>
    </dgm:pt>
    <dgm:pt modelId="{3A5817C2-18E8-4981-825C-C774B7074B38}" type="parTrans" cxnId="{0551A99D-AB34-46AA-A568-8697F37CBF38}">
      <dgm:prSet/>
      <dgm:spPr/>
      <dgm:t>
        <a:bodyPr/>
        <a:lstStyle/>
        <a:p>
          <a:endParaRPr lang="en-IE"/>
        </a:p>
      </dgm:t>
    </dgm:pt>
    <dgm:pt modelId="{004A9758-DBA3-418B-8D82-AD345975378F}" type="sibTrans" cxnId="{0551A99D-AB34-46AA-A568-8697F37CBF38}">
      <dgm:prSet/>
      <dgm:spPr/>
      <dgm:t>
        <a:bodyPr/>
        <a:lstStyle/>
        <a:p>
          <a:endParaRPr lang="en-IE"/>
        </a:p>
      </dgm:t>
    </dgm:pt>
    <dgm:pt modelId="{0A86F34F-C437-4584-8E5A-956C304737AB}">
      <dgm:prSet phldrT="[Text]"/>
      <dgm:spPr/>
      <dgm:t>
        <a:bodyPr/>
        <a:lstStyle/>
        <a:p>
          <a:r>
            <a:rPr lang="en-IE" dirty="0" smtClean="0"/>
            <a:t>Content Analysis (incl. L10n)</a:t>
          </a:r>
          <a:endParaRPr lang="en-IE" dirty="0"/>
        </a:p>
      </dgm:t>
    </dgm:pt>
    <dgm:pt modelId="{9DDD2BDB-96E2-44B2-A599-FFA18149F286}" type="parTrans" cxnId="{BF83FBD1-A36D-4875-B994-94559F7F21DB}">
      <dgm:prSet/>
      <dgm:spPr/>
      <dgm:t>
        <a:bodyPr/>
        <a:lstStyle/>
        <a:p>
          <a:endParaRPr lang="en-IE"/>
        </a:p>
      </dgm:t>
    </dgm:pt>
    <dgm:pt modelId="{45149C7B-7F0E-45CE-A346-A26FB3CC1C3A}" type="sibTrans" cxnId="{BF83FBD1-A36D-4875-B994-94559F7F21DB}">
      <dgm:prSet/>
      <dgm:spPr/>
      <dgm:t>
        <a:bodyPr/>
        <a:lstStyle/>
        <a:p>
          <a:endParaRPr lang="en-IE"/>
        </a:p>
      </dgm:t>
    </dgm:pt>
    <dgm:pt modelId="{A9F0978F-E79C-41ED-BA06-336D53966CC8}">
      <dgm:prSet phldrT="[Text]"/>
      <dgm:spPr/>
      <dgm:t>
        <a:bodyPr/>
        <a:lstStyle/>
        <a:p>
          <a:r>
            <a:rPr lang="en-IE" dirty="0" smtClean="0"/>
            <a:t>Best Practice and Guidelines</a:t>
          </a:r>
          <a:endParaRPr lang="en-IE" dirty="0"/>
        </a:p>
      </dgm:t>
    </dgm:pt>
    <dgm:pt modelId="{AFC5753F-F2AD-4995-AD84-2BF14F1C8405}" type="parTrans" cxnId="{116EDD86-6C8E-40DE-AF79-B5AC695AD249}">
      <dgm:prSet/>
      <dgm:spPr/>
      <dgm:t>
        <a:bodyPr/>
        <a:lstStyle/>
        <a:p>
          <a:endParaRPr lang="en-IE"/>
        </a:p>
      </dgm:t>
    </dgm:pt>
    <dgm:pt modelId="{5449B56F-D2C5-4C32-A9B7-380289F6E490}" type="sibTrans" cxnId="{116EDD86-6C8E-40DE-AF79-B5AC695AD249}">
      <dgm:prSet/>
      <dgm:spPr/>
      <dgm:t>
        <a:bodyPr/>
        <a:lstStyle/>
        <a:p>
          <a:endParaRPr lang="en-IE"/>
        </a:p>
      </dgm:t>
    </dgm:pt>
    <dgm:pt modelId="{31DE8CAE-56C7-470D-BB36-12ED1EC6A37D}">
      <dgm:prSet phldrT="[Text]"/>
      <dgm:spPr/>
      <dgm:t>
        <a:bodyPr/>
        <a:lstStyle/>
        <a:p>
          <a:r>
            <a:rPr lang="en-IE" dirty="0" smtClean="0"/>
            <a:t>TCD</a:t>
          </a:r>
          <a:endParaRPr lang="en-IE" dirty="0"/>
        </a:p>
      </dgm:t>
    </dgm:pt>
    <dgm:pt modelId="{E2B28A89-02A4-488F-9D55-299A13A2CB62}" type="parTrans" cxnId="{98211ADA-8AB4-4423-9017-D1AEA0D28E11}">
      <dgm:prSet/>
      <dgm:spPr/>
      <dgm:t>
        <a:bodyPr/>
        <a:lstStyle/>
        <a:p>
          <a:endParaRPr lang="en-IE"/>
        </a:p>
      </dgm:t>
    </dgm:pt>
    <dgm:pt modelId="{7B44A000-DA97-4004-9E7D-ACB69501BA71}" type="sibTrans" cxnId="{98211ADA-8AB4-4423-9017-D1AEA0D28E11}">
      <dgm:prSet/>
      <dgm:spPr/>
      <dgm:t>
        <a:bodyPr/>
        <a:lstStyle/>
        <a:p>
          <a:endParaRPr lang="en-IE"/>
        </a:p>
      </dgm:t>
    </dgm:pt>
    <dgm:pt modelId="{841CDD40-0A16-48A4-8673-92E234B93CEE}">
      <dgm:prSet phldrT="[Text]"/>
      <dgm:spPr/>
      <dgm:t>
        <a:bodyPr/>
        <a:lstStyle/>
        <a:p>
          <a:r>
            <a:rPr lang="en-IE" dirty="0" smtClean="0"/>
            <a:t>Building a R&amp;D community</a:t>
          </a:r>
          <a:endParaRPr lang="en-IE" dirty="0"/>
        </a:p>
      </dgm:t>
    </dgm:pt>
    <dgm:pt modelId="{BF0529C4-236B-49B3-88F7-92F55A3514F8}" type="parTrans" cxnId="{F09EC3ED-5E78-4086-ABE6-1D65E94ABCB3}">
      <dgm:prSet/>
      <dgm:spPr/>
      <dgm:t>
        <a:bodyPr/>
        <a:lstStyle/>
        <a:p>
          <a:endParaRPr lang="en-IE"/>
        </a:p>
      </dgm:t>
    </dgm:pt>
    <dgm:pt modelId="{916B103D-17DD-48C7-86D3-3E2D06010CB5}" type="sibTrans" cxnId="{F09EC3ED-5E78-4086-ABE6-1D65E94ABCB3}">
      <dgm:prSet/>
      <dgm:spPr/>
      <dgm:t>
        <a:bodyPr/>
        <a:lstStyle/>
        <a:p>
          <a:endParaRPr lang="en-IE"/>
        </a:p>
      </dgm:t>
    </dgm:pt>
    <dgm:pt modelId="{9E4A4ED4-C320-47A7-9952-423AAC5CDACA}">
      <dgm:prSet phldrT="[Text]"/>
      <dgm:spPr/>
      <dgm:t>
        <a:bodyPr/>
        <a:lstStyle/>
        <a:p>
          <a:r>
            <a:rPr lang="en-IE" dirty="0" smtClean="0"/>
            <a:t>FALCON (STREP)</a:t>
          </a:r>
          <a:endParaRPr lang="en-IE" dirty="0"/>
        </a:p>
      </dgm:t>
    </dgm:pt>
    <dgm:pt modelId="{8596185A-585B-4153-875A-03B807EAE755}" type="parTrans" cxnId="{518E5DAC-6DA7-420E-B5C9-D6AF080F50BB}">
      <dgm:prSet/>
      <dgm:spPr/>
      <dgm:t>
        <a:bodyPr/>
        <a:lstStyle/>
        <a:p>
          <a:endParaRPr lang="en-IE"/>
        </a:p>
      </dgm:t>
    </dgm:pt>
    <dgm:pt modelId="{92175927-A3C5-4F9D-886E-261E5E073106}" type="sibTrans" cxnId="{518E5DAC-6DA7-420E-B5C9-D6AF080F50BB}">
      <dgm:prSet/>
      <dgm:spPr/>
      <dgm:t>
        <a:bodyPr/>
        <a:lstStyle/>
        <a:p>
          <a:endParaRPr lang="en-IE"/>
        </a:p>
      </dgm:t>
    </dgm:pt>
    <dgm:pt modelId="{75C4279F-A820-42EB-ADA1-FDD5A0C009AA}">
      <dgm:prSet phldrT="[Text]"/>
      <dgm:spPr/>
      <dgm:t>
        <a:bodyPr/>
        <a:lstStyle/>
        <a:p>
          <a:r>
            <a:rPr lang="en-IE" dirty="0" smtClean="0"/>
            <a:t>Localisation</a:t>
          </a:r>
          <a:endParaRPr lang="en-IE" dirty="0"/>
        </a:p>
      </dgm:t>
    </dgm:pt>
    <dgm:pt modelId="{2FA11876-ED16-4024-949E-245600D40309}" type="parTrans" cxnId="{AE07C075-C9D9-4A57-A663-2293E60E332D}">
      <dgm:prSet/>
      <dgm:spPr/>
      <dgm:t>
        <a:bodyPr/>
        <a:lstStyle/>
        <a:p>
          <a:endParaRPr lang="en-IE"/>
        </a:p>
      </dgm:t>
    </dgm:pt>
    <dgm:pt modelId="{7395CC03-FF0C-453C-9FF1-E5BE0D17FFE7}" type="sibTrans" cxnId="{AE07C075-C9D9-4A57-A663-2293E60E332D}">
      <dgm:prSet/>
      <dgm:spPr/>
      <dgm:t>
        <a:bodyPr/>
        <a:lstStyle/>
        <a:p>
          <a:endParaRPr lang="en-IE"/>
        </a:p>
      </dgm:t>
    </dgm:pt>
    <dgm:pt modelId="{5AF6811F-9A1D-489E-89CE-2751E05455E2}">
      <dgm:prSet phldrT="[Text]"/>
      <dgm:spPr/>
      <dgm:t>
        <a:bodyPr/>
        <a:lstStyle/>
        <a:p>
          <a:r>
            <a:rPr lang="en-IE" dirty="0" smtClean="0"/>
            <a:t>Integrated Tool Platform</a:t>
          </a:r>
          <a:endParaRPr lang="en-IE" dirty="0"/>
        </a:p>
      </dgm:t>
    </dgm:pt>
    <dgm:pt modelId="{7C54574A-1374-45D0-B8DC-38627AD7C339}" type="parTrans" cxnId="{C3F5C6D4-49C4-4833-9242-F16C0DD77A33}">
      <dgm:prSet/>
      <dgm:spPr/>
      <dgm:t>
        <a:bodyPr/>
        <a:lstStyle/>
        <a:p>
          <a:endParaRPr lang="en-IE"/>
        </a:p>
      </dgm:t>
    </dgm:pt>
    <dgm:pt modelId="{A0FC5EAB-9AB9-473C-88D8-7CB634BD03E3}" type="sibTrans" cxnId="{C3F5C6D4-49C4-4833-9242-F16C0DD77A33}">
      <dgm:prSet/>
      <dgm:spPr/>
      <dgm:t>
        <a:bodyPr/>
        <a:lstStyle/>
        <a:p>
          <a:endParaRPr lang="en-IE"/>
        </a:p>
      </dgm:t>
    </dgm:pt>
    <dgm:pt modelId="{CDAAE468-F455-487A-AFB5-213CF655869F}">
      <dgm:prSet phldrT="[Text]"/>
      <dgm:spPr/>
      <dgm:t>
        <a:bodyPr/>
        <a:lstStyle/>
        <a:p>
          <a:r>
            <a:rPr lang="en-IE" dirty="0" smtClean="0"/>
            <a:t>SaaS Showcase uses BP</a:t>
          </a:r>
          <a:endParaRPr lang="en-IE" dirty="0"/>
        </a:p>
      </dgm:t>
    </dgm:pt>
    <dgm:pt modelId="{CFD0AB8D-BFDC-4466-81E1-427BB736B77E}" type="parTrans" cxnId="{1F475B18-6041-4F49-A4E0-6E1ADCF4E748}">
      <dgm:prSet/>
      <dgm:spPr/>
      <dgm:t>
        <a:bodyPr/>
        <a:lstStyle/>
        <a:p>
          <a:endParaRPr lang="en-IE"/>
        </a:p>
      </dgm:t>
    </dgm:pt>
    <dgm:pt modelId="{1399B6A8-BC46-4794-AE07-AFEC60B99605}" type="sibTrans" cxnId="{1F475B18-6041-4F49-A4E0-6E1ADCF4E748}">
      <dgm:prSet/>
      <dgm:spPr/>
      <dgm:t>
        <a:bodyPr/>
        <a:lstStyle/>
        <a:p>
          <a:endParaRPr lang="en-IE"/>
        </a:p>
      </dgm:t>
    </dgm:pt>
    <dgm:pt modelId="{9E680179-D567-4D35-BAFF-20C659BE016B}">
      <dgm:prSet phldrT="[Text]"/>
      <dgm:spPr/>
      <dgm:t>
        <a:bodyPr/>
        <a:lstStyle/>
        <a:p>
          <a:r>
            <a:rPr lang="en-IE" dirty="0" smtClean="0"/>
            <a:t>Seeks Trial L10n Users</a:t>
          </a:r>
          <a:endParaRPr lang="en-IE" dirty="0"/>
        </a:p>
      </dgm:t>
    </dgm:pt>
    <dgm:pt modelId="{A4BC4621-A2A2-4102-A2A1-842A7320C006}" type="parTrans" cxnId="{E33EB8FB-A416-4A61-9E18-C0E7B74B817B}">
      <dgm:prSet/>
      <dgm:spPr/>
      <dgm:t>
        <a:bodyPr/>
        <a:lstStyle/>
        <a:p>
          <a:endParaRPr lang="en-IE"/>
        </a:p>
      </dgm:t>
    </dgm:pt>
    <dgm:pt modelId="{6209FC2E-8C88-4521-8553-CE22EE2C3FE3}" type="sibTrans" cxnId="{E33EB8FB-A416-4A61-9E18-C0E7B74B817B}">
      <dgm:prSet/>
      <dgm:spPr/>
      <dgm:t>
        <a:bodyPr/>
        <a:lstStyle/>
        <a:p>
          <a:endParaRPr lang="en-IE"/>
        </a:p>
      </dgm:t>
    </dgm:pt>
    <dgm:pt modelId="{4D83F524-F659-494F-B241-8A9FBB315766}" type="pres">
      <dgm:prSet presAssocID="{F64219D0-046C-446D-A3CC-72C95CE0E82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918A7FE-FDDB-4D94-95CC-0E74399F8849}" type="pres">
      <dgm:prSet presAssocID="{59DAD41F-1192-4B83-ACD7-59A3EDF3C043}" presName="vertOne" presStyleCnt="0"/>
      <dgm:spPr/>
    </dgm:pt>
    <dgm:pt modelId="{015FB827-4E0C-4CBC-8289-65680A654958}" type="pres">
      <dgm:prSet presAssocID="{59DAD41F-1192-4B83-ACD7-59A3EDF3C043}" presName="txOne" presStyleLbl="node0" presStyleIdx="0" presStyleCnt="1">
        <dgm:presLayoutVars>
          <dgm:chPref val="3"/>
        </dgm:presLayoutVars>
      </dgm:prSet>
      <dgm:spPr/>
    </dgm:pt>
    <dgm:pt modelId="{C93F84E9-71C9-40CE-BF8E-D79BFF66D9A8}" type="pres">
      <dgm:prSet presAssocID="{59DAD41F-1192-4B83-ACD7-59A3EDF3C043}" presName="parTransOne" presStyleCnt="0"/>
      <dgm:spPr/>
    </dgm:pt>
    <dgm:pt modelId="{3E29A3D6-B201-4E9C-A56F-1B353EAD60D7}" type="pres">
      <dgm:prSet presAssocID="{59DAD41F-1192-4B83-ACD7-59A3EDF3C043}" presName="horzOne" presStyleCnt="0"/>
      <dgm:spPr/>
    </dgm:pt>
    <dgm:pt modelId="{B392F2CA-60E3-4979-B1F0-D2FF82AE5728}" type="pres">
      <dgm:prSet presAssocID="{31DE8CAE-56C7-470D-BB36-12ED1EC6A37D}" presName="vertTwo" presStyleCnt="0"/>
      <dgm:spPr/>
    </dgm:pt>
    <dgm:pt modelId="{79B46CAD-A9DA-4837-9BF0-3EB211451EA8}" type="pres">
      <dgm:prSet presAssocID="{31DE8CAE-56C7-470D-BB36-12ED1EC6A37D}" presName="txTwo" presStyleLbl="node2" presStyleIdx="0" presStyleCnt="1">
        <dgm:presLayoutVars>
          <dgm:chPref val="3"/>
        </dgm:presLayoutVars>
      </dgm:prSet>
      <dgm:spPr/>
    </dgm:pt>
    <dgm:pt modelId="{CD2F13A7-17BB-4E77-B970-7C9C03806FE0}" type="pres">
      <dgm:prSet presAssocID="{31DE8CAE-56C7-470D-BB36-12ED1EC6A37D}" presName="parTransTwo" presStyleCnt="0"/>
      <dgm:spPr/>
    </dgm:pt>
    <dgm:pt modelId="{19BE8164-B4B7-4B3D-9E9B-65BC508F2B22}" type="pres">
      <dgm:prSet presAssocID="{31DE8CAE-56C7-470D-BB36-12ED1EC6A37D}" presName="horzTwo" presStyleCnt="0"/>
      <dgm:spPr/>
    </dgm:pt>
    <dgm:pt modelId="{328D5B2E-0BC6-48CD-AC95-07C01F2448CA}" type="pres">
      <dgm:prSet presAssocID="{7671EBAF-7129-4BD8-98C9-1BF5D36F7332}" presName="vertThree" presStyleCnt="0"/>
      <dgm:spPr/>
    </dgm:pt>
    <dgm:pt modelId="{E2737DE2-044D-4236-B86F-46C83FB2CA3E}" type="pres">
      <dgm:prSet presAssocID="{7671EBAF-7129-4BD8-98C9-1BF5D36F7332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BBC0E4BC-B885-4D1E-82C8-2090627B2AF1}" type="pres">
      <dgm:prSet presAssocID="{7671EBAF-7129-4BD8-98C9-1BF5D36F7332}" presName="parTransThree" presStyleCnt="0"/>
      <dgm:spPr/>
    </dgm:pt>
    <dgm:pt modelId="{23BD6B25-C333-43D1-9CC7-08EDFF5EADB7}" type="pres">
      <dgm:prSet presAssocID="{7671EBAF-7129-4BD8-98C9-1BF5D36F7332}" presName="horzThree" presStyleCnt="0"/>
      <dgm:spPr/>
    </dgm:pt>
    <dgm:pt modelId="{2F7B5C37-0252-49F5-A754-EF2224B0F12D}" type="pres">
      <dgm:prSet presAssocID="{0A86F34F-C437-4584-8E5A-956C304737AB}" presName="vertFour" presStyleCnt="0">
        <dgm:presLayoutVars>
          <dgm:chPref val="3"/>
        </dgm:presLayoutVars>
      </dgm:prSet>
      <dgm:spPr/>
    </dgm:pt>
    <dgm:pt modelId="{61933286-35E1-4D73-805E-E1E28CA106CA}" type="pres">
      <dgm:prSet presAssocID="{0A86F34F-C437-4584-8E5A-956C304737AB}" presName="txFour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2C9184FF-5BBB-4859-BB83-18FCE5029BB7}" type="pres">
      <dgm:prSet presAssocID="{0A86F34F-C437-4584-8E5A-956C304737AB}" presName="parTransFour" presStyleCnt="0"/>
      <dgm:spPr/>
    </dgm:pt>
    <dgm:pt modelId="{4A64D8EA-1721-45A5-A275-BE83F3AF57ED}" type="pres">
      <dgm:prSet presAssocID="{0A86F34F-C437-4584-8E5A-956C304737AB}" presName="horzFour" presStyleCnt="0"/>
      <dgm:spPr/>
    </dgm:pt>
    <dgm:pt modelId="{A89CA067-912C-4E11-996A-3447EECE6004}" type="pres">
      <dgm:prSet presAssocID="{7AF590C4-0EEF-4B37-9F3D-6FB12D79F168}" presName="vertFour" presStyleCnt="0">
        <dgm:presLayoutVars>
          <dgm:chPref val="3"/>
        </dgm:presLayoutVars>
      </dgm:prSet>
      <dgm:spPr/>
    </dgm:pt>
    <dgm:pt modelId="{A605BE99-7A46-47F4-9CB2-41EFE1AC852B}" type="pres">
      <dgm:prSet presAssocID="{7AF590C4-0EEF-4B37-9F3D-6FB12D79F168}" presName="txFour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21E00CA2-7C5B-4A30-94CB-235D5396A52E}" type="pres">
      <dgm:prSet presAssocID="{7AF590C4-0EEF-4B37-9F3D-6FB12D79F168}" presName="parTransFour" presStyleCnt="0"/>
      <dgm:spPr/>
    </dgm:pt>
    <dgm:pt modelId="{932D33E4-E7C4-4744-9EB5-933FBFD98674}" type="pres">
      <dgm:prSet presAssocID="{7AF590C4-0EEF-4B37-9F3D-6FB12D79F168}" presName="horzFour" presStyleCnt="0"/>
      <dgm:spPr/>
    </dgm:pt>
    <dgm:pt modelId="{B9D5BEB7-0EAD-44FD-AA51-6A048D5B9E5B}" type="pres">
      <dgm:prSet presAssocID="{A9F0978F-E79C-41ED-BA06-336D53966CC8}" presName="vertFour" presStyleCnt="0">
        <dgm:presLayoutVars>
          <dgm:chPref val="3"/>
        </dgm:presLayoutVars>
      </dgm:prSet>
      <dgm:spPr/>
    </dgm:pt>
    <dgm:pt modelId="{3B7872FD-9150-406B-9772-8581F3769488}" type="pres">
      <dgm:prSet presAssocID="{A9F0978F-E79C-41ED-BA06-336D53966CC8}" presName="txFour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3628BD9A-3810-4735-8D6B-FE6A0203B41D}" type="pres">
      <dgm:prSet presAssocID="{A9F0978F-E79C-41ED-BA06-336D53966CC8}" presName="parTransFour" presStyleCnt="0"/>
      <dgm:spPr/>
    </dgm:pt>
    <dgm:pt modelId="{39206E4B-07E6-484B-B240-7E68E80D4353}" type="pres">
      <dgm:prSet presAssocID="{A9F0978F-E79C-41ED-BA06-336D53966CC8}" presName="horzFour" presStyleCnt="0"/>
      <dgm:spPr/>
    </dgm:pt>
    <dgm:pt modelId="{7CA2D92A-9271-4311-BFDD-6D484DA75D4E}" type="pres">
      <dgm:prSet presAssocID="{841CDD40-0A16-48A4-8673-92E234B93CEE}" presName="vertFour" presStyleCnt="0">
        <dgm:presLayoutVars>
          <dgm:chPref val="3"/>
        </dgm:presLayoutVars>
      </dgm:prSet>
      <dgm:spPr/>
    </dgm:pt>
    <dgm:pt modelId="{F1D464D4-1559-4936-8821-87D77B252130}" type="pres">
      <dgm:prSet presAssocID="{841CDD40-0A16-48A4-8673-92E234B93CEE}" presName="txFour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E9FA2252-EB5F-4BE7-A2D9-5FFA00563C64}" type="pres">
      <dgm:prSet presAssocID="{841CDD40-0A16-48A4-8673-92E234B93CEE}" presName="horzFour" presStyleCnt="0"/>
      <dgm:spPr/>
    </dgm:pt>
    <dgm:pt modelId="{F0FFE390-789F-42AE-BAF6-E1A8FA619B75}" type="pres">
      <dgm:prSet presAssocID="{226F87B1-362A-4F16-A595-BC0F22C26B19}" presName="sibSpaceThree" presStyleCnt="0"/>
      <dgm:spPr/>
    </dgm:pt>
    <dgm:pt modelId="{08417FEA-8230-493C-8FFC-AF9A2A06F8A5}" type="pres">
      <dgm:prSet presAssocID="{9E4A4ED4-C320-47A7-9952-423AAC5CDACA}" presName="vertThree" presStyleCnt="0"/>
      <dgm:spPr/>
    </dgm:pt>
    <dgm:pt modelId="{ADFB88FE-0B1B-4B45-B267-D9FEB86444F3}" type="pres">
      <dgm:prSet presAssocID="{9E4A4ED4-C320-47A7-9952-423AAC5CDACA}" presName="txThree" presStyleLbl="node3" presStyleIdx="1" presStyleCnt="2">
        <dgm:presLayoutVars>
          <dgm:chPref val="3"/>
        </dgm:presLayoutVars>
      </dgm:prSet>
      <dgm:spPr/>
    </dgm:pt>
    <dgm:pt modelId="{1CA3BB40-F7AC-4E32-BABA-7120C187C737}" type="pres">
      <dgm:prSet presAssocID="{9E4A4ED4-C320-47A7-9952-423AAC5CDACA}" presName="parTransThree" presStyleCnt="0"/>
      <dgm:spPr/>
    </dgm:pt>
    <dgm:pt modelId="{C3068EB3-51AF-45C2-8B04-B3DD5BCB3122}" type="pres">
      <dgm:prSet presAssocID="{9E4A4ED4-C320-47A7-9952-423AAC5CDACA}" presName="horzThree" presStyleCnt="0"/>
      <dgm:spPr/>
    </dgm:pt>
    <dgm:pt modelId="{C9040E91-6CFC-47C3-B78A-A5A5E613DDE6}" type="pres">
      <dgm:prSet presAssocID="{75C4279F-A820-42EB-ADA1-FDD5A0C009AA}" presName="vertFour" presStyleCnt="0">
        <dgm:presLayoutVars>
          <dgm:chPref val="3"/>
        </dgm:presLayoutVars>
      </dgm:prSet>
      <dgm:spPr/>
    </dgm:pt>
    <dgm:pt modelId="{9154736C-E802-4787-825E-1983A6A32A1E}" type="pres">
      <dgm:prSet presAssocID="{75C4279F-A820-42EB-ADA1-FDD5A0C009AA}" presName="txFour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097BDF3B-C83E-44F3-ABBF-13CB28C698E9}" type="pres">
      <dgm:prSet presAssocID="{75C4279F-A820-42EB-ADA1-FDD5A0C009AA}" presName="parTransFour" presStyleCnt="0"/>
      <dgm:spPr/>
    </dgm:pt>
    <dgm:pt modelId="{53867CD7-DD8A-4E19-9D1A-F308B90F553B}" type="pres">
      <dgm:prSet presAssocID="{75C4279F-A820-42EB-ADA1-FDD5A0C009AA}" presName="horzFour" presStyleCnt="0"/>
      <dgm:spPr/>
    </dgm:pt>
    <dgm:pt modelId="{46FB710B-CBCE-4C82-8B5B-EA4957C8AF7C}" type="pres">
      <dgm:prSet presAssocID="{5AF6811F-9A1D-489E-89CE-2751E05455E2}" presName="vertFour" presStyleCnt="0">
        <dgm:presLayoutVars>
          <dgm:chPref val="3"/>
        </dgm:presLayoutVars>
      </dgm:prSet>
      <dgm:spPr/>
    </dgm:pt>
    <dgm:pt modelId="{263119BC-E7D2-4BC3-9020-CB2F1F5CAB96}" type="pres">
      <dgm:prSet presAssocID="{5AF6811F-9A1D-489E-89CE-2751E05455E2}" presName="txFour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1EBF0DEC-A82C-42E8-BE57-62C5E256BD3C}" type="pres">
      <dgm:prSet presAssocID="{5AF6811F-9A1D-489E-89CE-2751E05455E2}" presName="parTransFour" presStyleCnt="0"/>
      <dgm:spPr/>
    </dgm:pt>
    <dgm:pt modelId="{36291856-09DD-49FF-B0DF-57943F16F095}" type="pres">
      <dgm:prSet presAssocID="{5AF6811F-9A1D-489E-89CE-2751E05455E2}" presName="horzFour" presStyleCnt="0"/>
      <dgm:spPr/>
    </dgm:pt>
    <dgm:pt modelId="{CAF15C97-4739-4F03-AD7D-EB1BCD5DAE96}" type="pres">
      <dgm:prSet presAssocID="{CDAAE468-F455-487A-AFB5-213CF655869F}" presName="vertFour" presStyleCnt="0">
        <dgm:presLayoutVars>
          <dgm:chPref val="3"/>
        </dgm:presLayoutVars>
      </dgm:prSet>
      <dgm:spPr/>
    </dgm:pt>
    <dgm:pt modelId="{E4A549A6-E232-4742-887A-86253702A17A}" type="pres">
      <dgm:prSet presAssocID="{CDAAE468-F455-487A-AFB5-213CF655869F}" presName="txFour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A832A032-8BB8-42A6-8527-880CD10FC6AD}" type="pres">
      <dgm:prSet presAssocID="{CDAAE468-F455-487A-AFB5-213CF655869F}" presName="parTransFour" presStyleCnt="0"/>
      <dgm:spPr/>
    </dgm:pt>
    <dgm:pt modelId="{07F143E1-B371-4D3A-A2E8-0EB66E48898D}" type="pres">
      <dgm:prSet presAssocID="{CDAAE468-F455-487A-AFB5-213CF655869F}" presName="horzFour" presStyleCnt="0"/>
      <dgm:spPr/>
    </dgm:pt>
    <dgm:pt modelId="{C1DC3F04-D58F-418A-AB01-D1015BBB82D4}" type="pres">
      <dgm:prSet presAssocID="{9E680179-D567-4D35-BAFF-20C659BE016B}" presName="vertFour" presStyleCnt="0">
        <dgm:presLayoutVars>
          <dgm:chPref val="3"/>
        </dgm:presLayoutVars>
      </dgm:prSet>
      <dgm:spPr/>
    </dgm:pt>
    <dgm:pt modelId="{1FFE08BF-5C35-4576-9301-5DD52EBB27B6}" type="pres">
      <dgm:prSet presAssocID="{9E680179-D567-4D35-BAFF-20C659BE016B}" presName="txFour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15CB3854-DEA1-4E00-BCE6-4634BAF816F9}" type="pres">
      <dgm:prSet presAssocID="{9E680179-D567-4D35-BAFF-20C659BE016B}" presName="horzFour" presStyleCnt="0"/>
      <dgm:spPr/>
    </dgm:pt>
  </dgm:ptLst>
  <dgm:cxnLst>
    <dgm:cxn modelId="{E33EB8FB-A416-4A61-9E18-C0E7B74B817B}" srcId="{CDAAE468-F455-487A-AFB5-213CF655869F}" destId="{9E680179-D567-4D35-BAFF-20C659BE016B}" srcOrd="0" destOrd="0" parTransId="{A4BC4621-A2A2-4102-A2A1-842A7320C006}" sibTransId="{6209FC2E-8C88-4521-8553-CE22EE2C3FE3}"/>
    <dgm:cxn modelId="{AE07C075-C9D9-4A57-A663-2293E60E332D}" srcId="{9E4A4ED4-C320-47A7-9952-423AAC5CDACA}" destId="{75C4279F-A820-42EB-ADA1-FDD5A0C009AA}" srcOrd="0" destOrd="0" parTransId="{2FA11876-ED16-4024-949E-245600D40309}" sibTransId="{7395CC03-FF0C-453C-9FF1-E5BE0D17FFE7}"/>
    <dgm:cxn modelId="{F09EC3ED-5E78-4086-ABE6-1D65E94ABCB3}" srcId="{A9F0978F-E79C-41ED-BA06-336D53966CC8}" destId="{841CDD40-0A16-48A4-8673-92E234B93CEE}" srcOrd="0" destOrd="0" parTransId="{BF0529C4-236B-49B3-88F7-92F55A3514F8}" sibTransId="{916B103D-17DD-48C7-86D3-3E2D06010CB5}"/>
    <dgm:cxn modelId="{169959D6-5AC1-4F38-83C4-5405BBEA46C0}" type="presOf" srcId="{5AF6811F-9A1D-489E-89CE-2751E05455E2}" destId="{263119BC-E7D2-4BC3-9020-CB2F1F5CAB96}" srcOrd="0" destOrd="0" presId="urn:microsoft.com/office/officeart/2005/8/layout/hierarchy4"/>
    <dgm:cxn modelId="{F1D0A964-8D15-465B-A7F3-59A716C04ABB}" type="presOf" srcId="{7AF590C4-0EEF-4B37-9F3D-6FB12D79F168}" destId="{A605BE99-7A46-47F4-9CB2-41EFE1AC852B}" srcOrd="0" destOrd="0" presId="urn:microsoft.com/office/officeart/2005/8/layout/hierarchy4"/>
    <dgm:cxn modelId="{116EDD86-6C8E-40DE-AF79-B5AC695AD249}" srcId="{7AF590C4-0EEF-4B37-9F3D-6FB12D79F168}" destId="{A9F0978F-E79C-41ED-BA06-336D53966CC8}" srcOrd="0" destOrd="0" parTransId="{AFC5753F-F2AD-4995-AD84-2BF14F1C8405}" sibTransId="{5449B56F-D2C5-4C32-A9B7-380289F6E490}"/>
    <dgm:cxn modelId="{3EFFF1BB-D1A7-4806-9DFD-EC80AE5C79CE}" type="presOf" srcId="{0A86F34F-C437-4584-8E5A-956C304737AB}" destId="{61933286-35E1-4D73-805E-E1E28CA106CA}" srcOrd="0" destOrd="0" presId="urn:microsoft.com/office/officeart/2005/8/layout/hierarchy4"/>
    <dgm:cxn modelId="{1F475B18-6041-4F49-A4E0-6E1ADCF4E748}" srcId="{5AF6811F-9A1D-489E-89CE-2751E05455E2}" destId="{CDAAE468-F455-487A-AFB5-213CF655869F}" srcOrd="0" destOrd="0" parTransId="{CFD0AB8D-BFDC-4466-81E1-427BB736B77E}" sibTransId="{1399B6A8-BC46-4794-AE07-AFEC60B99605}"/>
    <dgm:cxn modelId="{07D9901D-0568-4CAA-836E-A6D175D5A4BF}" type="presOf" srcId="{9E680179-D567-4D35-BAFF-20C659BE016B}" destId="{1FFE08BF-5C35-4576-9301-5DD52EBB27B6}" srcOrd="0" destOrd="0" presId="urn:microsoft.com/office/officeart/2005/8/layout/hierarchy4"/>
    <dgm:cxn modelId="{A6D19B19-D28E-427A-B891-3373E62DB112}" type="presOf" srcId="{59DAD41F-1192-4B83-ACD7-59A3EDF3C043}" destId="{015FB827-4E0C-4CBC-8289-65680A654958}" srcOrd="0" destOrd="0" presId="urn:microsoft.com/office/officeart/2005/8/layout/hierarchy4"/>
    <dgm:cxn modelId="{C2D07297-A5AF-4C00-AE28-B4923594E0B3}" type="presOf" srcId="{9E4A4ED4-C320-47A7-9952-423AAC5CDACA}" destId="{ADFB88FE-0B1B-4B45-B267-D9FEB86444F3}" srcOrd="0" destOrd="0" presId="urn:microsoft.com/office/officeart/2005/8/layout/hierarchy4"/>
    <dgm:cxn modelId="{309D3D57-0919-421F-8AD3-8C09966F0B50}" type="presOf" srcId="{F64219D0-046C-446D-A3CC-72C95CE0E826}" destId="{4D83F524-F659-494F-B241-8A9FBB315766}" srcOrd="0" destOrd="0" presId="urn:microsoft.com/office/officeart/2005/8/layout/hierarchy4"/>
    <dgm:cxn modelId="{BF83FBD1-A36D-4875-B994-94559F7F21DB}" srcId="{7671EBAF-7129-4BD8-98C9-1BF5D36F7332}" destId="{0A86F34F-C437-4584-8E5A-956C304737AB}" srcOrd="0" destOrd="0" parTransId="{9DDD2BDB-96E2-44B2-A599-FFA18149F286}" sibTransId="{45149C7B-7F0E-45CE-A346-A26FB3CC1C3A}"/>
    <dgm:cxn modelId="{70C837E1-5327-4A82-87EA-1F58A02D0777}" type="presOf" srcId="{31DE8CAE-56C7-470D-BB36-12ED1EC6A37D}" destId="{79B46CAD-A9DA-4837-9BF0-3EB211451EA8}" srcOrd="0" destOrd="0" presId="urn:microsoft.com/office/officeart/2005/8/layout/hierarchy4"/>
    <dgm:cxn modelId="{0551A99D-AB34-46AA-A568-8697F37CBF38}" srcId="{0A86F34F-C437-4584-8E5A-956C304737AB}" destId="{7AF590C4-0EEF-4B37-9F3D-6FB12D79F168}" srcOrd="0" destOrd="0" parTransId="{3A5817C2-18E8-4981-825C-C774B7074B38}" sibTransId="{004A9758-DBA3-418B-8D82-AD345975378F}"/>
    <dgm:cxn modelId="{349FC9E2-E360-43D7-A74D-CF900708C39C}" srcId="{31DE8CAE-56C7-470D-BB36-12ED1EC6A37D}" destId="{7671EBAF-7129-4BD8-98C9-1BF5D36F7332}" srcOrd="0" destOrd="0" parTransId="{32D06CFC-24CA-4388-8F90-2C10696C2917}" sibTransId="{226F87B1-362A-4F16-A595-BC0F22C26B19}"/>
    <dgm:cxn modelId="{98211ADA-8AB4-4423-9017-D1AEA0D28E11}" srcId="{59DAD41F-1192-4B83-ACD7-59A3EDF3C043}" destId="{31DE8CAE-56C7-470D-BB36-12ED1EC6A37D}" srcOrd="0" destOrd="0" parTransId="{E2B28A89-02A4-488F-9D55-299A13A2CB62}" sibTransId="{7B44A000-DA97-4004-9E7D-ACB69501BA71}"/>
    <dgm:cxn modelId="{3E60B67B-B3A3-4D53-B069-3BDE43F2BFAE}" type="presOf" srcId="{A9F0978F-E79C-41ED-BA06-336D53966CC8}" destId="{3B7872FD-9150-406B-9772-8581F3769488}" srcOrd="0" destOrd="0" presId="urn:microsoft.com/office/officeart/2005/8/layout/hierarchy4"/>
    <dgm:cxn modelId="{518E5DAC-6DA7-420E-B5C9-D6AF080F50BB}" srcId="{31DE8CAE-56C7-470D-BB36-12ED1EC6A37D}" destId="{9E4A4ED4-C320-47A7-9952-423AAC5CDACA}" srcOrd="1" destOrd="0" parTransId="{8596185A-585B-4153-875A-03B807EAE755}" sibTransId="{92175927-A3C5-4F9D-886E-261E5E073106}"/>
    <dgm:cxn modelId="{30E5A409-B33F-42CC-8571-5BD0251703F4}" type="presOf" srcId="{7671EBAF-7129-4BD8-98C9-1BF5D36F7332}" destId="{E2737DE2-044D-4236-B86F-46C83FB2CA3E}" srcOrd="0" destOrd="0" presId="urn:microsoft.com/office/officeart/2005/8/layout/hierarchy4"/>
    <dgm:cxn modelId="{1FD337E0-6242-4C34-B1A1-0329ECF64635}" type="presOf" srcId="{75C4279F-A820-42EB-ADA1-FDD5A0C009AA}" destId="{9154736C-E802-4787-825E-1983A6A32A1E}" srcOrd="0" destOrd="0" presId="urn:microsoft.com/office/officeart/2005/8/layout/hierarchy4"/>
    <dgm:cxn modelId="{14D5591C-8724-4FEC-B041-DA2ADE00C3A7}" type="presOf" srcId="{CDAAE468-F455-487A-AFB5-213CF655869F}" destId="{E4A549A6-E232-4742-887A-86253702A17A}" srcOrd="0" destOrd="0" presId="urn:microsoft.com/office/officeart/2005/8/layout/hierarchy4"/>
    <dgm:cxn modelId="{BFBCC357-A3C0-4EFC-8E2B-2847D265DAD4}" srcId="{F64219D0-046C-446D-A3CC-72C95CE0E826}" destId="{59DAD41F-1192-4B83-ACD7-59A3EDF3C043}" srcOrd="0" destOrd="0" parTransId="{A7B799D9-7191-4F8A-9E4C-DAA42749FECF}" sibTransId="{44A3895E-B95B-4EDE-9026-5902B0F7135F}"/>
    <dgm:cxn modelId="{C3F5C6D4-49C4-4833-9242-F16C0DD77A33}" srcId="{75C4279F-A820-42EB-ADA1-FDD5A0C009AA}" destId="{5AF6811F-9A1D-489E-89CE-2751E05455E2}" srcOrd="0" destOrd="0" parTransId="{7C54574A-1374-45D0-B8DC-38627AD7C339}" sibTransId="{A0FC5EAB-9AB9-473C-88D8-7CB634BD03E3}"/>
    <dgm:cxn modelId="{5C749193-EF06-446D-989F-0136A8FF5C8E}" type="presOf" srcId="{841CDD40-0A16-48A4-8673-92E234B93CEE}" destId="{F1D464D4-1559-4936-8821-87D77B252130}" srcOrd="0" destOrd="0" presId="urn:microsoft.com/office/officeart/2005/8/layout/hierarchy4"/>
    <dgm:cxn modelId="{C69A51C3-19AB-4ECC-9ABB-58C2A54AD897}" type="presParOf" srcId="{4D83F524-F659-494F-B241-8A9FBB315766}" destId="{4918A7FE-FDDB-4D94-95CC-0E74399F8849}" srcOrd="0" destOrd="0" presId="urn:microsoft.com/office/officeart/2005/8/layout/hierarchy4"/>
    <dgm:cxn modelId="{693FE516-61F2-43A6-8551-21E12B22F1F4}" type="presParOf" srcId="{4918A7FE-FDDB-4D94-95CC-0E74399F8849}" destId="{015FB827-4E0C-4CBC-8289-65680A654958}" srcOrd="0" destOrd="0" presId="urn:microsoft.com/office/officeart/2005/8/layout/hierarchy4"/>
    <dgm:cxn modelId="{EBB68CD0-6837-465E-9FDE-D9B7E94DED82}" type="presParOf" srcId="{4918A7FE-FDDB-4D94-95CC-0E74399F8849}" destId="{C93F84E9-71C9-40CE-BF8E-D79BFF66D9A8}" srcOrd="1" destOrd="0" presId="urn:microsoft.com/office/officeart/2005/8/layout/hierarchy4"/>
    <dgm:cxn modelId="{273742A4-2943-475C-9CBE-AE856277EFA7}" type="presParOf" srcId="{4918A7FE-FDDB-4D94-95CC-0E74399F8849}" destId="{3E29A3D6-B201-4E9C-A56F-1B353EAD60D7}" srcOrd="2" destOrd="0" presId="urn:microsoft.com/office/officeart/2005/8/layout/hierarchy4"/>
    <dgm:cxn modelId="{F2A207B7-87DD-40AD-A004-547F27ABA83F}" type="presParOf" srcId="{3E29A3D6-B201-4E9C-A56F-1B353EAD60D7}" destId="{B392F2CA-60E3-4979-B1F0-D2FF82AE5728}" srcOrd="0" destOrd="0" presId="urn:microsoft.com/office/officeart/2005/8/layout/hierarchy4"/>
    <dgm:cxn modelId="{465BC580-C09B-4F1C-BF17-166F3208E8D0}" type="presParOf" srcId="{B392F2CA-60E3-4979-B1F0-D2FF82AE5728}" destId="{79B46CAD-A9DA-4837-9BF0-3EB211451EA8}" srcOrd="0" destOrd="0" presId="urn:microsoft.com/office/officeart/2005/8/layout/hierarchy4"/>
    <dgm:cxn modelId="{DEB59C5E-93A0-4784-AE45-78F51050F22F}" type="presParOf" srcId="{B392F2CA-60E3-4979-B1F0-D2FF82AE5728}" destId="{CD2F13A7-17BB-4E77-B970-7C9C03806FE0}" srcOrd="1" destOrd="0" presId="urn:microsoft.com/office/officeart/2005/8/layout/hierarchy4"/>
    <dgm:cxn modelId="{152728BF-6291-47C3-9B12-3D1C50ED1747}" type="presParOf" srcId="{B392F2CA-60E3-4979-B1F0-D2FF82AE5728}" destId="{19BE8164-B4B7-4B3D-9E9B-65BC508F2B22}" srcOrd="2" destOrd="0" presId="urn:microsoft.com/office/officeart/2005/8/layout/hierarchy4"/>
    <dgm:cxn modelId="{897E6F85-0BF6-4D5E-A924-E55E456AFF78}" type="presParOf" srcId="{19BE8164-B4B7-4B3D-9E9B-65BC508F2B22}" destId="{328D5B2E-0BC6-48CD-AC95-07C01F2448CA}" srcOrd="0" destOrd="0" presId="urn:microsoft.com/office/officeart/2005/8/layout/hierarchy4"/>
    <dgm:cxn modelId="{D170FDF9-2C2B-4B3E-A6BB-E56D0A96D46C}" type="presParOf" srcId="{328D5B2E-0BC6-48CD-AC95-07C01F2448CA}" destId="{E2737DE2-044D-4236-B86F-46C83FB2CA3E}" srcOrd="0" destOrd="0" presId="urn:microsoft.com/office/officeart/2005/8/layout/hierarchy4"/>
    <dgm:cxn modelId="{98C0BC47-150B-4A3A-B9E9-3061553D5EA3}" type="presParOf" srcId="{328D5B2E-0BC6-48CD-AC95-07C01F2448CA}" destId="{BBC0E4BC-B885-4D1E-82C8-2090627B2AF1}" srcOrd="1" destOrd="0" presId="urn:microsoft.com/office/officeart/2005/8/layout/hierarchy4"/>
    <dgm:cxn modelId="{99F4561B-A6D4-42A8-87BA-7E028D3C139A}" type="presParOf" srcId="{328D5B2E-0BC6-48CD-AC95-07C01F2448CA}" destId="{23BD6B25-C333-43D1-9CC7-08EDFF5EADB7}" srcOrd="2" destOrd="0" presId="urn:microsoft.com/office/officeart/2005/8/layout/hierarchy4"/>
    <dgm:cxn modelId="{73B7F3AA-93D6-41B4-91EC-2B69A1F47ABC}" type="presParOf" srcId="{23BD6B25-C333-43D1-9CC7-08EDFF5EADB7}" destId="{2F7B5C37-0252-49F5-A754-EF2224B0F12D}" srcOrd="0" destOrd="0" presId="urn:microsoft.com/office/officeart/2005/8/layout/hierarchy4"/>
    <dgm:cxn modelId="{F0FF3F5D-B775-42CA-A5C8-80A7DC6E4DEA}" type="presParOf" srcId="{2F7B5C37-0252-49F5-A754-EF2224B0F12D}" destId="{61933286-35E1-4D73-805E-E1E28CA106CA}" srcOrd="0" destOrd="0" presId="urn:microsoft.com/office/officeart/2005/8/layout/hierarchy4"/>
    <dgm:cxn modelId="{F7EF8A3D-9515-4243-926F-1BA0A0273224}" type="presParOf" srcId="{2F7B5C37-0252-49F5-A754-EF2224B0F12D}" destId="{2C9184FF-5BBB-4859-BB83-18FCE5029BB7}" srcOrd="1" destOrd="0" presId="urn:microsoft.com/office/officeart/2005/8/layout/hierarchy4"/>
    <dgm:cxn modelId="{AE997E6E-42C0-4732-BCBD-96E34CE27784}" type="presParOf" srcId="{2F7B5C37-0252-49F5-A754-EF2224B0F12D}" destId="{4A64D8EA-1721-45A5-A275-BE83F3AF57ED}" srcOrd="2" destOrd="0" presId="urn:microsoft.com/office/officeart/2005/8/layout/hierarchy4"/>
    <dgm:cxn modelId="{E24EC8BC-6C3D-4FCE-8D37-E9CE17BB689E}" type="presParOf" srcId="{4A64D8EA-1721-45A5-A275-BE83F3AF57ED}" destId="{A89CA067-912C-4E11-996A-3447EECE6004}" srcOrd="0" destOrd="0" presId="urn:microsoft.com/office/officeart/2005/8/layout/hierarchy4"/>
    <dgm:cxn modelId="{3EECB23C-4460-48CD-A7B5-7122263DEB17}" type="presParOf" srcId="{A89CA067-912C-4E11-996A-3447EECE6004}" destId="{A605BE99-7A46-47F4-9CB2-41EFE1AC852B}" srcOrd="0" destOrd="0" presId="urn:microsoft.com/office/officeart/2005/8/layout/hierarchy4"/>
    <dgm:cxn modelId="{EFB4AE33-2767-4A5B-B572-E5B380247864}" type="presParOf" srcId="{A89CA067-912C-4E11-996A-3447EECE6004}" destId="{21E00CA2-7C5B-4A30-94CB-235D5396A52E}" srcOrd="1" destOrd="0" presId="urn:microsoft.com/office/officeart/2005/8/layout/hierarchy4"/>
    <dgm:cxn modelId="{0E9E9305-BEE3-4C61-AF8F-84694FADAFDE}" type="presParOf" srcId="{A89CA067-912C-4E11-996A-3447EECE6004}" destId="{932D33E4-E7C4-4744-9EB5-933FBFD98674}" srcOrd="2" destOrd="0" presId="urn:microsoft.com/office/officeart/2005/8/layout/hierarchy4"/>
    <dgm:cxn modelId="{CA410B57-1F29-4A6A-B9A9-2FF0064D50D1}" type="presParOf" srcId="{932D33E4-E7C4-4744-9EB5-933FBFD98674}" destId="{B9D5BEB7-0EAD-44FD-AA51-6A048D5B9E5B}" srcOrd="0" destOrd="0" presId="urn:microsoft.com/office/officeart/2005/8/layout/hierarchy4"/>
    <dgm:cxn modelId="{48A1E3DA-D49F-48EF-992D-E323B65C5EC3}" type="presParOf" srcId="{B9D5BEB7-0EAD-44FD-AA51-6A048D5B9E5B}" destId="{3B7872FD-9150-406B-9772-8581F3769488}" srcOrd="0" destOrd="0" presId="urn:microsoft.com/office/officeart/2005/8/layout/hierarchy4"/>
    <dgm:cxn modelId="{DE9B7C74-E6D3-4B0C-A1E2-6C2EB423C274}" type="presParOf" srcId="{B9D5BEB7-0EAD-44FD-AA51-6A048D5B9E5B}" destId="{3628BD9A-3810-4735-8D6B-FE6A0203B41D}" srcOrd="1" destOrd="0" presId="urn:microsoft.com/office/officeart/2005/8/layout/hierarchy4"/>
    <dgm:cxn modelId="{27B71A0C-E194-40A1-9861-D00042C6CB15}" type="presParOf" srcId="{B9D5BEB7-0EAD-44FD-AA51-6A048D5B9E5B}" destId="{39206E4B-07E6-484B-B240-7E68E80D4353}" srcOrd="2" destOrd="0" presId="urn:microsoft.com/office/officeart/2005/8/layout/hierarchy4"/>
    <dgm:cxn modelId="{DCE548E3-5595-4F71-9A46-C7C44FCADC37}" type="presParOf" srcId="{39206E4B-07E6-484B-B240-7E68E80D4353}" destId="{7CA2D92A-9271-4311-BFDD-6D484DA75D4E}" srcOrd="0" destOrd="0" presId="urn:microsoft.com/office/officeart/2005/8/layout/hierarchy4"/>
    <dgm:cxn modelId="{EC0F1CC0-F760-4762-A027-53F719A57EB0}" type="presParOf" srcId="{7CA2D92A-9271-4311-BFDD-6D484DA75D4E}" destId="{F1D464D4-1559-4936-8821-87D77B252130}" srcOrd="0" destOrd="0" presId="urn:microsoft.com/office/officeart/2005/8/layout/hierarchy4"/>
    <dgm:cxn modelId="{4EA3835A-3E4A-4AA6-8BE5-680F3580AC87}" type="presParOf" srcId="{7CA2D92A-9271-4311-BFDD-6D484DA75D4E}" destId="{E9FA2252-EB5F-4BE7-A2D9-5FFA00563C64}" srcOrd="1" destOrd="0" presId="urn:microsoft.com/office/officeart/2005/8/layout/hierarchy4"/>
    <dgm:cxn modelId="{7BE75CD0-D365-4E3E-922E-9B43FC4A5CAD}" type="presParOf" srcId="{19BE8164-B4B7-4B3D-9E9B-65BC508F2B22}" destId="{F0FFE390-789F-42AE-BAF6-E1A8FA619B75}" srcOrd="1" destOrd="0" presId="urn:microsoft.com/office/officeart/2005/8/layout/hierarchy4"/>
    <dgm:cxn modelId="{DB50C18A-7061-493A-9A0B-8CF52F109DE9}" type="presParOf" srcId="{19BE8164-B4B7-4B3D-9E9B-65BC508F2B22}" destId="{08417FEA-8230-493C-8FFC-AF9A2A06F8A5}" srcOrd="2" destOrd="0" presId="urn:microsoft.com/office/officeart/2005/8/layout/hierarchy4"/>
    <dgm:cxn modelId="{14868DFA-3500-40E9-8D62-CCA25F4F4233}" type="presParOf" srcId="{08417FEA-8230-493C-8FFC-AF9A2A06F8A5}" destId="{ADFB88FE-0B1B-4B45-B267-D9FEB86444F3}" srcOrd="0" destOrd="0" presId="urn:microsoft.com/office/officeart/2005/8/layout/hierarchy4"/>
    <dgm:cxn modelId="{35BE763E-1B70-4122-9879-709E6D661703}" type="presParOf" srcId="{08417FEA-8230-493C-8FFC-AF9A2A06F8A5}" destId="{1CA3BB40-F7AC-4E32-BABA-7120C187C737}" srcOrd="1" destOrd="0" presId="urn:microsoft.com/office/officeart/2005/8/layout/hierarchy4"/>
    <dgm:cxn modelId="{226ECB41-C660-4B5D-85A7-C96CF9B0D4DC}" type="presParOf" srcId="{08417FEA-8230-493C-8FFC-AF9A2A06F8A5}" destId="{C3068EB3-51AF-45C2-8B04-B3DD5BCB3122}" srcOrd="2" destOrd="0" presId="urn:microsoft.com/office/officeart/2005/8/layout/hierarchy4"/>
    <dgm:cxn modelId="{C9C707D8-83AB-446A-BAD3-E81F3F30EE72}" type="presParOf" srcId="{C3068EB3-51AF-45C2-8B04-B3DD5BCB3122}" destId="{C9040E91-6CFC-47C3-B78A-A5A5E613DDE6}" srcOrd="0" destOrd="0" presId="urn:microsoft.com/office/officeart/2005/8/layout/hierarchy4"/>
    <dgm:cxn modelId="{0E246670-3711-470A-B3CB-B94B45C52043}" type="presParOf" srcId="{C9040E91-6CFC-47C3-B78A-A5A5E613DDE6}" destId="{9154736C-E802-4787-825E-1983A6A32A1E}" srcOrd="0" destOrd="0" presId="urn:microsoft.com/office/officeart/2005/8/layout/hierarchy4"/>
    <dgm:cxn modelId="{BA56D848-881A-451C-82A9-2C2995BC0E72}" type="presParOf" srcId="{C9040E91-6CFC-47C3-B78A-A5A5E613DDE6}" destId="{097BDF3B-C83E-44F3-ABBF-13CB28C698E9}" srcOrd="1" destOrd="0" presId="urn:microsoft.com/office/officeart/2005/8/layout/hierarchy4"/>
    <dgm:cxn modelId="{73CDB44F-3311-48A4-BFE6-521272BA050E}" type="presParOf" srcId="{C9040E91-6CFC-47C3-B78A-A5A5E613DDE6}" destId="{53867CD7-DD8A-4E19-9D1A-F308B90F553B}" srcOrd="2" destOrd="0" presId="urn:microsoft.com/office/officeart/2005/8/layout/hierarchy4"/>
    <dgm:cxn modelId="{2669EC64-C20D-477D-87B4-AD56CE6B96C4}" type="presParOf" srcId="{53867CD7-DD8A-4E19-9D1A-F308B90F553B}" destId="{46FB710B-CBCE-4C82-8B5B-EA4957C8AF7C}" srcOrd="0" destOrd="0" presId="urn:microsoft.com/office/officeart/2005/8/layout/hierarchy4"/>
    <dgm:cxn modelId="{6E72EF20-F210-4C6E-B9F8-41E794C0F419}" type="presParOf" srcId="{46FB710B-CBCE-4C82-8B5B-EA4957C8AF7C}" destId="{263119BC-E7D2-4BC3-9020-CB2F1F5CAB96}" srcOrd="0" destOrd="0" presId="urn:microsoft.com/office/officeart/2005/8/layout/hierarchy4"/>
    <dgm:cxn modelId="{142F2166-DD67-456B-8687-2D0A8F45D6DD}" type="presParOf" srcId="{46FB710B-CBCE-4C82-8B5B-EA4957C8AF7C}" destId="{1EBF0DEC-A82C-42E8-BE57-62C5E256BD3C}" srcOrd="1" destOrd="0" presId="urn:microsoft.com/office/officeart/2005/8/layout/hierarchy4"/>
    <dgm:cxn modelId="{DFD3DB05-8495-405F-9FE0-43F2F91E7F92}" type="presParOf" srcId="{46FB710B-CBCE-4C82-8B5B-EA4957C8AF7C}" destId="{36291856-09DD-49FF-B0DF-57943F16F095}" srcOrd="2" destOrd="0" presId="urn:microsoft.com/office/officeart/2005/8/layout/hierarchy4"/>
    <dgm:cxn modelId="{2E39FE27-531C-48CF-B22B-4C9FC4D8FE0C}" type="presParOf" srcId="{36291856-09DD-49FF-B0DF-57943F16F095}" destId="{CAF15C97-4739-4F03-AD7D-EB1BCD5DAE96}" srcOrd="0" destOrd="0" presId="urn:microsoft.com/office/officeart/2005/8/layout/hierarchy4"/>
    <dgm:cxn modelId="{AA765B56-8DF3-471C-B1EE-599658796795}" type="presParOf" srcId="{CAF15C97-4739-4F03-AD7D-EB1BCD5DAE96}" destId="{E4A549A6-E232-4742-887A-86253702A17A}" srcOrd="0" destOrd="0" presId="urn:microsoft.com/office/officeart/2005/8/layout/hierarchy4"/>
    <dgm:cxn modelId="{21780FE8-B9FE-4B31-B076-75CD64B8F145}" type="presParOf" srcId="{CAF15C97-4739-4F03-AD7D-EB1BCD5DAE96}" destId="{A832A032-8BB8-42A6-8527-880CD10FC6AD}" srcOrd="1" destOrd="0" presId="urn:microsoft.com/office/officeart/2005/8/layout/hierarchy4"/>
    <dgm:cxn modelId="{9583C031-10AD-4EDF-97B3-61C74DCF12F6}" type="presParOf" srcId="{CAF15C97-4739-4F03-AD7D-EB1BCD5DAE96}" destId="{07F143E1-B371-4D3A-A2E8-0EB66E48898D}" srcOrd="2" destOrd="0" presId="urn:microsoft.com/office/officeart/2005/8/layout/hierarchy4"/>
    <dgm:cxn modelId="{1CBB58A1-A8DD-4510-BFD1-5B86860A82F9}" type="presParOf" srcId="{07F143E1-B371-4D3A-A2E8-0EB66E48898D}" destId="{C1DC3F04-D58F-418A-AB01-D1015BBB82D4}" srcOrd="0" destOrd="0" presId="urn:microsoft.com/office/officeart/2005/8/layout/hierarchy4"/>
    <dgm:cxn modelId="{FE16E7AB-7189-4D83-8734-C0D0B9D9314C}" type="presParOf" srcId="{C1DC3F04-D58F-418A-AB01-D1015BBB82D4}" destId="{1FFE08BF-5C35-4576-9301-5DD52EBB27B6}" srcOrd="0" destOrd="0" presId="urn:microsoft.com/office/officeart/2005/8/layout/hierarchy4"/>
    <dgm:cxn modelId="{C4F89A0C-881D-42DA-85A4-4035C6E56876}" type="presParOf" srcId="{C1DC3F04-D58F-418A-AB01-D1015BBB82D4}" destId="{15CB3854-DEA1-4E00-BCE6-4634BAF816F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FB827-4E0C-4CBC-8289-65680A654958}">
      <dsp:nvSpPr>
        <dsp:cNvPr id="0" name=""/>
        <dsp:cNvSpPr/>
      </dsp:nvSpPr>
      <dsp:spPr>
        <a:xfrm>
          <a:off x="3849" y="83"/>
          <a:ext cx="8221900" cy="639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900" kern="1200" dirty="0" smtClean="0"/>
            <a:t>Linguistic Linked Data</a:t>
          </a:r>
          <a:endParaRPr lang="en-IE" sz="2900" kern="1200" dirty="0"/>
        </a:p>
      </dsp:txBody>
      <dsp:txXfrm>
        <a:off x="22586" y="18820"/>
        <a:ext cx="8184426" cy="602250"/>
      </dsp:txXfrm>
    </dsp:sp>
    <dsp:sp modelId="{79B46CAD-A9DA-4837-9BF0-3EB211451EA8}">
      <dsp:nvSpPr>
        <dsp:cNvPr id="0" name=""/>
        <dsp:cNvSpPr/>
      </dsp:nvSpPr>
      <dsp:spPr>
        <a:xfrm>
          <a:off x="3849" y="700678"/>
          <a:ext cx="8221900" cy="639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900" kern="1200" dirty="0" smtClean="0"/>
            <a:t>TCD</a:t>
          </a:r>
          <a:endParaRPr lang="en-IE" sz="2900" kern="1200" dirty="0"/>
        </a:p>
      </dsp:txBody>
      <dsp:txXfrm>
        <a:off x="22586" y="719415"/>
        <a:ext cx="8184426" cy="602250"/>
      </dsp:txXfrm>
    </dsp:sp>
    <dsp:sp modelId="{E2737DE2-044D-4236-B86F-46C83FB2CA3E}">
      <dsp:nvSpPr>
        <dsp:cNvPr id="0" name=""/>
        <dsp:cNvSpPr/>
      </dsp:nvSpPr>
      <dsp:spPr>
        <a:xfrm>
          <a:off x="3849" y="1401273"/>
          <a:ext cx="4026396" cy="639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900" kern="1200" dirty="0" smtClean="0"/>
            <a:t>LIDER (CSA)</a:t>
          </a:r>
          <a:endParaRPr lang="en-IE" sz="2900" kern="1200" dirty="0"/>
        </a:p>
      </dsp:txBody>
      <dsp:txXfrm>
        <a:off x="22586" y="1420010"/>
        <a:ext cx="3988922" cy="602250"/>
      </dsp:txXfrm>
    </dsp:sp>
    <dsp:sp modelId="{61933286-35E1-4D73-805E-E1E28CA106CA}">
      <dsp:nvSpPr>
        <dsp:cNvPr id="0" name=""/>
        <dsp:cNvSpPr/>
      </dsp:nvSpPr>
      <dsp:spPr>
        <a:xfrm>
          <a:off x="3849" y="2101868"/>
          <a:ext cx="4026396" cy="639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kern="1200" dirty="0" smtClean="0"/>
            <a:t>Content Analysis (incl. L10n)</a:t>
          </a:r>
          <a:endParaRPr lang="en-IE" sz="2300" kern="1200" dirty="0"/>
        </a:p>
      </dsp:txBody>
      <dsp:txXfrm>
        <a:off x="22586" y="2120605"/>
        <a:ext cx="3988922" cy="602250"/>
      </dsp:txXfrm>
    </dsp:sp>
    <dsp:sp modelId="{A605BE99-7A46-47F4-9CB2-41EFE1AC852B}">
      <dsp:nvSpPr>
        <dsp:cNvPr id="0" name=""/>
        <dsp:cNvSpPr/>
      </dsp:nvSpPr>
      <dsp:spPr>
        <a:xfrm>
          <a:off x="3849" y="2802463"/>
          <a:ext cx="4026396" cy="639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kern="1200" dirty="0" smtClean="0"/>
            <a:t>Reference Architecture</a:t>
          </a:r>
          <a:endParaRPr lang="en-IE" sz="2300" kern="1200" dirty="0"/>
        </a:p>
      </dsp:txBody>
      <dsp:txXfrm>
        <a:off x="22586" y="2821200"/>
        <a:ext cx="3988922" cy="602250"/>
      </dsp:txXfrm>
    </dsp:sp>
    <dsp:sp modelId="{3B7872FD-9150-406B-9772-8581F3769488}">
      <dsp:nvSpPr>
        <dsp:cNvPr id="0" name=""/>
        <dsp:cNvSpPr/>
      </dsp:nvSpPr>
      <dsp:spPr>
        <a:xfrm>
          <a:off x="3849" y="3503058"/>
          <a:ext cx="4026396" cy="639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kern="1200" dirty="0" smtClean="0"/>
            <a:t>Best Practice and Guidelines</a:t>
          </a:r>
          <a:endParaRPr lang="en-IE" sz="2300" kern="1200" dirty="0"/>
        </a:p>
      </dsp:txBody>
      <dsp:txXfrm>
        <a:off x="22586" y="3521795"/>
        <a:ext cx="3988922" cy="602250"/>
      </dsp:txXfrm>
    </dsp:sp>
    <dsp:sp modelId="{F1D464D4-1559-4936-8821-87D77B252130}">
      <dsp:nvSpPr>
        <dsp:cNvPr id="0" name=""/>
        <dsp:cNvSpPr/>
      </dsp:nvSpPr>
      <dsp:spPr>
        <a:xfrm>
          <a:off x="3849" y="4203653"/>
          <a:ext cx="4026396" cy="639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kern="1200" dirty="0" smtClean="0"/>
            <a:t>Building a R&amp;D community</a:t>
          </a:r>
          <a:endParaRPr lang="en-IE" sz="2300" kern="1200" dirty="0"/>
        </a:p>
      </dsp:txBody>
      <dsp:txXfrm>
        <a:off x="22586" y="4222390"/>
        <a:ext cx="3988922" cy="602250"/>
      </dsp:txXfrm>
    </dsp:sp>
    <dsp:sp modelId="{ADFB88FE-0B1B-4B45-B267-D9FEB86444F3}">
      <dsp:nvSpPr>
        <dsp:cNvPr id="0" name=""/>
        <dsp:cNvSpPr/>
      </dsp:nvSpPr>
      <dsp:spPr>
        <a:xfrm>
          <a:off x="4199354" y="1401273"/>
          <a:ext cx="4026396" cy="639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900" kern="1200" dirty="0" smtClean="0"/>
            <a:t>FALCON (STREP)</a:t>
          </a:r>
          <a:endParaRPr lang="en-IE" sz="2900" kern="1200" dirty="0"/>
        </a:p>
      </dsp:txBody>
      <dsp:txXfrm>
        <a:off x="4218091" y="1420010"/>
        <a:ext cx="3988922" cy="602250"/>
      </dsp:txXfrm>
    </dsp:sp>
    <dsp:sp modelId="{9154736C-E802-4787-825E-1983A6A32A1E}">
      <dsp:nvSpPr>
        <dsp:cNvPr id="0" name=""/>
        <dsp:cNvSpPr/>
      </dsp:nvSpPr>
      <dsp:spPr>
        <a:xfrm>
          <a:off x="4199354" y="2101868"/>
          <a:ext cx="4026396" cy="639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kern="1200" dirty="0" smtClean="0"/>
            <a:t>Localisation</a:t>
          </a:r>
          <a:endParaRPr lang="en-IE" sz="2300" kern="1200" dirty="0"/>
        </a:p>
      </dsp:txBody>
      <dsp:txXfrm>
        <a:off x="4218091" y="2120605"/>
        <a:ext cx="3988922" cy="602250"/>
      </dsp:txXfrm>
    </dsp:sp>
    <dsp:sp modelId="{263119BC-E7D2-4BC3-9020-CB2F1F5CAB96}">
      <dsp:nvSpPr>
        <dsp:cNvPr id="0" name=""/>
        <dsp:cNvSpPr/>
      </dsp:nvSpPr>
      <dsp:spPr>
        <a:xfrm>
          <a:off x="4199354" y="2802463"/>
          <a:ext cx="4026396" cy="639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kern="1200" dirty="0" smtClean="0"/>
            <a:t>Integrated Tool Platform</a:t>
          </a:r>
          <a:endParaRPr lang="en-IE" sz="2300" kern="1200" dirty="0"/>
        </a:p>
      </dsp:txBody>
      <dsp:txXfrm>
        <a:off x="4218091" y="2821200"/>
        <a:ext cx="3988922" cy="602250"/>
      </dsp:txXfrm>
    </dsp:sp>
    <dsp:sp modelId="{E4A549A6-E232-4742-887A-86253702A17A}">
      <dsp:nvSpPr>
        <dsp:cNvPr id="0" name=""/>
        <dsp:cNvSpPr/>
      </dsp:nvSpPr>
      <dsp:spPr>
        <a:xfrm>
          <a:off x="4199354" y="3503058"/>
          <a:ext cx="4026396" cy="639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kern="1200" dirty="0" smtClean="0"/>
            <a:t>SaaS Showcase uses BP</a:t>
          </a:r>
          <a:endParaRPr lang="en-IE" sz="2300" kern="1200" dirty="0"/>
        </a:p>
      </dsp:txBody>
      <dsp:txXfrm>
        <a:off x="4218091" y="3521795"/>
        <a:ext cx="3988922" cy="602250"/>
      </dsp:txXfrm>
    </dsp:sp>
    <dsp:sp modelId="{1FFE08BF-5C35-4576-9301-5DD52EBB27B6}">
      <dsp:nvSpPr>
        <dsp:cNvPr id="0" name=""/>
        <dsp:cNvSpPr/>
      </dsp:nvSpPr>
      <dsp:spPr>
        <a:xfrm>
          <a:off x="4199354" y="4203653"/>
          <a:ext cx="4026396" cy="639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300" kern="1200" dirty="0" smtClean="0"/>
            <a:t>Seeks Trial L10n Users</a:t>
          </a:r>
          <a:endParaRPr lang="en-IE" sz="2300" kern="1200" dirty="0"/>
        </a:p>
      </dsp:txBody>
      <dsp:txXfrm>
        <a:off x="4218091" y="4222390"/>
        <a:ext cx="3988922" cy="602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684" y="4765181"/>
            <a:ext cx="7860632" cy="814638"/>
          </a:xfrm>
          <a:prstGeom prst="rect">
            <a:avLst/>
          </a:prstGeom>
          <a:noFill/>
          <a:ln w="6350" cmpd="sng">
            <a:noFill/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1417" y="5492927"/>
            <a:ext cx="6221166" cy="699971"/>
          </a:xfrm>
          <a:prstGeom prst="rect">
            <a:avLst/>
          </a:prstGeom>
          <a:noFill/>
          <a:ln w="6350" cmpd="sng"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rgbClr val="539EB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56" y="1030349"/>
            <a:ext cx="6063084" cy="1892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49440"/>
            <a:ext cx="9144000" cy="10972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271995"/>
          </a:xfrm>
          <a:prstGeom prst="rect">
            <a:avLst/>
          </a:prstGeom>
          <a:solidFill>
            <a:srgbClr val="539E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flipV="1">
            <a:off x="0" y="247375"/>
            <a:ext cx="914400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rgbClr val="539E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2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133"/>
            <a:ext cx="8229600" cy="48445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081759"/>
          </a:xfrm>
          <a:prstGeom prst="rect">
            <a:avLst/>
          </a:prstGeom>
          <a:solidFill>
            <a:srgbClr val="539E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1036040"/>
            <a:ext cx="914400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rgbClr val="539E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309"/>
            <a:ext cx="8229600" cy="871424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923" y="1258133"/>
            <a:ext cx="1766877" cy="5515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077" y="236263"/>
            <a:ext cx="1766877" cy="55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02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A602B3-8D63-4156-97BF-762C17C70E50}" type="datetimeFigureOut">
              <a:rPr lang="en-IE" smtClean="0"/>
              <a:t>26/11/2013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29A16-97D3-4E70-90F2-CCF55B7B2C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510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rot="10800000">
            <a:off x="0" y="6697578"/>
            <a:ext cx="9144000" cy="160420"/>
          </a:xfrm>
          <a:prstGeom prst="rect">
            <a:avLst/>
          </a:prstGeom>
          <a:pattFill prst="lgConfetti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 cmpd="sng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614" y="6222976"/>
            <a:ext cx="618198" cy="4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4" r:id="rId1"/>
    <p:sldLayoutId id="2147484645" r:id="rId2"/>
    <p:sldLayoutId id="214748464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openprovenance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7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6.emf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lcon-project.eu/" TargetMode="External"/><Relationship Id="rId2" Type="http://schemas.openxmlformats.org/officeDocument/2006/relationships/hyperlink" Target="mailto:dave.lewis@cs.tcd.i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Building the </a:t>
            </a:r>
            <a:br>
              <a:rPr lang="en-US" b="1" dirty="0" smtClean="0"/>
            </a:br>
            <a:r>
              <a:rPr lang="en-US" b="1" dirty="0" smtClean="0"/>
              <a:t>Localization Web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8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342827"/>
              </p:ext>
            </p:extLst>
          </p:nvPr>
        </p:nvGraphicFramePr>
        <p:xfrm>
          <a:off x="457200" y="1258888"/>
          <a:ext cx="8229600" cy="4843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LIDER and FALCON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799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Disruptive Power of the Web:</a:t>
            </a:r>
          </a:p>
          <a:p>
            <a:pPr lvl="1"/>
            <a:r>
              <a:rPr lang="en-IE" dirty="0" smtClean="0"/>
              <a:t>Decentralised publishing</a:t>
            </a:r>
          </a:p>
          <a:p>
            <a:pPr lvl="1"/>
            <a:r>
              <a:rPr lang="en-IE" dirty="0" smtClean="0"/>
              <a:t>Hyperlinks to recommend and attribute </a:t>
            </a:r>
            <a:r>
              <a:rPr lang="en-IE" dirty="0" smtClean="0"/>
              <a:t>resources enables global search</a:t>
            </a:r>
          </a:p>
          <a:p>
            <a:pPr lvl="1"/>
            <a:r>
              <a:rPr lang="en-IE" dirty="0" smtClean="0"/>
              <a:t>Now works with data as well as content</a:t>
            </a:r>
            <a:endParaRPr lang="en-IE" dirty="0" smtClean="0"/>
          </a:p>
          <a:p>
            <a:r>
              <a:rPr lang="en-IE" dirty="0" smtClean="0"/>
              <a:t>Localization Industry: </a:t>
            </a:r>
          </a:p>
          <a:p>
            <a:pPr lvl="1"/>
            <a:r>
              <a:rPr lang="en-IE" dirty="0" smtClean="0"/>
              <a:t>Data = Words (translations and terms)</a:t>
            </a:r>
          </a:p>
          <a:p>
            <a:pPr lvl="1"/>
            <a:r>
              <a:rPr lang="en-IE" dirty="0" smtClean="0"/>
              <a:t>Exchanged in </a:t>
            </a:r>
            <a:r>
              <a:rPr lang="en-IE" dirty="0" err="1" smtClean="0"/>
              <a:t>siloed</a:t>
            </a:r>
            <a:r>
              <a:rPr lang="en-IE" dirty="0" smtClean="0"/>
              <a:t> value chains</a:t>
            </a:r>
          </a:p>
          <a:p>
            <a:pPr lvl="1"/>
            <a:r>
              <a:rPr lang="en-IE" dirty="0" smtClean="0"/>
              <a:t>Statistical </a:t>
            </a:r>
            <a:r>
              <a:rPr lang="en-IE" dirty="0" smtClean="0"/>
              <a:t>Language Technology </a:t>
            </a:r>
            <a:r>
              <a:rPr lang="en-IE" dirty="0" smtClean="0"/>
              <a:t>improves cross-silo leverage</a:t>
            </a:r>
          </a:p>
          <a:p>
            <a:pPr marL="0" indent="0">
              <a:buNone/>
            </a:pPr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Localization, Data and the Web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95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6483" y="1255025"/>
            <a:ext cx="8229600" cy="4844514"/>
          </a:xfrm>
        </p:spPr>
        <p:txBody>
          <a:bodyPr/>
          <a:lstStyle/>
          <a:p>
            <a:r>
              <a:rPr lang="en-IE" sz="2800" dirty="0" smtClean="0"/>
              <a:t>W3C standards allow </a:t>
            </a:r>
            <a:r>
              <a:rPr lang="en-IE" sz="2800" u="sng" dirty="0" smtClean="0"/>
              <a:t>data</a:t>
            </a:r>
            <a:r>
              <a:rPr lang="en-IE" sz="2800" dirty="0" smtClean="0"/>
              <a:t> to be published on Web </a:t>
            </a:r>
          </a:p>
          <a:p>
            <a:pPr lvl="1"/>
            <a:r>
              <a:rPr lang="en-IE" sz="2400" dirty="0" smtClean="0"/>
              <a:t>Fine-grained URI-based </a:t>
            </a:r>
            <a:r>
              <a:rPr lang="en-IE" sz="2400" dirty="0" smtClean="0"/>
              <a:t>inter-linking </a:t>
            </a:r>
          </a:p>
          <a:p>
            <a:pPr lvl="1"/>
            <a:r>
              <a:rPr lang="en-IE" sz="2400" dirty="0"/>
              <a:t>E</a:t>
            </a:r>
            <a:r>
              <a:rPr lang="en-IE" sz="2400" dirty="0" smtClean="0"/>
              <a:t>xtensible meta-data</a:t>
            </a:r>
          </a:p>
          <a:p>
            <a:pPr lvl="1"/>
            <a:r>
              <a:rPr lang="en-IE" sz="2400" dirty="0" smtClean="0"/>
              <a:t>Standard Query APIs</a:t>
            </a:r>
          </a:p>
          <a:p>
            <a:r>
              <a:rPr lang="en-IE" sz="2800" dirty="0" smtClean="0"/>
              <a:t>Localization Web </a:t>
            </a:r>
          </a:p>
          <a:p>
            <a:pPr lvl="1"/>
            <a:r>
              <a:rPr lang="en-IE" sz="2400" dirty="0"/>
              <a:t>W</a:t>
            </a:r>
            <a:r>
              <a:rPr lang="en-IE" sz="2400" dirty="0" smtClean="0"/>
              <a:t>ords and translations become </a:t>
            </a:r>
            <a:r>
              <a:rPr lang="en-IE" sz="2400" u="sng" dirty="0" smtClean="0"/>
              <a:t>linkable resources</a:t>
            </a:r>
          </a:p>
          <a:p>
            <a:pPr lvl="1"/>
            <a:r>
              <a:rPr lang="en-IE" sz="2400" dirty="0"/>
              <a:t>M</a:t>
            </a:r>
            <a:r>
              <a:rPr lang="en-IE" sz="2400" dirty="0" smtClean="0"/>
              <a:t>eta-data from L10n </a:t>
            </a:r>
            <a:r>
              <a:rPr lang="en-IE" sz="2400" dirty="0" smtClean="0"/>
              <a:t>workflows </a:t>
            </a:r>
            <a:r>
              <a:rPr lang="en-IE" sz="2400" u="sng" dirty="0" smtClean="0"/>
              <a:t>adds value</a:t>
            </a:r>
          </a:p>
          <a:p>
            <a:pPr lvl="1"/>
            <a:r>
              <a:rPr lang="en-IE" sz="2400" dirty="0" smtClean="0"/>
              <a:t>Leverage in </a:t>
            </a:r>
            <a:r>
              <a:rPr lang="en-IE" sz="2400" u="sng" dirty="0"/>
              <a:t>t</a:t>
            </a:r>
            <a:r>
              <a:rPr lang="en-IE" sz="2400" u="sng" dirty="0" smtClean="0"/>
              <a:t>raining</a:t>
            </a:r>
            <a:r>
              <a:rPr lang="en-IE" sz="2400" dirty="0" smtClean="0"/>
              <a:t> Machine Translation and Text Analytics</a:t>
            </a:r>
            <a:endParaRPr lang="en-IE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Localization </a:t>
            </a:r>
            <a:r>
              <a:rPr lang="en-IE" dirty="0" smtClean="0"/>
              <a:t>Web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697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Consortium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87081"/>
            <a:ext cx="7924799" cy="5161016"/>
          </a:xfrm>
        </p:spPr>
        <p:txBody>
          <a:bodyPr/>
          <a:lstStyle/>
          <a:p>
            <a:r>
              <a:rPr lang="en-IE" sz="2400" dirty="0" smtClean="0">
                <a:solidFill>
                  <a:schemeClr val="tx1"/>
                </a:solidFill>
              </a:rPr>
              <a:t>Trinity </a:t>
            </a:r>
            <a:r>
              <a:rPr lang="en-IE" sz="2400" dirty="0">
                <a:solidFill>
                  <a:schemeClr val="tx1"/>
                </a:solidFill>
              </a:rPr>
              <a:t>C</a:t>
            </a:r>
            <a:r>
              <a:rPr lang="en-IE" sz="2400" dirty="0" smtClean="0">
                <a:solidFill>
                  <a:schemeClr val="tx1"/>
                </a:solidFill>
              </a:rPr>
              <a:t>ollege Dublin (IE)</a:t>
            </a:r>
          </a:p>
          <a:p>
            <a:pPr lvl="1"/>
            <a:r>
              <a:rPr lang="en-IE" sz="2000" dirty="0">
                <a:solidFill>
                  <a:schemeClr val="tx1"/>
                </a:solidFill>
              </a:rPr>
              <a:t>L10n Interoperability (ITS2.0)</a:t>
            </a:r>
          </a:p>
          <a:p>
            <a:pPr lvl="1"/>
            <a:r>
              <a:rPr lang="en-IE" sz="2000" dirty="0" smtClean="0">
                <a:solidFill>
                  <a:schemeClr val="tx1"/>
                </a:solidFill>
              </a:rPr>
              <a:t>Linked Data </a:t>
            </a:r>
            <a:r>
              <a:rPr lang="en-IE" sz="2000" dirty="0" smtClean="0">
                <a:solidFill>
                  <a:schemeClr val="tx1"/>
                </a:solidFill>
              </a:rPr>
              <a:t>Mapping and Link Quality</a:t>
            </a:r>
          </a:p>
          <a:p>
            <a:pPr lvl="1"/>
            <a:r>
              <a:rPr lang="en-IE" sz="2000" dirty="0" smtClean="0">
                <a:solidFill>
                  <a:schemeClr val="tx1"/>
                </a:solidFill>
              </a:rPr>
              <a:t>Federated Access Control </a:t>
            </a:r>
          </a:p>
          <a:p>
            <a:r>
              <a:rPr lang="en-IE" sz="2400" dirty="0" smtClean="0">
                <a:solidFill>
                  <a:schemeClr val="tx1"/>
                </a:solidFill>
              </a:rPr>
              <a:t>XTM </a:t>
            </a:r>
            <a:r>
              <a:rPr lang="en-IE" sz="2400" dirty="0" smtClean="0">
                <a:solidFill>
                  <a:schemeClr val="tx1"/>
                </a:solidFill>
              </a:rPr>
              <a:t>International (UK)</a:t>
            </a:r>
          </a:p>
          <a:p>
            <a:pPr lvl="1"/>
            <a:r>
              <a:rPr lang="en-IE" sz="2000" dirty="0" smtClean="0">
                <a:solidFill>
                  <a:schemeClr val="tx1"/>
                </a:solidFill>
              </a:rPr>
              <a:t>CAT/L10n management vendor and interoperability</a:t>
            </a:r>
          </a:p>
          <a:p>
            <a:r>
              <a:rPr lang="en-IE" sz="2400" dirty="0" err="1" smtClean="0">
                <a:solidFill>
                  <a:schemeClr val="tx1"/>
                </a:solidFill>
              </a:rPr>
              <a:t>Interverbum</a:t>
            </a:r>
            <a:r>
              <a:rPr lang="en-IE" sz="2400" dirty="0" smtClean="0">
                <a:solidFill>
                  <a:schemeClr val="tx1"/>
                </a:solidFill>
              </a:rPr>
              <a:t> Technology (SE)</a:t>
            </a:r>
          </a:p>
          <a:p>
            <a:pPr lvl="1"/>
            <a:r>
              <a:rPr lang="en-IE" sz="2000" dirty="0" smtClean="0">
                <a:solidFill>
                  <a:schemeClr val="tx1"/>
                </a:solidFill>
              </a:rPr>
              <a:t>Terminology Management</a:t>
            </a:r>
          </a:p>
          <a:p>
            <a:r>
              <a:rPr lang="en-IE" sz="2400" dirty="0" smtClean="0">
                <a:solidFill>
                  <a:schemeClr val="tx1"/>
                </a:solidFill>
              </a:rPr>
              <a:t>Dublin City University (IE)</a:t>
            </a:r>
          </a:p>
          <a:p>
            <a:pPr lvl="1"/>
            <a:r>
              <a:rPr lang="en-IE" sz="2000" dirty="0" smtClean="0">
                <a:solidFill>
                  <a:schemeClr val="tx1"/>
                </a:solidFill>
              </a:rPr>
              <a:t>SMT and text analytics</a:t>
            </a:r>
          </a:p>
          <a:p>
            <a:r>
              <a:rPr lang="en-IE" sz="2400" dirty="0" smtClean="0">
                <a:solidFill>
                  <a:schemeClr val="tx1"/>
                </a:solidFill>
              </a:rPr>
              <a:t>SKAWA Innovation (HU)</a:t>
            </a:r>
          </a:p>
          <a:p>
            <a:pPr lvl="1"/>
            <a:r>
              <a:rPr lang="en-IE" sz="2000" dirty="0" smtClean="0">
                <a:solidFill>
                  <a:schemeClr val="tx1"/>
                </a:solidFill>
              </a:rPr>
              <a:t>Web site translation (</a:t>
            </a:r>
            <a:r>
              <a:rPr lang="en-IE" sz="2000" dirty="0" err="1" smtClean="0">
                <a:solidFill>
                  <a:schemeClr val="tx1"/>
                </a:solidFill>
              </a:rPr>
              <a:t>EasyLing</a:t>
            </a:r>
            <a:r>
              <a:rPr lang="en-IE" sz="2000" dirty="0" smtClean="0">
                <a:solidFill>
                  <a:schemeClr val="tx1"/>
                </a:solidFill>
              </a:rPr>
              <a:t>), crowdsourcing</a:t>
            </a:r>
            <a:endParaRPr lang="en-I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Approach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036" y="1192485"/>
            <a:ext cx="8118764" cy="4839081"/>
          </a:xfrm>
        </p:spPr>
        <p:txBody>
          <a:bodyPr/>
          <a:lstStyle/>
          <a:p>
            <a:r>
              <a:rPr lang="en-IE" sz="2800" dirty="0" smtClean="0"/>
              <a:t>Provide an </a:t>
            </a:r>
            <a:r>
              <a:rPr lang="en-IE" sz="2800" u="sng" dirty="0" smtClean="0"/>
              <a:t>Open </a:t>
            </a:r>
            <a:r>
              <a:rPr lang="en-IE" sz="2800" u="sng" dirty="0"/>
              <a:t>S</a:t>
            </a:r>
            <a:r>
              <a:rPr lang="en-IE" sz="2800" u="sng" dirty="0" smtClean="0"/>
              <a:t>chema </a:t>
            </a:r>
            <a:r>
              <a:rPr lang="en-IE" sz="2800" dirty="0" smtClean="0"/>
              <a:t>and </a:t>
            </a:r>
            <a:r>
              <a:rPr lang="en-IE" sz="2800" u="sng" dirty="0" smtClean="0"/>
              <a:t>Integrated SaaS platform </a:t>
            </a:r>
            <a:r>
              <a:rPr lang="en-IE" sz="2800" dirty="0" smtClean="0"/>
              <a:t>for </a:t>
            </a:r>
            <a:r>
              <a:rPr lang="en-IE" sz="2800" dirty="0" smtClean="0"/>
              <a:t>exchanging </a:t>
            </a:r>
            <a:r>
              <a:rPr lang="en-IE" sz="2800" dirty="0" smtClean="0"/>
              <a:t>language resources </a:t>
            </a:r>
            <a:r>
              <a:rPr lang="en-IE" sz="2800" dirty="0" smtClean="0"/>
              <a:t>and meta-data as </a:t>
            </a:r>
            <a:r>
              <a:rPr lang="en-IE" sz="2800" dirty="0" smtClean="0"/>
              <a:t>linked data</a:t>
            </a:r>
          </a:p>
          <a:p>
            <a:r>
              <a:rPr lang="en-IE" sz="2800" dirty="0" smtClean="0"/>
              <a:t>Enable </a:t>
            </a:r>
            <a:r>
              <a:rPr lang="en-IE" sz="2800" u="sng" dirty="0" smtClean="0"/>
              <a:t>controlled, decentralised sharing </a:t>
            </a:r>
            <a:r>
              <a:rPr lang="en-IE" sz="2800" dirty="0" smtClean="0"/>
              <a:t>of resources and stand-off value-add annotation</a:t>
            </a:r>
          </a:p>
          <a:p>
            <a:pPr lvl="1"/>
            <a:r>
              <a:rPr lang="en-IE" sz="2400" dirty="0" smtClean="0">
                <a:solidFill>
                  <a:schemeClr val="tx1"/>
                </a:solidFill>
              </a:rPr>
              <a:t>Term or named entity annotation</a:t>
            </a:r>
          </a:p>
          <a:p>
            <a:pPr lvl="1"/>
            <a:r>
              <a:rPr lang="en-IE" sz="2400" dirty="0" smtClean="0">
                <a:solidFill>
                  <a:schemeClr val="tx1"/>
                </a:solidFill>
              </a:rPr>
              <a:t>Translation process provenance and QA</a:t>
            </a:r>
          </a:p>
          <a:p>
            <a:r>
              <a:rPr lang="en-IE" sz="2800" i="1" u="sng" dirty="0" smtClean="0"/>
              <a:t>Active </a:t>
            </a:r>
            <a:r>
              <a:rPr lang="en-IE" sz="2800" i="1" u="sng" dirty="0" err="1" smtClean="0"/>
              <a:t>Curation</a:t>
            </a:r>
            <a:r>
              <a:rPr lang="en-IE" sz="2800" i="1" u="sng" dirty="0" smtClean="0"/>
              <a:t> </a:t>
            </a:r>
            <a:r>
              <a:rPr lang="en-IE" sz="2800" dirty="0" smtClean="0"/>
              <a:t>of resources and value </a:t>
            </a:r>
            <a:r>
              <a:rPr lang="en-IE" sz="2800" dirty="0" smtClean="0"/>
              <a:t>add meta-data</a:t>
            </a:r>
            <a:endParaRPr lang="en-IE" sz="2800" dirty="0" smtClean="0"/>
          </a:p>
          <a:p>
            <a:r>
              <a:rPr lang="en-IE" sz="2800" dirty="0" smtClean="0"/>
              <a:t>Monitor L10n workflows </a:t>
            </a:r>
            <a:r>
              <a:rPr lang="en-IE" sz="2800" u="sng" dirty="0"/>
              <a:t>e</a:t>
            </a:r>
            <a:r>
              <a:rPr lang="en-IE" sz="2800" u="sng" dirty="0" smtClean="0"/>
              <a:t>nd-to-end</a:t>
            </a:r>
            <a:endParaRPr lang="en-IE" sz="2800" u="sng" dirty="0" smtClean="0"/>
          </a:p>
          <a:p>
            <a:r>
              <a:rPr lang="en-IE" sz="2800" dirty="0" smtClean="0"/>
              <a:t>Assemble corpora for domain-specific </a:t>
            </a:r>
            <a:r>
              <a:rPr lang="en-IE" sz="2800" dirty="0" smtClean="0"/>
              <a:t>LT </a:t>
            </a:r>
            <a:r>
              <a:rPr lang="en-IE" sz="2800" dirty="0" smtClean="0"/>
              <a:t>training </a:t>
            </a:r>
            <a:r>
              <a:rPr lang="en-IE" sz="2800" u="sng" dirty="0" smtClean="0"/>
              <a:t>on demand</a:t>
            </a:r>
            <a:endParaRPr lang="en-IE" sz="2800" u="sng" dirty="0"/>
          </a:p>
        </p:txBody>
      </p:sp>
    </p:spTree>
    <p:extLst>
      <p:ext uri="{BB962C8B-B14F-4D97-AF65-F5344CB8AC3E}">
        <p14:creationId xmlns:p14="http://schemas.microsoft.com/office/powerpoint/2010/main" val="314325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14061" y="62345"/>
            <a:ext cx="7105939" cy="789709"/>
          </a:xfrm>
        </p:spPr>
        <p:txBody>
          <a:bodyPr/>
          <a:lstStyle/>
          <a:p>
            <a:r>
              <a:rPr lang="en-IE" dirty="0" smtClean="0"/>
              <a:t>Provenance-Oriented Web Data</a:t>
            </a:r>
            <a:endParaRPr lang="en-US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68313" y="1414463"/>
            <a:ext cx="8001000" cy="1655762"/>
          </a:xfrm>
        </p:spPr>
        <p:txBody>
          <a:bodyPr/>
          <a:lstStyle/>
          <a:p>
            <a:r>
              <a:rPr lang="en-IE" sz="2400" dirty="0" smtClean="0"/>
              <a:t>W3C Provenance WG</a:t>
            </a:r>
          </a:p>
          <a:p>
            <a:pPr lvl="1">
              <a:buFont typeface="Arial" charset="0"/>
              <a:buChar char="•"/>
            </a:pPr>
            <a:r>
              <a:rPr lang="en-IE" sz="2000" dirty="0" smtClean="0">
                <a:hlinkClick r:id="rId2"/>
              </a:rPr>
              <a:t>http://www.w3.org/2011/prov/</a:t>
            </a:r>
            <a:endParaRPr lang="en-IE" sz="2000" dirty="0" smtClean="0"/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702175" y="6122988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400"/>
              <a:t>From: http://www.w3.org/TR/prov-primer/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8889" r="19749" b="24336"/>
          <a:stretch>
            <a:fillRect/>
          </a:stretch>
        </p:blipFill>
        <p:spPr bwMode="auto">
          <a:xfrm>
            <a:off x="971550" y="2224088"/>
            <a:ext cx="6954838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86"/>
          <p:cNvSpPr txBox="1">
            <a:spLocks noChangeArrowheads="1"/>
          </p:cNvSpPr>
          <p:nvPr/>
        </p:nvSpPr>
        <p:spPr bwMode="auto">
          <a:xfrm>
            <a:off x="6191250" y="2678113"/>
            <a:ext cx="2857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1400" b="1" u="sng">
                <a:solidFill>
                  <a:srgbClr val="FF0000"/>
                </a:solidFill>
              </a:rPr>
              <a:t>ITS related entity subclass:</a:t>
            </a:r>
          </a:p>
          <a:p>
            <a:pPr algn="ctr" eaLnBrk="1" hangingPunct="1"/>
            <a:r>
              <a:rPr lang="en-GB" sz="1400" b="1">
                <a:solidFill>
                  <a:srgbClr val="FF0000"/>
                </a:solidFill>
              </a:rPr>
              <a:t>document, segment, </a:t>
            </a:r>
          </a:p>
          <a:p>
            <a:pPr algn="ctr" eaLnBrk="1" hangingPunct="1"/>
            <a:r>
              <a:rPr lang="en-GB" sz="1400" b="1">
                <a:solidFill>
                  <a:srgbClr val="FF0000"/>
                </a:solidFill>
              </a:rPr>
              <a:t>analysed-text, term, </a:t>
            </a:r>
          </a:p>
          <a:p>
            <a:pPr algn="ctr" eaLnBrk="1" hangingPunct="1"/>
            <a:r>
              <a:rPr lang="en-GB" sz="1400" b="1">
                <a:solidFill>
                  <a:srgbClr val="FF0000"/>
                </a:solidFill>
              </a:rPr>
              <a:t>translation, translation-revision</a:t>
            </a:r>
          </a:p>
        </p:txBody>
      </p:sp>
      <p:sp>
        <p:nvSpPr>
          <p:cNvPr id="27655" name="TextBox 86"/>
          <p:cNvSpPr txBox="1">
            <a:spLocks noChangeArrowheads="1"/>
          </p:cNvSpPr>
          <p:nvPr/>
        </p:nvSpPr>
        <p:spPr bwMode="auto">
          <a:xfrm>
            <a:off x="4702175" y="1708150"/>
            <a:ext cx="1866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1400" b="1" u="sng" dirty="0" err="1">
                <a:solidFill>
                  <a:srgbClr val="FF0000"/>
                </a:solidFill>
              </a:rPr>
              <a:t>subproperty</a:t>
            </a:r>
            <a:r>
              <a:rPr lang="en-GB" sz="1400" b="1" u="sng" dirty="0">
                <a:solidFill>
                  <a:srgbClr val="FF0000"/>
                </a:solidFill>
              </a:rPr>
              <a:t>:</a:t>
            </a:r>
          </a:p>
          <a:p>
            <a:pPr algn="ctr" eaLnBrk="1" hangingPunct="1"/>
            <a:r>
              <a:rPr lang="en-GB" sz="1400" b="1" dirty="0" err="1">
                <a:solidFill>
                  <a:srgbClr val="FF0000"/>
                </a:solidFill>
              </a:rPr>
              <a:t>wasTranslatedFrom</a:t>
            </a:r>
            <a:endParaRPr lang="en-GB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778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7740352" y="339077"/>
            <a:ext cx="1368152" cy="62646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Rounded Rectangle 87"/>
          <p:cNvSpPr/>
          <p:nvPr/>
        </p:nvSpPr>
        <p:spPr>
          <a:xfrm>
            <a:off x="7898030" y="3825061"/>
            <a:ext cx="1080120" cy="4798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/>
                </a:solidFill>
              </a:rPr>
              <a:t>Language Resource </a:t>
            </a:r>
            <a:r>
              <a:rPr lang="en-GB" sz="1100" dirty="0" smtClean="0">
                <a:solidFill>
                  <a:schemeClr val="tx2"/>
                </a:solidFill>
              </a:rPr>
              <a:t>Data</a:t>
            </a:r>
            <a:r>
              <a:rPr lang="en-GB" sz="1100" dirty="0" smtClean="0">
                <a:solidFill>
                  <a:schemeClr val="tx2"/>
                </a:solidFill>
              </a:rPr>
              <a:t> </a:t>
            </a:r>
            <a:r>
              <a:rPr lang="en-GB" sz="1100" dirty="0" smtClean="0">
                <a:solidFill>
                  <a:schemeClr val="tx2"/>
                </a:solidFill>
              </a:rPr>
              <a:t>Store</a:t>
            </a:r>
            <a:endParaRPr lang="en-GB" sz="1100" dirty="0">
              <a:solidFill>
                <a:schemeClr val="tx2"/>
              </a:solidFill>
            </a:endParaRPr>
          </a:p>
        </p:txBody>
      </p:sp>
      <p:graphicFrame>
        <p:nvGraphicFramePr>
          <p:cNvPr id="116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872981"/>
              </p:ext>
            </p:extLst>
          </p:nvPr>
        </p:nvGraphicFramePr>
        <p:xfrm>
          <a:off x="8248215" y="789833"/>
          <a:ext cx="3524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" name="Visio" r:id="rId3" imgW="619041" imgH="1058423" progId="">
                  <p:embed/>
                </p:oleObj>
              </mc:Choice>
              <mc:Fallback>
                <p:oleObj name="Visio" r:id="rId3" imgW="619041" imgH="10584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8215" y="789833"/>
                        <a:ext cx="35242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TextBox 123"/>
          <p:cNvSpPr txBox="1"/>
          <p:nvPr/>
        </p:nvSpPr>
        <p:spPr>
          <a:xfrm>
            <a:off x="7939266" y="1211953"/>
            <a:ext cx="1140718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Public Language LOD Resource Curator</a:t>
            </a:r>
            <a:endParaRPr lang="en-GB" sz="1100" dirty="0"/>
          </a:p>
        </p:txBody>
      </p:sp>
      <p:sp>
        <p:nvSpPr>
          <p:cNvPr id="123" name="Rectangle 122"/>
          <p:cNvSpPr/>
          <p:nvPr/>
        </p:nvSpPr>
        <p:spPr>
          <a:xfrm>
            <a:off x="3707904" y="339152"/>
            <a:ext cx="3960440" cy="15841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/>
          <p:cNvSpPr/>
          <p:nvPr/>
        </p:nvSpPr>
        <p:spPr>
          <a:xfrm>
            <a:off x="395536" y="351387"/>
            <a:ext cx="1562610" cy="62523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/>
          <p:cNvSpPr/>
          <p:nvPr/>
        </p:nvSpPr>
        <p:spPr>
          <a:xfrm>
            <a:off x="2123728" y="346842"/>
            <a:ext cx="1718768" cy="62569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3979237" y="2139277"/>
            <a:ext cx="1884350" cy="44644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6012160" y="2139277"/>
            <a:ext cx="1656184" cy="44644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339752" y="2211285"/>
            <a:ext cx="1368152" cy="604499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/>
                </a:solidFill>
              </a:rPr>
              <a:t>Multilingual Web Management</a:t>
            </a:r>
          </a:p>
          <a:p>
            <a:pPr algn="ctr"/>
            <a:r>
              <a:rPr lang="en-GB" sz="1100" dirty="0" smtClean="0">
                <a:solidFill>
                  <a:schemeClr val="tx2"/>
                </a:solidFill>
              </a:rPr>
              <a:t>(</a:t>
            </a:r>
            <a:r>
              <a:rPr lang="en-GB" sz="1100" dirty="0" err="1" smtClean="0">
                <a:solidFill>
                  <a:schemeClr val="tx2"/>
                </a:solidFill>
              </a:rPr>
              <a:t>EasyLing</a:t>
            </a:r>
            <a:r>
              <a:rPr lang="en-GB" sz="1100" dirty="0" smtClean="0">
                <a:solidFill>
                  <a:schemeClr val="tx2"/>
                </a:solidFill>
              </a:rPr>
              <a:t>)</a:t>
            </a:r>
            <a:endParaRPr lang="en-GB" sz="1100" dirty="0">
              <a:solidFill>
                <a:schemeClr val="tx2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50571" y="2263949"/>
            <a:ext cx="1368152" cy="479827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/>
                </a:solidFill>
              </a:rPr>
              <a:t>Translation Management</a:t>
            </a:r>
          </a:p>
          <a:p>
            <a:pPr algn="ctr"/>
            <a:r>
              <a:rPr lang="en-GB" sz="1100" dirty="0" smtClean="0">
                <a:solidFill>
                  <a:schemeClr val="tx2"/>
                </a:solidFill>
              </a:rPr>
              <a:t>(XTM Cloud)</a:t>
            </a:r>
            <a:endParaRPr lang="en-GB" sz="1100" dirty="0">
              <a:solidFill>
                <a:schemeClr val="tx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25672" y="3003373"/>
            <a:ext cx="1426448" cy="479827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/>
                </a:solidFill>
              </a:rPr>
              <a:t>Machine Translation</a:t>
            </a:r>
          </a:p>
          <a:p>
            <a:pPr algn="ctr"/>
            <a:r>
              <a:rPr lang="en-GB" sz="1100" dirty="0" smtClean="0">
                <a:solidFill>
                  <a:schemeClr val="tx2"/>
                </a:solidFill>
              </a:rPr>
              <a:t>(Moses – DCU)</a:t>
            </a:r>
            <a:endParaRPr lang="en-GB" sz="1100" dirty="0">
              <a:solidFill>
                <a:schemeClr val="tx2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28184" y="2269040"/>
            <a:ext cx="1296144" cy="479827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/>
                </a:solidFill>
              </a:rPr>
              <a:t>Terminology</a:t>
            </a:r>
          </a:p>
          <a:p>
            <a:pPr algn="ctr"/>
            <a:r>
              <a:rPr lang="en-GB" sz="1100" dirty="0" smtClean="0">
                <a:solidFill>
                  <a:schemeClr val="tx2"/>
                </a:solidFill>
              </a:rPr>
              <a:t>Management</a:t>
            </a:r>
          </a:p>
          <a:p>
            <a:pPr algn="ctr"/>
            <a:r>
              <a:rPr lang="en-GB" sz="1100" dirty="0" smtClean="0">
                <a:solidFill>
                  <a:schemeClr val="tx2"/>
                </a:solidFill>
              </a:rPr>
              <a:t>(</a:t>
            </a:r>
            <a:r>
              <a:rPr lang="en-GB" sz="1100" dirty="0" err="1" smtClean="0">
                <a:solidFill>
                  <a:schemeClr val="tx2"/>
                </a:solidFill>
              </a:rPr>
              <a:t>TermWeb</a:t>
            </a:r>
            <a:r>
              <a:rPr lang="en-GB" sz="1100" dirty="0" smtClean="0">
                <a:solidFill>
                  <a:schemeClr val="tx2"/>
                </a:solidFill>
              </a:rPr>
              <a:t>)</a:t>
            </a:r>
            <a:endParaRPr lang="en-GB" sz="1100" dirty="0">
              <a:solidFill>
                <a:schemeClr val="tx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9552" y="2263949"/>
            <a:ext cx="1080120" cy="479827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/>
                </a:solidFill>
              </a:rPr>
              <a:t>Client CMS</a:t>
            </a:r>
            <a:endParaRPr lang="en-GB" sz="1100" dirty="0">
              <a:solidFill>
                <a:schemeClr val="tx2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36146" y="3031808"/>
            <a:ext cx="1288182" cy="479827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2"/>
                </a:solidFill>
              </a:rPr>
              <a:t>Text Analytics</a:t>
            </a:r>
          </a:p>
          <a:p>
            <a:pPr algn="ctr"/>
            <a:r>
              <a:rPr lang="en-GB" sz="1100" dirty="0" smtClean="0">
                <a:solidFill>
                  <a:schemeClr val="tx2"/>
                </a:solidFill>
              </a:rPr>
              <a:t>(NER – DCU)</a:t>
            </a:r>
            <a:endParaRPr lang="en-GB" sz="1100" dirty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>
            <a:stCxn id="17" idx="3"/>
            <a:endCxn id="9" idx="1"/>
          </p:cNvCxnSpPr>
          <p:nvPr/>
        </p:nvCxnSpPr>
        <p:spPr>
          <a:xfrm>
            <a:off x="1619672" y="2503863"/>
            <a:ext cx="720080" cy="967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3"/>
            <a:endCxn id="14" idx="1"/>
          </p:cNvCxnSpPr>
          <p:nvPr/>
        </p:nvCxnSpPr>
        <p:spPr>
          <a:xfrm flipV="1">
            <a:off x="3707904" y="2503863"/>
            <a:ext cx="542667" cy="967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2"/>
            <a:endCxn id="18" idx="0"/>
          </p:cNvCxnSpPr>
          <p:nvPr/>
        </p:nvCxnSpPr>
        <p:spPr>
          <a:xfrm>
            <a:off x="6876256" y="2748867"/>
            <a:ext cx="3981" cy="28294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4" idx="3"/>
            <a:endCxn id="16" idx="1"/>
          </p:cNvCxnSpPr>
          <p:nvPr/>
        </p:nvCxnSpPr>
        <p:spPr>
          <a:xfrm>
            <a:off x="5618723" y="2503863"/>
            <a:ext cx="609461" cy="5091"/>
          </a:xfrm>
          <a:prstGeom prst="bentConnector3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4" idx="2"/>
            <a:endCxn id="15" idx="0"/>
          </p:cNvCxnSpPr>
          <p:nvPr/>
        </p:nvCxnSpPr>
        <p:spPr>
          <a:xfrm rot="16200000" flipH="1">
            <a:off x="4806973" y="2871449"/>
            <a:ext cx="259597" cy="424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97898" y="3850603"/>
            <a:ext cx="875018" cy="621365"/>
            <a:chOff x="799633" y="3482731"/>
            <a:chExt cx="875018" cy="621365"/>
          </a:xfrm>
          <a:solidFill>
            <a:schemeClr val="bg1"/>
          </a:solidFill>
        </p:grpSpPr>
        <p:sp>
          <p:nvSpPr>
            <p:cNvPr id="3" name="Rounded Rectangle 2"/>
            <p:cNvSpPr/>
            <p:nvPr/>
          </p:nvSpPr>
          <p:spPr>
            <a:xfrm>
              <a:off x="884982" y="3620059"/>
              <a:ext cx="734690" cy="48403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8" descr="http://www.w3.org/2008/10/1022-SocialNetwork-HarryHalpin/rdf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635" y="3789040"/>
              <a:ext cx="218005" cy="2875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99633" y="3482731"/>
              <a:ext cx="875018" cy="261610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 smtClean="0"/>
                <a:t>Data</a:t>
              </a:r>
              <a:r>
                <a:rPr lang="en-GB" sz="1050" dirty="0" smtClean="0"/>
                <a:t> </a:t>
              </a:r>
              <a:r>
                <a:rPr lang="en-GB" sz="1050" dirty="0" smtClean="0"/>
                <a:t>API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586319" y="3831739"/>
            <a:ext cx="875018" cy="621365"/>
            <a:chOff x="799633" y="3482731"/>
            <a:chExt cx="875018" cy="621365"/>
          </a:xfrm>
          <a:solidFill>
            <a:schemeClr val="bg1"/>
          </a:solidFill>
        </p:grpSpPr>
        <p:sp>
          <p:nvSpPr>
            <p:cNvPr id="90" name="Rounded Rectangle 89"/>
            <p:cNvSpPr/>
            <p:nvPr/>
          </p:nvSpPr>
          <p:spPr>
            <a:xfrm>
              <a:off x="884982" y="3620059"/>
              <a:ext cx="734690" cy="48403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1" name="Picture 8" descr="http://www.w3.org/2008/10/1022-SocialNetwork-HarryHalpin/rdf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635" y="3789040"/>
              <a:ext cx="218005" cy="2875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799633" y="3482731"/>
              <a:ext cx="875018" cy="253916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 smtClean="0"/>
                <a:t>Data </a:t>
              </a:r>
              <a:r>
                <a:rPr lang="en-GB" sz="1050" dirty="0" smtClean="0"/>
                <a:t>API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503488" y="3831739"/>
            <a:ext cx="875018" cy="621365"/>
            <a:chOff x="799633" y="3482731"/>
            <a:chExt cx="875018" cy="621365"/>
          </a:xfrm>
          <a:solidFill>
            <a:schemeClr val="bg1"/>
          </a:solidFill>
        </p:grpSpPr>
        <p:sp>
          <p:nvSpPr>
            <p:cNvPr id="94" name="Rounded Rectangle 93"/>
            <p:cNvSpPr/>
            <p:nvPr/>
          </p:nvSpPr>
          <p:spPr>
            <a:xfrm>
              <a:off x="884982" y="3620059"/>
              <a:ext cx="734690" cy="48403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5" name="Picture 8" descr="http://www.w3.org/2008/10/1022-SocialNetwork-HarryHalpin/rdf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635" y="3789040"/>
              <a:ext cx="218005" cy="2875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TextBox 95"/>
            <p:cNvSpPr txBox="1"/>
            <p:nvPr/>
          </p:nvSpPr>
          <p:spPr>
            <a:xfrm>
              <a:off x="799633" y="3482731"/>
              <a:ext cx="875018" cy="253916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 smtClean="0"/>
                <a:t>Data </a:t>
              </a:r>
              <a:r>
                <a:rPr lang="en-GB" sz="1050" dirty="0" smtClean="0"/>
                <a:t>API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438747" y="3823131"/>
            <a:ext cx="875018" cy="621365"/>
            <a:chOff x="799633" y="3482731"/>
            <a:chExt cx="875018" cy="621365"/>
          </a:xfrm>
          <a:solidFill>
            <a:schemeClr val="bg1"/>
          </a:solidFill>
        </p:grpSpPr>
        <p:sp>
          <p:nvSpPr>
            <p:cNvPr id="98" name="Rounded Rectangle 97"/>
            <p:cNvSpPr/>
            <p:nvPr/>
          </p:nvSpPr>
          <p:spPr>
            <a:xfrm>
              <a:off x="884982" y="3620059"/>
              <a:ext cx="734690" cy="48403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9" name="Picture 8" descr="http://www.w3.org/2008/10/1022-SocialNetwork-HarryHalpin/rdf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635" y="3789040"/>
              <a:ext cx="218005" cy="2875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TextBox 99"/>
            <p:cNvSpPr txBox="1"/>
            <p:nvPr/>
          </p:nvSpPr>
          <p:spPr>
            <a:xfrm>
              <a:off x="799633" y="3482731"/>
              <a:ext cx="875018" cy="261610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 smtClean="0"/>
                <a:t>Data </a:t>
              </a:r>
              <a:r>
                <a:rPr lang="en-GB" sz="1050" dirty="0" smtClean="0"/>
                <a:t>API</a:t>
              </a:r>
            </a:p>
          </p:txBody>
        </p:sp>
      </p:grpSp>
      <p:cxnSp>
        <p:nvCxnSpPr>
          <p:cNvPr id="108" name="Straight Connector 107"/>
          <p:cNvCxnSpPr/>
          <p:nvPr/>
        </p:nvCxnSpPr>
        <p:spPr>
          <a:xfrm>
            <a:off x="251520" y="2036826"/>
            <a:ext cx="879863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51520" y="4659557"/>
            <a:ext cx="876242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 rot="16200000">
            <a:off x="-168633" y="998979"/>
            <a:ext cx="70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Users</a:t>
            </a:r>
            <a:endParaRPr lang="en-GB" dirty="0"/>
          </a:p>
        </p:txBody>
      </p:sp>
      <p:sp>
        <p:nvSpPr>
          <p:cNvPr id="114" name="TextBox 113"/>
          <p:cNvSpPr txBox="1"/>
          <p:nvPr/>
        </p:nvSpPr>
        <p:spPr>
          <a:xfrm rot="16200000">
            <a:off x="-319714" y="3063690"/>
            <a:ext cx="940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Systems</a:t>
            </a:r>
            <a:endParaRPr lang="en-GB" dirty="0"/>
          </a:p>
        </p:txBody>
      </p:sp>
      <p:sp>
        <p:nvSpPr>
          <p:cNvPr id="115" name="TextBox 114"/>
          <p:cNvSpPr txBox="1"/>
          <p:nvPr/>
        </p:nvSpPr>
        <p:spPr>
          <a:xfrm rot="16200000">
            <a:off x="-521514" y="5233373"/>
            <a:ext cx="1279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Linked Data</a:t>
            </a:r>
            <a:endParaRPr lang="en-GB" dirty="0"/>
          </a:p>
        </p:txBody>
      </p:sp>
      <p:graphicFrame>
        <p:nvGraphicFramePr>
          <p:cNvPr id="117" name="Objec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42193"/>
              </p:ext>
            </p:extLst>
          </p:nvPr>
        </p:nvGraphicFramePr>
        <p:xfrm>
          <a:off x="874379" y="813641"/>
          <a:ext cx="3524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" name="Visio" r:id="rId6" imgW="619041" imgH="1058423" progId="">
                  <p:embed/>
                </p:oleObj>
              </mc:Choice>
              <mc:Fallback>
                <p:oleObj name="Visio" r:id="rId6" imgW="619041" imgH="10584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379" y="813641"/>
                        <a:ext cx="35242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912154"/>
              </p:ext>
            </p:extLst>
          </p:nvPr>
        </p:nvGraphicFramePr>
        <p:xfrm>
          <a:off x="2647391" y="796028"/>
          <a:ext cx="3524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" name="Visio" r:id="rId7" imgW="619041" imgH="1058423" progId="">
                  <p:embed/>
                </p:oleObj>
              </mc:Choice>
              <mc:Fallback>
                <p:oleObj name="Visio" r:id="rId7" imgW="619041" imgH="10584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391" y="796028"/>
                        <a:ext cx="35242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454229"/>
              </p:ext>
            </p:extLst>
          </p:nvPr>
        </p:nvGraphicFramePr>
        <p:xfrm>
          <a:off x="6752749" y="687995"/>
          <a:ext cx="3524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" name="Visio" r:id="rId8" imgW="619041" imgH="1058423" progId="">
                  <p:embed/>
                </p:oleObj>
              </mc:Choice>
              <mc:Fallback>
                <p:oleObj name="Visio" r:id="rId8" imgW="619041" imgH="10584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2749" y="687995"/>
                        <a:ext cx="35242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" name="TextBox 124"/>
          <p:cNvSpPr txBox="1"/>
          <p:nvPr/>
        </p:nvSpPr>
        <p:spPr>
          <a:xfrm>
            <a:off x="527056" y="1247191"/>
            <a:ext cx="114071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Localisation Client</a:t>
            </a:r>
            <a:endParaRPr lang="en-GB" sz="1100" dirty="0"/>
          </a:p>
        </p:txBody>
      </p:sp>
      <p:sp>
        <p:nvSpPr>
          <p:cNvPr id="126" name="TextBox 125"/>
          <p:cNvSpPr txBox="1"/>
          <p:nvPr/>
        </p:nvSpPr>
        <p:spPr>
          <a:xfrm>
            <a:off x="2265640" y="1319836"/>
            <a:ext cx="114071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Project Manager</a:t>
            </a:r>
            <a:endParaRPr lang="en-GB" sz="1100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4186182" y="709319"/>
            <a:ext cx="578867" cy="701670"/>
            <a:chOff x="5567996" y="930044"/>
            <a:chExt cx="578867" cy="701670"/>
          </a:xfrm>
        </p:grpSpPr>
        <p:graphicFrame>
          <p:nvGraphicFramePr>
            <p:cNvPr id="119" name="Object 1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0930521"/>
                </p:ext>
              </p:extLst>
            </p:nvPr>
          </p:nvGraphicFramePr>
          <p:xfrm>
            <a:off x="5709089" y="930044"/>
            <a:ext cx="352425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4" name="Visio" r:id="rId9" imgW="619041" imgH="1058423" progId="">
                    <p:embed/>
                  </p:oleObj>
                </mc:Choice>
                <mc:Fallback>
                  <p:oleObj name="Visio" r:id="rId9" imgW="619041" imgH="105842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09089" y="930044"/>
                          <a:ext cx="352425" cy="523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7" name="Object 1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2250745"/>
                </p:ext>
              </p:extLst>
            </p:nvPr>
          </p:nvGraphicFramePr>
          <p:xfrm>
            <a:off x="5567996" y="1049352"/>
            <a:ext cx="352425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5" name="Visio" r:id="rId10" imgW="619041" imgH="1058423" progId="">
                    <p:embed/>
                  </p:oleObj>
                </mc:Choice>
                <mc:Fallback>
                  <p:oleObj name="Visio" r:id="rId10" imgW="619041" imgH="105842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7996" y="1049352"/>
                          <a:ext cx="352425" cy="523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" name="Object 1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630951"/>
                </p:ext>
              </p:extLst>
            </p:nvPr>
          </p:nvGraphicFramePr>
          <p:xfrm>
            <a:off x="5794438" y="1107839"/>
            <a:ext cx="352425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6" name="Visio" r:id="rId11" imgW="619041" imgH="1058423" progId="">
                    <p:embed/>
                  </p:oleObj>
                </mc:Choice>
                <mc:Fallback>
                  <p:oleObj name="Visio" r:id="rId11" imgW="619041" imgH="105842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4438" y="1107839"/>
                          <a:ext cx="352425" cy="523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" name="Group 132"/>
          <p:cNvGrpSpPr/>
          <p:nvPr/>
        </p:nvGrpSpPr>
        <p:grpSpPr>
          <a:xfrm>
            <a:off x="5144746" y="708522"/>
            <a:ext cx="493712" cy="642938"/>
            <a:chOff x="6421100" y="929247"/>
            <a:chExt cx="493712" cy="642938"/>
          </a:xfrm>
        </p:grpSpPr>
        <p:graphicFrame>
          <p:nvGraphicFramePr>
            <p:cNvPr id="129" name="Object 1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3786413"/>
                </p:ext>
              </p:extLst>
            </p:nvPr>
          </p:nvGraphicFramePr>
          <p:xfrm>
            <a:off x="6562387" y="929247"/>
            <a:ext cx="352425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7" name="Visio" r:id="rId12" imgW="619041" imgH="1058423" progId="">
                    <p:embed/>
                  </p:oleObj>
                </mc:Choice>
                <mc:Fallback>
                  <p:oleObj name="Visio" r:id="rId12" imgW="619041" imgH="105842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2387" y="929247"/>
                          <a:ext cx="352425" cy="523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" name="Object 1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3190269"/>
                </p:ext>
              </p:extLst>
            </p:nvPr>
          </p:nvGraphicFramePr>
          <p:xfrm>
            <a:off x="6421100" y="1048310"/>
            <a:ext cx="352425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8" name="Visio" r:id="rId13" imgW="619041" imgH="1058423" progId="">
                    <p:embed/>
                  </p:oleObj>
                </mc:Choice>
                <mc:Fallback>
                  <p:oleObj name="Visio" r:id="rId13" imgW="619041" imgH="105842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1100" y="1048310"/>
                          <a:ext cx="352425" cy="523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4" name="TextBox 133"/>
          <p:cNvSpPr txBox="1"/>
          <p:nvPr/>
        </p:nvSpPr>
        <p:spPr>
          <a:xfrm>
            <a:off x="3785774" y="1331829"/>
            <a:ext cx="114071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Translators/ </a:t>
            </a:r>
            <a:r>
              <a:rPr lang="en-GB" sz="1100" dirty="0" err="1" smtClean="0"/>
              <a:t>Posteditors</a:t>
            </a:r>
            <a:endParaRPr lang="en-GB" sz="1100" dirty="0"/>
          </a:p>
        </p:txBody>
      </p:sp>
      <p:sp>
        <p:nvSpPr>
          <p:cNvPr id="135" name="TextBox 134"/>
          <p:cNvSpPr txBox="1"/>
          <p:nvPr/>
        </p:nvSpPr>
        <p:spPr>
          <a:xfrm>
            <a:off x="4833958" y="1346144"/>
            <a:ext cx="114071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Translation Reviewers</a:t>
            </a:r>
            <a:endParaRPr lang="en-GB" sz="1100" dirty="0"/>
          </a:p>
        </p:txBody>
      </p:sp>
      <p:sp>
        <p:nvSpPr>
          <p:cNvPr id="136" name="TextBox 135"/>
          <p:cNvSpPr txBox="1"/>
          <p:nvPr/>
        </p:nvSpPr>
        <p:spPr>
          <a:xfrm>
            <a:off x="6321082" y="1324605"/>
            <a:ext cx="114071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Terminologist</a:t>
            </a:r>
            <a:endParaRPr lang="en-GB" sz="1100" dirty="0"/>
          </a:p>
        </p:txBody>
      </p:sp>
      <p:sp>
        <p:nvSpPr>
          <p:cNvPr id="137" name="Oval 136"/>
          <p:cNvSpPr/>
          <p:nvPr/>
        </p:nvSpPr>
        <p:spPr>
          <a:xfrm>
            <a:off x="661875" y="4963746"/>
            <a:ext cx="871080" cy="288032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Source doc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683247" y="6243733"/>
            <a:ext cx="871080" cy="288032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Target doc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769581" y="4947589"/>
            <a:ext cx="871080" cy="288032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Source </a:t>
            </a:r>
            <a:r>
              <a:rPr lang="en-GB" sz="1000" dirty="0" err="1" smtClean="0">
                <a:solidFill>
                  <a:schemeClr val="tx2"/>
                </a:solidFill>
              </a:rPr>
              <a:t>seg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2603473" y="5019597"/>
            <a:ext cx="871080" cy="288032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Source </a:t>
            </a:r>
            <a:r>
              <a:rPr lang="en-GB" sz="1000" dirty="0" err="1" smtClean="0">
                <a:solidFill>
                  <a:schemeClr val="tx2"/>
                </a:solidFill>
              </a:rPr>
              <a:t>seg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2464781" y="5107762"/>
            <a:ext cx="871080" cy="288032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Source </a:t>
            </a:r>
            <a:r>
              <a:rPr lang="en-GB" sz="1000" dirty="0" err="1" smtClean="0">
                <a:solidFill>
                  <a:schemeClr val="tx2"/>
                </a:solidFill>
              </a:rPr>
              <a:t>seg</a:t>
            </a:r>
            <a:endParaRPr lang="en-GB" sz="1000" dirty="0">
              <a:solidFill>
                <a:schemeClr val="tx2"/>
              </a:solidFill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4357373" y="5527467"/>
            <a:ext cx="1197618" cy="440576"/>
            <a:chOff x="4356133" y="5877272"/>
            <a:chExt cx="1197618" cy="440576"/>
          </a:xfrm>
        </p:grpSpPr>
        <p:sp>
          <p:nvSpPr>
            <p:cNvPr id="140" name="Oval 139"/>
            <p:cNvSpPr/>
            <p:nvPr/>
          </p:nvSpPr>
          <p:spPr>
            <a:xfrm>
              <a:off x="4682671" y="5877272"/>
              <a:ext cx="871080" cy="28803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tx2"/>
                  </a:solidFill>
                </a:rPr>
                <a:t>Target </a:t>
              </a:r>
              <a:r>
                <a:rPr lang="en-GB" sz="1000" dirty="0" err="1" smtClean="0">
                  <a:solidFill>
                    <a:schemeClr val="tx2"/>
                  </a:solidFill>
                </a:rPr>
                <a:t>seg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4499992" y="5949280"/>
              <a:ext cx="871080" cy="28803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tx2"/>
                  </a:solidFill>
                </a:rPr>
                <a:t>Target </a:t>
              </a:r>
              <a:r>
                <a:rPr lang="en-GB" sz="1000" dirty="0" err="1" smtClean="0">
                  <a:solidFill>
                    <a:schemeClr val="tx2"/>
                  </a:solidFill>
                </a:rPr>
                <a:t>seg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4356133" y="6029816"/>
              <a:ext cx="871080" cy="28803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tx2"/>
                  </a:solidFill>
                </a:rPr>
                <a:t>Target </a:t>
              </a:r>
              <a:r>
                <a:rPr lang="en-GB" sz="1000" dirty="0" err="1" smtClean="0">
                  <a:solidFill>
                    <a:schemeClr val="tx2"/>
                  </a:solidFill>
                </a:rPr>
                <a:t>seg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875150" y="4953176"/>
            <a:ext cx="1022976" cy="426461"/>
            <a:chOff x="7875150" y="5090771"/>
            <a:chExt cx="1022976" cy="426461"/>
          </a:xfrm>
        </p:grpSpPr>
        <p:sp>
          <p:nvSpPr>
            <p:cNvPr id="147" name="Oval 146"/>
            <p:cNvSpPr/>
            <p:nvPr/>
          </p:nvSpPr>
          <p:spPr>
            <a:xfrm>
              <a:off x="8027046" y="5090771"/>
              <a:ext cx="871080" cy="28803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tx2"/>
                  </a:solidFill>
                </a:rPr>
                <a:t> bi-text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7967653" y="5143822"/>
              <a:ext cx="871080" cy="28803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tx2"/>
                  </a:solidFill>
                </a:rPr>
                <a:t> bi-text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7875150" y="5229200"/>
              <a:ext cx="871080" cy="28803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tx2"/>
                  </a:solidFill>
                </a:rPr>
                <a:t> bi-text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7875654" y="5811685"/>
            <a:ext cx="1022976" cy="426461"/>
            <a:chOff x="7875150" y="5090771"/>
            <a:chExt cx="1022976" cy="426461"/>
          </a:xfrm>
        </p:grpSpPr>
        <p:sp>
          <p:nvSpPr>
            <p:cNvPr id="152" name="Oval 151"/>
            <p:cNvSpPr/>
            <p:nvPr/>
          </p:nvSpPr>
          <p:spPr>
            <a:xfrm>
              <a:off x="8027046" y="5090771"/>
              <a:ext cx="871080" cy="28803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tx2"/>
                  </a:solidFill>
                </a:rPr>
                <a:t> bi-text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7967653" y="5143822"/>
              <a:ext cx="871080" cy="28803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tx2"/>
                  </a:solidFill>
                </a:rPr>
                <a:t> bi-text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7875150" y="5229200"/>
              <a:ext cx="871080" cy="28803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tx2"/>
                  </a:solidFill>
                </a:rPr>
                <a:t>ML terms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156" name="Straight Arrow Connector 155"/>
          <p:cNvCxnSpPr>
            <a:stCxn id="141" idx="2"/>
          </p:cNvCxnSpPr>
          <p:nvPr/>
        </p:nvCxnSpPr>
        <p:spPr>
          <a:xfrm flipH="1" flipV="1">
            <a:off x="1532955" y="5150243"/>
            <a:ext cx="931826" cy="101535"/>
          </a:xfrm>
          <a:prstGeom prst="straightConnector1">
            <a:avLst/>
          </a:prstGeom>
          <a:ln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139" idx="0"/>
            <a:endCxn id="137" idx="4"/>
          </p:cNvCxnSpPr>
          <p:nvPr/>
        </p:nvCxnSpPr>
        <p:spPr>
          <a:xfrm flipH="1" flipV="1">
            <a:off x="1097415" y="5251778"/>
            <a:ext cx="21372" cy="991955"/>
          </a:xfrm>
          <a:prstGeom prst="straightConnector1">
            <a:avLst/>
          </a:prstGeom>
          <a:ln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145" idx="2"/>
            <a:endCxn id="141" idx="5"/>
          </p:cNvCxnSpPr>
          <p:nvPr/>
        </p:nvCxnSpPr>
        <p:spPr>
          <a:xfrm flipH="1" flipV="1">
            <a:off x="3208294" y="5353613"/>
            <a:ext cx="1149079" cy="470414"/>
          </a:xfrm>
          <a:prstGeom prst="straightConnector1">
            <a:avLst/>
          </a:prstGeom>
          <a:ln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139" idx="6"/>
            <a:endCxn id="145" idx="2"/>
          </p:cNvCxnSpPr>
          <p:nvPr/>
        </p:nvCxnSpPr>
        <p:spPr>
          <a:xfrm flipV="1">
            <a:off x="1554327" y="5824027"/>
            <a:ext cx="2803046" cy="563722"/>
          </a:xfrm>
          <a:prstGeom prst="straightConnector1">
            <a:avLst/>
          </a:prstGeom>
          <a:ln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val 165"/>
          <p:cNvSpPr/>
          <p:nvPr/>
        </p:nvSpPr>
        <p:spPr>
          <a:xfrm>
            <a:off x="4490952" y="5020251"/>
            <a:ext cx="871080" cy="288032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Project TM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6269947" y="5379637"/>
            <a:ext cx="1077619" cy="37341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Project term base</a:t>
            </a:r>
            <a:endParaRPr lang="en-GB" sz="1000" dirty="0">
              <a:solidFill>
                <a:schemeClr val="tx2"/>
              </a:solidFill>
            </a:endParaRPr>
          </a:p>
        </p:txBody>
      </p:sp>
      <p:grpSp>
        <p:nvGrpSpPr>
          <p:cNvPr id="174" name="Group 173"/>
          <p:cNvGrpSpPr/>
          <p:nvPr/>
        </p:nvGrpSpPr>
        <p:grpSpPr>
          <a:xfrm>
            <a:off x="4277201" y="6128103"/>
            <a:ext cx="1327591" cy="440432"/>
            <a:chOff x="3995936" y="6396027"/>
            <a:chExt cx="1327591" cy="440432"/>
          </a:xfrm>
        </p:grpSpPr>
        <p:sp>
          <p:nvSpPr>
            <p:cNvPr id="171" name="Oval 170"/>
            <p:cNvSpPr/>
            <p:nvPr/>
          </p:nvSpPr>
          <p:spPr>
            <a:xfrm>
              <a:off x="4322603" y="6396027"/>
              <a:ext cx="1000924" cy="28803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>
                  <a:solidFill>
                    <a:schemeClr val="tx2"/>
                  </a:solidFill>
                </a:rPr>
                <a:t>QA meta-data</a:t>
              </a:r>
              <a:endParaRPr lang="en-GB" sz="900" dirty="0">
                <a:solidFill>
                  <a:schemeClr val="tx2"/>
                </a:solidFill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4183449" y="6453336"/>
              <a:ext cx="1000924" cy="28803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>
                  <a:solidFill>
                    <a:schemeClr val="tx2"/>
                  </a:solidFill>
                </a:rPr>
                <a:t>QA meta-data</a:t>
              </a:r>
              <a:endParaRPr lang="en-GB" sz="900" dirty="0">
                <a:solidFill>
                  <a:schemeClr val="tx2"/>
                </a:solidFill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3995936" y="6548427"/>
              <a:ext cx="1000924" cy="28803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>
                  <a:solidFill>
                    <a:schemeClr val="tx2"/>
                  </a:solidFill>
                </a:rPr>
                <a:t>QA meta-data</a:t>
              </a:r>
              <a:endParaRPr lang="en-GB" sz="900" dirty="0">
                <a:solidFill>
                  <a:schemeClr val="tx2"/>
                </a:solidFill>
              </a:endParaRPr>
            </a:p>
          </p:txBody>
        </p:sp>
      </p:grpSp>
      <p:cxnSp>
        <p:nvCxnSpPr>
          <p:cNvPr id="175" name="Straight Arrow Connector 174"/>
          <p:cNvCxnSpPr>
            <a:stCxn id="173" idx="0"/>
            <a:endCxn id="145" idx="4"/>
          </p:cNvCxnSpPr>
          <p:nvPr/>
        </p:nvCxnSpPr>
        <p:spPr>
          <a:xfrm flipV="1">
            <a:off x="4777663" y="5968043"/>
            <a:ext cx="15250" cy="312460"/>
          </a:xfrm>
          <a:prstGeom prst="straightConnector1">
            <a:avLst/>
          </a:prstGeom>
          <a:ln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167" idx="6"/>
            <a:endCxn id="154" idx="2"/>
          </p:cNvCxnSpPr>
          <p:nvPr/>
        </p:nvCxnSpPr>
        <p:spPr>
          <a:xfrm>
            <a:off x="7347566" y="5566342"/>
            <a:ext cx="528088" cy="527788"/>
          </a:xfrm>
          <a:prstGeom prst="straightConnector1">
            <a:avLst/>
          </a:prstGeom>
          <a:ln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stCxn id="145" idx="0"/>
            <a:endCxn id="166" idx="4"/>
          </p:cNvCxnSpPr>
          <p:nvPr/>
        </p:nvCxnSpPr>
        <p:spPr>
          <a:xfrm flipV="1">
            <a:off x="4792913" y="5308283"/>
            <a:ext cx="133579" cy="371728"/>
          </a:xfrm>
          <a:prstGeom prst="straightConnector1">
            <a:avLst/>
          </a:prstGeom>
          <a:ln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endCxn id="173" idx="2"/>
          </p:cNvCxnSpPr>
          <p:nvPr/>
        </p:nvCxnSpPr>
        <p:spPr>
          <a:xfrm>
            <a:off x="1554327" y="6387749"/>
            <a:ext cx="2722874" cy="36770"/>
          </a:xfrm>
          <a:prstGeom prst="straightConnector1">
            <a:avLst/>
          </a:prstGeom>
          <a:ln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>
            <a:stCxn id="166" idx="6"/>
          </p:cNvCxnSpPr>
          <p:nvPr/>
        </p:nvCxnSpPr>
        <p:spPr>
          <a:xfrm>
            <a:off x="5362032" y="5164267"/>
            <a:ext cx="2513118" cy="71354"/>
          </a:xfrm>
          <a:prstGeom prst="straightConnector1">
            <a:avLst/>
          </a:prstGeom>
          <a:ln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44" idx="5"/>
            <a:endCxn id="167" idx="3"/>
          </p:cNvCxnSpPr>
          <p:nvPr/>
        </p:nvCxnSpPr>
        <p:spPr>
          <a:xfrm flipV="1">
            <a:off x="5244745" y="5698362"/>
            <a:ext cx="1183016" cy="146964"/>
          </a:xfrm>
          <a:prstGeom prst="straightConnector1">
            <a:avLst/>
          </a:prstGeom>
          <a:ln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stCxn id="166" idx="5"/>
            <a:endCxn id="167" idx="1"/>
          </p:cNvCxnSpPr>
          <p:nvPr/>
        </p:nvCxnSpPr>
        <p:spPr>
          <a:xfrm>
            <a:off x="5234465" y="5266102"/>
            <a:ext cx="1193296" cy="168220"/>
          </a:xfrm>
          <a:prstGeom prst="straightConnector1">
            <a:avLst/>
          </a:prstGeom>
          <a:ln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Up-Down Arrow 204"/>
          <p:cNvSpPr/>
          <p:nvPr/>
        </p:nvSpPr>
        <p:spPr>
          <a:xfrm>
            <a:off x="911900" y="2743775"/>
            <a:ext cx="259541" cy="1106828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Up-Down Arrow 206"/>
          <p:cNvSpPr/>
          <p:nvPr/>
        </p:nvSpPr>
        <p:spPr>
          <a:xfrm>
            <a:off x="2915764" y="2848502"/>
            <a:ext cx="237834" cy="974629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Up-Down Arrow 207"/>
          <p:cNvSpPr/>
          <p:nvPr/>
        </p:nvSpPr>
        <p:spPr>
          <a:xfrm>
            <a:off x="4817490" y="3509637"/>
            <a:ext cx="259541" cy="322102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Up-Down Arrow 208"/>
          <p:cNvSpPr/>
          <p:nvPr/>
        </p:nvSpPr>
        <p:spPr>
          <a:xfrm>
            <a:off x="6750466" y="3507429"/>
            <a:ext cx="259541" cy="322102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94938" y="2572486"/>
            <a:ext cx="6078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100" dirty="0" smtClean="0"/>
              <a:t>XLIFF </a:t>
            </a:r>
          </a:p>
          <a:p>
            <a:pPr algn="ctr"/>
            <a:r>
              <a:rPr lang="en-GB" sz="1100" dirty="0" smtClean="0"/>
              <a:t>+ITS</a:t>
            </a:r>
            <a:endParaRPr lang="en-IE" sz="1100" dirty="0"/>
          </a:p>
        </p:txBody>
      </p:sp>
      <p:sp>
        <p:nvSpPr>
          <p:cNvPr id="102" name="Rectangle 101"/>
          <p:cNvSpPr/>
          <p:nvPr/>
        </p:nvSpPr>
        <p:spPr>
          <a:xfrm>
            <a:off x="3642712" y="2575156"/>
            <a:ext cx="6078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100" dirty="0" smtClean="0"/>
              <a:t>XLIFF </a:t>
            </a:r>
          </a:p>
          <a:p>
            <a:pPr algn="ctr"/>
            <a:r>
              <a:rPr lang="en-GB" sz="1100" dirty="0" smtClean="0"/>
              <a:t>+ITS</a:t>
            </a:r>
            <a:endParaRPr lang="en-IE" sz="1100" dirty="0"/>
          </a:p>
        </p:txBody>
      </p:sp>
      <p:sp>
        <p:nvSpPr>
          <p:cNvPr id="103" name="Rectangle 102"/>
          <p:cNvSpPr/>
          <p:nvPr/>
        </p:nvSpPr>
        <p:spPr>
          <a:xfrm>
            <a:off x="5662088" y="2533423"/>
            <a:ext cx="6078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100" dirty="0" smtClean="0"/>
              <a:t>XLIFF </a:t>
            </a:r>
          </a:p>
          <a:p>
            <a:pPr algn="ctr"/>
            <a:r>
              <a:rPr lang="en-GB" sz="1100" dirty="0" smtClean="0"/>
              <a:t>+ITS</a:t>
            </a:r>
            <a:endParaRPr lang="en-IE" sz="1100" dirty="0"/>
          </a:p>
        </p:txBody>
      </p:sp>
    </p:spTree>
    <p:extLst>
      <p:ext uri="{BB962C8B-B14F-4D97-AF65-F5344CB8AC3E}">
        <p14:creationId xmlns:p14="http://schemas.microsoft.com/office/powerpoint/2010/main" val="40318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Benefits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10" y="1287081"/>
            <a:ext cx="8049490" cy="4839081"/>
          </a:xfrm>
        </p:spPr>
        <p:txBody>
          <a:bodyPr/>
          <a:lstStyle/>
          <a:p>
            <a:r>
              <a:rPr lang="en-IE" sz="2800" dirty="0" smtClean="0"/>
              <a:t>Language Resource Publishers can </a:t>
            </a:r>
            <a:r>
              <a:rPr lang="en-IE" sz="2800" u="sng" dirty="0" smtClean="0"/>
              <a:t>audit links </a:t>
            </a:r>
            <a:r>
              <a:rPr lang="en-IE" sz="2800" dirty="0" smtClean="0"/>
              <a:t>to and use of resources</a:t>
            </a:r>
            <a:r>
              <a:rPr lang="en-IE" sz="2800" dirty="0" smtClean="0"/>
              <a:t> </a:t>
            </a:r>
            <a:r>
              <a:rPr lang="en-IE" sz="2800" dirty="0" smtClean="0"/>
              <a:t>&amp; </a:t>
            </a:r>
            <a:r>
              <a:rPr lang="en-IE" sz="2800" u="sng" dirty="0" smtClean="0"/>
              <a:t>track </a:t>
            </a:r>
            <a:r>
              <a:rPr lang="en-IE" sz="2800" u="sng" dirty="0" smtClean="0"/>
              <a:t>ROI</a:t>
            </a:r>
            <a:endParaRPr lang="en-IE" sz="2800" u="sng" dirty="0" smtClean="0"/>
          </a:p>
          <a:p>
            <a:r>
              <a:rPr lang="en-IE" sz="2800" dirty="0" smtClean="0"/>
              <a:t>Tool Vendors and Integrators </a:t>
            </a:r>
            <a:r>
              <a:rPr lang="en-IE" sz="2800" u="sng" dirty="0" smtClean="0"/>
              <a:t>expand markets </a:t>
            </a:r>
            <a:r>
              <a:rPr lang="en-IE" sz="2800" dirty="0" smtClean="0"/>
              <a:t>with more open asset management offerings</a:t>
            </a:r>
          </a:p>
          <a:p>
            <a:r>
              <a:rPr lang="en-IE" sz="2800" dirty="0" smtClean="0"/>
              <a:t>SME LSPs gain </a:t>
            </a:r>
            <a:r>
              <a:rPr lang="en-IE" sz="2800" u="sng" dirty="0" smtClean="0"/>
              <a:t>resource sharing and pooling </a:t>
            </a:r>
            <a:r>
              <a:rPr lang="en-IE" sz="2800" dirty="0" smtClean="0"/>
              <a:t>opportunities that avoid lock-in</a:t>
            </a:r>
          </a:p>
          <a:p>
            <a:r>
              <a:rPr lang="en-IE" sz="2800" dirty="0" smtClean="0"/>
              <a:t>LSPs and clients can use Active </a:t>
            </a:r>
            <a:r>
              <a:rPr lang="en-IE" sz="2800" dirty="0" err="1"/>
              <a:t>C</a:t>
            </a:r>
            <a:r>
              <a:rPr lang="en-IE" sz="2800" dirty="0" err="1" smtClean="0"/>
              <a:t>uration</a:t>
            </a:r>
            <a:r>
              <a:rPr lang="en-IE" sz="2800" dirty="0" smtClean="0"/>
              <a:t> to quickly </a:t>
            </a:r>
            <a:r>
              <a:rPr lang="en-IE" sz="2800" u="sng" dirty="0" smtClean="0"/>
              <a:t>train domain specific </a:t>
            </a:r>
            <a:r>
              <a:rPr lang="en-IE" sz="2800" dirty="0" smtClean="0"/>
              <a:t>SMT and text analytics components </a:t>
            </a:r>
          </a:p>
          <a:p>
            <a:pPr marL="0" indent="0">
              <a:buNone/>
            </a:pPr>
            <a:r>
              <a:rPr lang="en-IE" sz="2800" dirty="0" smtClean="0"/>
              <a:t> 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9643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Seeking Collaborators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982" y="1287081"/>
            <a:ext cx="7827817" cy="4839081"/>
          </a:xfrm>
        </p:spPr>
        <p:txBody>
          <a:bodyPr/>
          <a:lstStyle/>
          <a:p>
            <a:r>
              <a:rPr lang="en-IE" sz="2800" dirty="0" smtClean="0"/>
              <a:t>Seeking further collaborators:</a:t>
            </a:r>
          </a:p>
          <a:p>
            <a:pPr lvl="1"/>
            <a:r>
              <a:rPr lang="en-IE" sz="2400" dirty="0" smtClean="0">
                <a:solidFill>
                  <a:schemeClr val="tx1"/>
                </a:solidFill>
              </a:rPr>
              <a:t>Public bodies looking for more value-add from publishing language resources </a:t>
            </a:r>
          </a:p>
          <a:p>
            <a:pPr lvl="1"/>
            <a:r>
              <a:rPr lang="en-IE" sz="2400" dirty="0" smtClean="0">
                <a:solidFill>
                  <a:schemeClr val="tx1"/>
                </a:solidFill>
              </a:rPr>
              <a:t>Integrating with open source Machine Translation and Text Analysis platforms</a:t>
            </a:r>
          </a:p>
          <a:p>
            <a:pPr lvl="1"/>
            <a:r>
              <a:rPr lang="en-IE" sz="2400" dirty="0" smtClean="0">
                <a:solidFill>
                  <a:schemeClr val="tx1"/>
                </a:solidFill>
              </a:rPr>
              <a:t>Standards and best practice in publishing  language resources </a:t>
            </a:r>
            <a:r>
              <a:rPr lang="en-IE" sz="2400" dirty="0">
                <a:solidFill>
                  <a:schemeClr val="tx1"/>
                </a:solidFill>
              </a:rPr>
              <a:t>as linked </a:t>
            </a:r>
            <a:r>
              <a:rPr lang="en-IE" sz="2400" dirty="0" smtClean="0">
                <a:solidFill>
                  <a:schemeClr val="tx1"/>
                </a:solidFill>
              </a:rPr>
              <a:t>data</a:t>
            </a:r>
          </a:p>
          <a:p>
            <a:pPr lvl="1"/>
            <a:r>
              <a:rPr lang="en-IE" sz="2400" dirty="0" smtClean="0">
                <a:solidFill>
                  <a:schemeClr val="tx1"/>
                </a:solidFill>
              </a:rPr>
              <a:t>Localisation clients or crowd-source communities interested in acting as trial users</a:t>
            </a:r>
            <a:endParaRPr lang="en-IE" sz="2400" dirty="0">
              <a:solidFill>
                <a:schemeClr val="tx1"/>
              </a:solidFill>
            </a:endParaRPr>
          </a:p>
          <a:p>
            <a:r>
              <a:rPr lang="en-IE" sz="2800" dirty="0" smtClean="0"/>
              <a:t>Contact: </a:t>
            </a:r>
            <a:r>
              <a:rPr lang="en-IE" sz="2800" dirty="0" smtClean="0">
                <a:hlinkClick r:id="rId2"/>
              </a:rPr>
              <a:t>dave.lewis@cs.tcd.ie</a:t>
            </a:r>
            <a:endParaRPr lang="en-IE" sz="2800" dirty="0" smtClean="0"/>
          </a:p>
          <a:p>
            <a:r>
              <a:rPr lang="en-IE" sz="2800" dirty="0" smtClean="0">
                <a:hlinkClick r:id="rId3"/>
              </a:rPr>
              <a:t>http://www.falcon-project.eu</a:t>
            </a:r>
            <a:endParaRPr lang="en-IE" sz="2800" dirty="0" smtClean="0"/>
          </a:p>
          <a:p>
            <a:endParaRPr lang="en-IE" sz="2800" dirty="0" smtClean="0"/>
          </a:p>
          <a:p>
            <a:endParaRPr lang="en-IE" sz="2800" dirty="0"/>
          </a:p>
          <a:p>
            <a:pPr marL="0" indent="0">
              <a:buNone/>
            </a:pP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68708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NGL ">
      <a:dk1>
        <a:srgbClr val="003558"/>
      </a:dk1>
      <a:lt1>
        <a:sysClr val="window" lastClr="FFFFFF"/>
      </a:lt1>
      <a:dk2>
        <a:srgbClr val="000000"/>
      </a:dk2>
      <a:lt2>
        <a:srgbClr val="FFF6D0"/>
      </a:lt2>
      <a:accent1>
        <a:srgbClr val="6D005E"/>
      </a:accent1>
      <a:accent2>
        <a:srgbClr val="00A28C"/>
      </a:accent2>
      <a:accent3>
        <a:srgbClr val="CFDA20"/>
      </a:accent3>
      <a:accent4>
        <a:srgbClr val="FFD600"/>
      </a:accent4>
      <a:accent5>
        <a:srgbClr val="EC6915"/>
      </a:accent5>
      <a:accent6>
        <a:srgbClr val="E00045"/>
      </a:accent6>
      <a:hlink>
        <a:srgbClr val="E00045"/>
      </a:hlink>
      <a:folHlink>
        <a:srgbClr val="6D005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</TotalTime>
  <Words>517</Words>
  <Application>Microsoft Office PowerPoint</Application>
  <PresentationFormat>On-screen Show (4:3)</PresentationFormat>
  <Paragraphs>132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Visio</vt:lpstr>
      <vt:lpstr>Building the  Localization Web</vt:lpstr>
      <vt:lpstr>Localization, Data and the Web</vt:lpstr>
      <vt:lpstr>The Localization Web</vt:lpstr>
      <vt:lpstr>Consortium</vt:lpstr>
      <vt:lpstr>Approach</vt:lpstr>
      <vt:lpstr>Provenance-Oriented Web Data</vt:lpstr>
      <vt:lpstr>PowerPoint Presentation</vt:lpstr>
      <vt:lpstr>Benefits</vt:lpstr>
      <vt:lpstr>Seeking Collaborators</vt:lpstr>
      <vt:lpstr>LIDER and FALCON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Pre-Installed User</dc:creator>
  <cp:lastModifiedBy>dlewis</cp:lastModifiedBy>
  <cp:revision>37</cp:revision>
  <dcterms:created xsi:type="dcterms:W3CDTF">2013-10-10T08:56:50Z</dcterms:created>
  <dcterms:modified xsi:type="dcterms:W3CDTF">2013-11-26T10:22:21Z</dcterms:modified>
</cp:coreProperties>
</file>