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CD390-D13D-451C-9644-1329142737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48EF15-9BAF-4CA2-A04B-E00D631605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F548C7-4207-4023-A499-99D570246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34829-5E67-41E7-B9C5-ACDB9CC33681}" type="datetimeFigureOut">
              <a:rPr lang="en-GB" smtClean="0"/>
              <a:t>03/03/2019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9853ED-62EA-49FB-BFBF-41AC27621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4A7B91-E8AA-4961-A83B-918A40A1A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9B6B0-6980-4F71-9EAD-F46F7CE333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2358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ABDBD-4214-4937-9FEC-A4AC842DB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ADB4EC-C7A9-4634-B742-330D004EB6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29B1E8-8460-40BD-BCA4-FA85C4514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34829-5E67-41E7-B9C5-ACDB9CC33681}" type="datetimeFigureOut">
              <a:rPr lang="en-GB" smtClean="0"/>
              <a:t>03/03/2019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660298-BE3F-4FDF-8371-CB871F4E8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85EB90-4A92-4F96-B0D3-391845074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9B6B0-6980-4F71-9EAD-F46F7CE333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9999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C35C23-FCAE-4676-8987-A7D63FA1F8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2B6E86-3374-4571-9F2A-DB66DC718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4BEF52-EB8C-4D39-8912-50B57521D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34829-5E67-41E7-B9C5-ACDB9CC33681}" type="datetimeFigureOut">
              <a:rPr lang="en-GB" smtClean="0"/>
              <a:t>03/03/2019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F1EE5E-20F6-4B04-9157-927925EF7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082E38-536F-4557-A0DA-21760AC43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9B6B0-6980-4F71-9EAD-F46F7CE333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6979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6B4D1-564A-40A4-AA6D-2F68C3004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BF0FA1-94EC-4F96-88A5-E265070EC2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B2D4E6-D7C2-4DB0-9F25-AC16A4C6E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34829-5E67-41E7-B9C5-ACDB9CC33681}" type="datetimeFigureOut">
              <a:rPr lang="en-GB" smtClean="0"/>
              <a:t>03/03/2019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95CF2C-6A79-4852-A91C-975348976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876D4C-1799-477A-9DB2-0CA18B322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9B6B0-6980-4F71-9EAD-F46F7CE333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2839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D7F10-87D4-4726-9E56-98134F530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F6102F-FEBE-4DA9-B39E-B6C751A087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B202D0-A978-48CF-9A79-2643BB55B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34829-5E67-41E7-B9C5-ACDB9CC33681}" type="datetimeFigureOut">
              <a:rPr lang="en-GB" smtClean="0"/>
              <a:t>03/03/2019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BAD71D-854B-4DDC-A700-6561DBA62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126ADD-79BB-423F-875F-86596DDBD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9B6B0-6980-4F71-9EAD-F46F7CE333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191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072E4-F97E-4889-BDE0-2B1A3F862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B6E476-E0ED-4AAF-B3AC-3846B6A7C5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E0B2F3-8C66-4C81-B13B-6EFB2B5B45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FEF3A9-066A-48BF-8483-8DE668759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34829-5E67-41E7-B9C5-ACDB9CC33681}" type="datetimeFigureOut">
              <a:rPr lang="en-GB" smtClean="0"/>
              <a:t>03/03/2019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DF8B5E-0C03-46B4-BA03-2CADDB713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095035-A4C2-4C00-842B-089DDD9C6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9B6B0-6980-4F71-9EAD-F46F7CE333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8231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BD175-CB3C-4D0D-8318-BF6D96251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66D3A3-B593-411C-A9B0-D26B5271C7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5DFEC7-61C9-460D-ACC6-30559F86CD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E7542A-D054-40B7-8EEC-CBC9BEE1AE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A81E07-332F-4437-8BF9-0F05AF24DB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DF4A67D-1B3D-43CF-8E4B-D1E615CA2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34829-5E67-41E7-B9C5-ACDB9CC33681}" type="datetimeFigureOut">
              <a:rPr lang="en-GB" smtClean="0"/>
              <a:t>03/03/2019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C0F985-B0C6-4954-8408-F0F78EA9A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1633FE-78FA-4185-B593-72F6012B0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9B6B0-6980-4F71-9EAD-F46F7CE333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7581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5EBAF-318A-4E29-B911-FF1A56940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0281F1-0E10-4806-8611-673C212F7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34829-5E67-41E7-B9C5-ACDB9CC33681}" type="datetimeFigureOut">
              <a:rPr lang="en-GB" smtClean="0"/>
              <a:t>03/03/2019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EB0EE5-956E-4E52-812D-3871012F2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6D3BAD-D13F-49AB-A581-018071652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9B6B0-6980-4F71-9EAD-F46F7CE333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2857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BA4579-0554-4628-A873-9415C07CB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34829-5E67-41E7-B9C5-ACDB9CC33681}" type="datetimeFigureOut">
              <a:rPr lang="en-GB" smtClean="0"/>
              <a:t>03/03/2019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ADD51B-EF13-4C62-AAB4-73E6995F2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A791A4-ED24-4C9E-A33B-CB90C5623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9B6B0-6980-4F71-9EAD-F46F7CE333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6027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16E51-238B-45CC-95B6-72B79D2F3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1C7FB2-2D88-464D-A1D5-C48452D914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C0A30E-E30A-47CD-8F5E-C7E59281D1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F091FF-EEAE-4DAE-8774-3EC57BE39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34829-5E67-41E7-B9C5-ACDB9CC33681}" type="datetimeFigureOut">
              <a:rPr lang="en-GB" smtClean="0"/>
              <a:t>03/03/2019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48402F-FBAC-4082-833F-D4285FE07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4519C8-986B-406D-9493-ECC139944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9B6B0-6980-4F71-9EAD-F46F7CE333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1635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72697-D073-46A2-BE32-4BF2BADCD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CAA664-9B0B-4146-90A7-BE6AC374C5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D82FFC-DBD2-4EDA-B91C-C5D1A5DA73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F64570-0625-499C-9F38-E309A871A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34829-5E67-41E7-B9C5-ACDB9CC33681}" type="datetimeFigureOut">
              <a:rPr lang="en-GB" smtClean="0"/>
              <a:t>03/03/2019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6CB390-39D8-4B11-8352-230B0B031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C192FE-D705-4E46-A979-8BF77DA14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9B6B0-6980-4F71-9EAD-F46F7CE333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8839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F68AE5-CE7C-49A7-88D4-B5D167972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4A2678-22B1-43A8-879D-F66EF71E50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C2387B-4B67-43EB-B714-5681B38091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834829-5E67-41E7-B9C5-ACDB9CC33681}" type="datetimeFigureOut">
              <a:rPr lang="en-GB" smtClean="0"/>
              <a:t>03/03/2019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69494E-9C34-4FF6-96F3-A5F36304BC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6F91C-FC00-4476-AAEB-9E0A7FD52C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9B6B0-6980-4F71-9EAD-F46F7CE333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221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tm@wappier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D244F-D409-450E-A77C-55A81FB667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Standardized local property graph models across browsers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DABC95-6772-489F-8A35-F4CC56863B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Strengthen graph data application development model for decentralized applications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0F186CFA-FCEF-48A4-BF09-2FF73557EDFB}"/>
              </a:ext>
            </a:extLst>
          </p:cNvPr>
          <p:cNvSpPr txBox="1">
            <a:spLocks/>
          </p:cNvSpPr>
          <p:nvPr/>
        </p:nvSpPr>
        <p:spPr>
          <a:xfrm>
            <a:off x="721360" y="5501640"/>
            <a:ext cx="10281920" cy="89916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2000" b="1" i="1" dirty="0" err="1"/>
              <a:t>Dr.</a:t>
            </a:r>
            <a:r>
              <a:rPr lang="en-GB" sz="2000" b="1" i="1" dirty="0"/>
              <a:t> Theodoros Michalareas/wappier.com  - </a:t>
            </a:r>
            <a:r>
              <a:rPr lang="en-GB" sz="2000" b="1" i="1" dirty="0">
                <a:hlinkClick r:id="rId2"/>
              </a:rPr>
              <a:t>tm@wappier.com</a:t>
            </a:r>
            <a:r>
              <a:rPr lang="en-GB" sz="2000" b="1" i="1" dirty="0"/>
              <a:t> </a:t>
            </a:r>
          </a:p>
          <a:p>
            <a:pPr algn="l"/>
            <a:r>
              <a:rPr lang="en-GB" sz="2000" b="1" i="1" dirty="0"/>
              <a:t>W3C workshop on web standardization for Graph Data</a:t>
            </a:r>
          </a:p>
          <a:p>
            <a:pPr algn="l"/>
            <a:r>
              <a:rPr lang="en-GB" sz="2000" b="1" i="1" dirty="0"/>
              <a:t>Berlin, March 2019</a:t>
            </a:r>
          </a:p>
        </p:txBody>
      </p:sp>
    </p:spTree>
    <p:extLst>
      <p:ext uri="{BB962C8B-B14F-4D97-AF65-F5344CB8AC3E}">
        <p14:creationId xmlns:p14="http://schemas.microsoft.com/office/powerpoint/2010/main" val="1557783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D0344-CD41-4528-8CDB-5E90EF127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/>
              <a:t>Standardized Graph models &amp; </a:t>
            </a:r>
            <a:r>
              <a:rPr lang="en-GB" sz="4000" b="1" dirty="0" err="1"/>
              <a:t>d.apps</a:t>
            </a:r>
            <a:endParaRPr lang="en-GB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4B4070-5090-4F57-9F65-F8076D621C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A lot of work on centralized graph databases schemas inter-operability and vocabularies </a:t>
            </a:r>
          </a:p>
          <a:p>
            <a:pPr lvl="1"/>
            <a:r>
              <a:rPr lang="en-GB" dirty="0"/>
              <a:t>json-LD, </a:t>
            </a:r>
            <a:r>
              <a:rPr lang="en-GB" dirty="0" err="1"/>
              <a:t>GraphQL</a:t>
            </a:r>
            <a:r>
              <a:rPr lang="en-GB" dirty="0"/>
              <a:t> , SQL PGQ, SHACL, RDF*, SPARQL*</a:t>
            </a:r>
          </a:p>
          <a:p>
            <a:r>
              <a:rPr lang="en-GB" dirty="0"/>
              <a:t>these primarily used for importing/exporting data from web to centralized graph DBs</a:t>
            </a:r>
          </a:p>
          <a:p>
            <a:r>
              <a:rPr lang="en-GB" b="1" dirty="0"/>
              <a:t>what about World Wide WEB/decentralized apps</a:t>
            </a:r>
          </a:p>
          <a:p>
            <a:pPr lvl="1"/>
            <a:r>
              <a:rPr lang="en-GB" dirty="0"/>
              <a:t>browser is the ultimate platform for decentralized apps development </a:t>
            </a:r>
          </a:p>
          <a:p>
            <a:pPr lvl="2"/>
            <a:r>
              <a:rPr lang="en-GB" dirty="0"/>
              <a:t>acts on both remote/centralized &amp; local decentralized data </a:t>
            </a:r>
          </a:p>
          <a:p>
            <a:pPr lvl="2"/>
            <a:r>
              <a:rPr lang="en-GB" dirty="0"/>
              <a:t>limited to new browser extensions or proprietary browsers but this can change </a:t>
            </a:r>
          </a:p>
          <a:p>
            <a:pPr lvl="1"/>
            <a:r>
              <a:rPr lang="en-GB" dirty="0"/>
              <a:t>blockchain tech identified use cases where decentralized apps make sense</a:t>
            </a:r>
          </a:p>
          <a:p>
            <a:pPr lvl="1"/>
            <a:r>
              <a:rPr lang="en-GB" dirty="0"/>
              <a:t>GDPR and privacy aware web based solutions push </a:t>
            </a:r>
            <a:endParaRPr lang="en-GB" sz="2800" dirty="0"/>
          </a:p>
          <a:p>
            <a:pPr lvl="1"/>
            <a:r>
              <a:rPr lang="en-GB" sz="2500" dirty="0"/>
              <a:t>initial use cases discussed in W3C COMMUNITY GROUP FOR PROPERTY GRAPHS (EU R&amp;D project OPEN-I)</a:t>
            </a:r>
          </a:p>
          <a:p>
            <a:pPr lvl="1"/>
            <a:r>
              <a:rPr lang="en-GB" sz="2500" dirty="0"/>
              <a:t>Initial proposal for cross-browser local based </a:t>
            </a:r>
            <a:r>
              <a:rPr lang="en-GB" sz="2500" dirty="0" err="1"/>
              <a:t>ad.model</a:t>
            </a:r>
            <a:r>
              <a:rPr lang="en-GB" sz="2500" dirty="0"/>
              <a:t> in W3C workshop in Digital Marketing (Tampa, Florida, EU R&amp;D project USEMP) </a:t>
            </a:r>
          </a:p>
          <a:p>
            <a:endParaRPr lang="en-GB" sz="4300" dirty="0"/>
          </a:p>
        </p:txBody>
      </p:sp>
    </p:spTree>
    <p:extLst>
      <p:ext uri="{BB962C8B-B14F-4D97-AF65-F5344CB8AC3E}">
        <p14:creationId xmlns:p14="http://schemas.microsoft.com/office/powerpoint/2010/main" val="109011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D0344-CD41-4528-8CDB-5E90EF127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/>
              <a:t>Example use cases for property graphs in the browser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4B4070-5090-4F57-9F65-F8076D621C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interest graph (Brave)</a:t>
            </a:r>
          </a:p>
          <a:p>
            <a:pPr lvl="1"/>
            <a:r>
              <a:rPr lang="en-GB" dirty="0"/>
              <a:t>localized graph data: track end-user interest [sports:40%, food:30%, news:25%, fashion:5% + prob. to transition from one interest to another]</a:t>
            </a:r>
          </a:p>
          <a:p>
            <a:pPr lvl="1"/>
            <a:r>
              <a:rPr lang="en-GB" dirty="0"/>
              <a:t>localized app: advertising/give a set of ads decide which to show based on user interest graph</a:t>
            </a:r>
          </a:p>
          <a:p>
            <a:r>
              <a:rPr lang="en-GB" b="1" dirty="0"/>
              <a:t>privacy graph  (Chrome)</a:t>
            </a:r>
          </a:p>
          <a:p>
            <a:pPr lvl="1"/>
            <a:r>
              <a:rPr lang="en-GB" dirty="0"/>
              <a:t>localized graph data: track end-user blocking behaviour/track page performance for each end user [page1/ad1: blocked, page2/ad2: allowed + probability to transition from one page to </a:t>
            </a:r>
            <a:r>
              <a:rPr lang="en-GB" dirty="0" err="1"/>
              <a:t>anothre</a:t>
            </a:r>
            <a:r>
              <a:rPr lang="en-GB" dirty="0"/>
              <a:t>]</a:t>
            </a:r>
          </a:p>
          <a:p>
            <a:pPr lvl="1"/>
            <a:r>
              <a:rPr lang="en-GB" dirty="0"/>
              <a:t>localized app: decide which ads should be blocked in a page</a:t>
            </a:r>
          </a:p>
          <a:p>
            <a:pPr marL="45720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2860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D40B2-444D-45AC-AD8B-6D2041309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What we need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16D29C-2B39-4F3F-B0A7-5A184DD937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b="1" dirty="0"/>
              <a:t>More discussion on </a:t>
            </a:r>
            <a:r>
              <a:rPr lang="en-GB" b="1" dirty="0" err="1"/>
              <a:t>d.apps</a:t>
            </a:r>
            <a:r>
              <a:rPr lang="en-GB" b="1" dirty="0"/>
              <a:t> use cases </a:t>
            </a:r>
          </a:p>
          <a:p>
            <a:pPr lvl="1"/>
            <a:r>
              <a:rPr lang="en-GB" dirty="0"/>
              <a:t>what are other useful applications (personalization) – how are local property graphs to be linked together</a:t>
            </a:r>
          </a:p>
          <a:p>
            <a:pPr lvl="1"/>
            <a:r>
              <a:rPr lang="en-GB" dirty="0"/>
              <a:t>browser vendors support for creating a new application model based on locally maintained property graphs</a:t>
            </a:r>
          </a:p>
          <a:p>
            <a:pPr marL="457200" lvl="1" indent="0">
              <a:buNone/>
            </a:pPr>
            <a:endParaRPr lang="en-GB" dirty="0"/>
          </a:p>
          <a:p>
            <a:r>
              <a:rPr lang="en-GB" b="1" dirty="0"/>
              <a:t>Standardize a query language</a:t>
            </a:r>
            <a:r>
              <a:rPr lang="en-GB" dirty="0"/>
              <a:t> for interacting with local property graphs across browsers </a:t>
            </a:r>
          </a:p>
          <a:p>
            <a:pPr marL="457200" lvl="1" indent="0">
              <a:buNone/>
            </a:pPr>
            <a:endParaRPr lang="en-GB" dirty="0"/>
          </a:p>
          <a:p>
            <a:r>
              <a:rPr lang="en-GB" b="1" dirty="0"/>
              <a:t>A simple development model </a:t>
            </a:r>
            <a:r>
              <a:rPr lang="en-GB" dirty="0"/>
              <a:t>for </a:t>
            </a:r>
            <a:r>
              <a:rPr lang="en-GB" dirty="0" err="1"/>
              <a:t>d.apps</a:t>
            </a:r>
            <a:r>
              <a:rPr lang="en-GB" dirty="0"/>
              <a:t> across browsers</a:t>
            </a:r>
          </a:p>
          <a:p>
            <a:pPr lvl="1"/>
            <a:r>
              <a:rPr lang="en-GB" dirty="0"/>
              <a:t>schemas/vocabularies for defining the type of information that should be stored and maintained in browser property graphs across browsers</a:t>
            </a:r>
          </a:p>
          <a:p>
            <a:pPr lvl="1"/>
            <a:r>
              <a:rPr lang="en-GB" dirty="0"/>
              <a:t>access model for local property graphs </a:t>
            </a:r>
          </a:p>
        </p:txBody>
      </p:sp>
    </p:spTree>
    <p:extLst>
      <p:ext uri="{BB962C8B-B14F-4D97-AF65-F5344CB8AC3E}">
        <p14:creationId xmlns:p14="http://schemas.microsoft.com/office/powerpoint/2010/main" val="1567917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Rectangle 85">
            <a:extLst>
              <a:ext uri="{FF2B5EF4-FFF2-40B4-BE49-F238E27FC236}">
                <a16:creationId xmlns:a16="http://schemas.microsoft.com/office/drawing/2014/main" id="{50BBED2E-E2A5-4B28-A988-63AE2C9CBCC2}"/>
              </a:ext>
            </a:extLst>
          </p:cNvPr>
          <p:cNvSpPr/>
          <p:nvPr/>
        </p:nvSpPr>
        <p:spPr>
          <a:xfrm>
            <a:off x="4615175" y="2317465"/>
            <a:ext cx="1358901" cy="55270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Access Control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1687859-FCCC-4805-8D15-DD1667343894}"/>
              </a:ext>
            </a:extLst>
          </p:cNvPr>
          <p:cNvSpPr/>
          <p:nvPr/>
        </p:nvSpPr>
        <p:spPr>
          <a:xfrm>
            <a:off x="2346960" y="1107440"/>
            <a:ext cx="1168400" cy="1828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79CCEBE-F070-45FF-88B0-9C4859144D0B}"/>
              </a:ext>
            </a:extLst>
          </p:cNvPr>
          <p:cNvSpPr/>
          <p:nvPr/>
        </p:nvSpPr>
        <p:spPr>
          <a:xfrm>
            <a:off x="3647440" y="3776504"/>
            <a:ext cx="1168400" cy="1828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48CF09F-DF6B-4DD1-8424-78AFF4594522}"/>
              </a:ext>
            </a:extLst>
          </p:cNvPr>
          <p:cNvSpPr/>
          <p:nvPr/>
        </p:nvSpPr>
        <p:spPr>
          <a:xfrm>
            <a:off x="7508242" y="975360"/>
            <a:ext cx="1168400" cy="1828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4040D6-47DC-48A5-81C9-C75DA42E7E38}"/>
              </a:ext>
            </a:extLst>
          </p:cNvPr>
          <p:cNvSpPr txBox="1"/>
          <p:nvPr/>
        </p:nvSpPr>
        <p:spPr>
          <a:xfrm>
            <a:off x="5674360" y="3213454"/>
            <a:ext cx="843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….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AC9369D-B5E7-404D-920B-0E54B86E0E97}"/>
              </a:ext>
            </a:extLst>
          </p:cNvPr>
          <p:cNvSpPr/>
          <p:nvPr/>
        </p:nvSpPr>
        <p:spPr>
          <a:xfrm>
            <a:off x="7934962" y="4053841"/>
            <a:ext cx="1168400" cy="1828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Arc 8">
            <a:extLst>
              <a:ext uri="{FF2B5EF4-FFF2-40B4-BE49-F238E27FC236}">
                <a16:creationId xmlns:a16="http://schemas.microsoft.com/office/drawing/2014/main" id="{7AF8A5BA-0794-4138-918B-3C9DFA657867}"/>
              </a:ext>
            </a:extLst>
          </p:cNvPr>
          <p:cNvSpPr/>
          <p:nvPr/>
        </p:nvSpPr>
        <p:spPr>
          <a:xfrm>
            <a:off x="3515360" y="1351280"/>
            <a:ext cx="3992882" cy="538480"/>
          </a:xfrm>
          <a:prstGeom prst="arc">
            <a:avLst>
              <a:gd name="adj1" fmla="val 10691855"/>
              <a:gd name="adj2" fmla="val 0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D680F485-10D7-43C3-BB3F-E1F05EB2B312}"/>
              </a:ext>
            </a:extLst>
          </p:cNvPr>
          <p:cNvSpPr/>
          <p:nvPr/>
        </p:nvSpPr>
        <p:spPr>
          <a:xfrm rot="11017566">
            <a:off x="4785978" y="4926531"/>
            <a:ext cx="6533406" cy="65532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86847DF-08B4-406E-9ADA-EB11A7087157}"/>
              </a:ext>
            </a:extLst>
          </p:cNvPr>
          <p:cNvSpPr/>
          <p:nvPr/>
        </p:nvSpPr>
        <p:spPr>
          <a:xfrm>
            <a:off x="1620520" y="645160"/>
            <a:ext cx="873760" cy="92456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/>
              <a:t>User A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870657E-D4EB-49E3-95E7-9121F92FA5A3}"/>
              </a:ext>
            </a:extLst>
          </p:cNvPr>
          <p:cNvSpPr/>
          <p:nvPr/>
        </p:nvSpPr>
        <p:spPr>
          <a:xfrm>
            <a:off x="8387080" y="695960"/>
            <a:ext cx="873760" cy="92456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/>
              <a:t>User B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21523ACA-DB3D-4953-AC1C-9817EAAACBE2}"/>
              </a:ext>
            </a:extLst>
          </p:cNvPr>
          <p:cNvSpPr/>
          <p:nvPr/>
        </p:nvSpPr>
        <p:spPr>
          <a:xfrm>
            <a:off x="2976880" y="3751104"/>
            <a:ext cx="873760" cy="92456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/>
              <a:t>User B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4D1D863-CA91-4B1D-9276-81963B2786CD}"/>
              </a:ext>
            </a:extLst>
          </p:cNvPr>
          <p:cNvSpPr/>
          <p:nvPr/>
        </p:nvSpPr>
        <p:spPr>
          <a:xfrm>
            <a:off x="8907825" y="3623427"/>
            <a:ext cx="873760" cy="92456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/>
              <a:t>User D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43F60752-C563-499E-86AA-21BD754D2275}"/>
              </a:ext>
            </a:extLst>
          </p:cNvPr>
          <p:cNvGrpSpPr/>
          <p:nvPr/>
        </p:nvGrpSpPr>
        <p:grpSpPr>
          <a:xfrm>
            <a:off x="7217412" y="1930400"/>
            <a:ext cx="581659" cy="467360"/>
            <a:chOff x="568960" y="2275840"/>
            <a:chExt cx="581659" cy="467360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5816859-4E2C-41FC-B057-FB4C6893C13C}"/>
                </a:ext>
              </a:extLst>
            </p:cNvPr>
            <p:cNvSpPr/>
            <p:nvPr/>
          </p:nvSpPr>
          <p:spPr>
            <a:xfrm>
              <a:off x="568960" y="2275840"/>
              <a:ext cx="193040" cy="16256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FB4464A6-BD52-4D55-8BFC-F33156829076}"/>
                </a:ext>
              </a:extLst>
            </p:cNvPr>
            <p:cNvSpPr/>
            <p:nvPr/>
          </p:nvSpPr>
          <p:spPr>
            <a:xfrm>
              <a:off x="584200" y="2580640"/>
              <a:ext cx="193040" cy="16256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6146BCC8-4701-440F-96FE-2CC8FC3060BC}"/>
                </a:ext>
              </a:extLst>
            </p:cNvPr>
            <p:cNvSpPr/>
            <p:nvPr/>
          </p:nvSpPr>
          <p:spPr>
            <a:xfrm>
              <a:off x="873760" y="2580640"/>
              <a:ext cx="193040" cy="16256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AC781991-4472-418A-BB2A-0BC56857A8DB}"/>
                </a:ext>
              </a:extLst>
            </p:cNvPr>
            <p:cNvSpPr/>
            <p:nvPr/>
          </p:nvSpPr>
          <p:spPr>
            <a:xfrm>
              <a:off x="957579" y="2275840"/>
              <a:ext cx="193040" cy="16256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E2BFEEEA-414F-4554-BE17-253D0AD57DFE}"/>
                </a:ext>
              </a:extLst>
            </p:cNvPr>
            <p:cNvSpPr/>
            <p:nvPr/>
          </p:nvSpPr>
          <p:spPr>
            <a:xfrm>
              <a:off x="721360" y="2428240"/>
              <a:ext cx="193040" cy="16256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543B85C3-1249-452A-B5E6-99F2A4D672F5}"/>
              </a:ext>
            </a:extLst>
          </p:cNvPr>
          <p:cNvGrpSpPr/>
          <p:nvPr/>
        </p:nvGrpSpPr>
        <p:grpSpPr>
          <a:xfrm>
            <a:off x="3368040" y="4833144"/>
            <a:ext cx="581659" cy="467360"/>
            <a:chOff x="568960" y="2275840"/>
            <a:chExt cx="581659" cy="467360"/>
          </a:xfrm>
        </p:grpSpPr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28AFC680-B7FA-45D4-A4F2-049F2133A039}"/>
                </a:ext>
              </a:extLst>
            </p:cNvPr>
            <p:cNvSpPr/>
            <p:nvPr/>
          </p:nvSpPr>
          <p:spPr>
            <a:xfrm>
              <a:off x="568960" y="2275840"/>
              <a:ext cx="193040" cy="16256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5A7CB60D-237A-4CB3-9FBF-8D467559AA03}"/>
                </a:ext>
              </a:extLst>
            </p:cNvPr>
            <p:cNvSpPr/>
            <p:nvPr/>
          </p:nvSpPr>
          <p:spPr>
            <a:xfrm>
              <a:off x="584200" y="2580640"/>
              <a:ext cx="193040" cy="16256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946A17A0-E9BD-4CF5-97F5-2642C6404BF8}"/>
                </a:ext>
              </a:extLst>
            </p:cNvPr>
            <p:cNvSpPr/>
            <p:nvPr/>
          </p:nvSpPr>
          <p:spPr>
            <a:xfrm>
              <a:off x="873760" y="2580640"/>
              <a:ext cx="193040" cy="16256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BCDD2F19-BD24-47C5-A845-467E89C4CBF6}"/>
                </a:ext>
              </a:extLst>
            </p:cNvPr>
            <p:cNvSpPr/>
            <p:nvPr/>
          </p:nvSpPr>
          <p:spPr>
            <a:xfrm>
              <a:off x="957579" y="2275840"/>
              <a:ext cx="193040" cy="16256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4DDC2072-D0DE-47C9-8967-E7B30A608BB3}"/>
                </a:ext>
              </a:extLst>
            </p:cNvPr>
            <p:cNvSpPr/>
            <p:nvPr/>
          </p:nvSpPr>
          <p:spPr>
            <a:xfrm>
              <a:off x="721360" y="2428240"/>
              <a:ext cx="193040" cy="16256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0E008118-4D68-44B2-9E4D-3B5F94B632E3}"/>
              </a:ext>
            </a:extLst>
          </p:cNvPr>
          <p:cNvGrpSpPr/>
          <p:nvPr/>
        </p:nvGrpSpPr>
        <p:grpSpPr>
          <a:xfrm>
            <a:off x="2065021" y="2316480"/>
            <a:ext cx="581659" cy="467360"/>
            <a:chOff x="568960" y="2275840"/>
            <a:chExt cx="581659" cy="467360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05287F9-68A3-476F-8101-47F28F74FF3E}"/>
                </a:ext>
              </a:extLst>
            </p:cNvPr>
            <p:cNvSpPr/>
            <p:nvPr/>
          </p:nvSpPr>
          <p:spPr>
            <a:xfrm>
              <a:off x="568960" y="2275840"/>
              <a:ext cx="193040" cy="16256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86B68828-F648-4DCA-9DC3-FB32503CE551}"/>
                </a:ext>
              </a:extLst>
            </p:cNvPr>
            <p:cNvSpPr/>
            <p:nvPr/>
          </p:nvSpPr>
          <p:spPr>
            <a:xfrm>
              <a:off x="584200" y="2580640"/>
              <a:ext cx="193040" cy="16256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13612AC0-AF63-42A1-94D3-1CA20ED94AC1}"/>
                </a:ext>
              </a:extLst>
            </p:cNvPr>
            <p:cNvSpPr/>
            <p:nvPr/>
          </p:nvSpPr>
          <p:spPr>
            <a:xfrm>
              <a:off x="873760" y="2580640"/>
              <a:ext cx="193040" cy="16256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952EA0B8-9796-406D-8A89-2DB4FD7BA9E9}"/>
                </a:ext>
              </a:extLst>
            </p:cNvPr>
            <p:cNvSpPr/>
            <p:nvPr/>
          </p:nvSpPr>
          <p:spPr>
            <a:xfrm>
              <a:off x="957579" y="2275840"/>
              <a:ext cx="193040" cy="16256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A221FA44-7277-4450-A637-4D6CF4211A88}"/>
                </a:ext>
              </a:extLst>
            </p:cNvPr>
            <p:cNvSpPr/>
            <p:nvPr/>
          </p:nvSpPr>
          <p:spPr>
            <a:xfrm>
              <a:off x="721360" y="2428240"/>
              <a:ext cx="193040" cy="16256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83B6401B-1B9A-4898-8C34-C2BEE369081A}"/>
              </a:ext>
            </a:extLst>
          </p:cNvPr>
          <p:cNvGrpSpPr/>
          <p:nvPr/>
        </p:nvGrpSpPr>
        <p:grpSpPr>
          <a:xfrm>
            <a:off x="8021345" y="5645183"/>
            <a:ext cx="581659" cy="467360"/>
            <a:chOff x="568960" y="2275840"/>
            <a:chExt cx="581659" cy="467360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8E6BC1B5-3D7F-4ED4-BB9D-7E13ECBF69B0}"/>
                </a:ext>
              </a:extLst>
            </p:cNvPr>
            <p:cNvSpPr/>
            <p:nvPr/>
          </p:nvSpPr>
          <p:spPr>
            <a:xfrm>
              <a:off x="568960" y="2275840"/>
              <a:ext cx="193040" cy="16256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2B320347-7F16-47DB-B2CF-F122AE18F940}"/>
                </a:ext>
              </a:extLst>
            </p:cNvPr>
            <p:cNvSpPr/>
            <p:nvPr/>
          </p:nvSpPr>
          <p:spPr>
            <a:xfrm>
              <a:off x="584200" y="2580640"/>
              <a:ext cx="193040" cy="16256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89F782A4-7480-4672-A689-7F2715636C1A}"/>
                </a:ext>
              </a:extLst>
            </p:cNvPr>
            <p:cNvSpPr/>
            <p:nvPr/>
          </p:nvSpPr>
          <p:spPr>
            <a:xfrm>
              <a:off x="873760" y="2580640"/>
              <a:ext cx="193040" cy="16256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40599B8E-9E9F-4014-B28A-D96DAABCA69A}"/>
                </a:ext>
              </a:extLst>
            </p:cNvPr>
            <p:cNvSpPr/>
            <p:nvPr/>
          </p:nvSpPr>
          <p:spPr>
            <a:xfrm>
              <a:off x="957579" y="2275840"/>
              <a:ext cx="193040" cy="16256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707D2914-D80F-4EB4-9B4C-15CE5BCC35BD}"/>
                </a:ext>
              </a:extLst>
            </p:cNvPr>
            <p:cNvSpPr/>
            <p:nvPr/>
          </p:nvSpPr>
          <p:spPr>
            <a:xfrm>
              <a:off x="721360" y="2428240"/>
              <a:ext cx="193040" cy="16256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FAC793A1-D0BC-40C7-8F78-59E203676ABA}"/>
              </a:ext>
            </a:extLst>
          </p:cNvPr>
          <p:cNvSpPr txBox="1"/>
          <p:nvPr/>
        </p:nvSpPr>
        <p:spPr>
          <a:xfrm>
            <a:off x="1382985" y="2647699"/>
            <a:ext cx="906803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dirty="0"/>
              <a:t>Local property graph A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47D75BD-098B-494A-9CF2-81FEFFF318CD}"/>
              </a:ext>
            </a:extLst>
          </p:cNvPr>
          <p:cNvSpPr txBox="1"/>
          <p:nvPr/>
        </p:nvSpPr>
        <p:spPr>
          <a:xfrm>
            <a:off x="2727937" y="4797584"/>
            <a:ext cx="906803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dirty="0"/>
              <a:t>Local property graph A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BDA6763-87F0-46B3-A33A-3F34C59D9028}"/>
              </a:ext>
            </a:extLst>
          </p:cNvPr>
          <p:cNvSpPr txBox="1"/>
          <p:nvPr/>
        </p:nvSpPr>
        <p:spPr>
          <a:xfrm>
            <a:off x="6833861" y="2459958"/>
            <a:ext cx="906803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dirty="0"/>
              <a:t>Local property graph A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687BC675-C96B-4A43-81C3-13F3B9BAD1D6}"/>
              </a:ext>
            </a:extLst>
          </p:cNvPr>
          <p:cNvSpPr txBox="1"/>
          <p:nvPr/>
        </p:nvSpPr>
        <p:spPr>
          <a:xfrm>
            <a:off x="7456217" y="5861191"/>
            <a:ext cx="906803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dirty="0"/>
              <a:t>Local property graph A</a:t>
            </a: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EE928087-C137-4F7D-A323-BF292FF4D185}"/>
              </a:ext>
            </a:extLst>
          </p:cNvPr>
          <p:cNvGrpSpPr/>
          <p:nvPr/>
        </p:nvGrpSpPr>
        <p:grpSpPr>
          <a:xfrm>
            <a:off x="2880382" y="2586752"/>
            <a:ext cx="581659" cy="467360"/>
            <a:chOff x="568960" y="2275840"/>
            <a:chExt cx="581659" cy="467360"/>
          </a:xfrm>
        </p:grpSpPr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4DF04663-240A-4AD4-9BDF-9B72585061B8}"/>
                </a:ext>
              </a:extLst>
            </p:cNvPr>
            <p:cNvSpPr/>
            <p:nvPr/>
          </p:nvSpPr>
          <p:spPr>
            <a:xfrm>
              <a:off x="568960" y="2275840"/>
              <a:ext cx="193040" cy="16256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886A8585-4265-4FB8-856C-A0F56F3EA461}"/>
                </a:ext>
              </a:extLst>
            </p:cNvPr>
            <p:cNvSpPr/>
            <p:nvPr/>
          </p:nvSpPr>
          <p:spPr>
            <a:xfrm>
              <a:off x="584200" y="2580640"/>
              <a:ext cx="193040" cy="16256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7B22F353-5231-4850-AEE3-F7FEC6B16B5E}"/>
                </a:ext>
              </a:extLst>
            </p:cNvPr>
            <p:cNvSpPr/>
            <p:nvPr/>
          </p:nvSpPr>
          <p:spPr>
            <a:xfrm>
              <a:off x="873760" y="2580640"/>
              <a:ext cx="193040" cy="16256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B0EC3DD3-C0A4-4423-8721-4B1A0A99CFE0}"/>
                </a:ext>
              </a:extLst>
            </p:cNvPr>
            <p:cNvSpPr/>
            <p:nvPr/>
          </p:nvSpPr>
          <p:spPr>
            <a:xfrm>
              <a:off x="957579" y="2275840"/>
              <a:ext cx="193040" cy="16256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7E87D40D-698B-485D-A552-8FEE98959778}"/>
                </a:ext>
              </a:extLst>
            </p:cNvPr>
            <p:cNvSpPr/>
            <p:nvPr/>
          </p:nvSpPr>
          <p:spPr>
            <a:xfrm>
              <a:off x="721360" y="2428240"/>
              <a:ext cx="193040" cy="16256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0613B7BD-B166-443A-8483-5E5D8336E6D2}"/>
              </a:ext>
            </a:extLst>
          </p:cNvPr>
          <p:cNvGrpSpPr/>
          <p:nvPr/>
        </p:nvGrpSpPr>
        <p:grpSpPr>
          <a:xfrm>
            <a:off x="8860814" y="5415281"/>
            <a:ext cx="581659" cy="467360"/>
            <a:chOff x="568960" y="2275840"/>
            <a:chExt cx="581659" cy="467360"/>
          </a:xfrm>
        </p:grpSpPr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F979B1A1-25A2-41E3-8561-CE466752948A}"/>
                </a:ext>
              </a:extLst>
            </p:cNvPr>
            <p:cNvSpPr/>
            <p:nvPr/>
          </p:nvSpPr>
          <p:spPr>
            <a:xfrm>
              <a:off x="568960" y="2275840"/>
              <a:ext cx="193040" cy="16256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82220D46-9916-4698-880F-4C8B0D46032B}"/>
                </a:ext>
              </a:extLst>
            </p:cNvPr>
            <p:cNvSpPr/>
            <p:nvPr/>
          </p:nvSpPr>
          <p:spPr>
            <a:xfrm>
              <a:off x="584200" y="2580640"/>
              <a:ext cx="193040" cy="16256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15794A95-D6F8-4C22-B1F4-4D2A579FCD9B}"/>
                </a:ext>
              </a:extLst>
            </p:cNvPr>
            <p:cNvSpPr/>
            <p:nvPr/>
          </p:nvSpPr>
          <p:spPr>
            <a:xfrm>
              <a:off x="873760" y="2580640"/>
              <a:ext cx="193040" cy="16256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10FFEA5B-3E2B-47F3-86C8-CC6CFE0A3DA2}"/>
                </a:ext>
              </a:extLst>
            </p:cNvPr>
            <p:cNvSpPr/>
            <p:nvPr/>
          </p:nvSpPr>
          <p:spPr>
            <a:xfrm>
              <a:off x="957579" y="2275840"/>
              <a:ext cx="193040" cy="16256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6749BFAA-6F34-40BC-9B45-9622AFB59358}"/>
                </a:ext>
              </a:extLst>
            </p:cNvPr>
            <p:cNvSpPr/>
            <p:nvPr/>
          </p:nvSpPr>
          <p:spPr>
            <a:xfrm>
              <a:off x="721360" y="2428240"/>
              <a:ext cx="193040" cy="16256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D28706D4-8729-4E61-8031-1C8E3B7C6FA7}"/>
              </a:ext>
            </a:extLst>
          </p:cNvPr>
          <p:cNvGrpSpPr/>
          <p:nvPr/>
        </p:nvGrpSpPr>
        <p:grpSpPr>
          <a:xfrm>
            <a:off x="7909618" y="2599852"/>
            <a:ext cx="581659" cy="467360"/>
            <a:chOff x="568960" y="2275840"/>
            <a:chExt cx="581659" cy="467360"/>
          </a:xfrm>
        </p:grpSpPr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CADE1CF6-764F-49AF-8D18-1F0D0C565287}"/>
                </a:ext>
              </a:extLst>
            </p:cNvPr>
            <p:cNvSpPr/>
            <p:nvPr/>
          </p:nvSpPr>
          <p:spPr>
            <a:xfrm>
              <a:off x="568960" y="2275840"/>
              <a:ext cx="193040" cy="16256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A6CBCCE7-0BD3-49F1-ADB0-B8CA41A88313}"/>
                </a:ext>
              </a:extLst>
            </p:cNvPr>
            <p:cNvSpPr/>
            <p:nvPr/>
          </p:nvSpPr>
          <p:spPr>
            <a:xfrm>
              <a:off x="584200" y="2580640"/>
              <a:ext cx="193040" cy="16256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1A549B92-72B5-4039-8789-8042E45EFC8E}"/>
                </a:ext>
              </a:extLst>
            </p:cNvPr>
            <p:cNvSpPr/>
            <p:nvPr/>
          </p:nvSpPr>
          <p:spPr>
            <a:xfrm>
              <a:off x="873760" y="2580640"/>
              <a:ext cx="193040" cy="16256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7A5D15F1-49DB-4215-B47B-66A0777CA5D9}"/>
                </a:ext>
              </a:extLst>
            </p:cNvPr>
            <p:cNvSpPr/>
            <p:nvPr/>
          </p:nvSpPr>
          <p:spPr>
            <a:xfrm>
              <a:off x="957579" y="2275840"/>
              <a:ext cx="193040" cy="16256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730E50C0-E043-45FE-A944-F7D4B2AED004}"/>
                </a:ext>
              </a:extLst>
            </p:cNvPr>
            <p:cNvSpPr/>
            <p:nvPr/>
          </p:nvSpPr>
          <p:spPr>
            <a:xfrm>
              <a:off x="721360" y="2428240"/>
              <a:ext cx="193040" cy="16256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C80333EC-DDCD-4ECD-AA3D-2B57110F09EA}"/>
              </a:ext>
            </a:extLst>
          </p:cNvPr>
          <p:cNvGrpSpPr/>
          <p:nvPr/>
        </p:nvGrpSpPr>
        <p:grpSpPr>
          <a:xfrm>
            <a:off x="4037782" y="5334001"/>
            <a:ext cx="581659" cy="467360"/>
            <a:chOff x="568960" y="2275840"/>
            <a:chExt cx="581659" cy="467360"/>
          </a:xfrm>
        </p:grpSpPr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38EB60D6-B43C-41E8-B45B-CF46C5609BF0}"/>
                </a:ext>
              </a:extLst>
            </p:cNvPr>
            <p:cNvSpPr/>
            <p:nvPr/>
          </p:nvSpPr>
          <p:spPr>
            <a:xfrm>
              <a:off x="568960" y="2275840"/>
              <a:ext cx="193040" cy="16256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F33C3606-EF6B-4050-9987-0522D61F180A}"/>
                </a:ext>
              </a:extLst>
            </p:cNvPr>
            <p:cNvSpPr/>
            <p:nvPr/>
          </p:nvSpPr>
          <p:spPr>
            <a:xfrm>
              <a:off x="584200" y="2580640"/>
              <a:ext cx="193040" cy="16256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D13926F8-340D-4F1F-B367-7A915EC2A3D9}"/>
                </a:ext>
              </a:extLst>
            </p:cNvPr>
            <p:cNvSpPr/>
            <p:nvPr/>
          </p:nvSpPr>
          <p:spPr>
            <a:xfrm>
              <a:off x="873760" y="2580640"/>
              <a:ext cx="193040" cy="16256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9878E540-3151-4E1B-AB11-876703924442}"/>
                </a:ext>
              </a:extLst>
            </p:cNvPr>
            <p:cNvSpPr/>
            <p:nvPr/>
          </p:nvSpPr>
          <p:spPr>
            <a:xfrm>
              <a:off x="957579" y="2275840"/>
              <a:ext cx="193040" cy="16256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B24BF0B4-6A52-4446-AC9C-4D256DCCFE76}"/>
                </a:ext>
              </a:extLst>
            </p:cNvPr>
            <p:cNvSpPr/>
            <p:nvPr/>
          </p:nvSpPr>
          <p:spPr>
            <a:xfrm>
              <a:off x="721360" y="2428240"/>
              <a:ext cx="193040" cy="162560"/>
            </a:xfrm>
            <a:prstGeom prst="ellipse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79" name="TextBox 78">
            <a:extLst>
              <a:ext uri="{FF2B5EF4-FFF2-40B4-BE49-F238E27FC236}">
                <a16:creationId xmlns:a16="http://schemas.microsoft.com/office/drawing/2014/main" id="{2410CC00-29F1-4511-AC86-535453AF2899}"/>
              </a:ext>
            </a:extLst>
          </p:cNvPr>
          <p:cNvSpPr txBox="1"/>
          <p:nvPr/>
        </p:nvSpPr>
        <p:spPr>
          <a:xfrm>
            <a:off x="2296804" y="2962658"/>
            <a:ext cx="906803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dirty="0"/>
              <a:t>Local property graph B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B414BA04-D764-444E-93A7-C5A1B4EE3B0D}"/>
              </a:ext>
            </a:extLst>
          </p:cNvPr>
          <p:cNvSpPr txBox="1"/>
          <p:nvPr/>
        </p:nvSpPr>
        <p:spPr>
          <a:xfrm>
            <a:off x="3281724" y="5644968"/>
            <a:ext cx="906803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dirty="0"/>
              <a:t>Local property graph B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9B02108C-567B-4C6B-A87C-B2215D57F41E}"/>
              </a:ext>
            </a:extLst>
          </p:cNvPr>
          <p:cNvSpPr txBox="1"/>
          <p:nvPr/>
        </p:nvSpPr>
        <p:spPr>
          <a:xfrm>
            <a:off x="7500655" y="3054112"/>
            <a:ext cx="906803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dirty="0"/>
              <a:t>Local property graph B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458E6347-8661-4DAA-B9F7-660B4700D2DD}"/>
              </a:ext>
            </a:extLst>
          </p:cNvPr>
          <p:cNvSpPr txBox="1"/>
          <p:nvPr/>
        </p:nvSpPr>
        <p:spPr>
          <a:xfrm>
            <a:off x="8649960" y="5924986"/>
            <a:ext cx="906803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dirty="0"/>
              <a:t>Local property graph B</a:t>
            </a:r>
          </a:p>
        </p:txBody>
      </p:sp>
      <p:sp>
        <p:nvSpPr>
          <p:cNvPr id="83" name="Rectangle: Folded Corner 82">
            <a:extLst>
              <a:ext uri="{FF2B5EF4-FFF2-40B4-BE49-F238E27FC236}">
                <a16:creationId xmlns:a16="http://schemas.microsoft.com/office/drawing/2014/main" id="{716E7A3C-4A03-45A7-A4A8-1128DF1DF6A2}"/>
              </a:ext>
            </a:extLst>
          </p:cNvPr>
          <p:cNvSpPr/>
          <p:nvPr/>
        </p:nvSpPr>
        <p:spPr>
          <a:xfrm>
            <a:off x="2466341" y="1417785"/>
            <a:ext cx="706120" cy="731875"/>
          </a:xfrm>
          <a:prstGeom prst="foldedCorner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err="1"/>
              <a:t>d.App</a:t>
            </a:r>
            <a:r>
              <a:rPr lang="en-GB" sz="1400" b="1" dirty="0"/>
              <a:t> 1</a:t>
            </a:r>
          </a:p>
        </p:txBody>
      </p:sp>
      <p:sp>
        <p:nvSpPr>
          <p:cNvPr id="85" name="Rectangle: Folded Corner 84">
            <a:extLst>
              <a:ext uri="{FF2B5EF4-FFF2-40B4-BE49-F238E27FC236}">
                <a16:creationId xmlns:a16="http://schemas.microsoft.com/office/drawing/2014/main" id="{13EE7E98-D96E-4D4D-ADAB-7C4EDBEC3A4B}"/>
              </a:ext>
            </a:extLst>
          </p:cNvPr>
          <p:cNvSpPr/>
          <p:nvPr/>
        </p:nvSpPr>
        <p:spPr>
          <a:xfrm>
            <a:off x="2872762" y="1652862"/>
            <a:ext cx="706120" cy="731875"/>
          </a:xfrm>
          <a:prstGeom prst="foldedCorner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err="1"/>
              <a:t>d.App</a:t>
            </a:r>
            <a:r>
              <a:rPr lang="en-GB" sz="1400" b="1" dirty="0"/>
              <a:t> 2</a:t>
            </a:r>
          </a:p>
        </p:txBody>
      </p:sp>
      <p:sp>
        <p:nvSpPr>
          <p:cNvPr id="88" name="Rectangle: Folded Corner 87">
            <a:extLst>
              <a:ext uri="{FF2B5EF4-FFF2-40B4-BE49-F238E27FC236}">
                <a16:creationId xmlns:a16="http://schemas.microsoft.com/office/drawing/2014/main" id="{D668D4C6-0265-4C9C-8637-C6BD57F1230D}"/>
              </a:ext>
            </a:extLst>
          </p:cNvPr>
          <p:cNvSpPr/>
          <p:nvPr/>
        </p:nvSpPr>
        <p:spPr>
          <a:xfrm>
            <a:off x="3991619" y="3959773"/>
            <a:ext cx="706120" cy="731875"/>
          </a:xfrm>
          <a:prstGeom prst="foldedCorner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err="1"/>
              <a:t>d.App</a:t>
            </a:r>
            <a:r>
              <a:rPr lang="en-GB" sz="1400" b="1" dirty="0"/>
              <a:t> 1</a:t>
            </a:r>
          </a:p>
        </p:txBody>
      </p:sp>
      <p:sp>
        <p:nvSpPr>
          <p:cNvPr id="89" name="Rectangle: Folded Corner 88">
            <a:extLst>
              <a:ext uri="{FF2B5EF4-FFF2-40B4-BE49-F238E27FC236}">
                <a16:creationId xmlns:a16="http://schemas.microsoft.com/office/drawing/2014/main" id="{81DD3A90-D886-4B93-B01A-8BADBAE6D69B}"/>
              </a:ext>
            </a:extLst>
          </p:cNvPr>
          <p:cNvSpPr/>
          <p:nvPr/>
        </p:nvSpPr>
        <p:spPr>
          <a:xfrm>
            <a:off x="4398040" y="4194850"/>
            <a:ext cx="706120" cy="731875"/>
          </a:xfrm>
          <a:prstGeom prst="foldedCorner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err="1"/>
              <a:t>d.App</a:t>
            </a:r>
            <a:r>
              <a:rPr lang="en-GB" sz="1400" b="1" dirty="0"/>
              <a:t> 2</a:t>
            </a:r>
          </a:p>
        </p:txBody>
      </p:sp>
      <p:sp>
        <p:nvSpPr>
          <p:cNvPr id="90" name="Rectangle: Folded Corner 89">
            <a:extLst>
              <a:ext uri="{FF2B5EF4-FFF2-40B4-BE49-F238E27FC236}">
                <a16:creationId xmlns:a16="http://schemas.microsoft.com/office/drawing/2014/main" id="{AD399320-C123-4ADC-852E-57B3A5461A82}"/>
              </a:ext>
            </a:extLst>
          </p:cNvPr>
          <p:cNvSpPr/>
          <p:nvPr/>
        </p:nvSpPr>
        <p:spPr>
          <a:xfrm>
            <a:off x="7882869" y="1520708"/>
            <a:ext cx="706120" cy="731875"/>
          </a:xfrm>
          <a:prstGeom prst="foldedCorner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err="1"/>
              <a:t>d.App</a:t>
            </a:r>
            <a:r>
              <a:rPr lang="en-GB" sz="1400" b="1" dirty="0"/>
              <a:t> 1</a:t>
            </a:r>
          </a:p>
        </p:txBody>
      </p:sp>
      <p:sp>
        <p:nvSpPr>
          <p:cNvPr id="91" name="Rectangle: Folded Corner 90">
            <a:extLst>
              <a:ext uri="{FF2B5EF4-FFF2-40B4-BE49-F238E27FC236}">
                <a16:creationId xmlns:a16="http://schemas.microsoft.com/office/drawing/2014/main" id="{FF9D87B7-B168-4813-8762-D744F24BEF08}"/>
              </a:ext>
            </a:extLst>
          </p:cNvPr>
          <p:cNvSpPr/>
          <p:nvPr/>
        </p:nvSpPr>
        <p:spPr>
          <a:xfrm>
            <a:off x="8289290" y="1755785"/>
            <a:ext cx="706120" cy="731875"/>
          </a:xfrm>
          <a:prstGeom prst="foldedCorner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err="1"/>
              <a:t>d.App</a:t>
            </a:r>
            <a:r>
              <a:rPr lang="en-GB" sz="1400" b="1" dirty="0"/>
              <a:t> 2</a:t>
            </a:r>
          </a:p>
        </p:txBody>
      </p:sp>
      <p:sp>
        <p:nvSpPr>
          <p:cNvPr id="92" name="Rectangle: Folded Corner 91">
            <a:extLst>
              <a:ext uri="{FF2B5EF4-FFF2-40B4-BE49-F238E27FC236}">
                <a16:creationId xmlns:a16="http://schemas.microsoft.com/office/drawing/2014/main" id="{AAADA2D2-7C3D-4703-A029-7A9D4012A44B}"/>
              </a:ext>
            </a:extLst>
          </p:cNvPr>
          <p:cNvSpPr/>
          <p:nvPr/>
        </p:nvSpPr>
        <p:spPr>
          <a:xfrm>
            <a:off x="7742317" y="4345485"/>
            <a:ext cx="706120" cy="731875"/>
          </a:xfrm>
          <a:prstGeom prst="foldedCorner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err="1"/>
              <a:t>d.App</a:t>
            </a:r>
            <a:r>
              <a:rPr lang="en-GB" sz="1400" b="1" dirty="0"/>
              <a:t> 1</a:t>
            </a:r>
          </a:p>
        </p:txBody>
      </p:sp>
      <p:sp>
        <p:nvSpPr>
          <p:cNvPr id="93" name="Rectangle: Folded Corner 92">
            <a:extLst>
              <a:ext uri="{FF2B5EF4-FFF2-40B4-BE49-F238E27FC236}">
                <a16:creationId xmlns:a16="http://schemas.microsoft.com/office/drawing/2014/main" id="{797899B4-5F55-4A1C-8415-7D70A4F3F9FA}"/>
              </a:ext>
            </a:extLst>
          </p:cNvPr>
          <p:cNvSpPr/>
          <p:nvPr/>
        </p:nvSpPr>
        <p:spPr>
          <a:xfrm>
            <a:off x="8148738" y="4580562"/>
            <a:ext cx="706120" cy="731875"/>
          </a:xfrm>
          <a:prstGeom prst="foldedCorner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err="1"/>
              <a:t>d.App</a:t>
            </a:r>
            <a:r>
              <a:rPr lang="en-GB" sz="1400" b="1" dirty="0"/>
              <a:t> 2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5A2058C-FBCC-4E1F-901A-C8C193FC1335}"/>
              </a:ext>
            </a:extLst>
          </p:cNvPr>
          <p:cNvSpPr/>
          <p:nvPr/>
        </p:nvSpPr>
        <p:spPr>
          <a:xfrm>
            <a:off x="5019039" y="2804159"/>
            <a:ext cx="1358901" cy="55270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Schema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61333382-EB9E-45C1-BFE6-96C8EBB4B458}"/>
              </a:ext>
            </a:extLst>
          </p:cNvPr>
          <p:cNvSpPr/>
          <p:nvPr/>
        </p:nvSpPr>
        <p:spPr>
          <a:xfrm>
            <a:off x="5283199" y="3332479"/>
            <a:ext cx="1358901" cy="55270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Query Language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EC479400-964A-497B-A2EA-79F419904F5F}"/>
              </a:ext>
            </a:extLst>
          </p:cNvPr>
          <p:cNvSpPr txBox="1"/>
          <p:nvPr/>
        </p:nvSpPr>
        <p:spPr>
          <a:xfrm>
            <a:off x="4286701" y="1454721"/>
            <a:ext cx="29027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D. Apps Development Model for Property graphs</a:t>
            </a:r>
          </a:p>
        </p:txBody>
      </p:sp>
    </p:spTree>
    <p:extLst>
      <p:ext uri="{BB962C8B-B14F-4D97-AF65-F5344CB8AC3E}">
        <p14:creationId xmlns:p14="http://schemas.microsoft.com/office/powerpoint/2010/main" val="616407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493</Words>
  <Application>Microsoft Office PowerPoint</Application>
  <PresentationFormat>Widescreen</PresentationFormat>
  <Paragraphs>59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Standardized local property graph models across browsers</vt:lpstr>
      <vt:lpstr>Standardized Graph models &amp; d.apps</vt:lpstr>
      <vt:lpstr>Example use cases for property graphs in the browser</vt:lpstr>
      <vt:lpstr>What we need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Standardized interest graph model for the browser</dc:title>
  <dc:creator>Theodoros</dc:creator>
  <cp:lastModifiedBy>Theodoros</cp:lastModifiedBy>
  <cp:revision>19</cp:revision>
  <dcterms:created xsi:type="dcterms:W3CDTF">2019-03-03T10:45:29Z</dcterms:created>
  <dcterms:modified xsi:type="dcterms:W3CDTF">2019-03-03T12:58:11Z</dcterms:modified>
</cp:coreProperties>
</file>