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9" r:id="rId3"/>
    <p:sldId id="280" r:id="rId4"/>
    <p:sldId id="272" r:id="rId5"/>
    <p:sldId id="278" r:id="rId6"/>
    <p:sldId id="271" r:id="rId7"/>
    <p:sldId id="274" r:id="rId8"/>
    <p:sldId id="273" r:id="rId9"/>
    <p:sldId id="27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1"/>
    <p:restoredTop sz="94595"/>
  </p:normalViewPr>
  <p:slideViewPr>
    <p:cSldViewPr snapToGrid="0" snapToObjects="1">
      <p:cViewPr varScale="1">
        <p:scale>
          <a:sx n="143" d="100"/>
          <a:sy n="143" d="100"/>
        </p:scale>
        <p:origin x="20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737E-EB95-B842-9876-DFEF91C7B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F381E-4C5A-7B43-A078-6A744DC61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AB3A5-F40B-E04A-A48A-EBC9C2B35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7A390-679A-FE44-B3F8-3696F2D7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17C93-873C-4C4E-916B-B5E3677EF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06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CD9BB-B0C5-5D4C-8C38-DF678EA35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B2845-985F-3E46-9137-A38A73CEC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57C2D-0468-FB4D-A23A-B811EA6A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7569B-3C54-DA46-AAD3-46838D84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EDE80-A8E7-BE42-AF94-267C5ADB9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12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7575A9-890B-234A-A34D-5D02990CA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5676E-3E6C-AF43-AE36-ACEB49ECA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EE9FA-D652-7E4E-ABEE-403944B71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1EE14-46D5-E141-BFAE-24C487E4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40B68-185A-4942-97C9-FD22D32B8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9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50D04-0F9D-F94A-8E98-04D5A86E0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71422-70D0-3542-A9B0-9C18749EE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3118B-9D2F-0F4D-B9C5-F4889A03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9D485-2D7F-B846-943D-7806122EA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8FC0A-E29E-4B4B-A03B-4B042CA2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04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D3BE9-2A06-844E-A834-BE9DD941C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68FD8-917F-134F-9236-75CD78EB5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E7847-FB6A-8F49-BC21-1885EFCF6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5F52E-E653-1D42-8DE9-1DE693A89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324B9-DB2C-F946-83E8-4E7AFB9E1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56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D86D-067C-5441-9760-FFE2F51CF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B0ED5-01E6-2C40-A819-F3D322E27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DB01-587B-3B47-AA1C-2D3BF4FA6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29C1C-533C-B74E-A03D-F2430BDA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F14D3-7E57-7E49-B967-E5C1C20E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20F8C-2AE4-D743-8593-473B76BD0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31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4E3D2-B1BD-0249-BF9E-603ECE70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CDA0F-2CA9-3B40-889D-5055490A3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1E112-C6EE-7440-A7B0-0F33D642D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4EE47-387F-F642-B933-4E140368F7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71D6C-7086-2844-8AA2-F0F937009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B3D74-22A5-6447-AF6E-586A9ED4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920D50-1FDA-E549-ACA9-B8622D3B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FA2136-818F-2047-AD7C-4B6D4AC11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9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E7067-4773-2147-8779-A9108530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D2E28-4161-834D-8CBE-2AC66416B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E6F60-1780-194B-9108-AD1E76313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4BD2A-08BF-2F43-8C09-716CCDD58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51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650A4-BB4A-B74E-8745-280E27F15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F43ED9-48D2-4D43-967E-E15F6F08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6327F-4C22-304A-A9AF-C5064B789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99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42D9-1CC1-C14D-90EB-24016EC59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64DFB-EE33-964B-BE4A-58C94F36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20201-D4E8-9A48-B5EF-E6140CB97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5660B-1D64-1C40-B763-9C6EE035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E7D84-9F39-E441-8FE8-A8F91F24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3B916-3D63-7F45-BEF4-71F3BFCF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65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D6F94-BF0B-514C-8122-746B5F37D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9DAEAB-C5A9-394C-9D25-8B2FF7A83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17D76-6B9D-444E-8C8F-9068C9956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00849-4945-2A41-B0BF-9D2BDCC8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22553-55BE-F941-8F08-22C49AD3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34DB9-EECE-CB46-8619-D3C94D99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19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C1969-B7F0-EA4F-B193-921932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4FD9C-F2C6-5644-97BA-D9F0A4B6B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9D27E-C1D9-F147-8C87-D5054D907A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D6BB3-0E04-4A4B-B885-9E5F9653C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6CA00-AA31-9647-A185-DCD39B93E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CE4F5-4B62-0345-9788-9F9CECEC2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Compiled GraphQL as a </a:t>
            </a:r>
            <a:br>
              <a:rPr lang="en-GB" dirty="0"/>
            </a:br>
            <a:r>
              <a:rPr lang="en-GB" dirty="0"/>
              <a:t>Database Query Language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89AE5D-93E0-5449-807E-DE079C140E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Predrag Gruevski </a:t>
            </a:r>
            <a:br>
              <a:rPr lang="en-GB" dirty="0"/>
            </a:br>
            <a:endParaRPr lang="en-GB" dirty="0"/>
          </a:p>
        </p:txBody>
      </p:sp>
      <p:pic>
        <p:nvPicPr>
          <p:cNvPr id="1028" name="Picture 4" descr="https://lh5.googleusercontent.com/GskyUBvWKx53ogdtycV8e_TW3qjKQvuQQafeFoOI7VytozciLpSFLPd7WbZBokTrZxatW2-fnhxYKzbEWkdWy-D79qjIesnUWg8FOMCs67P4dt7yVRBKfmOwGxmyPQwNsDL2km98qTQ">
            <a:extLst>
              <a:ext uri="{FF2B5EF4-FFF2-40B4-BE49-F238E27FC236}">
                <a16:creationId xmlns:a16="http://schemas.microsoft.com/office/drawing/2014/main" id="{E4183A8D-9F42-FE47-BBE2-207F2E8FD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610" y="4317649"/>
            <a:ext cx="2008779" cy="34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8794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Kensho Knowledge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C072-D6D5-5E49-8BFF-DC79B3213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022"/>
            <a:ext cx="10515600" cy="654424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en-US" dirty="0"/>
              <a:t> “</a:t>
            </a:r>
            <a:r>
              <a:rPr lang="en-GB" dirty="0"/>
              <a:t>Current CEOs of French banks that earned </a:t>
            </a:r>
            <a:r>
              <a:rPr lang="en-US" dirty="0"/>
              <a:t>€1+/share last quarter?”</a:t>
            </a:r>
          </a:p>
        </p:txBody>
      </p:sp>
    </p:spTree>
    <p:extLst>
      <p:ext uri="{BB962C8B-B14F-4D97-AF65-F5344CB8AC3E}">
        <p14:creationId xmlns:p14="http://schemas.microsoft.com/office/powerpoint/2010/main" val="4004390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Kensho Knowledge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C072-D6D5-5E49-8BFF-DC79B3213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022"/>
            <a:ext cx="10515600" cy="654424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en-US" dirty="0"/>
              <a:t> “</a:t>
            </a:r>
            <a:r>
              <a:rPr lang="en-GB" dirty="0"/>
              <a:t>Current CEOs of French banks that earned </a:t>
            </a:r>
            <a:r>
              <a:rPr lang="en-US" dirty="0"/>
              <a:t>€1+/share last quarter?”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551F19F-1773-454D-B594-34D14271F426}"/>
              </a:ext>
            </a:extLst>
          </p:cNvPr>
          <p:cNvGrpSpPr/>
          <p:nvPr/>
        </p:nvGrpSpPr>
        <p:grpSpPr>
          <a:xfrm>
            <a:off x="3092827" y="4752324"/>
            <a:ext cx="5870201" cy="1613646"/>
            <a:chOff x="2689413" y="4357872"/>
            <a:chExt cx="5870201" cy="1775011"/>
          </a:xfrm>
        </p:grpSpPr>
        <p:sp>
          <p:nvSpPr>
            <p:cNvPr id="48" name="Can 47">
              <a:extLst>
                <a:ext uri="{FF2B5EF4-FFF2-40B4-BE49-F238E27FC236}">
                  <a16:creationId xmlns:a16="http://schemas.microsoft.com/office/drawing/2014/main" id="{C576317C-3D0F-F146-9A49-C6DAAC14BDF6}"/>
                </a:ext>
              </a:extLst>
            </p:cNvPr>
            <p:cNvSpPr/>
            <p:nvPr/>
          </p:nvSpPr>
          <p:spPr>
            <a:xfrm>
              <a:off x="5030181" y="4357872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Can 48">
              <a:extLst>
                <a:ext uri="{FF2B5EF4-FFF2-40B4-BE49-F238E27FC236}">
                  <a16:creationId xmlns:a16="http://schemas.microsoft.com/office/drawing/2014/main" id="{5DEFD68A-9DF8-584E-8084-FE87FA90EA98}"/>
                </a:ext>
              </a:extLst>
            </p:cNvPr>
            <p:cNvSpPr/>
            <p:nvPr/>
          </p:nvSpPr>
          <p:spPr>
            <a:xfrm>
              <a:off x="4943197" y="4447519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Can 49">
              <a:extLst>
                <a:ext uri="{FF2B5EF4-FFF2-40B4-BE49-F238E27FC236}">
                  <a16:creationId xmlns:a16="http://schemas.microsoft.com/office/drawing/2014/main" id="{9EDBFD83-19C5-9047-B819-4D842E43B5E0}"/>
                </a:ext>
              </a:extLst>
            </p:cNvPr>
            <p:cNvSpPr/>
            <p:nvPr/>
          </p:nvSpPr>
          <p:spPr>
            <a:xfrm>
              <a:off x="2689413" y="453716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Graph Database</a:t>
              </a:r>
            </a:p>
          </p:txBody>
        </p:sp>
        <p:sp>
          <p:nvSpPr>
            <p:cNvPr id="51" name="Can 50">
              <a:extLst>
                <a:ext uri="{FF2B5EF4-FFF2-40B4-BE49-F238E27FC236}">
                  <a16:creationId xmlns:a16="http://schemas.microsoft.com/office/drawing/2014/main" id="{DB982337-F459-7D48-B3CD-833C4A376728}"/>
                </a:ext>
              </a:extLst>
            </p:cNvPr>
            <p:cNvSpPr/>
            <p:nvPr/>
          </p:nvSpPr>
          <p:spPr>
            <a:xfrm>
              <a:off x="4835620" y="453716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Relational Databases</a:t>
              </a:r>
            </a:p>
          </p:txBody>
        </p:sp>
        <p:sp>
          <p:nvSpPr>
            <p:cNvPr id="52" name="Can 51">
              <a:extLst>
                <a:ext uri="{FF2B5EF4-FFF2-40B4-BE49-F238E27FC236}">
                  <a16:creationId xmlns:a16="http://schemas.microsoft.com/office/drawing/2014/main" id="{880E556A-2113-B544-A8D4-3CB51D1D6AA7}"/>
                </a:ext>
              </a:extLst>
            </p:cNvPr>
            <p:cNvSpPr/>
            <p:nvPr/>
          </p:nvSpPr>
          <p:spPr>
            <a:xfrm>
              <a:off x="6981827" y="453716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Timeseries Database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B928E20F-D4C7-F844-B90E-C0CFC2E329BB}"/>
              </a:ext>
            </a:extLst>
          </p:cNvPr>
          <p:cNvSpPr txBox="1"/>
          <p:nvPr/>
        </p:nvSpPr>
        <p:spPr>
          <a:xfrm>
            <a:off x="4727731" y="4106856"/>
            <a:ext cx="2600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Under the hood:</a:t>
            </a: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D163CD18-ED35-9249-B6B8-24BA6D0E105F}"/>
              </a:ext>
            </a:extLst>
          </p:cNvPr>
          <p:cNvSpPr/>
          <p:nvPr/>
        </p:nvSpPr>
        <p:spPr>
          <a:xfrm>
            <a:off x="5239034" y="2713263"/>
            <a:ext cx="1490803" cy="12909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133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Approach that does not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C072-D6D5-5E49-8BFF-DC79B3213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4401" y="1559859"/>
            <a:ext cx="5710112" cy="844814"/>
          </a:xfrm>
        </p:spPr>
        <p:txBody>
          <a:bodyPr>
            <a:noAutofit/>
          </a:bodyPr>
          <a:lstStyle/>
          <a:p>
            <a:pPr marL="0" indent="0" algn="ctr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“</a:t>
            </a:r>
            <a:r>
              <a:rPr lang="en-GB" sz="2400" dirty="0"/>
              <a:t>Current CEOs of French banks that </a:t>
            </a:r>
            <a:br>
              <a:rPr lang="en-GB" sz="2400" dirty="0"/>
            </a:br>
            <a:r>
              <a:rPr lang="en-GB" sz="2400" dirty="0"/>
              <a:t>earned </a:t>
            </a:r>
            <a:r>
              <a:rPr lang="en-US" sz="2400" dirty="0"/>
              <a:t>€1+/share last quarter?”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FAECE33-A5C7-8345-856D-36E534D6CDD2}"/>
              </a:ext>
            </a:extLst>
          </p:cNvPr>
          <p:cNvGrpSpPr/>
          <p:nvPr/>
        </p:nvGrpSpPr>
        <p:grpSpPr>
          <a:xfrm>
            <a:off x="1434357" y="4949547"/>
            <a:ext cx="5870201" cy="1613646"/>
            <a:chOff x="2689413" y="4357872"/>
            <a:chExt cx="5870201" cy="1775011"/>
          </a:xfrm>
        </p:grpSpPr>
        <p:sp>
          <p:nvSpPr>
            <p:cNvPr id="44" name="Can 43">
              <a:extLst>
                <a:ext uri="{FF2B5EF4-FFF2-40B4-BE49-F238E27FC236}">
                  <a16:creationId xmlns:a16="http://schemas.microsoft.com/office/drawing/2014/main" id="{399347C1-E4E7-0C4A-B652-ECBAEE59E45C}"/>
                </a:ext>
              </a:extLst>
            </p:cNvPr>
            <p:cNvSpPr/>
            <p:nvPr/>
          </p:nvSpPr>
          <p:spPr>
            <a:xfrm>
              <a:off x="5030181" y="4357872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Can 42">
              <a:extLst>
                <a:ext uri="{FF2B5EF4-FFF2-40B4-BE49-F238E27FC236}">
                  <a16:creationId xmlns:a16="http://schemas.microsoft.com/office/drawing/2014/main" id="{AC9C2553-76E1-F849-BD28-F018C4A5DA9F}"/>
                </a:ext>
              </a:extLst>
            </p:cNvPr>
            <p:cNvSpPr/>
            <p:nvPr/>
          </p:nvSpPr>
          <p:spPr>
            <a:xfrm>
              <a:off x="4943197" y="4447519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Can 39">
              <a:extLst>
                <a:ext uri="{FF2B5EF4-FFF2-40B4-BE49-F238E27FC236}">
                  <a16:creationId xmlns:a16="http://schemas.microsoft.com/office/drawing/2014/main" id="{64EAA08F-A658-5946-948E-8A1A1A81C8EA}"/>
                </a:ext>
              </a:extLst>
            </p:cNvPr>
            <p:cNvSpPr/>
            <p:nvPr/>
          </p:nvSpPr>
          <p:spPr>
            <a:xfrm>
              <a:off x="2689413" y="453716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Graph Database</a:t>
              </a:r>
            </a:p>
          </p:txBody>
        </p:sp>
        <p:sp>
          <p:nvSpPr>
            <p:cNvPr id="41" name="Can 40">
              <a:extLst>
                <a:ext uri="{FF2B5EF4-FFF2-40B4-BE49-F238E27FC236}">
                  <a16:creationId xmlns:a16="http://schemas.microsoft.com/office/drawing/2014/main" id="{43C30092-7448-6F4F-908C-8724A04CF058}"/>
                </a:ext>
              </a:extLst>
            </p:cNvPr>
            <p:cNvSpPr/>
            <p:nvPr/>
          </p:nvSpPr>
          <p:spPr>
            <a:xfrm>
              <a:off x="4835620" y="453716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Relational Databases</a:t>
              </a:r>
            </a:p>
          </p:txBody>
        </p:sp>
        <p:sp>
          <p:nvSpPr>
            <p:cNvPr id="42" name="Can 41">
              <a:extLst>
                <a:ext uri="{FF2B5EF4-FFF2-40B4-BE49-F238E27FC236}">
                  <a16:creationId xmlns:a16="http://schemas.microsoft.com/office/drawing/2014/main" id="{0E83BA7C-953F-2146-AD31-3ED1D30779C4}"/>
                </a:ext>
              </a:extLst>
            </p:cNvPr>
            <p:cNvSpPr/>
            <p:nvPr/>
          </p:nvSpPr>
          <p:spPr>
            <a:xfrm>
              <a:off x="6981827" y="453716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Timeseries Database</a:t>
              </a:r>
            </a:p>
          </p:txBody>
        </p:sp>
      </p:grpSp>
      <p:sp>
        <p:nvSpPr>
          <p:cNvPr id="49" name="Down Arrow 48">
            <a:extLst>
              <a:ext uri="{FF2B5EF4-FFF2-40B4-BE49-F238E27FC236}">
                <a16:creationId xmlns:a16="http://schemas.microsoft.com/office/drawing/2014/main" id="{11FBC58E-5AA3-D647-9C5F-5C191BA70C76}"/>
              </a:ext>
            </a:extLst>
          </p:cNvPr>
          <p:cNvSpPr/>
          <p:nvPr/>
        </p:nvSpPr>
        <p:spPr>
          <a:xfrm>
            <a:off x="3624055" y="2953948"/>
            <a:ext cx="1490803" cy="12909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7DE1037-470C-2641-91A6-6BA119EDE486}"/>
              </a:ext>
            </a:extLst>
          </p:cNvPr>
          <p:cNvSpPr txBox="1"/>
          <p:nvPr/>
        </p:nvSpPr>
        <p:spPr>
          <a:xfrm>
            <a:off x="5265928" y="2995448"/>
            <a:ext cx="29140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Product engineer</a:t>
            </a:r>
            <a:br>
              <a:rPr lang="en-US" sz="2400" dirty="0"/>
            </a:br>
            <a:r>
              <a:rPr lang="en-US" sz="2400" dirty="0"/>
              <a:t>writes queries for</a:t>
            </a:r>
            <a:br>
              <a:rPr lang="en-US" sz="2400" dirty="0"/>
            </a:br>
            <a:r>
              <a:rPr lang="en-US" sz="2400" dirty="0"/>
              <a:t>all database backends</a:t>
            </a:r>
          </a:p>
        </p:txBody>
      </p:sp>
    </p:spTree>
    <p:extLst>
      <p:ext uri="{BB962C8B-B14F-4D97-AF65-F5344CB8AC3E}">
        <p14:creationId xmlns:p14="http://schemas.microsoft.com/office/powerpoint/2010/main" val="33971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 ideal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C072-D6D5-5E49-8BFF-DC79B3213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4401" y="1559859"/>
            <a:ext cx="5710112" cy="844814"/>
          </a:xfrm>
        </p:spPr>
        <p:txBody>
          <a:bodyPr>
            <a:noAutofit/>
          </a:bodyPr>
          <a:lstStyle/>
          <a:p>
            <a:pPr marL="0" indent="0" algn="ctr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“</a:t>
            </a:r>
            <a:r>
              <a:rPr lang="en-GB" sz="2400" dirty="0"/>
              <a:t>Current CEOs of French banks that </a:t>
            </a:r>
            <a:br>
              <a:rPr lang="en-GB" sz="2400" dirty="0"/>
            </a:br>
            <a:r>
              <a:rPr lang="en-GB" sz="2400" dirty="0"/>
              <a:t>earned </a:t>
            </a:r>
            <a:r>
              <a:rPr lang="en-US" sz="2400" dirty="0"/>
              <a:t>€1+/share last quarter?”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FAECE33-A5C7-8345-856D-36E534D6CDD2}"/>
              </a:ext>
            </a:extLst>
          </p:cNvPr>
          <p:cNvGrpSpPr/>
          <p:nvPr/>
        </p:nvGrpSpPr>
        <p:grpSpPr>
          <a:xfrm>
            <a:off x="1434357" y="4949547"/>
            <a:ext cx="5870201" cy="1613646"/>
            <a:chOff x="2689413" y="4357872"/>
            <a:chExt cx="5870201" cy="1775011"/>
          </a:xfrm>
        </p:grpSpPr>
        <p:sp>
          <p:nvSpPr>
            <p:cNvPr id="44" name="Can 43">
              <a:extLst>
                <a:ext uri="{FF2B5EF4-FFF2-40B4-BE49-F238E27FC236}">
                  <a16:creationId xmlns:a16="http://schemas.microsoft.com/office/drawing/2014/main" id="{399347C1-E4E7-0C4A-B652-ECBAEE59E45C}"/>
                </a:ext>
              </a:extLst>
            </p:cNvPr>
            <p:cNvSpPr/>
            <p:nvPr/>
          </p:nvSpPr>
          <p:spPr>
            <a:xfrm>
              <a:off x="5030181" y="4357872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Can 42">
              <a:extLst>
                <a:ext uri="{FF2B5EF4-FFF2-40B4-BE49-F238E27FC236}">
                  <a16:creationId xmlns:a16="http://schemas.microsoft.com/office/drawing/2014/main" id="{AC9C2553-76E1-F849-BD28-F018C4A5DA9F}"/>
                </a:ext>
              </a:extLst>
            </p:cNvPr>
            <p:cNvSpPr/>
            <p:nvPr/>
          </p:nvSpPr>
          <p:spPr>
            <a:xfrm>
              <a:off x="4943197" y="4447519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Can 39">
              <a:extLst>
                <a:ext uri="{FF2B5EF4-FFF2-40B4-BE49-F238E27FC236}">
                  <a16:creationId xmlns:a16="http://schemas.microsoft.com/office/drawing/2014/main" id="{64EAA08F-A658-5946-948E-8A1A1A81C8EA}"/>
                </a:ext>
              </a:extLst>
            </p:cNvPr>
            <p:cNvSpPr/>
            <p:nvPr/>
          </p:nvSpPr>
          <p:spPr>
            <a:xfrm>
              <a:off x="2689413" y="453716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Graph Database</a:t>
              </a:r>
            </a:p>
          </p:txBody>
        </p:sp>
        <p:sp>
          <p:nvSpPr>
            <p:cNvPr id="41" name="Can 40">
              <a:extLst>
                <a:ext uri="{FF2B5EF4-FFF2-40B4-BE49-F238E27FC236}">
                  <a16:creationId xmlns:a16="http://schemas.microsoft.com/office/drawing/2014/main" id="{43C30092-7448-6F4F-908C-8724A04CF058}"/>
                </a:ext>
              </a:extLst>
            </p:cNvPr>
            <p:cNvSpPr/>
            <p:nvPr/>
          </p:nvSpPr>
          <p:spPr>
            <a:xfrm>
              <a:off x="4835620" y="453716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Relational Databases</a:t>
              </a:r>
            </a:p>
          </p:txBody>
        </p:sp>
        <p:sp>
          <p:nvSpPr>
            <p:cNvPr id="42" name="Can 41">
              <a:extLst>
                <a:ext uri="{FF2B5EF4-FFF2-40B4-BE49-F238E27FC236}">
                  <a16:creationId xmlns:a16="http://schemas.microsoft.com/office/drawing/2014/main" id="{0E83BA7C-953F-2146-AD31-3ED1D30779C4}"/>
                </a:ext>
              </a:extLst>
            </p:cNvPr>
            <p:cNvSpPr/>
            <p:nvPr/>
          </p:nvSpPr>
          <p:spPr>
            <a:xfrm>
              <a:off x="6981827" y="453716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Timeseries Database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F022B03-9684-3D4C-B298-D77E1D2067BA}"/>
              </a:ext>
            </a:extLst>
          </p:cNvPr>
          <p:cNvGrpSpPr/>
          <p:nvPr/>
        </p:nvGrpSpPr>
        <p:grpSpPr>
          <a:xfrm>
            <a:off x="1434357" y="3355869"/>
            <a:ext cx="6475496" cy="1746082"/>
            <a:chOff x="2689413" y="3006241"/>
            <a:chExt cx="6475496" cy="174608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4E01C8-C5A7-224C-80DC-D33FE96971CF}"/>
                </a:ext>
              </a:extLst>
            </p:cNvPr>
            <p:cNvGrpSpPr/>
            <p:nvPr/>
          </p:nvGrpSpPr>
          <p:grpSpPr>
            <a:xfrm>
              <a:off x="2689413" y="3006241"/>
              <a:ext cx="5870201" cy="1649886"/>
              <a:chOff x="2653554" y="2873669"/>
              <a:chExt cx="5870201" cy="1814875"/>
            </a:xfrm>
          </p:grpSpPr>
          <p:sp>
            <p:nvSpPr>
              <p:cNvPr id="13" name="Rounded Rectangle 12">
                <a:extLst>
                  <a:ext uri="{FF2B5EF4-FFF2-40B4-BE49-F238E27FC236}">
                    <a16:creationId xmlns:a16="http://schemas.microsoft.com/office/drawing/2014/main" id="{54BBE856-6582-6745-8DD4-DCA2F004B598}"/>
                  </a:ext>
                </a:extLst>
              </p:cNvPr>
              <p:cNvSpPr/>
              <p:nvPr/>
            </p:nvSpPr>
            <p:spPr>
              <a:xfrm>
                <a:off x="2653554" y="2873669"/>
                <a:ext cx="5870201" cy="74705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Universal query layer</a:t>
                </a:r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961DBD70-8FC0-634E-AC8A-66584695811A}"/>
                  </a:ext>
                </a:extLst>
              </p:cNvPr>
              <p:cNvGrpSpPr/>
              <p:nvPr/>
            </p:nvGrpSpPr>
            <p:grpSpPr>
              <a:xfrm>
                <a:off x="5427949" y="3765182"/>
                <a:ext cx="295836" cy="761790"/>
                <a:chOff x="5141078" y="3424521"/>
                <a:chExt cx="295836" cy="761790"/>
              </a:xfrm>
            </p:grpSpPr>
            <p:cxnSp>
              <p:nvCxnSpPr>
                <p:cNvPr id="24" name="Straight Arrow Connector 23">
                  <a:extLst>
                    <a:ext uri="{FF2B5EF4-FFF2-40B4-BE49-F238E27FC236}">
                      <a16:creationId xmlns:a16="http://schemas.microsoft.com/office/drawing/2014/main" id="{3DA8E8A0-7E9F-9F4F-8690-F7C49825E3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41078" y="3433483"/>
                  <a:ext cx="0" cy="752828"/>
                </a:xfrm>
                <a:prstGeom prst="straightConnector1">
                  <a:avLst/>
                </a:prstGeom>
                <a:ln w="57150">
                  <a:solidFill>
                    <a:schemeClr val="accent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Arrow Connector 24">
                  <a:extLst>
                    <a:ext uri="{FF2B5EF4-FFF2-40B4-BE49-F238E27FC236}">
                      <a16:creationId xmlns:a16="http://schemas.microsoft.com/office/drawing/2014/main" id="{1A79D291-0BDD-744F-AB7C-625A1F50D3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436914" y="3424521"/>
                  <a:ext cx="0" cy="761789"/>
                </a:xfrm>
                <a:prstGeom prst="straightConnector1">
                  <a:avLst/>
                </a:prstGeom>
                <a:ln w="57150">
                  <a:solidFill>
                    <a:schemeClr val="accent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6BA517F3-BD12-D44C-BFDE-A50BD8B1B655}"/>
                  </a:ext>
                </a:extLst>
              </p:cNvPr>
              <p:cNvGrpSpPr/>
              <p:nvPr/>
            </p:nvGrpSpPr>
            <p:grpSpPr>
              <a:xfrm>
                <a:off x="3294529" y="3774144"/>
                <a:ext cx="295836" cy="914400"/>
                <a:chOff x="3886019" y="3433483"/>
                <a:chExt cx="295836" cy="914400"/>
              </a:xfrm>
            </p:grpSpPr>
            <p:cxnSp>
              <p:nvCxnSpPr>
                <p:cNvPr id="22" name="Straight Arrow Connector 21">
                  <a:extLst>
                    <a:ext uri="{FF2B5EF4-FFF2-40B4-BE49-F238E27FC236}">
                      <a16:creationId xmlns:a16="http://schemas.microsoft.com/office/drawing/2014/main" id="{1BE51A64-E08B-2E49-A77E-0DB30D90D4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86019" y="3442446"/>
                  <a:ext cx="0" cy="905436"/>
                </a:xfrm>
                <a:prstGeom prst="straightConnector1">
                  <a:avLst/>
                </a:prstGeom>
                <a:ln w="57150">
                  <a:solidFill>
                    <a:schemeClr val="accent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>
                  <a:extLst>
                    <a:ext uri="{FF2B5EF4-FFF2-40B4-BE49-F238E27FC236}">
                      <a16:creationId xmlns:a16="http://schemas.microsoft.com/office/drawing/2014/main" id="{058BCAAD-2D11-734A-B387-5C74AD5AE0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181855" y="3433483"/>
                  <a:ext cx="0" cy="914400"/>
                </a:xfrm>
                <a:prstGeom prst="straightConnector1">
                  <a:avLst/>
                </a:prstGeom>
                <a:ln w="57150">
                  <a:solidFill>
                    <a:schemeClr val="accent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FEF3385D-D276-AD4E-AE43-EBF163121797}"/>
                  </a:ext>
                </a:extLst>
              </p:cNvPr>
              <p:cNvGrpSpPr/>
              <p:nvPr/>
            </p:nvGrpSpPr>
            <p:grpSpPr>
              <a:xfrm>
                <a:off x="7561369" y="3774144"/>
                <a:ext cx="295836" cy="914400"/>
                <a:chOff x="3886019" y="3433483"/>
                <a:chExt cx="295836" cy="914400"/>
              </a:xfrm>
            </p:grpSpPr>
            <p:cxnSp>
              <p:nvCxnSpPr>
                <p:cNvPr id="20" name="Straight Arrow Connector 19">
                  <a:extLst>
                    <a:ext uri="{FF2B5EF4-FFF2-40B4-BE49-F238E27FC236}">
                      <a16:creationId xmlns:a16="http://schemas.microsoft.com/office/drawing/2014/main" id="{360BD6EC-ADFE-624F-B4CF-20E000B48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86019" y="3442446"/>
                  <a:ext cx="0" cy="905436"/>
                </a:xfrm>
                <a:prstGeom prst="straightConnector1">
                  <a:avLst/>
                </a:prstGeom>
                <a:ln w="57150">
                  <a:solidFill>
                    <a:schemeClr val="accent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Arrow Connector 20">
                  <a:extLst>
                    <a:ext uri="{FF2B5EF4-FFF2-40B4-BE49-F238E27FC236}">
                      <a16:creationId xmlns:a16="http://schemas.microsoft.com/office/drawing/2014/main" id="{96A6D3FB-1C4E-AF43-9130-2E6E96C878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181855" y="3433483"/>
                  <a:ext cx="0" cy="914400"/>
                </a:xfrm>
                <a:prstGeom prst="straightConnector1">
                  <a:avLst/>
                </a:prstGeom>
                <a:ln w="57150">
                  <a:solidFill>
                    <a:schemeClr val="accent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E369288-F90D-C047-84F4-BE984D3B5A03}"/>
                </a:ext>
              </a:extLst>
            </p:cNvPr>
            <p:cNvSpPr txBox="1"/>
            <p:nvPr/>
          </p:nvSpPr>
          <p:spPr>
            <a:xfrm>
              <a:off x="3659636" y="3828993"/>
              <a:ext cx="103733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graph </a:t>
              </a:r>
              <a:br>
                <a:rPr lang="en-US" dirty="0"/>
              </a:br>
              <a:r>
                <a:rPr lang="en-US" dirty="0"/>
                <a:t>database</a:t>
              </a:r>
              <a:br>
                <a:rPr lang="en-US" dirty="0"/>
              </a:br>
              <a:r>
                <a:rPr lang="en-US" dirty="0"/>
                <a:t>query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8CE8524-D93F-B046-A17D-20B2BECF11DE}"/>
                </a:ext>
              </a:extLst>
            </p:cNvPr>
            <p:cNvSpPr txBox="1"/>
            <p:nvPr/>
          </p:nvSpPr>
          <p:spPr>
            <a:xfrm>
              <a:off x="5819074" y="3860234"/>
              <a:ext cx="7292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SQL </a:t>
              </a:r>
              <a:br>
                <a:rPr lang="en-US" dirty="0"/>
              </a:br>
              <a:r>
                <a:rPr lang="en-US" dirty="0"/>
                <a:t>query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6601F04-8E36-0D4B-A363-90A9BDF3788E}"/>
                </a:ext>
              </a:extLst>
            </p:cNvPr>
            <p:cNvSpPr txBox="1"/>
            <p:nvPr/>
          </p:nvSpPr>
          <p:spPr>
            <a:xfrm>
              <a:off x="7954320" y="3967492"/>
              <a:ext cx="121058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timeseries </a:t>
              </a:r>
              <a:br>
                <a:rPr lang="en-US" dirty="0"/>
              </a:br>
              <a:r>
                <a:rPr lang="en-US" dirty="0"/>
                <a:t>query</a:t>
              </a:r>
            </a:p>
          </p:txBody>
        </p:sp>
      </p:grp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F3F0102-757A-7843-A4F2-C9D5BEF39524}"/>
              </a:ext>
            </a:extLst>
          </p:cNvPr>
          <p:cNvCxnSpPr>
            <a:cxnSpLocks/>
          </p:cNvCxnSpPr>
          <p:nvPr/>
        </p:nvCxnSpPr>
        <p:spPr>
          <a:xfrm>
            <a:off x="4369457" y="2389689"/>
            <a:ext cx="0" cy="823124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6224A09-DF2A-AE40-9317-CEFD314DA108}"/>
              </a:ext>
            </a:extLst>
          </p:cNvPr>
          <p:cNvSpPr txBox="1"/>
          <p:nvPr/>
        </p:nvSpPr>
        <p:spPr>
          <a:xfrm>
            <a:off x="8575550" y="1856020"/>
            <a:ext cx="23437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Domain of</a:t>
            </a:r>
            <a:br>
              <a:rPr lang="en-US" sz="2400" dirty="0"/>
            </a:br>
            <a:r>
              <a:rPr lang="en-US" sz="2400" dirty="0"/>
              <a:t>product engineer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4118E22-F25E-B64C-9D30-4ADAA6FC9364}"/>
              </a:ext>
            </a:extLst>
          </p:cNvPr>
          <p:cNvSpPr txBox="1"/>
          <p:nvPr/>
        </p:nvSpPr>
        <p:spPr>
          <a:xfrm>
            <a:off x="8763614" y="4289226"/>
            <a:ext cx="19676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Domain of</a:t>
            </a:r>
            <a:br>
              <a:rPr lang="en-US" sz="2400" dirty="0"/>
            </a:br>
            <a:r>
              <a:rPr lang="en-US" sz="2400" dirty="0"/>
              <a:t>infrastructure </a:t>
            </a:r>
            <a:br>
              <a:rPr lang="en-US" sz="2400" dirty="0"/>
            </a:br>
            <a:r>
              <a:rPr lang="en-US" sz="2400" dirty="0"/>
              <a:t>engineer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38F418-C504-FD40-8723-653F120AD363}"/>
              </a:ext>
            </a:extLst>
          </p:cNvPr>
          <p:cNvSpPr txBox="1"/>
          <p:nvPr/>
        </p:nvSpPr>
        <p:spPr>
          <a:xfrm>
            <a:off x="4447023" y="2579524"/>
            <a:ext cx="181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declarative query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9CB1907C-585A-CC43-A972-D96E1C99F932}"/>
              </a:ext>
            </a:extLst>
          </p:cNvPr>
          <p:cNvSpPr/>
          <p:nvPr/>
        </p:nvSpPr>
        <p:spPr>
          <a:xfrm>
            <a:off x="8064278" y="1332983"/>
            <a:ext cx="448235" cy="1877072"/>
          </a:xfrm>
          <a:prstGeom prst="rightBrace">
            <a:avLst>
              <a:gd name="adj1" fmla="val 60333"/>
              <a:gd name="adj2" fmla="val 5000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Brace 33">
            <a:extLst>
              <a:ext uri="{FF2B5EF4-FFF2-40B4-BE49-F238E27FC236}">
                <a16:creationId xmlns:a16="http://schemas.microsoft.com/office/drawing/2014/main" id="{3AB7DD5C-19ED-3243-A50F-CA52B62C1FB4}"/>
              </a:ext>
            </a:extLst>
          </p:cNvPr>
          <p:cNvSpPr/>
          <p:nvPr/>
        </p:nvSpPr>
        <p:spPr>
          <a:xfrm>
            <a:off x="8064278" y="3378584"/>
            <a:ext cx="448235" cy="3021614"/>
          </a:xfrm>
          <a:prstGeom prst="rightBrace">
            <a:avLst>
              <a:gd name="adj1" fmla="val 62333"/>
              <a:gd name="adj2" fmla="val 5000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555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GraphQL to the rescue? Not quite.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7113E8F-720D-5641-8C78-BB4AF7FA38DE}"/>
              </a:ext>
            </a:extLst>
          </p:cNvPr>
          <p:cNvSpPr txBox="1">
            <a:spLocks/>
          </p:cNvSpPr>
          <p:nvPr/>
        </p:nvSpPr>
        <p:spPr>
          <a:xfrm>
            <a:off x="838200" y="1690687"/>
            <a:ext cx="10515600" cy="1772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GraphQL can consolidate all data into a single schema, </a:t>
            </a:r>
            <a:br>
              <a:rPr lang="en-US" dirty="0"/>
            </a:br>
            <a:r>
              <a:rPr lang="en-US" dirty="0"/>
              <a:t>but its resolvers cause </a:t>
            </a:r>
            <a:r>
              <a:rPr lang="en-US" i="1" dirty="0"/>
              <a:t>awful</a:t>
            </a:r>
            <a:r>
              <a:rPr lang="en-US" dirty="0"/>
              <a:t> performance.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ADFC3DB-90AB-204C-91F4-62079A43310A}"/>
              </a:ext>
            </a:extLst>
          </p:cNvPr>
          <p:cNvCxnSpPr/>
          <p:nvPr/>
        </p:nvCxnSpPr>
        <p:spPr>
          <a:xfrm>
            <a:off x="838200" y="3845859"/>
            <a:ext cx="980290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711851F-5436-304F-BAD0-68D8ADAC2334}"/>
              </a:ext>
            </a:extLst>
          </p:cNvPr>
          <p:cNvCxnSpPr/>
          <p:nvPr/>
        </p:nvCxnSpPr>
        <p:spPr>
          <a:xfrm>
            <a:off x="838200" y="5764306"/>
            <a:ext cx="980290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220D87D-979E-C141-B357-80284134EAB3}"/>
              </a:ext>
            </a:extLst>
          </p:cNvPr>
          <p:cNvSpPr txBox="1">
            <a:spLocks/>
          </p:cNvSpPr>
          <p:nvPr/>
        </p:nvSpPr>
        <p:spPr>
          <a:xfrm>
            <a:off x="766483" y="3345331"/>
            <a:ext cx="10515600" cy="764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dirty="0"/>
              <a:t>Backend</a:t>
            </a:r>
          </a:p>
          <a:p>
            <a:pPr marL="0" indent="0" fontAlgn="base">
              <a:buNone/>
            </a:pPr>
            <a:endParaRPr lang="en-US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312C9FF0-7314-8A43-B3DE-97E60ACAC5FF}"/>
              </a:ext>
            </a:extLst>
          </p:cNvPr>
          <p:cNvSpPr txBox="1">
            <a:spLocks/>
          </p:cNvSpPr>
          <p:nvPr/>
        </p:nvSpPr>
        <p:spPr>
          <a:xfrm>
            <a:off x="766483" y="5882343"/>
            <a:ext cx="10515600" cy="764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dirty="0"/>
              <a:t>Backing databases</a:t>
            </a:r>
          </a:p>
          <a:p>
            <a:pPr marL="0" indent="0" fontAlgn="base">
              <a:buNone/>
            </a:pPr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3FC56E9-919D-8F44-938A-AB8747DB6FF6}"/>
              </a:ext>
            </a:extLst>
          </p:cNvPr>
          <p:cNvCxnSpPr/>
          <p:nvPr/>
        </p:nvCxnSpPr>
        <p:spPr>
          <a:xfrm>
            <a:off x="1344709" y="4007224"/>
            <a:ext cx="0" cy="162261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88719DB-D156-DF40-B698-6C0441A190BC}"/>
              </a:ext>
            </a:extLst>
          </p:cNvPr>
          <p:cNvCxnSpPr>
            <a:cxnSpLocks/>
          </p:cNvCxnSpPr>
          <p:nvPr/>
        </p:nvCxnSpPr>
        <p:spPr>
          <a:xfrm flipV="1">
            <a:off x="1640545" y="4007224"/>
            <a:ext cx="0" cy="162261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620098C-2827-CA40-BB28-7B67C5E1904C}"/>
              </a:ext>
            </a:extLst>
          </p:cNvPr>
          <p:cNvCxnSpPr>
            <a:cxnSpLocks/>
          </p:cNvCxnSpPr>
          <p:nvPr/>
        </p:nvCxnSpPr>
        <p:spPr>
          <a:xfrm>
            <a:off x="9708777" y="3596345"/>
            <a:ext cx="761999" cy="0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2CD4F5EA-FAFD-4048-9B18-DF0D9508A5AC}"/>
              </a:ext>
            </a:extLst>
          </p:cNvPr>
          <p:cNvSpPr txBox="1">
            <a:spLocks/>
          </p:cNvSpPr>
          <p:nvPr/>
        </p:nvSpPr>
        <p:spPr>
          <a:xfrm>
            <a:off x="9646022" y="3121753"/>
            <a:ext cx="1044389" cy="4745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dirty="0"/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B427E2-A946-7948-9E67-F52119741B66}"/>
              </a:ext>
            </a:extLst>
          </p:cNvPr>
          <p:cNvSpPr txBox="1"/>
          <p:nvPr/>
        </p:nvSpPr>
        <p:spPr>
          <a:xfrm>
            <a:off x="437024" y="4464523"/>
            <a:ext cx="811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Find </a:t>
            </a:r>
            <a:br>
              <a:rPr lang="en-US" dirty="0"/>
            </a:br>
            <a:r>
              <a:rPr lang="en-US" dirty="0"/>
              <a:t>France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78B289F-4AAC-3C4B-AA98-7AE945FD1F0D}"/>
              </a:ext>
            </a:extLst>
          </p:cNvPr>
          <p:cNvCxnSpPr/>
          <p:nvPr/>
        </p:nvCxnSpPr>
        <p:spPr>
          <a:xfrm>
            <a:off x="3285384" y="4007224"/>
            <a:ext cx="0" cy="162261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C6BFB32-FDCA-234A-8E6D-39B6F9B95BFA}"/>
              </a:ext>
            </a:extLst>
          </p:cNvPr>
          <p:cNvCxnSpPr>
            <a:cxnSpLocks/>
          </p:cNvCxnSpPr>
          <p:nvPr/>
        </p:nvCxnSpPr>
        <p:spPr>
          <a:xfrm flipV="1">
            <a:off x="3581220" y="4007224"/>
            <a:ext cx="0" cy="162261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AD8049DF-0021-6F4A-A899-A3E37712C9E6}"/>
              </a:ext>
            </a:extLst>
          </p:cNvPr>
          <p:cNvSpPr txBox="1"/>
          <p:nvPr/>
        </p:nvSpPr>
        <p:spPr>
          <a:xfrm>
            <a:off x="2033439" y="4320293"/>
            <a:ext cx="1251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Find all </a:t>
            </a:r>
            <a:br>
              <a:rPr lang="en-US" dirty="0"/>
            </a:br>
            <a:r>
              <a:rPr lang="en-US" dirty="0"/>
              <a:t>companies </a:t>
            </a:r>
            <a:br>
              <a:rPr lang="en-US" dirty="0"/>
            </a:br>
            <a:r>
              <a:rPr lang="en-US" dirty="0"/>
              <a:t>in France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3C6196D-4C8F-074F-9B82-3A7085C8DCF5}"/>
              </a:ext>
            </a:extLst>
          </p:cNvPr>
          <p:cNvCxnSpPr/>
          <p:nvPr/>
        </p:nvCxnSpPr>
        <p:spPr>
          <a:xfrm>
            <a:off x="5085374" y="4007224"/>
            <a:ext cx="0" cy="162261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9160ED3-8F64-9042-919F-220E12AA79F3}"/>
              </a:ext>
            </a:extLst>
          </p:cNvPr>
          <p:cNvCxnSpPr>
            <a:cxnSpLocks/>
          </p:cNvCxnSpPr>
          <p:nvPr/>
        </p:nvCxnSpPr>
        <p:spPr>
          <a:xfrm flipV="1">
            <a:off x="5381210" y="4007224"/>
            <a:ext cx="0" cy="162261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761ADB98-4A64-334A-B597-BA0B0116A192}"/>
              </a:ext>
            </a:extLst>
          </p:cNvPr>
          <p:cNvSpPr txBox="1"/>
          <p:nvPr/>
        </p:nvSpPr>
        <p:spPr>
          <a:xfrm>
            <a:off x="4064961" y="4499312"/>
            <a:ext cx="980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Are they</a:t>
            </a:r>
            <a:br>
              <a:rPr lang="en-US" dirty="0"/>
            </a:br>
            <a:r>
              <a:rPr lang="en-US" dirty="0"/>
              <a:t>banks?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B9B1964-A766-9342-848D-9159537F43B3}"/>
              </a:ext>
            </a:extLst>
          </p:cNvPr>
          <p:cNvSpPr txBox="1"/>
          <p:nvPr/>
        </p:nvSpPr>
        <p:spPr>
          <a:xfrm>
            <a:off x="5677046" y="4190344"/>
            <a:ext cx="271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… 10^N round-trips later …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86DD087-52FB-A648-91E6-094959A66F4B}"/>
              </a:ext>
            </a:extLst>
          </p:cNvPr>
          <p:cNvCxnSpPr/>
          <p:nvPr/>
        </p:nvCxnSpPr>
        <p:spPr>
          <a:xfrm>
            <a:off x="9854598" y="4007224"/>
            <a:ext cx="0" cy="162261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8F81031-1B0E-8547-BB62-4F0E2CB5DC12}"/>
              </a:ext>
            </a:extLst>
          </p:cNvPr>
          <p:cNvCxnSpPr>
            <a:cxnSpLocks/>
          </p:cNvCxnSpPr>
          <p:nvPr/>
        </p:nvCxnSpPr>
        <p:spPr>
          <a:xfrm flipV="1">
            <a:off x="10150434" y="4007224"/>
            <a:ext cx="0" cy="162261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A8EB753-8F36-534D-9F96-5CB9963DDA63}"/>
              </a:ext>
            </a:extLst>
          </p:cNvPr>
          <p:cNvSpPr txBox="1"/>
          <p:nvPr/>
        </p:nvSpPr>
        <p:spPr>
          <a:xfrm>
            <a:off x="8391013" y="4499312"/>
            <a:ext cx="1400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Get their </a:t>
            </a:r>
            <a:br>
              <a:rPr lang="en-US" dirty="0"/>
            </a:br>
            <a:r>
              <a:rPr lang="en-US" dirty="0"/>
              <a:t>current CEOs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A36AEA-7343-9547-B3A3-174EF1C86B2E}"/>
              </a:ext>
            </a:extLst>
          </p:cNvPr>
          <p:cNvSpPr/>
          <p:nvPr/>
        </p:nvSpPr>
        <p:spPr>
          <a:xfrm>
            <a:off x="6479413" y="4616387"/>
            <a:ext cx="1107996" cy="1091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7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😴</a:t>
            </a:r>
            <a:endParaRPr lang="en-US" sz="72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942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Compile GraphQL to single database queries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E3B3F54-5705-B947-900A-19BAC028ECA2}"/>
              </a:ext>
            </a:extLst>
          </p:cNvPr>
          <p:cNvGrpSpPr/>
          <p:nvPr/>
        </p:nvGrpSpPr>
        <p:grpSpPr>
          <a:xfrm>
            <a:off x="3160900" y="2670467"/>
            <a:ext cx="5870201" cy="3749286"/>
            <a:chOff x="2653554" y="2670467"/>
            <a:chExt cx="5870201" cy="3749286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28D54DD9-B6FB-C744-8F52-8E2750A42296}"/>
                </a:ext>
              </a:extLst>
            </p:cNvPr>
            <p:cNvSpPr/>
            <p:nvPr/>
          </p:nvSpPr>
          <p:spPr>
            <a:xfrm>
              <a:off x="2653554" y="2670467"/>
              <a:ext cx="5870201" cy="95025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GraphQL compiler</a:t>
              </a:r>
            </a:p>
          </p:txBody>
        </p:sp>
        <p:sp>
          <p:nvSpPr>
            <p:cNvPr id="31" name="Can 30">
              <a:extLst>
                <a:ext uri="{FF2B5EF4-FFF2-40B4-BE49-F238E27FC236}">
                  <a16:creationId xmlns:a16="http://schemas.microsoft.com/office/drawing/2014/main" id="{39B34313-D4D3-944A-B32C-08EDF41FA802}"/>
                </a:ext>
              </a:extLst>
            </p:cNvPr>
            <p:cNvSpPr/>
            <p:nvPr/>
          </p:nvSpPr>
          <p:spPr>
            <a:xfrm>
              <a:off x="2653554" y="482403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Graph Database</a:t>
              </a:r>
            </a:p>
          </p:txBody>
        </p:sp>
        <p:sp>
          <p:nvSpPr>
            <p:cNvPr id="32" name="Can 31">
              <a:extLst>
                <a:ext uri="{FF2B5EF4-FFF2-40B4-BE49-F238E27FC236}">
                  <a16:creationId xmlns:a16="http://schemas.microsoft.com/office/drawing/2014/main" id="{D51FE205-0BE9-8145-9A9B-E6CC4C03704A}"/>
                </a:ext>
              </a:extLst>
            </p:cNvPr>
            <p:cNvSpPr/>
            <p:nvPr/>
          </p:nvSpPr>
          <p:spPr>
            <a:xfrm>
              <a:off x="4799761" y="482403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Relational Database</a:t>
              </a:r>
            </a:p>
          </p:txBody>
        </p:sp>
        <p:sp>
          <p:nvSpPr>
            <p:cNvPr id="43" name="Can 42">
              <a:extLst>
                <a:ext uri="{FF2B5EF4-FFF2-40B4-BE49-F238E27FC236}">
                  <a16:creationId xmlns:a16="http://schemas.microsoft.com/office/drawing/2014/main" id="{A56EEE70-44E0-1248-82E3-9889B698E8D5}"/>
                </a:ext>
              </a:extLst>
            </p:cNvPr>
            <p:cNvSpPr/>
            <p:nvPr/>
          </p:nvSpPr>
          <p:spPr>
            <a:xfrm>
              <a:off x="6945968" y="4824036"/>
              <a:ext cx="1577787" cy="15957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Timeseries Database</a:t>
              </a: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11025F6-5EFF-B048-8395-3ABB0866961E}"/>
                </a:ext>
              </a:extLst>
            </p:cNvPr>
            <p:cNvGrpSpPr/>
            <p:nvPr/>
          </p:nvGrpSpPr>
          <p:grpSpPr>
            <a:xfrm>
              <a:off x="5427949" y="3765181"/>
              <a:ext cx="295836" cy="914400"/>
              <a:chOff x="5141078" y="3424520"/>
              <a:chExt cx="295836" cy="914400"/>
            </a:xfrm>
          </p:grpSpPr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F662A897-FC37-D24E-9F09-10C4A1BDEC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1078" y="3433483"/>
                <a:ext cx="0" cy="905436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FBCBB186-CADC-5245-B872-46A7AAF8A58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36914" y="3424520"/>
                <a:ext cx="0" cy="914400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C512806D-7D23-8947-BB54-41F223D4A7DD}"/>
                </a:ext>
              </a:extLst>
            </p:cNvPr>
            <p:cNvGrpSpPr/>
            <p:nvPr/>
          </p:nvGrpSpPr>
          <p:grpSpPr>
            <a:xfrm>
              <a:off x="3294529" y="3774144"/>
              <a:ext cx="295836" cy="914400"/>
              <a:chOff x="3886019" y="3433483"/>
              <a:chExt cx="295836" cy="914400"/>
            </a:xfrm>
          </p:grpSpPr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3CB955C9-957C-E546-9E21-86C780A76E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86019" y="3442446"/>
                <a:ext cx="0" cy="905436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01DF3599-DC43-A442-92B3-6DF341FD40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81855" y="3433483"/>
                <a:ext cx="0" cy="914400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A2534A54-F826-734F-A7AB-FF02B8D4F278}"/>
                </a:ext>
              </a:extLst>
            </p:cNvPr>
            <p:cNvGrpSpPr/>
            <p:nvPr/>
          </p:nvGrpSpPr>
          <p:grpSpPr>
            <a:xfrm>
              <a:off x="7561369" y="3774144"/>
              <a:ext cx="295836" cy="914400"/>
              <a:chOff x="3886019" y="3433483"/>
              <a:chExt cx="295836" cy="914400"/>
            </a:xfrm>
          </p:grpSpPr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3AC511F6-C3CF-B444-8DE8-113874F6D7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86019" y="3442446"/>
                <a:ext cx="0" cy="905436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CBADEF9B-545C-6C44-9397-4E5A77F899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81855" y="3433483"/>
                <a:ext cx="0" cy="914400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2F907FDC-25DC-D44B-908D-A9ECA349EA18}"/>
              </a:ext>
            </a:extLst>
          </p:cNvPr>
          <p:cNvCxnSpPr>
            <a:cxnSpLocks/>
          </p:cNvCxnSpPr>
          <p:nvPr/>
        </p:nvCxnSpPr>
        <p:spPr>
          <a:xfrm>
            <a:off x="6115432" y="1608846"/>
            <a:ext cx="0" cy="905436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5FAC0B3-B908-9648-A248-4ED944601DD3}"/>
              </a:ext>
            </a:extLst>
          </p:cNvPr>
          <p:cNvSpPr txBox="1"/>
          <p:nvPr/>
        </p:nvSpPr>
        <p:spPr>
          <a:xfrm>
            <a:off x="6123556" y="1738399"/>
            <a:ext cx="1066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GraphQL </a:t>
            </a:r>
            <a:br>
              <a:rPr lang="en-US" dirty="0"/>
            </a:br>
            <a:r>
              <a:rPr lang="en-US" dirty="0"/>
              <a:t>query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EEAF9D1-2B1D-2244-8ECF-39616A7E19C0}"/>
              </a:ext>
            </a:extLst>
          </p:cNvPr>
          <p:cNvSpPr txBox="1"/>
          <p:nvPr/>
        </p:nvSpPr>
        <p:spPr>
          <a:xfrm>
            <a:off x="4131123" y="3769679"/>
            <a:ext cx="10373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graph </a:t>
            </a:r>
            <a:br>
              <a:rPr lang="en-US" dirty="0"/>
            </a:br>
            <a:r>
              <a:rPr lang="en-US" dirty="0"/>
              <a:t>database</a:t>
            </a:r>
            <a:br>
              <a:rPr lang="en-US" dirty="0"/>
            </a:br>
            <a:r>
              <a:rPr lang="en-US" dirty="0"/>
              <a:t>query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9F61893-6CB1-1D41-8D6B-DC12959A62AF}"/>
              </a:ext>
            </a:extLst>
          </p:cNvPr>
          <p:cNvSpPr txBox="1"/>
          <p:nvPr/>
        </p:nvSpPr>
        <p:spPr>
          <a:xfrm>
            <a:off x="6292128" y="3915430"/>
            <a:ext cx="729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SQL </a:t>
            </a:r>
            <a:br>
              <a:rPr lang="en-US" dirty="0"/>
            </a:br>
            <a:r>
              <a:rPr lang="en-US" dirty="0"/>
              <a:t>query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7E670B5-00FB-8240-AD41-9AA7D935D1D8}"/>
              </a:ext>
            </a:extLst>
          </p:cNvPr>
          <p:cNvSpPr txBox="1"/>
          <p:nvPr/>
        </p:nvSpPr>
        <p:spPr>
          <a:xfrm>
            <a:off x="8425807" y="3908178"/>
            <a:ext cx="1210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timeseries </a:t>
            </a:r>
            <a:br>
              <a:rPr lang="en-US" dirty="0"/>
            </a:br>
            <a:r>
              <a:rPr lang="en-US" dirty="0"/>
              <a:t>query</a:t>
            </a:r>
          </a:p>
        </p:txBody>
      </p:sp>
    </p:spTree>
    <p:extLst>
      <p:ext uri="{BB962C8B-B14F-4D97-AF65-F5344CB8AC3E}">
        <p14:creationId xmlns:p14="http://schemas.microsoft.com/office/powerpoint/2010/main" val="1544111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BE096-081A-224C-A96A-E4602733E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works well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9B412-6DD1-8F40-8348-826CB261A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8963"/>
          </a:xfrm>
        </p:spPr>
        <p:txBody>
          <a:bodyPr/>
          <a:lstStyle/>
          <a:p>
            <a:r>
              <a:rPr lang="en-US" dirty="0"/>
              <a:t>Product engineers focus on </a:t>
            </a:r>
            <a:r>
              <a:rPr lang="en-US" b="1" dirty="0"/>
              <a:t>business logic</a:t>
            </a:r>
          </a:p>
          <a:p>
            <a:pPr lvl="1"/>
            <a:r>
              <a:rPr lang="en-US" dirty="0"/>
              <a:t>Database-agnostic: switching MySQL =&gt; Postgres has no visible impact</a:t>
            </a:r>
          </a:p>
          <a:p>
            <a:pPr lvl="1"/>
            <a:r>
              <a:rPr lang="en-US" dirty="0"/>
              <a:t>Fully declarative: ignorant of indexes, data sizes, join order…</a:t>
            </a:r>
          </a:p>
          <a:p>
            <a:endParaRPr lang="en-US" dirty="0"/>
          </a:p>
          <a:p>
            <a:r>
              <a:rPr lang="en-US" dirty="0"/>
              <a:t>Infrastructure engineers handle </a:t>
            </a:r>
            <a:r>
              <a:rPr lang="en-US" b="1" dirty="0"/>
              <a:t>underlying</a:t>
            </a:r>
            <a:r>
              <a:rPr lang="en-US" dirty="0"/>
              <a:t> </a:t>
            </a:r>
            <a:r>
              <a:rPr lang="en-US" b="1" dirty="0"/>
              <a:t>implementation</a:t>
            </a:r>
          </a:p>
          <a:p>
            <a:pPr lvl="1"/>
            <a:r>
              <a:rPr lang="en-US" dirty="0"/>
              <a:t>Free to choose the best database for the job</a:t>
            </a:r>
          </a:p>
          <a:p>
            <a:pPr lvl="1"/>
            <a:r>
              <a:rPr lang="en-US" dirty="0"/>
              <a:t>Compiler ensures workarounds for database bugs are always in place</a:t>
            </a:r>
          </a:p>
          <a:p>
            <a:pPr lvl="1"/>
            <a:r>
              <a:rPr lang="en-US" dirty="0"/>
              <a:t>Compiler ensures proper semantics in tricky situations: </a:t>
            </a:r>
          </a:p>
          <a:p>
            <a:pPr lvl="2"/>
            <a:r>
              <a:rPr lang="en-US" dirty="0"/>
              <a:t>optional edges followed by required edges (outer join then inner join)</a:t>
            </a:r>
          </a:p>
          <a:p>
            <a:pPr lvl="2"/>
            <a:r>
              <a:rPr lang="en-US" dirty="0"/>
              <a:t>recursive edge traversals (recursive joins)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27D0CB-FF17-B647-BCC9-370D83BCD946}"/>
              </a:ext>
            </a:extLst>
          </p:cNvPr>
          <p:cNvSpPr/>
          <p:nvPr/>
        </p:nvSpPr>
        <p:spPr>
          <a:xfrm>
            <a:off x="1290918" y="2259106"/>
            <a:ext cx="9170894" cy="968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E34EE7-AF7F-7343-97EE-51A836FD8FEE}"/>
              </a:ext>
            </a:extLst>
          </p:cNvPr>
          <p:cNvSpPr/>
          <p:nvPr/>
        </p:nvSpPr>
        <p:spPr>
          <a:xfrm>
            <a:off x="1290918" y="4140105"/>
            <a:ext cx="9170894" cy="19469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90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BE096-081A-224C-A96A-E4602733E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works well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9B412-6DD1-8F40-8348-826CB261A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8963"/>
          </a:xfrm>
        </p:spPr>
        <p:txBody>
          <a:bodyPr/>
          <a:lstStyle/>
          <a:p>
            <a:r>
              <a:rPr lang="en-US" dirty="0"/>
              <a:t>Product engineers focus on </a:t>
            </a:r>
            <a:r>
              <a:rPr lang="en-US" b="1" dirty="0"/>
              <a:t>business logic</a:t>
            </a:r>
          </a:p>
          <a:p>
            <a:pPr lvl="1"/>
            <a:r>
              <a:rPr lang="en-US" dirty="0"/>
              <a:t>Database-agnostic: switching MySQL =&gt; Postgres has no visible impact</a:t>
            </a:r>
          </a:p>
          <a:p>
            <a:pPr lvl="1"/>
            <a:r>
              <a:rPr lang="en-US" dirty="0"/>
              <a:t>Fully declarative: ignorant of indexes, data sizes, join order…</a:t>
            </a:r>
          </a:p>
          <a:p>
            <a:endParaRPr lang="en-US" dirty="0"/>
          </a:p>
          <a:p>
            <a:r>
              <a:rPr lang="en-US" dirty="0"/>
              <a:t>Infrastructure engineers handle </a:t>
            </a:r>
            <a:r>
              <a:rPr lang="en-US" b="1" dirty="0"/>
              <a:t>underlying</a:t>
            </a:r>
            <a:r>
              <a:rPr lang="en-US" dirty="0"/>
              <a:t> </a:t>
            </a:r>
            <a:r>
              <a:rPr lang="en-US" b="1" dirty="0"/>
              <a:t>implementation</a:t>
            </a:r>
          </a:p>
          <a:p>
            <a:pPr lvl="1"/>
            <a:r>
              <a:rPr lang="en-US" dirty="0"/>
              <a:t>Free to choose the best database for the job</a:t>
            </a:r>
          </a:p>
          <a:p>
            <a:pPr lvl="1"/>
            <a:r>
              <a:rPr lang="en-US" dirty="0"/>
              <a:t>Compiler ensures workarounds for database bugs are always in place</a:t>
            </a:r>
          </a:p>
          <a:p>
            <a:pPr lvl="1"/>
            <a:r>
              <a:rPr lang="en-US" dirty="0"/>
              <a:t>Compiler ensures proper semantics in tricky situations: </a:t>
            </a:r>
          </a:p>
          <a:p>
            <a:pPr lvl="2"/>
            <a:r>
              <a:rPr lang="en-US" dirty="0"/>
              <a:t>optional edges followed by required edges (outer join then inner join)</a:t>
            </a:r>
          </a:p>
          <a:p>
            <a:pPr lvl="2"/>
            <a:r>
              <a:rPr lang="en-US" dirty="0"/>
              <a:t>recursive edge traversals (recursive joins)</a:t>
            </a:r>
          </a:p>
        </p:txBody>
      </p:sp>
    </p:spTree>
    <p:extLst>
      <p:ext uri="{BB962C8B-B14F-4D97-AF65-F5344CB8AC3E}">
        <p14:creationId xmlns:p14="http://schemas.microsoft.com/office/powerpoint/2010/main" val="3022173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67CB494-8751-CC42-8A3F-2F62C559062B}" vid="{C7EBECAC-C58A-6A4E-926C-68DABF7ED1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</TotalTime>
  <Words>329</Words>
  <Application>Microsoft Macintosh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Compiled GraphQL as a  Database Query Language</vt:lpstr>
      <vt:lpstr>Kensho Knowledge Graph</vt:lpstr>
      <vt:lpstr>Kensho Knowledge Graph</vt:lpstr>
      <vt:lpstr>Approach that does not scale</vt:lpstr>
      <vt:lpstr>An ideal solution</vt:lpstr>
      <vt:lpstr>GraphQL to the rescue? Not quite.</vt:lpstr>
      <vt:lpstr>Compile GraphQL to single database queries</vt:lpstr>
      <vt:lpstr>Why this works well</vt:lpstr>
      <vt:lpstr>Why this works well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Compiled GraphQL as a Database Query Language</dc:title>
  <dc:creator>Gruevski, Predrag</dc:creator>
  <cp:lastModifiedBy>Gruevski, Predrag</cp:lastModifiedBy>
  <cp:revision>21</cp:revision>
  <cp:lastPrinted>2019-03-01T23:42:34Z</cp:lastPrinted>
  <dcterms:created xsi:type="dcterms:W3CDTF">2019-03-01T18:23:37Z</dcterms:created>
  <dcterms:modified xsi:type="dcterms:W3CDTF">2019-03-01T23:48:16Z</dcterms:modified>
</cp:coreProperties>
</file>