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014d4a90d_0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014d4a90d_0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014d4a90d_1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014d4a90d_1_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indent="-228600" lvl="1" marL="9144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2pPr>
            <a:lvl3pPr indent="-228600" lvl="2" marL="1371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3pPr>
            <a:lvl4pPr indent="-228600" lvl="3" marL="18288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4pPr>
            <a:lvl5pPr indent="-228600" lvl="4" marL="22860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>
  <p:cSld name="Title and Vertical 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>
  <p:cSld name="Vertical Title and 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body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>
  <p:cSld name="Two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>
  <p:cSld name="Comparis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2" type="body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>
  <p:cSld name="Content with Ca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318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2pPr>
            <a:lvl3pPr indent="-4318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3pPr>
            <a:lvl4pPr indent="-4318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4pPr>
            <a:lvl5pPr indent="-4318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>
  <p:cSld name="Picture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10"/>
          <p:cNvSpPr/>
          <p:nvPr>
            <p:ph idx="2" type="pic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64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64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64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64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64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64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idx="4294967295" type="ctr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</a:pPr>
            <a:r>
              <a:rPr b="0" i="0" lang="en-US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Path Queries in Stardog</a:t>
            </a:r>
            <a:endParaRPr/>
          </a:p>
        </p:txBody>
      </p:sp>
      <p:sp>
        <p:nvSpPr>
          <p:cNvPr id="58" name="Google Shape;58;p13"/>
          <p:cNvSpPr txBox="1"/>
          <p:nvPr>
            <p:ph idx="4294967295" type="subTitle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Pavel Klinov,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VP R&amp;D, Stardog Union</a:t>
            </a:r>
            <a:endParaRPr sz="1800"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Evren Sirin,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Chief Scientist, Stardog Union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path queries?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8200" y="18383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lang="en-US" sz="2688"/>
              <a:t>Main goal: add graph traversals to SPARQL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lang="en-US" sz="2688"/>
              <a:t>Similar to property paths but with intermediate nodes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t/>
            </a:r>
            <a:endParaRPr sz="2688"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b="1" lang="en-US" sz="1800">
                <a:latin typeface="Courier New"/>
                <a:ea typeface="Courier New"/>
                <a:cs typeface="Courier New"/>
                <a:sym typeface="Courier New"/>
              </a:rPr>
              <a:t>paths start ?s = :Alice end ?e = :Bob via :friendOf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t/>
            </a:r>
            <a:endParaRPr sz="2688"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b="1" lang="en-US" sz="1800">
                <a:latin typeface="Courier New"/>
                <a:ea typeface="Courier New"/>
                <a:cs typeface="Courier New"/>
                <a:sym typeface="Courier New"/>
              </a:rPr>
              <a:t>paths 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b="1" lang="en-US" sz="1800">
                <a:latin typeface="Courier New"/>
                <a:ea typeface="Courier New"/>
                <a:cs typeface="Courier New"/>
                <a:sym typeface="Courier New"/>
              </a:rPr>
              <a:t>start ?s = :Kevin_Bacon 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b="1" lang="en-US" sz="1800">
                <a:latin typeface="Courier New"/>
                <a:ea typeface="Courier New"/>
                <a:cs typeface="Courier New"/>
                <a:sym typeface="Courier New"/>
              </a:rPr>
              <a:t>end ?e = :Robert_Redford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688"/>
              <a:buFont typeface="Calibri"/>
              <a:buNone/>
            </a:pPr>
            <a:r>
              <a:rPr b="1" lang="en-US" sz="1800">
                <a:latin typeface="Courier New"/>
                <a:ea typeface="Courier New"/>
                <a:cs typeface="Courier New"/>
                <a:sym typeface="Courier New"/>
              </a:rPr>
              <a:t>via { ?movie :starring ?s, ?e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9413349" y="4699000"/>
            <a:ext cx="322200" cy="316200"/>
          </a:xfrm>
          <a:prstGeom prst="ellipse">
            <a:avLst/>
          </a:prstGeom>
          <a:solidFill>
            <a:schemeClr val="accent2"/>
          </a:solidFill>
          <a:ln cap="flat" cmpd="sng" w="12700">
            <a:solidFill>
              <a:srgbClr val="AD5B2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0619274" y="5345325"/>
            <a:ext cx="322200" cy="316200"/>
          </a:xfrm>
          <a:prstGeom prst="ellipse">
            <a:avLst/>
          </a:prstGeom>
          <a:solidFill>
            <a:srgbClr val="3D85C6"/>
          </a:solidFill>
          <a:ln cap="flat" cmpd="sng" w="12700">
            <a:solidFill>
              <a:srgbClr val="4A86E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8236349" y="5345325"/>
            <a:ext cx="322200" cy="316200"/>
          </a:xfrm>
          <a:prstGeom prst="ellipse">
            <a:avLst/>
          </a:prstGeom>
          <a:solidFill>
            <a:srgbClr val="3D85C6"/>
          </a:solidFill>
          <a:ln cap="flat" cmpd="sng" w="12700">
            <a:solidFill>
              <a:srgbClr val="4A86E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6004399" y="5345325"/>
            <a:ext cx="322200" cy="316200"/>
          </a:xfrm>
          <a:prstGeom prst="ellipse">
            <a:avLst/>
          </a:prstGeom>
          <a:solidFill>
            <a:srgbClr val="3D85C6"/>
          </a:solidFill>
          <a:ln cap="flat" cmpd="sng" w="12700">
            <a:solidFill>
              <a:srgbClr val="4A86E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7096099" y="4699000"/>
            <a:ext cx="322200" cy="316200"/>
          </a:xfrm>
          <a:prstGeom prst="ellipse">
            <a:avLst/>
          </a:prstGeom>
          <a:solidFill>
            <a:schemeClr val="accent2"/>
          </a:solidFill>
          <a:ln cap="flat" cmpd="sng" w="12700">
            <a:solidFill>
              <a:srgbClr val="AD5B2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0" name="Google Shape;70;p14"/>
          <p:cNvCxnSpPr>
            <a:stCxn id="68" idx="7"/>
            <a:endCxn id="69" idx="2"/>
          </p:cNvCxnSpPr>
          <p:nvPr/>
        </p:nvCxnSpPr>
        <p:spPr>
          <a:xfrm rot="-5400000">
            <a:off x="6420414" y="4716031"/>
            <a:ext cx="534600" cy="8166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71" name="Google Shape;71;p14"/>
          <p:cNvCxnSpPr>
            <a:stCxn id="67" idx="1"/>
            <a:endCxn id="69" idx="6"/>
          </p:cNvCxnSpPr>
          <p:nvPr/>
        </p:nvCxnSpPr>
        <p:spPr>
          <a:xfrm flipH="1" rot="5400000">
            <a:off x="7583634" y="4691731"/>
            <a:ext cx="534600" cy="8652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72" name="Google Shape;72;p14"/>
          <p:cNvCxnSpPr>
            <a:stCxn id="67" idx="7"/>
            <a:endCxn id="65" idx="2"/>
          </p:cNvCxnSpPr>
          <p:nvPr/>
        </p:nvCxnSpPr>
        <p:spPr>
          <a:xfrm rot="-5400000">
            <a:off x="8695114" y="4673281"/>
            <a:ext cx="534600" cy="9021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73" name="Google Shape;73;p14"/>
          <p:cNvCxnSpPr>
            <a:stCxn id="66" idx="1"/>
          </p:cNvCxnSpPr>
          <p:nvPr/>
        </p:nvCxnSpPr>
        <p:spPr>
          <a:xfrm flipH="1" rot="5400000">
            <a:off x="9933709" y="4658881"/>
            <a:ext cx="534600" cy="930900"/>
          </a:xfrm>
          <a:prstGeom prst="curved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74" name="Google Shape;74;p14"/>
          <p:cNvCxnSpPr>
            <a:stCxn id="67" idx="4"/>
            <a:endCxn id="68" idx="5"/>
          </p:cNvCxnSpPr>
          <p:nvPr/>
        </p:nvCxnSpPr>
        <p:spPr>
          <a:xfrm flipH="1" rot="5400000">
            <a:off x="7315349" y="4579425"/>
            <a:ext cx="46200" cy="2118000"/>
          </a:xfrm>
          <a:prstGeom prst="curvedConnector3">
            <a:avLst>
              <a:gd fmla="val -759957" name="adj1"/>
            </a:avLst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triangle"/>
            <a:tailEnd len="med" w="med" type="none"/>
          </a:ln>
        </p:spPr>
      </p:cxnSp>
      <p:cxnSp>
        <p:nvCxnSpPr>
          <p:cNvPr id="75" name="Google Shape;75;p14"/>
          <p:cNvCxnSpPr>
            <a:stCxn id="66" idx="3"/>
            <a:endCxn id="67" idx="4"/>
          </p:cNvCxnSpPr>
          <p:nvPr/>
        </p:nvCxnSpPr>
        <p:spPr>
          <a:xfrm rot="5400000">
            <a:off x="9508909" y="4503869"/>
            <a:ext cx="46200" cy="2268900"/>
          </a:xfrm>
          <a:prstGeom prst="curvedConnector3">
            <a:avLst>
              <a:gd fmla="val 757373" name="adj1"/>
            </a:avLst>
          </a:prstGeom>
          <a:noFill/>
          <a:ln cap="flat" cmpd="sng" w="19050">
            <a:solidFill>
              <a:srgbClr val="000000"/>
            </a:solidFill>
            <a:prstDash val="dash"/>
            <a:round/>
            <a:headEnd len="med" w="med" type="triangle"/>
            <a:tailEnd len="med" w="med" type="none"/>
          </a:ln>
        </p:spPr>
      </p:cxnSp>
      <p:sp>
        <p:nvSpPr>
          <p:cNvPr id="76" name="Google Shape;76;p14"/>
          <p:cNvSpPr txBox="1"/>
          <p:nvPr/>
        </p:nvSpPr>
        <p:spPr>
          <a:xfrm>
            <a:off x="6824600" y="4317125"/>
            <a:ext cx="8652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:Sleepers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9141850" y="4382800"/>
            <a:ext cx="10977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:Spy_Games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4962650" y="4966225"/>
            <a:ext cx="12009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:Kevin_Bacon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7945850" y="5926000"/>
            <a:ext cx="9309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:Brad_Pitt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10619275" y="4966225"/>
            <a:ext cx="15240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:Robert_Redford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6080900" y="4699000"/>
            <a:ext cx="7437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:starring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7681100" y="4699000"/>
            <a:ext cx="7437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:starring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8366900" y="4699000"/>
            <a:ext cx="7437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:starring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10119500" y="4699000"/>
            <a:ext cx="7437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:starring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Expressivity </a:t>
            </a:r>
            <a:endParaRPr/>
          </a:p>
        </p:txBody>
      </p:sp>
      <p:sp>
        <p:nvSpPr>
          <p:cNvPr id="90" name="Google Shape;90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Can flexibly query not only for edges but also start/end nodes.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latin typeface="Courier New"/>
                <a:ea typeface="Courier New"/>
                <a:cs typeface="Courier New"/>
                <a:sym typeface="Courier New"/>
              </a:rPr>
              <a:t>paths start ?s { :White_House:tenant ?s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latin typeface="Courier New"/>
                <a:ea typeface="Courier New"/>
                <a:cs typeface="Courier New"/>
                <a:sym typeface="Courier New"/>
              </a:rPr>
              <a:t>end ?t { ?t a :Country . filter ( ?t != :United_States )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000">
                <a:latin typeface="Courier New"/>
                <a:ea typeface="Courier New"/>
                <a:cs typeface="Courier New"/>
                <a:sym typeface="Courier New"/>
              </a:rPr>
              <a:t>via ?p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Support reasoning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 tomorrow</a:t>
            </a:r>
            <a:endParaRPr/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175" y="1615250"/>
            <a:ext cx="8074050" cy="511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