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4" r:id="rId3"/>
    <p:sldId id="314" r:id="rId4"/>
    <p:sldId id="315" r:id="rId5"/>
    <p:sldId id="317" r:id="rId6"/>
    <p:sldId id="316" r:id="rId7"/>
    <p:sldId id="305" r:id="rId8"/>
    <p:sldId id="262" r:id="rId9"/>
    <p:sldId id="312" r:id="rId10"/>
    <p:sldId id="313" r:id="rId11"/>
    <p:sldId id="293" r:id="rId12"/>
    <p:sldId id="307" r:id="rId13"/>
    <p:sldId id="308" r:id="rId14"/>
    <p:sldId id="301" r:id="rId15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Title Slides" id="{8943304C-0579-B044-8408-BEE7D1EF88DE}">
          <p14:sldIdLst>
            <p14:sldId id="256"/>
          </p14:sldIdLst>
        </p14:section>
        <p14:section name="Content Slides" id="{780F2BC7-7D2B-E746-A155-BFE2DFDE6DEA}">
          <p14:sldIdLst>
            <p14:sldId id="262"/>
          </p14:sldIdLst>
        </p14:section>
        <p14:section name="Divider Slides" id="{5A73F76A-DEAB-0F47-9DD6-43D52AA08802}">
          <p14:sldIdLst>
            <p14:sldId id="284"/>
            <p14:sldId id="305"/>
            <p14:sldId id="303"/>
            <p14:sldId id="306"/>
            <p14:sldId id="290"/>
            <p14:sldId id="304"/>
            <p14:sldId id="293"/>
            <p14:sldId id="307"/>
            <p14:sldId id="308"/>
            <p14:sldId id="301"/>
          </p14:sldIdLst>
        </p14:section>
        <p14:section name="Web of Data" id="{67CF4CB4-51BD-4057-AD2C-52473ECF66AB}">
          <p14:sldIdLst>
            <p14:sldId id="297"/>
            <p14:sldId id="30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21F95"/>
    <a:srgbClr val="AFAFAF"/>
    <a:srgbClr val="FF8000"/>
    <a:srgbClr val="6E3AB7"/>
    <a:srgbClr val="DC0A0A"/>
    <a:srgbClr val="A00000"/>
    <a:srgbClr val="0099C4"/>
    <a:srgbClr val="77A22D"/>
    <a:srgbClr val="387C2B"/>
    <a:srgbClr val="005DA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7" autoAdjust="0"/>
    <p:restoredTop sz="92965" autoAdjust="0"/>
  </p:normalViewPr>
  <p:slideViewPr>
    <p:cSldViewPr snapToGrid="0" showGuides="1">
      <p:cViewPr>
        <p:scale>
          <a:sx n="100" d="100"/>
          <a:sy n="100" d="100"/>
        </p:scale>
        <p:origin x="-62" y="154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CF200-366C-7945-B17E-8F9BCA8CCEA0}" type="datetimeFigureOut">
              <a:rPr lang="en-US" smtClean="0">
                <a:latin typeface="Arial" panose="020B0604020202020204" pitchFamily="34" charset="0"/>
              </a:rPr>
              <a:pPr/>
              <a:t>3/1/2019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E71F0-BF95-784A-BFE2-E5A55BE95A82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10933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263873A-69C9-704E-BAD8-1E2DEE3691AB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503FDD3-146F-A846-9B4B-E8300F35F5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7690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FDD3-146F-A846-9B4B-E8300F35F59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7999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 Knowledge Graph is</a:t>
            </a:r>
            <a:r>
              <a:rPr lang="en-GB" baseline="0" dirty="0" smtClean="0"/>
              <a:t> an RFD graph and is based on W3C standards ( OWL, RDF, SHACL) to represent objects and relationships in a structured way and enable automatic </a:t>
            </a:r>
            <a:r>
              <a:rPr lang="en-GB" baseline="0" dirty="0" err="1" smtClean="0"/>
              <a:t>integerration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FDD3-146F-A846-9B4B-E8300F35F59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FDD3-146F-A846-9B4B-E8300F35F59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FDD3-146F-A846-9B4B-E8300F35F59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According to Forrester, by 2017, 25% of enterprises will have implemented a graph database, while Gartner states that “graph analysis is possibly the single most effective competitive differentiator for organizations pursuing </a:t>
            </a:r>
            <a:r>
              <a:rPr lang="en-US" dirty="0" err="1" smtClean="0"/>
              <a:t>datadriven</a:t>
            </a:r>
            <a:r>
              <a:rPr lang="en-US" dirty="0" smtClean="0"/>
              <a:t> operations and decisions.”</a:t>
            </a:r>
          </a:p>
          <a:p>
            <a:r>
              <a:rPr lang="en-GB" dirty="0" smtClean="0"/>
              <a:t>TR Knowledge Graph is</a:t>
            </a:r>
            <a:r>
              <a:rPr lang="en-GB" baseline="0" dirty="0" smtClean="0"/>
              <a:t> an RFD graph and is based on W3C standards ( OWL, RDF, SHACL) to represent objects and relationships in a structured way and enable automatic </a:t>
            </a:r>
            <a:r>
              <a:rPr lang="en-GB" baseline="0" dirty="0" err="1" smtClean="0"/>
              <a:t>integerration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FDD3-146F-A846-9B4B-E8300F35F598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New standard in</a:t>
            </a:r>
            <a:r>
              <a:rPr lang="en-GB" baseline="0" dirty="0" smtClean="0"/>
              <a:t> W3C. Initiated from IBM to have a standard data language to describe data constraints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FDD3-146F-A846-9B4B-E8300F35F59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Wave of rules to classify</a:t>
            </a:r>
            <a:r>
              <a:rPr lang="en-GB" baseline="0" dirty="0" smtClean="0"/>
              <a:t> i</a:t>
            </a:r>
            <a:r>
              <a:rPr lang="en-GB" dirty="0" smtClean="0"/>
              <a:t>f</a:t>
            </a:r>
            <a:r>
              <a:rPr lang="en-GB" baseline="0" dirty="0" smtClean="0"/>
              <a:t> organization is under </a:t>
            </a:r>
            <a:r>
              <a:rPr lang="en-GB" baseline="0" dirty="0" err="1" smtClean="0"/>
              <a:t>MiFID</a:t>
            </a:r>
            <a:r>
              <a:rPr lang="en-GB" baseline="0" dirty="0" smtClean="0"/>
              <a:t> or GDPR compliance regulations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FDD3-146F-A846-9B4B-E8300F35F59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1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9832"/>
            <a:ext cx="12188825" cy="589214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438" y="6200376"/>
            <a:ext cx="5450321" cy="484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063" y="252621"/>
            <a:ext cx="10291761" cy="122102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063" y="1748584"/>
            <a:ext cx="10291762" cy="17526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52862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656" y="6440585"/>
            <a:ext cx="1653699" cy="31701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655226-6E4F-8847-85CD-AF95F3D3F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Semantic Web Technologies Overview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1829101"/>
            <a:ext cx="10293350" cy="1692275"/>
          </a:xfrm>
        </p:spPr>
        <p:txBody>
          <a:bodyPr anchor="t">
            <a:noAutofit/>
          </a:bodyPr>
          <a:lstStyle>
            <a:lvl1pPr algn="l">
              <a:defRPr sz="3600" b="0" i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5988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221" userDrawn="1">
          <p15:clr>
            <a:srgbClr val="C35E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3870" y="0"/>
            <a:ext cx="10164955" cy="60659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656" y="6440585"/>
            <a:ext cx="1653699" cy="31701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655226-6E4F-8847-85CD-AF95F3D3F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Semantic Web Technologies Overview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1829100"/>
            <a:ext cx="9140435" cy="2286000"/>
          </a:xfrm>
        </p:spPr>
        <p:txBody>
          <a:bodyPr anchor="t">
            <a:noAutofit/>
          </a:bodyPr>
          <a:lstStyle>
            <a:lvl1pPr algn="l">
              <a:defRPr sz="3600" b="0" i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78515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221" userDrawn="1">
          <p15:clr>
            <a:srgbClr val="C35E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lum bright="5000"/>
          </a:blip>
          <a:stretch>
            <a:fillRect/>
          </a:stretch>
        </p:blipFill>
        <p:spPr>
          <a:xfrm>
            <a:off x="2023870" y="0"/>
            <a:ext cx="10164955" cy="6065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656" y="6440585"/>
            <a:ext cx="1653699" cy="31701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655226-6E4F-8847-85CD-AF95F3D3F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Semantic Web Technologies Overview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1829100"/>
            <a:ext cx="9140436" cy="2286000"/>
          </a:xfrm>
        </p:spPr>
        <p:txBody>
          <a:bodyPr anchor="t">
            <a:noAutofit/>
          </a:bodyPr>
          <a:lstStyle>
            <a:lvl1pPr algn="l">
              <a:defRPr sz="3600" b="0" i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785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221" userDrawn="1">
          <p15:clr>
            <a:srgbClr val="C35E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 Web Technologies Overview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3" y="1054849"/>
            <a:ext cx="5481637" cy="5212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337301" y="1054849"/>
            <a:ext cx="5481637" cy="5212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2888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 Web Technologies Overview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1475" y="723900"/>
            <a:ext cx="11447463" cy="266700"/>
          </a:xfrm>
        </p:spPr>
        <p:txBody>
          <a:bodyPr>
            <a:noAutofit/>
          </a:bodyPr>
          <a:lstStyle>
            <a:lvl1pPr marL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3" y="1397000"/>
            <a:ext cx="5481637" cy="486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337301" y="1397000"/>
            <a:ext cx="5481638" cy="486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35675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924" userDrawn="1">
          <p15:clr>
            <a:srgbClr val="C35E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 Web Technologies Overview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7587" y="1143000"/>
            <a:ext cx="0" cy="5030788"/>
          </a:xfrm>
          <a:prstGeom prst="line">
            <a:avLst/>
          </a:prstGeom>
          <a:ln w="127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371477" y="3646488"/>
            <a:ext cx="11446033" cy="0"/>
          </a:xfrm>
          <a:prstGeom prst="line">
            <a:avLst/>
          </a:prstGeom>
          <a:ln w="127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108660"/>
            <a:ext cx="5481637" cy="242316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337301" y="1108660"/>
            <a:ext cx="5481637" cy="242316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4"/>
          </p:nvPr>
        </p:nvSpPr>
        <p:spPr>
          <a:xfrm>
            <a:off x="371475" y="3841115"/>
            <a:ext cx="5481637" cy="242316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5"/>
          </p:nvPr>
        </p:nvSpPr>
        <p:spPr>
          <a:xfrm>
            <a:off x="6337301" y="3841115"/>
            <a:ext cx="5481637" cy="242316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9331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 Web Technologies Overview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094413" y="1485900"/>
            <a:ext cx="3174" cy="4687888"/>
          </a:xfrm>
          <a:prstGeom prst="line">
            <a:avLst/>
          </a:prstGeom>
          <a:ln w="127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372905" y="3809692"/>
            <a:ext cx="11446033" cy="0"/>
          </a:xfrm>
          <a:prstGeom prst="line">
            <a:avLst/>
          </a:prstGeom>
          <a:ln w="127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1475" y="723900"/>
            <a:ext cx="11447463" cy="266700"/>
          </a:xfrm>
        </p:spPr>
        <p:txBody>
          <a:bodyPr>
            <a:noAutofit/>
          </a:bodyPr>
          <a:lstStyle>
            <a:lvl1pPr marL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426159"/>
            <a:ext cx="5481637" cy="2249424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337301" y="1426159"/>
            <a:ext cx="5481637" cy="2249424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371475" y="4014990"/>
            <a:ext cx="5481637" cy="2249286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6337301" y="4014990"/>
            <a:ext cx="5481637" cy="2249286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092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924" userDrawn="1">
          <p15:clr>
            <a:srgbClr val="C35E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 Web Technologies Overview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371475" y="1108659"/>
            <a:ext cx="3514725" cy="5155615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337844" y="1108659"/>
            <a:ext cx="3514725" cy="5155615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8304213" y="1108659"/>
            <a:ext cx="3514725" cy="5155615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885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 Web Technologies Overview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73063" y="1054848"/>
            <a:ext cx="11445875" cy="9177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371475" y="2109326"/>
            <a:ext cx="3514725" cy="4154947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337844" y="2109326"/>
            <a:ext cx="3514725" cy="4154947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8304213" y="2109326"/>
            <a:ext cx="3514725" cy="4154947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8988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 Web Technologies Overview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8936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1a Ink-Sav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438" y="6200376"/>
            <a:ext cx="5450321" cy="484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064" y="252621"/>
            <a:ext cx="10291762" cy="122102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063" y="1748584"/>
            <a:ext cx="10291762" cy="17526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629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 Web Technologies Overview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8226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438" y="6200376"/>
            <a:ext cx="5450321" cy="484572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88825" cy="3651250"/>
          </a:xfrm>
          <a:solidFill>
            <a:schemeClr val="bg2"/>
          </a:solidFill>
        </p:spPr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Picture here. Place photo credit on top of picture.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064" y="3874000"/>
            <a:ext cx="10291762" cy="122102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063" y="5253540"/>
            <a:ext cx="5553775" cy="100756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29819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438" y="6200376"/>
            <a:ext cx="5450321" cy="484572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094412" cy="6858000"/>
          </a:xfrm>
          <a:solidFill>
            <a:schemeClr val="bg2"/>
          </a:solidFill>
        </p:spPr>
        <p:txBody>
          <a:bodyPr anchor="ctr"/>
          <a:lstStyle>
            <a:lvl1pPr algn="ctr"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Picture here. Place photo credit </a:t>
            </a:r>
            <a:br>
              <a:rPr lang="en-US" dirty="0" smtClean="0"/>
            </a:br>
            <a:r>
              <a:rPr lang="en-US" dirty="0" smtClean="0"/>
              <a:t>on top of picture.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5886" y="250824"/>
            <a:ext cx="5353052" cy="17430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5887" y="2243640"/>
            <a:ext cx="5353052" cy="100756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1969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 Web Technologies Overview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64" y="288088"/>
            <a:ext cx="10291762" cy="428678"/>
          </a:xfrm>
          <a:ln>
            <a:noFill/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4" y="1054849"/>
            <a:ext cx="10291762" cy="5212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40544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 Web Technologies Overview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64" y="288088"/>
            <a:ext cx="10291762" cy="4286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1476" y="723900"/>
            <a:ext cx="10293350" cy="266700"/>
          </a:xfrm>
        </p:spPr>
        <p:txBody>
          <a:bodyPr>
            <a:noAutofit/>
          </a:bodyPr>
          <a:lstStyle>
            <a:lvl1pPr marL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4" y="1397000"/>
            <a:ext cx="10291762" cy="48705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01934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924" userDrawn="1">
          <p15:clr>
            <a:srgbClr val="C35E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 Web Technologies Overview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64" y="288088"/>
            <a:ext cx="10291762" cy="4286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4" y="1054849"/>
            <a:ext cx="10291762" cy="5212080"/>
          </a:xfrm>
        </p:spPr>
        <p:txBody>
          <a:bodyPr/>
          <a:lstStyle>
            <a:lvl1pPr marL="914400" indent="-914400">
              <a:spcAft>
                <a:spcPts val="800"/>
              </a:spcAft>
              <a:tabLst>
                <a:tab pos="914400" algn="l"/>
              </a:tabLst>
              <a:defRPr sz="2000"/>
            </a:lvl1pPr>
            <a:lvl2pPr marL="1141413" indent="-227013">
              <a:buFont typeface="Lucida Grande"/>
              <a:buChar char="–"/>
              <a:defRPr sz="1800"/>
            </a:lvl2pPr>
            <a:lvl3pPr marL="1366838" indent="-225425">
              <a:buFont typeface="Arial"/>
              <a:buChar char="•"/>
              <a:defRPr sz="1600"/>
            </a:lvl3pPr>
            <a:lvl4pPr marL="1600200" indent="-228600">
              <a:buFont typeface="Lucida Grande"/>
              <a:buChar char="–"/>
              <a:defRPr sz="1400"/>
            </a:lvl4pPr>
            <a:lvl5pPr marL="1828800" indent="-225425">
              <a:buFont typeface="Arial"/>
              <a:buChar char="•"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8386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656" y="6440585"/>
            <a:ext cx="1653699" cy="31701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655226-6E4F-8847-85CD-AF95F3D3F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Semantic Web Technologies Overview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8" y="1833345"/>
            <a:ext cx="10293350" cy="1692275"/>
          </a:xfrm>
        </p:spPr>
        <p:txBody>
          <a:bodyPr anchor="t">
            <a:noAutofit/>
          </a:bodyPr>
          <a:lstStyle>
            <a:lvl1pPr algn="l">
              <a:defRPr sz="3600" b="0" i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5835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223" userDrawn="1">
          <p15:clr>
            <a:srgbClr val="C35E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a Ink-Sav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655226-6E4F-8847-85CD-AF95F3D3F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Semantic Web Technologies Overview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1828800"/>
            <a:ext cx="10293350" cy="1692275"/>
          </a:xfrm>
        </p:spPr>
        <p:txBody>
          <a:bodyPr anchor="t">
            <a:noAutofit/>
          </a:bodyPr>
          <a:lstStyle>
            <a:lvl1pPr algn="l">
              <a:defRPr sz="3600" b="0" i="0" cap="none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5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221" userDrawn="1">
          <p15:clr>
            <a:srgbClr val="C35E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3063" y="6553201"/>
            <a:ext cx="386695" cy="30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accent6"/>
                </a:solidFill>
              </a:defRPr>
            </a:lvl1pPr>
          </a:lstStyle>
          <a:p>
            <a:fld id="{0A655226-6E4F-8847-85CD-AF95F3D3F3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1525" y="6553201"/>
            <a:ext cx="5321300" cy="3047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Semantic Web Technologies Overview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958" y="6441989"/>
            <a:ext cx="1659825" cy="31818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3063" y="288088"/>
            <a:ext cx="11445875" cy="4286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063" y="1054849"/>
            <a:ext cx="10287000" cy="52120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116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0" r:id="rId3"/>
    <p:sldLayoutId id="2147483661" r:id="rId4"/>
    <p:sldLayoutId id="2147483650" r:id="rId5"/>
    <p:sldLayoutId id="2147483662" r:id="rId6"/>
    <p:sldLayoutId id="2147483670" r:id="rId7"/>
    <p:sldLayoutId id="2147483651" r:id="rId8"/>
    <p:sldLayoutId id="2147483672" r:id="rId9"/>
    <p:sldLayoutId id="2147483665" r:id="rId10"/>
    <p:sldLayoutId id="2147483673" r:id="rId11"/>
    <p:sldLayoutId id="2147483675" r:id="rId12"/>
    <p:sldLayoutId id="2147483663" r:id="rId13"/>
    <p:sldLayoutId id="2147483664" r:id="rId14"/>
    <p:sldLayoutId id="2147483666" r:id="rId15"/>
    <p:sldLayoutId id="2147483667" r:id="rId16"/>
    <p:sldLayoutId id="2147483668" r:id="rId17"/>
    <p:sldLayoutId id="2147483669" r:id="rId18"/>
    <p:sldLayoutId id="2147483654" r:id="rId19"/>
    <p:sldLayoutId id="2147483655" r:id="rId20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Tx/>
        <a:buNone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7013" indent="-227013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5425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Lucida Grande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81088" indent="-16351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2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43584" indent="-164592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2"/>
        </a:buClr>
        <a:buFont typeface="Lucida Grande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888" userDrawn="1">
          <p15:clr>
            <a:srgbClr val="5ACBF0"/>
          </p15:clr>
        </p15:guide>
        <p15:guide id="3" orient="horz" pos="228" userDrawn="1">
          <p15:clr>
            <a:srgbClr val="5ACBF0"/>
          </p15:clr>
        </p15:guide>
        <p15:guide id="4" orient="horz" pos="707" userDrawn="1">
          <p15:clr>
            <a:srgbClr val="5ACBF0"/>
          </p15:clr>
        </p15:guide>
        <p15:guide id="5" pos="7445" userDrawn="1">
          <p15:clr>
            <a:srgbClr val="5ACBF0"/>
          </p15:clr>
        </p15:guide>
        <p15:guide id="6" pos="233" userDrawn="1">
          <p15:clr>
            <a:srgbClr val="5ACBF0"/>
          </p15:clr>
        </p15:guide>
        <p15:guide id="8" pos="6718" userDrawn="1">
          <p15:clr>
            <a:srgbClr val="5ACBF0"/>
          </p15:clr>
        </p15:guide>
        <p15:guide id="9" orient="horz" pos="4206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sami.int.thomsonreuters.com/ecp-core/ecp-core-libs/raw/master/ontologies/src/main/resources/ontologies/registry_diagram.png" TargetMode="External"/><Relationship Id="rId2" Type="http://schemas.openxmlformats.org/officeDocument/2006/relationships/hyperlink" Target="https://git.sami.int.thomsonreuters.com/ecp-core/ecp-core-libs/blob/master/ontologies/src/main/resources/ontologies/registry_ontology.tt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Information Architecture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04-3-2018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448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 Knowledge Graph – Use Cases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728716" y="1376708"/>
            <a:ext cx="10291762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236220" y="1172389"/>
            <a:ext cx="7843784" cy="65248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684213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 Framework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141413" lvl="2" indent="-457200">
              <a:spcAft>
                <a:spcPts val="800"/>
              </a:spcAft>
              <a:buClr>
                <a:schemeClr val="tx2"/>
              </a:buClr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Graph Feeds from TR Graph Data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4213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Tx/>
              <a:buFont typeface="Wingdings" pitchFamily="2" charset="2"/>
              <a:buChar char="q"/>
              <a:tabLst/>
              <a:defRPr/>
            </a:pP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Eikon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Seach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&amp; Discovery</a:t>
            </a:r>
          </a:p>
          <a:p>
            <a:pPr lvl="2"/>
            <a:r>
              <a:rPr lang="en-GB" dirty="0" smtClean="0">
                <a:solidFill>
                  <a:schemeClr val="accent1"/>
                </a:solidFill>
              </a:rPr>
              <a:t>Introducing graph search capability to surface news </a:t>
            </a:r>
          </a:p>
          <a:p>
            <a:pPr lvl="2"/>
            <a:r>
              <a:rPr lang="en-GB" dirty="0" smtClean="0">
                <a:solidFill>
                  <a:schemeClr val="accent1"/>
                </a:solidFill>
              </a:rPr>
              <a:t>stories about </a:t>
            </a:r>
            <a:r>
              <a:rPr lang="en-US" dirty="0" smtClean="0">
                <a:solidFill>
                  <a:schemeClr val="accent1"/>
                </a:solidFill>
              </a:rPr>
              <a:t>companies or lists that the user has 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searched on but aren’t directly mentioned</a:t>
            </a:r>
          </a:p>
          <a:p>
            <a:pPr marL="684213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Tx/>
              <a:buFont typeface="Wingdings" pitchFamily="2" charset="2"/>
              <a:buChar char="q"/>
              <a:tabLst/>
              <a:defRPr/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Resource for AI </a:t>
            </a:r>
          </a:p>
          <a:p>
            <a:pPr marL="1141413" lvl="2" indent="-457200">
              <a:spcAft>
                <a:spcPts val="800"/>
              </a:spcAft>
              <a:buClr>
                <a:schemeClr val="tx2"/>
              </a:buClr>
              <a:defRPr/>
            </a:pPr>
            <a:r>
              <a:rPr lang="en-GB" sz="2400" dirty="0" smtClean="0">
                <a:solidFill>
                  <a:schemeClr val="accent1"/>
                </a:solidFill>
              </a:rPr>
              <a:t>  </a:t>
            </a:r>
            <a:r>
              <a:rPr lang="en-GB" sz="2000" dirty="0" smtClean="0">
                <a:solidFill>
                  <a:schemeClr val="accent1"/>
                </a:solidFill>
              </a:rPr>
              <a:t>machine learning, NLP, intelligent tagging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684213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Tx/>
              <a:buFont typeface="Wingdings" pitchFamily="2" charset="2"/>
              <a:buChar char="q"/>
              <a:tabLst/>
              <a:defRPr/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DBORs may generate RDF versions </a:t>
            </a:r>
          </a:p>
          <a:p>
            <a:pPr marL="1141413" lvl="2" indent="-457200">
              <a:spcAft>
                <a:spcPts val="800"/>
              </a:spcAft>
              <a:buClr>
                <a:schemeClr val="tx2"/>
              </a:buClr>
              <a:defRPr/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of their content</a:t>
            </a:r>
          </a:p>
          <a:p>
            <a:pPr marL="684213" lvl="1" indent="-457200">
              <a:spcAft>
                <a:spcPts val="800"/>
              </a:spcAft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Integration of data from all DBORs</a:t>
            </a:r>
          </a:p>
          <a:p>
            <a:pPr marL="684213" lvl="1" indent="-457200">
              <a:spcAft>
                <a:spcPts val="800"/>
              </a:spcAft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GB" sz="2400" dirty="0" err="1" smtClean="0">
                <a:solidFill>
                  <a:schemeClr val="tx2">
                    <a:lumMod val="50000"/>
                  </a:schemeClr>
                </a:solidFill>
              </a:rPr>
              <a:t>Webification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 – Web of Data</a:t>
            </a:r>
          </a:p>
          <a:p>
            <a:pPr marL="684213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Tx/>
              <a:tabLst/>
              <a:defRPr/>
            </a:pPr>
            <a:endParaRPr lang="en-GB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684213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Tx/>
              <a:tabLst/>
              <a:defRPr/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</a:p>
          <a:p>
            <a:pPr marL="684213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TR Knowledge Graph - Copy of Integra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700" y="698765"/>
            <a:ext cx="6422072" cy="57477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78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 Knowledge </a:t>
            </a:r>
            <a:r>
              <a:rPr lang="en-GB" dirty="0" err="1" smtClean="0"/>
              <a:t>Gragh</a:t>
            </a:r>
            <a:r>
              <a:rPr lang="en-GB" dirty="0" smtClean="0"/>
              <a:t> –Integrate Data from DBORs</a:t>
            </a:r>
            <a:endParaRPr lang="en-US" dirty="0"/>
          </a:p>
        </p:txBody>
      </p:sp>
      <p:pic>
        <p:nvPicPr>
          <p:cNvPr id="13314" name="Picture 2" descr="https://blogs.thomsonreuters.com/financial-risk/wp-content/uploads/sites/12/2018/04/07-Helping-data-scientists-to-make-the-Knowledge-Graph-connection-03-05-201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6761" y="845820"/>
            <a:ext cx="6902727" cy="4601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447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SHACL W3C Data </a:t>
            </a:r>
            <a:r>
              <a:rPr lang="en-US" dirty="0" err="1" smtClean="0"/>
              <a:t>Modelling</a:t>
            </a:r>
            <a:r>
              <a:rPr lang="en-US" dirty="0" smtClean="0"/>
              <a:t> Language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152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Quality – SHACL Constraints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838200" y="311658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endParaRPr lang="en-US" sz="1400" dirty="0" err="1" smtClean="0"/>
          </a:p>
        </p:txBody>
      </p:sp>
      <p:sp>
        <p:nvSpPr>
          <p:cNvPr id="14" name="TextBox 13"/>
          <p:cNvSpPr txBox="1"/>
          <p:nvPr/>
        </p:nvSpPr>
        <p:spPr>
          <a:xfrm>
            <a:off x="601980" y="731520"/>
            <a:ext cx="5173980" cy="91440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457200" lvl="2" indent="-225425">
              <a:spcAft>
                <a:spcPts val="600"/>
              </a:spcAft>
              <a:buClr>
                <a:srgbClr val="FF8000"/>
              </a:buClr>
              <a:buFont typeface="Lucida Grande"/>
              <a:buChar char="–"/>
            </a:pPr>
            <a:r>
              <a:rPr lang="en-GB" dirty="0" smtClean="0"/>
              <a:t>Our TR models define also constraints, “shapes” on the data</a:t>
            </a:r>
          </a:p>
          <a:p>
            <a:pPr marL="457200" lvl="2" indent="-225425">
              <a:spcAft>
                <a:spcPts val="600"/>
              </a:spcAft>
              <a:buClr>
                <a:srgbClr val="FF8000"/>
              </a:buClr>
              <a:buFont typeface="Lucida Grande"/>
              <a:buChar char="–"/>
            </a:pPr>
            <a:r>
              <a:rPr lang="en-GB" dirty="0" smtClean="0"/>
              <a:t>Data can </a:t>
            </a:r>
            <a:r>
              <a:rPr lang="en-GB" smtClean="0"/>
              <a:t>be checked </a:t>
            </a:r>
            <a:r>
              <a:rPr lang="en-GB" dirty="0" smtClean="0"/>
              <a:t>on these constraints and creates violation messages</a:t>
            </a:r>
          </a:p>
          <a:p>
            <a:pPr marL="457200" lvl="2" indent="-225425">
              <a:spcAft>
                <a:spcPts val="600"/>
              </a:spcAft>
              <a:buClr>
                <a:srgbClr val="FF8000"/>
              </a:buClr>
            </a:pPr>
            <a:endParaRPr lang="en-GB" dirty="0" smtClean="0"/>
          </a:p>
          <a:p>
            <a:pPr marL="457200" lvl="2" indent="-225425">
              <a:spcAft>
                <a:spcPts val="600"/>
              </a:spcAft>
              <a:buClr>
                <a:srgbClr val="FF8000"/>
              </a:buClr>
            </a:pPr>
            <a:r>
              <a:rPr lang="en-GB" dirty="0" smtClean="0"/>
              <a:t>Example of a </a:t>
            </a:r>
            <a:r>
              <a:rPr lang="en-GB" dirty="0" err="1" smtClean="0"/>
              <a:t>Violation:</a:t>
            </a:r>
            <a:r>
              <a:rPr lang="en-GB" dirty="0" err="1" smtClean="0">
                <a:solidFill>
                  <a:schemeClr val="tx2"/>
                </a:solidFill>
              </a:rPr>
              <a:t>A</a:t>
            </a:r>
            <a:r>
              <a:rPr lang="en-GB" dirty="0" smtClean="0">
                <a:solidFill>
                  <a:schemeClr val="tx2"/>
                </a:solidFill>
              </a:rPr>
              <a:t> quote is active and has exchanges </a:t>
            </a:r>
          </a:p>
          <a:p>
            <a:pPr marL="457200" lvl="2" indent="-225425">
              <a:spcAft>
                <a:spcPts val="600"/>
              </a:spcAft>
              <a:buClr>
                <a:srgbClr val="FF8000"/>
              </a:buClr>
            </a:pPr>
            <a:r>
              <a:rPr lang="en-GB" dirty="0" smtClean="0">
                <a:solidFill>
                  <a:schemeClr val="tx2"/>
                </a:solidFill>
              </a:rPr>
              <a:t>but the instrument</a:t>
            </a:r>
          </a:p>
          <a:p>
            <a:pPr marL="457200" lvl="2" indent="-225425">
              <a:spcAft>
                <a:spcPts val="600"/>
              </a:spcAft>
              <a:buClr>
                <a:srgbClr val="FF8000"/>
              </a:buClr>
            </a:pPr>
            <a:r>
              <a:rPr lang="en-GB" dirty="0" smtClean="0">
                <a:solidFill>
                  <a:schemeClr val="tx2"/>
                </a:solidFill>
              </a:rPr>
              <a:t>itself is inactive</a:t>
            </a:r>
          </a:p>
          <a:p>
            <a:pPr marL="914400" lvl="3" indent="-225425">
              <a:spcAft>
                <a:spcPts val="600"/>
              </a:spcAft>
              <a:buClr>
                <a:srgbClr val="FF8000"/>
              </a:buClr>
              <a:buFont typeface="Lucida Grande"/>
              <a:buChar char="–"/>
            </a:pPr>
            <a:endParaRPr lang="en-GB" dirty="0" smtClean="0"/>
          </a:p>
          <a:p>
            <a:endParaRPr lang="en-US" sz="1400" dirty="0" err="1" smtClean="0"/>
          </a:p>
        </p:txBody>
      </p:sp>
      <p:sp>
        <p:nvSpPr>
          <p:cNvPr id="15" name="TextBox 14"/>
          <p:cNvSpPr txBox="1"/>
          <p:nvPr/>
        </p:nvSpPr>
        <p:spPr>
          <a:xfrm>
            <a:off x="312420" y="5234940"/>
            <a:ext cx="11117580" cy="91440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en-US" sz="1400" dirty="0" smtClean="0"/>
              <a:t>.</a:t>
            </a:r>
          </a:p>
          <a:p>
            <a:endParaRPr lang="en-US" sz="1400" dirty="0" err="1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178" y="2375828"/>
            <a:ext cx="5844222" cy="397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0480" y="1447801"/>
            <a:ext cx="4408804" cy="13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5001" y="3086100"/>
            <a:ext cx="3568457" cy="348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8046720" y="5097780"/>
            <a:ext cx="3970020" cy="998220"/>
          </a:xfrm>
          <a:prstGeom prst="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132320" y="389382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endParaRPr lang="en-US" sz="1400" dirty="0" err="1" smtClean="0"/>
          </a:p>
        </p:txBody>
      </p:sp>
      <p:sp>
        <p:nvSpPr>
          <p:cNvPr id="18" name="TextBox 17"/>
          <p:cNvSpPr txBox="1"/>
          <p:nvPr/>
        </p:nvSpPr>
        <p:spPr>
          <a:xfrm>
            <a:off x="7650480" y="2720340"/>
            <a:ext cx="4198620" cy="38862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457200" lvl="2" indent="-225425">
              <a:spcAft>
                <a:spcPts val="600"/>
              </a:spcAft>
              <a:buClr>
                <a:srgbClr val="FF8000"/>
              </a:buClr>
              <a:buFont typeface="Lucida Grande"/>
              <a:buChar char="–"/>
            </a:pPr>
            <a:r>
              <a:rPr lang="en-GB" dirty="0" smtClean="0"/>
              <a:t>We can create our own messages</a:t>
            </a:r>
          </a:p>
          <a:p>
            <a:pPr marL="914400" lvl="3" indent="-225425">
              <a:spcAft>
                <a:spcPts val="600"/>
              </a:spcAft>
              <a:buClr>
                <a:srgbClr val="FF8000"/>
              </a:buClr>
              <a:buFont typeface="Lucida Grande"/>
              <a:buChar char="–"/>
            </a:pPr>
            <a:endParaRPr lang="en-GB" dirty="0" smtClean="0"/>
          </a:p>
          <a:p>
            <a:endParaRPr lang="en-US" sz="1400" b="1" dirty="0" err="1" smtClean="0"/>
          </a:p>
        </p:txBody>
      </p:sp>
    </p:spTree>
    <p:extLst>
      <p:ext uri="{BB962C8B-B14F-4D97-AF65-F5344CB8AC3E}">
        <p14:creationId xmlns="" xmlns:p14="http://schemas.microsoft.com/office/powerpoint/2010/main" val="290597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 </a:t>
            </a:r>
            <a:r>
              <a:rPr lang="en-GB" smtClean="0"/>
              <a:t>new information - SHACL </a:t>
            </a:r>
            <a:r>
              <a:rPr lang="en-GB" dirty="0" smtClean="0"/>
              <a:t>RULES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838200" y="311658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endParaRPr lang="en-US" sz="1400" dirty="0" err="1" smtClean="0"/>
          </a:p>
        </p:txBody>
      </p:sp>
      <p:sp>
        <p:nvSpPr>
          <p:cNvPr id="14" name="TextBox 13"/>
          <p:cNvSpPr txBox="1"/>
          <p:nvPr/>
        </p:nvSpPr>
        <p:spPr>
          <a:xfrm>
            <a:off x="609600" y="1104900"/>
            <a:ext cx="6385560" cy="44196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457200" lvl="2" indent="-225425">
              <a:spcAft>
                <a:spcPts val="600"/>
              </a:spcAft>
              <a:buClr>
                <a:srgbClr val="FF8000"/>
              </a:buClr>
              <a:buFont typeface="Lucida Grande"/>
              <a:buChar char="–"/>
            </a:pPr>
            <a:r>
              <a:rPr lang="en-GB" dirty="0" smtClean="0"/>
              <a:t>Creates new information based on conditions</a:t>
            </a:r>
          </a:p>
          <a:p>
            <a:pPr marL="457200" lvl="2" indent="-225425">
              <a:spcAft>
                <a:spcPts val="600"/>
              </a:spcAft>
              <a:buClr>
                <a:srgbClr val="FF8000"/>
              </a:buClr>
              <a:buFont typeface="Lucida Grande"/>
              <a:buChar char="–"/>
            </a:pPr>
            <a:r>
              <a:rPr lang="en-GB" dirty="0" smtClean="0"/>
              <a:t>Waves of rules with ordering to produce intermediate and target information</a:t>
            </a:r>
          </a:p>
          <a:p>
            <a:pPr marL="914400" lvl="3" indent="-225425">
              <a:spcAft>
                <a:spcPts val="600"/>
              </a:spcAft>
              <a:buClr>
                <a:srgbClr val="FF8000"/>
              </a:buClr>
              <a:buFont typeface="Lucida Grande"/>
              <a:buChar char="–"/>
            </a:pPr>
            <a:endParaRPr lang="en-GB" dirty="0" smtClean="0"/>
          </a:p>
          <a:p>
            <a:pPr marL="914400" lvl="3" indent="-225425">
              <a:spcAft>
                <a:spcPts val="600"/>
              </a:spcAft>
              <a:buClr>
                <a:srgbClr val="FF8000"/>
              </a:buClr>
              <a:buFont typeface="Lucida Grande"/>
              <a:buChar char="–"/>
            </a:pPr>
            <a:endParaRPr lang="en-GB" dirty="0" smtClean="0"/>
          </a:p>
          <a:p>
            <a:endParaRPr lang="en-US" sz="1400" dirty="0" err="1" smtClean="0"/>
          </a:p>
        </p:txBody>
      </p:sp>
      <p:sp>
        <p:nvSpPr>
          <p:cNvPr id="15" name="TextBox 14"/>
          <p:cNvSpPr txBox="1"/>
          <p:nvPr/>
        </p:nvSpPr>
        <p:spPr>
          <a:xfrm>
            <a:off x="312420" y="5234940"/>
            <a:ext cx="11117580" cy="91440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en-US" sz="1400" dirty="0" smtClean="0"/>
              <a:t>.</a:t>
            </a:r>
          </a:p>
          <a:p>
            <a:endParaRPr lang="en-US" sz="1400" dirty="0" err="1" smtClean="0"/>
          </a:p>
        </p:txBody>
      </p:sp>
      <p:sp>
        <p:nvSpPr>
          <p:cNvPr id="16" name="Rectangle 15"/>
          <p:cNvSpPr/>
          <p:nvPr/>
        </p:nvSpPr>
        <p:spPr>
          <a:xfrm>
            <a:off x="822960" y="1752600"/>
            <a:ext cx="67437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 smtClean="0"/>
              <a:t>example:Organization</a:t>
            </a:r>
            <a:endParaRPr lang="en-US" sz="1400" dirty="0" smtClean="0"/>
          </a:p>
          <a:p>
            <a:r>
              <a:rPr lang="en-GB" sz="1400" dirty="0" smtClean="0"/>
              <a:t>  </a:t>
            </a:r>
            <a:r>
              <a:rPr lang="en-GB" sz="1400" dirty="0" err="1" smtClean="0"/>
              <a:t>rdf:type</a:t>
            </a:r>
            <a:r>
              <a:rPr lang="en-GB" sz="1400" dirty="0" smtClean="0"/>
              <a:t> </a:t>
            </a:r>
            <a:r>
              <a:rPr lang="en-GB" sz="1400" dirty="0" err="1" smtClean="0"/>
              <a:t>owl:Class</a:t>
            </a:r>
            <a:r>
              <a:rPr lang="en-GB" sz="1400" dirty="0" smtClean="0"/>
              <a:t> ;</a:t>
            </a:r>
            <a:endParaRPr lang="en-US" sz="1400" dirty="0" smtClean="0"/>
          </a:p>
          <a:p>
            <a:r>
              <a:rPr lang="en-GB" sz="1400" dirty="0" smtClean="0"/>
              <a:t>  </a:t>
            </a:r>
            <a:r>
              <a:rPr lang="en-GB" sz="1400" dirty="0" err="1" smtClean="0"/>
              <a:t>rdf:type</a:t>
            </a:r>
            <a:r>
              <a:rPr lang="en-GB" sz="1400" dirty="0" smtClean="0"/>
              <a:t> </a:t>
            </a:r>
            <a:r>
              <a:rPr lang="en-GB" sz="1400" dirty="0" err="1" smtClean="0"/>
              <a:t>sh:NodeShape</a:t>
            </a:r>
            <a:r>
              <a:rPr lang="en-GB" sz="1400" dirty="0" smtClean="0"/>
              <a:t> ;</a:t>
            </a:r>
            <a:endParaRPr lang="en-US" sz="1400" dirty="0" smtClean="0"/>
          </a:p>
          <a:p>
            <a:r>
              <a:rPr lang="en-GB" sz="1400" dirty="0" smtClean="0"/>
              <a:t>  </a:t>
            </a:r>
            <a:r>
              <a:rPr lang="en-GB" sz="1400" dirty="0" err="1" smtClean="0"/>
              <a:t>sh:rule</a:t>
            </a:r>
            <a:r>
              <a:rPr lang="en-GB" sz="1400" dirty="0" smtClean="0"/>
              <a:t> [</a:t>
            </a:r>
            <a:endParaRPr lang="en-US" sz="1400" dirty="0" smtClean="0"/>
          </a:p>
          <a:p>
            <a:r>
              <a:rPr lang="en-GB" sz="1400" dirty="0" smtClean="0"/>
              <a:t>      </a:t>
            </a:r>
            <a:r>
              <a:rPr lang="en-GB" sz="1400" dirty="0" err="1" smtClean="0"/>
              <a:t>rdf:type</a:t>
            </a:r>
            <a:r>
              <a:rPr lang="en-GB" sz="1400" dirty="0" smtClean="0"/>
              <a:t> </a:t>
            </a:r>
            <a:r>
              <a:rPr lang="en-GB" sz="1400" dirty="0" err="1" smtClean="0"/>
              <a:t>sh:TripleRule</a:t>
            </a:r>
            <a:r>
              <a:rPr lang="en-GB" sz="1400" dirty="0" smtClean="0"/>
              <a:t> ;</a:t>
            </a:r>
            <a:endParaRPr lang="en-US" sz="1400" dirty="0" smtClean="0"/>
          </a:p>
          <a:p>
            <a:r>
              <a:rPr lang="en-GB" sz="1400" dirty="0" smtClean="0"/>
              <a:t>      </a:t>
            </a:r>
            <a:r>
              <a:rPr lang="en-GB" sz="1400" dirty="0" err="1" smtClean="0"/>
              <a:t>sh:condition</a:t>
            </a:r>
            <a:r>
              <a:rPr lang="en-GB" sz="1400" dirty="0" smtClean="0"/>
              <a:t> [</a:t>
            </a:r>
            <a:endParaRPr lang="en-US" sz="1400" dirty="0" smtClean="0"/>
          </a:p>
          <a:p>
            <a:r>
              <a:rPr lang="en-GB" sz="1400" dirty="0" smtClean="0"/>
              <a:t>          </a:t>
            </a:r>
            <a:r>
              <a:rPr lang="en-GB" sz="1400" dirty="0" err="1" smtClean="0"/>
              <a:t>sh:property</a:t>
            </a:r>
            <a:r>
              <a:rPr lang="en-GB" sz="1400" dirty="0" smtClean="0"/>
              <a:t> [</a:t>
            </a:r>
            <a:endParaRPr lang="en-US" sz="1400" dirty="0" smtClean="0"/>
          </a:p>
          <a:p>
            <a:r>
              <a:rPr lang="en-GB" sz="1400" dirty="0" smtClean="0"/>
              <a:t>              </a:t>
            </a:r>
            <a:r>
              <a:rPr lang="en-GB" sz="1400" dirty="0" err="1" smtClean="0"/>
              <a:t>sh:path</a:t>
            </a:r>
            <a:r>
              <a:rPr lang="en-GB" sz="1400" dirty="0" smtClean="0"/>
              <a:t> </a:t>
            </a:r>
            <a:r>
              <a:rPr lang="en-GB" sz="1400" dirty="0" err="1" smtClean="0"/>
              <a:t>example:Domicile</a:t>
            </a:r>
            <a:r>
              <a:rPr lang="en-GB" sz="1400" dirty="0" smtClean="0"/>
              <a:t> ;</a:t>
            </a:r>
            <a:endParaRPr lang="en-US" sz="1400" dirty="0" smtClean="0"/>
          </a:p>
          <a:p>
            <a:r>
              <a:rPr lang="en-GB" sz="1400" dirty="0" smtClean="0"/>
              <a:t>              </a:t>
            </a:r>
            <a:r>
              <a:rPr lang="en-GB" sz="1400" dirty="0" err="1" smtClean="0"/>
              <a:t>sh:in</a:t>
            </a:r>
            <a:r>
              <a:rPr lang="en-GB" sz="1400" dirty="0" smtClean="0"/>
              <a:t> (</a:t>
            </a:r>
            <a:endParaRPr lang="en-US" sz="1400" dirty="0" smtClean="0"/>
          </a:p>
          <a:p>
            <a:r>
              <a:rPr lang="en-GB" sz="1400" dirty="0" smtClean="0"/>
              <a:t>                  </a:t>
            </a:r>
            <a:r>
              <a:rPr lang="en-GB" sz="1400" dirty="0" err="1" smtClean="0"/>
              <a:t>example:EEAMeberCountry</a:t>
            </a:r>
            <a:r>
              <a:rPr lang="en-GB" sz="1400" dirty="0" smtClean="0"/>
              <a:t>                 ) ;</a:t>
            </a:r>
            <a:endParaRPr lang="en-US" sz="1400" dirty="0" smtClean="0"/>
          </a:p>
          <a:p>
            <a:r>
              <a:rPr lang="en-GB" sz="1400" dirty="0" smtClean="0"/>
              <a:t>            ] ;</a:t>
            </a:r>
            <a:endParaRPr lang="en-US" sz="1400" dirty="0" smtClean="0"/>
          </a:p>
          <a:p>
            <a:r>
              <a:rPr lang="en-GB" sz="1400" dirty="0" smtClean="0"/>
              <a:t>        ] ;</a:t>
            </a:r>
            <a:endParaRPr lang="en-US" sz="1400" dirty="0" smtClean="0"/>
          </a:p>
          <a:p>
            <a:r>
              <a:rPr lang="en-GB" sz="1400" dirty="0" smtClean="0"/>
              <a:t>      </a:t>
            </a:r>
            <a:r>
              <a:rPr lang="en-GB" sz="1400" dirty="0" err="1" smtClean="0"/>
              <a:t>sh:predicate</a:t>
            </a:r>
            <a:r>
              <a:rPr lang="en-GB" sz="1400" dirty="0" smtClean="0"/>
              <a:t> </a:t>
            </a:r>
            <a:r>
              <a:rPr lang="en-GB" sz="1400" dirty="0" err="1" smtClean="0"/>
              <a:t>rdf:type</a:t>
            </a:r>
            <a:r>
              <a:rPr lang="en-GB" sz="1400" dirty="0" smtClean="0"/>
              <a:t> ;</a:t>
            </a:r>
            <a:endParaRPr lang="en-US" sz="1400" dirty="0" smtClean="0"/>
          </a:p>
          <a:p>
            <a:r>
              <a:rPr lang="en-GB" sz="1400" dirty="0" smtClean="0"/>
              <a:t>      </a:t>
            </a:r>
            <a:r>
              <a:rPr lang="en-GB" sz="1400" dirty="0" err="1" smtClean="0"/>
              <a:t>sh:object</a:t>
            </a:r>
            <a:r>
              <a:rPr lang="en-GB" sz="1400" dirty="0" smtClean="0"/>
              <a:t> </a:t>
            </a:r>
            <a:r>
              <a:rPr lang="en-GB" sz="1400" dirty="0" err="1" smtClean="0"/>
              <a:t>example:MIFIDOrganization</a:t>
            </a:r>
            <a:r>
              <a:rPr lang="en-GB" sz="1400" dirty="0" smtClean="0"/>
              <a:t> ;</a:t>
            </a:r>
            <a:endParaRPr lang="en-US" sz="1400" dirty="0" smtClean="0"/>
          </a:p>
          <a:p>
            <a:r>
              <a:rPr lang="en-GB" sz="1400" dirty="0" smtClean="0"/>
              <a:t>      </a:t>
            </a:r>
            <a:r>
              <a:rPr lang="en-GB" sz="1400" dirty="0" err="1" smtClean="0"/>
              <a:t>sh:subject</a:t>
            </a:r>
            <a:r>
              <a:rPr lang="en-GB" sz="1400" dirty="0" smtClean="0"/>
              <a:t> </a:t>
            </a:r>
            <a:r>
              <a:rPr lang="en-GB" sz="1400" dirty="0" err="1" smtClean="0"/>
              <a:t>sh:this</a:t>
            </a:r>
            <a:r>
              <a:rPr lang="en-GB" sz="1400" dirty="0" smtClean="0"/>
              <a:t> ;</a:t>
            </a:r>
            <a:endParaRPr lang="en-US" sz="1400" dirty="0" smtClean="0"/>
          </a:p>
          <a:p>
            <a:r>
              <a:rPr lang="en-GB" sz="1400" dirty="0" smtClean="0"/>
              <a:t>    ] ;</a:t>
            </a: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135880" y="3299460"/>
            <a:ext cx="5989320" cy="91440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457200" lvl="2" indent="-225425">
              <a:spcAft>
                <a:spcPts val="600"/>
              </a:spcAft>
              <a:buClr>
                <a:srgbClr val="FF8000"/>
              </a:buClr>
            </a:pPr>
            <a:r>
              <a:rPr lang="en-GB" dirty="0" smtClean="0"/>
              <a:t>Example: If an organization is domiciled in a EEA Country</a:t>
            </a:r>
          </a:p>
          <a:p>
            <a:pPr marL="457200" lvl="2" indent="-225425">
              <a:spcAft>
                <a:spcPts val="600"/>
              </a:spcAft>
              <a:buClr>
                <a:srgbClr val="FF8000"/>
              </a:buClr>
            </a:pPr>
            <a:r>
              <a:rPr lang="en-GB" dirty="0" smtClean="0"/>
              <a:t>then classify it as an </a:t>
            </a:r>
            <a:r>
              <a:rPr lang="en-GB" dirty="0" err="1" smtClean="0"/>
              <a:t>MIFIDOrganization</a:t>
            </a:r>
            <a:endParaRPr lang="en-GB" dirty="0" smtClean="0"/>
          </a:p>
          <a:p>
            <a:endParaRPr lang="en-US" sz="1400" dirty="0" err="1" smtClean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710940" y="3406140"/>
            <a:ext cx="136398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19329" y="143829"/>
            <a:ext cx="2747576" cy="25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10386060" y="640080"/>
            <a:ext cx="1909445" cy="868680"/>
          </a:xfrm>
          <a:prstGeom prst="rect">
            <a:avLst/>
          </a:prstGeom>
          <a:noFill/>
          <a:ln w="28575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47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ECP Metadata Registry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10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 Web Technologies Overview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ECP Metadata Registry -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10000"/>
          </a:bodyPr>
          <a:lstStyle/>
          <a:p>
            <a:pPr lvl="1">
              <a:buNone/>
            </a:pPr>
            <a:r>
              <a:rPr lang="en-US" sz="2000" dirty="0" smtClean="0">
                <a:solidFill>
                  <a:srgbClr val="FF8000"/>
                </a:solidFill>
              </a:rPr>
              <a:t>What?</a:t>
            </a:r>
          </a:p>
          <a:p>
            <a:pPr lvl="2"/>
            <a:r>
              <a:rPr lang="en-US" dirty="0" smtClean="0"/>
              <a:t>Create a system to catalogue and describe content in ECP</a:t>
            </a:r>
          </a:p>
          <a:p>
            <a:pPr lvl="2"/>
            <a:r>
              <a:rPr lang="en-US" dirty="0" smtClean="0"/>
              <a:t>Implemented in RDF with an extensible ontology for content description</a:t>
            </a:r>
          </a:p>
          <a:p>
            <a:pPr lvl="2"/>
            <a:r>
              <a:rPr lang="en-US" dirty="0" smtClean="0"/>
              <a:t>Support provenance and rights management across the platform using industry standards</a:t>
            </a:r>
          </a:p>
          <a:p>
            <a:pPr lvl="2"/>
            <a:endParaRPr lang="en-US" sz="2000" dirty="0" smtClean="0"/>
          </a:p>
          <a:p>
            <a:pPr marL="915988" lvl="1" indent="0">
              <a:buNone/>
            </a:pPr>
            <a:r>
              <a:rPr lang="en-US" sz="2000" dirty="0" smtClean="0">
                <a:solidFill>
                  <a:srgbClr val="FF8000"/>
                </a:solidFill>
              </a:rPr>
              <a:t>Why?</a:t>
            </a:r>
          </a:p>
          <a:p>
            <a:pPr marL="1427163" lvl="2" indent="-285750"/>
            <a:r>
              <a:rPr lang="en-US" dirty="0" smtClean="0"/>
              <a:t>Better content discoverability</a:t>
            </a:r>
          </a:p>
          <a:p>
            <a:pPr marL="1427163" lvl="2" indent="-285750"/>
            <a:r>
              <a:rPr lang="en-US" dirty="0" smtClean="0"/>
              <a:t>Lower barrier to entry, with different levels of buy-in</a:t>
            </a:r>
          </a:p>
          <a:p>
            <a:pPr marL="1427163" lvl="2" indent="-285750"/>
            <a:r>
              <a:rPr lang="en-US" dirty="0" smtClean="0"/>
              <a:t>More flexible in the types of technology it supports</a:t>
            </a:r>
          </a:p>
          <a:p>
            <a:pPr marL="1427163" lvl="2" indent="-285750"/>
            <a:r>
              <a:rPr lang="en-US" dirty="0" smtClean="0"/>
              <a:t>Quicker creation and distribution of new bundles of content for product managers</a:t>
            </a:r>
          </a:p>
          <a:p>
            <a:pPr marL="1427163" lvl="2" indent="-285750"/>
            <a:r>
              <a:rPr lang="en-US" dirty="0" smtClean="0"/>
              <a:t>??? Time to market for products</a:t>
            </a:r>
          </a:p>
          <a:p>
            <a:pPr marL="1427163" lvl="2" indent="-285750"/>
            <a:endParaRPr lang="en-US" dirty="0"/>
          </a:p>
          <a:p>
            <a:pPr marL="915988" lvl="1" indent="0">
              <a:buNone/>
            </a:pPr>
            <a:r>
              <a:rPr lang="en-US" sz="2000" dirty="0" smtClean="0">
                <a:solidFill>
                  <a:srgbClr val="FF8000"/>
                </a:solidFill>
              </a:rPr>
              <a:t>How?</a:t>
            </a:r>
          </a:p>
          <a:p>
            <a:pPr marL="1427163" lvl="2" indent="-285750"/>
            <a:r>
              <a:rPr lang="en-US" dirty="0" smtClean="0"/>
              <a:t>Ontology created with industry standards</a:t>
            </a:r>
          </a:p>
          <a:p>
            <a:pPr marL="1427163" lvl="2" indent="-285750"/>
            <a:r>
              <a:rPr lang="en-US" dirty="0" smtClean="0"/>
              <a:t>Extensible </a:t>
            </a:r>
            <a:r>
              <a:rPr lang="mr-IN" dirty="0" smtClean="0"/>
              <a:t>–</a:t>
            </a:r>
            <a:r>
              <a:rPr lang="en-US" dirty="0" smtClean="0"/>
              <a:t> e.g. CMP and CDF</a:t>
            </a:r>
          </a:p>
          <a:p>
            <a:pPr marL="1427163" lvl="2" indent="-285750"/>
            <a:r>
              <a:rPr lang="en-US" dirty="0" smtClean="0"/>
              <a:t>SHACL constraints to enforce data quality &amp; minimum thresholds</a:t>
            </a:r>
          </a:p>
          <a:p>
            <a:pPr marL="1427163" lvl="2" indent="-285750"/>
            <a:r>
              <a:rPr lang="en-US" dirty="0" smtClean="0"/>
              <a:t>Work with governance to establish standards and procedures</a:t>
            </a:r>
          </a:p>
          <a:p>
            <a:pPr marL="915988" lvl="1" indent="0">
              <a:buNone/>
            </a:pPr>
            <a:endParaRPr lang="en-US" dirty="0" smtClean="0"/>
          </a:p>
          <a:p>
            <a:pPr marL="1201738" lvl="1" indent="-285750"/>
            <a:endParaRPr lang="en-US" dirty="0" smtClean="0"/>
          </a:p>
          <a:p>
            <a:pPr marL="9144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70452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ECP Metadata Registry </a:t>
            </a:r>
            <a:r>
              <a:rPr lang="mr-IN" dirty="0" smtClean="0"/>
              <a:t>–</a:t>
            </a:r>
            <a:r>
              <a:rPr lang="en-US" dirty="0" smtClean="0"/>
              <a:t> Registry 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84" y="5798674"/>
            <a:ext cx="10291762" cy="611391"/>
          </a:xfrm>
        </p:spPr>
        <p:txBody>
          <a:bodyPr numCol="1"/>
          <a:lstStyle/>
          <a:p>
            <a:pPr marL="915988" lvl="1" indent="0">
              <a:buNone/>
            </a:pPr>
            <a:r>
              <a:rPr lang="en-US" sz="1200" dirty="0">
                <a:hlinkClick r:id="rId2"/>
              </a:rPr>
              <a:t>https://</a:t>
            </a:r>
            <a:r>
              <a:rPr lang="en-US" sz="1200" dirty="0" smtClean="0">
                <a:hlinkClick r:id="rId2"/>
              </a:rPr>
              <a:t>git.sami.int.thomsonreuters.com/ecp-core/ecp-core-libs/blob/master/ontologies/src/main/resources/ontologies/registry_ontology.ttl</a:t>
            </a:r>
            <a:endParaRPr lang="en-US" sz="1200" dirty="0" smtClean="0"/>
          </a:p>
          <a:p>
            <a:pPr marL="915988" lvl="1" indent="0">
              <a:buNone/>
            </a:pPr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git.sami.int.thomsonreuters.com/ecp-core/ecp-core-libs/raw/master/ontologies/src/main/resources/ontologies/registry_diagram.png</a:t>
            </a:r>
            <a:endParaRPr lang="en-US" sz="1200" dirty="0" smtClean="0"/>
          </a:p>
          <a:p>
            <a:pPr marL="915988" lvl="1" indent="0">
              <a:buNone/>
            </a:pPr>
            <a:endParaRPr lang="en-US" sz="1200" dirty="0" smtClean="0"/>
          </a:p>
          <a:p>
            <a:pPr marL="915988" lvl="1" indent="0">
              <a:buNone/>
            </a:pPr>
            <a:endParaRPr lang="en-US" dirty="0" smtClean="0"/>
          </a:p>
          <a:p>
            <a:pPr marL="1201738" lvl="1" indent="-285750"/>
            <a:endParaRPr lang="en-US" dirty="0" smtClean="0"/>
          </a:p>
          <a:p>
            <a:pPr marL="914400" lvl="1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758" y="859902"/>
            <a:ext cx="10241280" cy="489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222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ECP Metadata Registry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/>
              <a:t>Logical Model and various distributions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255712" y="1010602"/>
            <a:ext cx="5943600" cy="48367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1222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 Web Technologies Overview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ECP Metadata Registry </a:t>
            </a:r>
            <a:r>
              <a:rPr lang="mr-IN" dirty="0" smtClean="0"/>
              <a:t>–</a:t>
            </a:r>
            <a:r>
              <a:rPr lang="en-US" dirty="0" smtClean="0"/>
              <a:t> simplified example</a:t>
            </a:r>
            <a:endParaRPr lang="en-US" dirty="0"/>
          </a:p>
        </p:txBody>
      </p:sp>
      <p:cxnSp>
        <p:nvCxnSpPr>
          <p:cNvPr id="11" name="Straight Arrow Connector 6"/>
          <p:cNvCxnSpPr>
            <a:cxnSpLocks noChangeShapeType="1"/>
            <a:stCxn id="13" idx="0"/>
            <a:endCxn id="14" idx="4"/>
          </p:cNvCxnSpPr>
          <p:nvPr/>
        </p:nvCxnSpPr>
        <p:spPr bwMode="auto">
          <a:xfrm flipV="1">
            <a:off x="2278182" y="1370315"/>
            <a:ext cx="2490" cy="1232795"/>
          </a:xfrm>
          <a:prstGeom prst="straightConnector1">
            <a:avLst/>
          </a:prstGeom>
          <a:ln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1922581" y="1611976"/>
            <a:ext cx="711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rdf:type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225964" y="2603110"/>
            <a:ext cx="2104435" cy="406400"/>
          </a:xfrm>
          <a:prstGeom prst="ellipse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/>
              <a:t>ecp:1-123456</a:t>
            </a:r>
            <a:endParaRPr kumimoji="0" lang="en-US" altLang="en-US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1432947" y="1008365"/>
            <a:ext cx="1695450" cy="361950"/>
          </a:xfrm>
          <a:prstGeom prst="ellipse">
            <a:avLst/>
          </a:prstGeom>
          <a:solidFill>
            <a:srgbClr val="FF800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1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:Dataset</a:t>
            </a:r>
            <a:endParaRPr kumimoji="0" lang="en-US" alt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cxnSp>
        <p:nvCxnSpPr>
          <p:cNvPr id="15" name="Straight Arrow Connector 9"/>
          <p:cNvCxnSpPr>
            <a:cxnSpLocks noChangeShapeType="1"/>
            <a:endCxn id="19" idx="2"/>
          </p:cNvCxnSpPr>
          <p:nvPr/>
        </p:nvCxnSpPr>
        <p:spPr bwMode="auto">
          <a:xfrm flipV="1">
            <a:off x="2717606" y="2125799"/>
            <a:ext cx="1049736" cy="503333"/>
          </a:xfrm>
          <a:prstGeom prst="straightConnector1">
            <a:avLst/>
          </a:prstGeom>
          <a:ln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2846525" y="2244068"/>
            <a:ext cx="84196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rdfs:label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685120" y="1876561"/>
            <a:ext cx="2164443" cy="2492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Exchange data feed</a:t>
            </a:r>
            <a:endParaRPr kumimoji="0" lang="en-US" sz="1200" i="0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16"/>
          <p:cNvSpPr>
            <a:spLocks noChangeArrowheads="1"/>
          </p:cNvSpPr>
          <p:nvPr/>
        </p:nvSpPr>
        <p:spPr bwMode="auto">
          <a:xfrm>
            <a:off x="5273426" y="1943045"/>
            <a:ext cx="1970653" cy="361950"/>
          </a:xfrm>
          <a:prstGeom prst="ellipse">
            <a:avLst/>
          </a:prstGeom>
          <a:solidFill>
            <a:srgbClr val="FF800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1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r>
              <a:rPr lang="en-US" altLang="en-US" sz="110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TabularDistribution</a:t>
            </a:r>
            <a:endParaRPr kumimoji="0" lang="en-US" alt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34" name="Oval 16"/>
          <p:cNvSpPr>
            <a:spLocks noChangeArrowheads="1"/>
          </p:cNvSpPr>
          <p:nvPr/>
        </p:nvSpPr>
        <p:spPr bwMode="auto">
          <a:xfrm>
            <a:off x="6472436" y="892340"/>
            <a:ext cx="1695450" cy="361950"/>
          </a:xfrm>
          <a:prstGeom prst="ellipse">
            <a:avLst/>
          </a:prstGeom>
          <a:solidFill>
            <a:srgbClr val="FF800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1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:Distribution</a:t>
            </a:r>
            <a:endParaRPr kumimoji="0" lang="en-US" alt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35" name="Oval 16"/>
          <p:cNvSpPr>
            <a:spLocks noChangeArrowheads="1"/>
          </p:cNvSpPr>
          <p:nvPr/>
        </p:nvSpPr>
        <p:spPr bwMode="auto">
          <a:xfrm>
            <a:off x="7335907" y="1943045"/>
            <a:ext cx="1695450" cy="361950"/>
          </a:xfrm>
          <a:prstGeom prst="ellipse">
            <a:avLst/>
          </a:prstGeom>
          <a:solidFill>
            <a:srgbClr val="FF800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1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r>
              <a:rPr lang="en-US" altLang="en-US" sz="110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KafkaDistribution</a:t>
            </a:r>
            <a:endParaRPr kumimoji="0" lang="en-US" alt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cxnSp>
        <p:nvCxnSpPr>
          <p:cNvPr id="36" name="Straight Arrow Connector 6"/>
          <p:cNvCxnSpPr>
            <a:cxnSpLocks noChangeShapeType="1"/>
            <a:stCxn id="33" idx="0"/>
            <a:endCxn id="34" idx="4"/>
          </p:cNvCxnSpPr>
          <p:nvPr/>
        </p:nvCxnSpPr>
        <p:spPr bwMode="auto">
          <a:xfrm flipV="1">
            <a:off x="6258753" y="1254290"/>
            <a:ext cx="1061408" cy="688755"/>
          </a:xfrm>
          <a:prstGeom prst="straightConnector1">
            <a:avLst/>
          </a:prstGeom>
          <a:ln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Rectangle 16"/>
          <p:cNvSpPr>
            <a:spLocks noChangeArrowheads="1"/>
          </p:cNvSpPr>
          <p:nvPr/>
        </p:nvSpPr>
        <p:spPr bwMode="auto">
          <a:xfrm>
            <a:off x="5844340" y="1521084"/>
            <a:ext cx="125541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rdfs</a:t>
            </a:r>
            <a:r>
              <a:rPr lang="en-US" sz="1100" kern="0" dirty="0" smtClean="0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t>:</a:t>
            </a:r>
            <a:r>
              <a:rPr lang="en-US" sz="1100" kern="0" dirty="0" err="1" smtClean="0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t>subClassOf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43" name="Straight Arrow Connector 6"/>
          <p:cNvCxnSpPr>
            <a:cxnSpLocks noChangeShapeType="1"/>
            <a:stCxn id="35" idx="0"/>
            <a:endCxn id="34" idx="4"/>
          </p:cNvCxnSpPr>
          <p:nvPr/>
        </p:nvCxnSpPr>
        <p:spPr bwMode="auto">
          <a:xfrm flipH="1" flipV="1">
            <a:off x="7320161" y="1254290"/>
            <a:ext cx="863471" cy="688755"/>
          </a:xfrm>
          <a:prstGeom prst="straightConnector1">
            <a:avLst/>
          </a:prstGeom>
          <a:ln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7348560" y="1521084"/>
            <a:ext cx="125541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rdfs</a:t>
            </a:r>
            <a:r>
              <a:rPr lang="en-US" sz="1100" kern="0" dirty="0" smtClean="0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t>:</a:t>
            </a:r>
            <a:r>
              <a:rPr lang="en-US" sz="1100" kern="0" dirty="0" err="1" smtClean="0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t>subClassOf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5040607" y="3142930"/>
            <a:ext cx="2104435" cy="406400"/>
          </a:xfrm>
          <a:prstGeom prst="ellipse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/>
              <a:t>ecp:2-234567</a:t>
            </a:r>
            <a:endParaRPr kumimoji="0" lang="en-US" altLang="en-US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7348560" y="2824751"/>
            <a:ext cx="2104435" cy="406400"/>
          </a:xfrm>
          <a:prstGeom prst="ellipse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/>
              <a:t>ecp:2-3456789</a:t>
            </a:r>
            <a:endParaRPr kumimoji="0" lang="en-US" altLang="en-US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cxnSp>
        <p:nvCxnSpPr>
          <p:cNvPr id="55" name="Straight Arrow Connector 6"/>
          <p:cNvCxnSpPr>
            <a:cxnSpLocks noChangeShapeType="1"/>
            <a:stCxn id="53" idx="0"/>
            <a:endCxn id="33" idx="4"/>
          </p:cNvCxnSpPr>
          <p:nvPr/>
        </p:nvCxnSpPr>
        <p:spPr bwMode="auto">
          <a:xfrm flipV="1">
            <a:off x="6092825" y="2304995"/>
            <a:ext cx="165928" cy="837935"/>
          </a:xfrm>
          <a:prstGeom prst="straightConnector1">
            <a:avLst/>
          </a:prstGeom>
          <a:ln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8" name="Straight Arrow Connector 6"/>
          <p:cNvCxnSpPr>
            <a:cxnSpLocks noChangeShapeType="1"/>
            <a:stCxn id="54" idx="0"/>
            <a:endCxn id="35" idx="4"/>
          </p:cNvCxnSpPr>
          <p:nvPr/>
        </p:nvCxnSpPr>
        <p:spPr bwMode="auto">
          <a:xfrm flipH="1" flipV="1">
            <a:off x="8183632" y="2304995"/>
            <a:ext cx="217146" cy="519756"/>
          </a:xfrm>
          <a:prstGeom prst="straightConnector1">
            <a:avLst/>
          </a:prstGeom>
          <a:ln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1" name="Rectangle 16"/>
          <p:cNvSpPr>
            <a:spLocks noChangeArrowheads="1"/>
          </p:cNvSpPr>
          <p:nvPr/>
        </p:nvSpPr>
        <p:spPr bwMode="auto">
          <a:xfrm>
            <a:off x="5872413" y="2538280"/>
            <a:ext cx="711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rdf:type</a:t>
            </a:r>
          </a:p>
        </p:txBody>
      </p:sp>
      <p:sp>
        <p:nvSpPr>
          <p:cNvPr id="62" name="Rectangle 16"/>
          <p:cNvSpPr>
            <a:spLocks noChangeArrowheads="1"/>
          </p:cNvSpPr>
          <p:nvPr/>
        </p:nvSpPr>
        <p:spPr bwMode="auto">
          <a:xfrm>
            <a:off x="7986689" y="2448275"/>
            <a:ext cx="711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rdf:type</a:t>
            </a:r>
          </a:p>
        </p:txBody>
      </p:sp>
      <p:cxnSp>
        <p:nvCxnSpPr>
          <p:cNvPr id="63" name="Straight Arrow Connector 6"/>
          <p:cNvCxnSpPr>
            <a:cxnSpLocks noChangeShapeType="1"/>
            <a:stCxn id="53" idx="2"/>
            <a:endCxn id="13" idx="6"/>
          </p:cNvCxnSpPr>
          <p:nvPr/>
        </p:nvCxnSpPr>
        <p:spPr bwMode="auto">
          <a:xfrm flipH="1" flipV="1">
            <a:off x="3330399" y="2806310"/>
            <a:ext cx="1710208" cy="539820"/>
          </a:xfrm>
          <a:prstGeom prst="straightConnector1">
            <a:avLst/>
          </a:prstGeom>
          <a:ln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6" name="Rectangle 16"/>
          <p:cNvSpPr>
            <a:spLocks noChangeArrowheads="1"/>
          </p:cNvSpPr>
          <p:nvPr/>
        </p:nvSpPr>
        <p:spPr bwMode="auto">
          <a:xfrm>
            <a:off x="3887150" y="3030101"/>
            <a:ext cx="94993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:</a:t>
            </a: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hasDataset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" name="Oval 16"/>
          <p:cNvSpPr>
            <a:spLocks noChangeArrowheads="1"/>
          </p:cNvSpPr>
          <p:nvPr/>
        </p:nvSpPr>
        <p:spPr bwMode="auto">
          <a:xfrm>
            <a:off x="615552" y="5321200"/>
            <a:ext cx="1695450" cy="361950"/>
          </a:xfrm>
          <a:prstGeom prst="ellipse">
            <a:avLst/>
          </a:prstGeom>
          <a:solidFill>
            <a:srgbClr val="FF800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1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:Property</a:t>
            </a:r>
            <a:endParaRPr kumimoji="0" lang="en-US" alt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1225964" y="4391091"/>
            <a:ext cx="2104435" cy="406400"/>
          </a:xfrm>
          <a:prstGeom prst="ellipse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/>
              <a:t>ecp:5-123456</a:t>
            </a:r>
            <a:endParaRPr kumimoji="0" lang="en-US" altLang="en-US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cxnSp>
        <p:nvCxnSpPr>
          <p:cNvPr id="72" name="Straight Arrow Connector 6"/>
          <p:cNvCxnSpPr>
            <a:cxnSpLocks noChangeShapeType="1"/>
            <a:stCxn id="71" idx="4"/>
            <a:endCxn id="68" idx="0"/>
          </p:cNvCxnSpPr>
          <p:nvPr/>
        </p:nvCxnSpPr>
        <p:spPr bwMode="auto">
          <a:xfrm flipH="1">
            <a:off x="1463277" y="4797491"/>
            <a:ext cx="814905" cy="523709"/>
          </a:xfrm>
          <a:prstGeom prst="straightConnector1">
            <a:avLst/>
          </a:prstGeom>
          <a:ln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5" name="Rectangle 16"/>
          <p:cNvSpPr>
            <a:spLocks noChangeArrowheads="1"/>
          </p:cNvSpPr>
          <p:nvPr/>
        </p:nvSpPr>
        <p:spPr bwMode="auto">
          <a:xfrm>
            <a:off x="1469252" y="4931107"/>
            <a:ext cx="711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rdf:type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2592385" y="5117168"/>
            <a:ext cx="2164443" cy="2492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noProof="0" dirty="0" smtClean="0">
                <a:solidFill>
                  <a:schemeClr val="tx1"/>
                </a:solidFill>
              </a:rPr>
              <a:t>Instrument Type</a:t>
            </a:r>
            <a:endParaRPr kumimoji="0" lang="en-US" sz="1200" i="0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ctangle 22"/>
          <p:cNvSpPr>
            <a:spLocks noChangeArrowheads="1"/>
          </p:cNvSpPr>
          <p:nvPr/>
        </p:nvSpPr>
        <p:spPr bwMode="auto">
          <a:xfrm>
            <a:off x="2924015" y="4803296"/>
            <a:ext cx="84196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rdfs:label</a:t>
            </a:r>
          </a:p>
        </p:txBody>
      </p:sp>
      <p:cxnSp>
        <p:nvCxnSpPr>
          <p:cNvPr id="81" name="Straight Arrow Connector 6"/>
          <p:cNvCxnSpPr>
            <a:cxnSpLocks noChangeShapeType="1"/>
            <a:endCxn id="78" idx="0"/>
          </p:cNvCxnSpPr>
          <p:nvPr/>
        </p:nvCxnSpPr>
        <p:spPr bwMode="auto">
          <a:xfrm>
            <a:off x="2846525" y="4765220"/>
            <a:ext cx="828082" cy="351948"/>
          </a:xfrm>
          <a:prstGeom prst="straightConnector1">
            <a:avLst/>
          </a:prstGeom>
          <a:ln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5" name="Oval 16"/>
          <p:cNvSpPr>
            <a:spLocks noChangeArrowheads="1"/>
          </p:cNvSpPr>
          <p:nvPr/>
        </p:nvSpPr>
        <p:spPr bwMode="auto">
          <a:xfrm>
            <a:off x="5129106" y="5202610"/>
            <a:ext cx="1970653" cy="361950"/>
          </a:xfrm>
          <a:prstGeom prst="ellipse">
            <a:avLst/>
          </a:prstGeom>
          <a:solidFill>
            <a:srgbClr val="FF800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1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r>
              <a:rPr lang="en-US" altLang="en-US" sz="110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HBaseColumn</a:t>
            </a:r>
            <a:endParaRPr kumimoji="0" lang="en-US" alt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88" name="Oval 87"/>
          <p:cNvSpPr>
            <a:spLocks noChangeArrowheads="1"/>
          </p:cNvSpPr>
          <p:nvPr/>
        </p:nvSpPr>
        <p:spPr bwMode="auto">
          <a:xfrm>
            <a:off x="5062214" y="4296567"/>
            <a:ext cx="2104435" cy="406400"/>
          </a:xfrm>
          <a:prstGeom prst="ellipse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/>
              <a:t>ecp:8-947563</a:t>
            </a:r>
            <a:endParaRPr kumimoji="0" lang="en-US" altLang="en-US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cxnSp>
        <p:nvCxnSpPr>
          <p:cNvPr id="89" name="Straight Arrow Connector 6"/>
          <p:cNvCxnSpPr>
            <a:cxnSpLocks noChangeShapeType="1"/>
            <a:stCxn id="53" idx="4"/>
            <a:endCxn id="88" idx="0"/>
          </p:cNvCxnSpPr>
          <p:nvPr/>
        </p:nvCxnSpPr>
        <p:spPr bwMode="auto">
          <a:xfrm>
            <a:off x="6092825" y="3549330"/>
            <a:ext cx="21607" cy="747237"/>
          </a:xfrm>
          <a:prstGeom prst="straightConnector1">
            <a:avLst/>
          </a:prstGeom>
          <a:ln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0" name="Rectangle 16"/>
          <p:cNvSpPr>
            <a:spLocks noChangeArrowheads="1"/>
          </p:cNvSpPr>
          <p:nvPr/>
        </p:nvSpPr>
        <p:spPr bwMode="auto">
          <a:xfrm>
            <a:off x="5761236" y="4809837"/>
            <a:ext cx="711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rdf:type</a:t>
            </a:r>
          </a:p>
        </p:txBody>
      </p:sp>
      <p:cxnSp>
        <p:nvCxnSpPr>
          <p:cNvPr id="94" name="Straight Arrow Connector 6"/>
          <p:cNvCxnSpPr>
            <a:cxnSpLocks noChangeShapeType="1"/>
            <a:stCxn id="88" idx="4"/>
            <a:endCxn id="85" idx="0"/>
          </p:cNvCxnSpPr>
          <p:nvPr/>
        </p:nvCxnSpPr>
        <p:spPr bwMode="auto">
          <a:xfrm>
            <a:off x="6114432" y="4702967"/>
            <a:ext cx="1" cy="499643"/>
          </a:xfrm>
          <a:prstGeom prst="straightConnector1">
            <a:avLst/>
          </a:prstGeom>
          <a:ln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7" name="Rectangle 16"/>
          <p:cNvSpPr>
            <a:spLocks noChangeArrowheads="1"/>
          </p:cNvSpPr>
          <p:nvPr/>
        </p:nvSpPr>
        <p:spPr bwMode="auto">
          <a:xfrm>
            <a:off x="5715512" y="3745326"/>
            <a:ext cx="9527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:contains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98" name="Straight Arrow Connector 6"/>
          <p:cNvCxnSpPr>
            <a:cxnSpLocks noChangeShapeType="1"/>
            <a:stCxn id="88" idx="2"/>
            <a:endCxn id="71" idx="6"/>
          </p:cNvCxnSpPr>
          <p:nvPr/>
        </p:nvCxnSpPr>
        <p:spPr bwMode="auto">
          <a:xfrm flipH="1">
            <a:off x="3330399" y="4499767"/>
            <a:ext cx="1731815" cy="94524"/>
          </a:xfrm>
          <a:prstGeom prst="straightConnector1">
            <a:avLst/>
          </a:prstGeom>
          <a:ln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1" name="Rectangle 16"/>
          <p:cNvSpPr>
            <a:spLocks noChangeArrowheads="1"/>
          </p:cNvSpPr>
          <p:nvPr/>
        </p:nvSpPr>
        <p:spPr bwMode="auto">
          <a:xfrm>
            <a:off x="3772476" y="4391091"/>
            <a:ext cx="94993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:expresses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7823703" y="3757698"/>
            <a:ext cx="2164443" cy="2492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noProof="0" dirty="0" smtClean="0">
                <a:solidFill>
                  <a:schemeClr val="tx1"/>
                </a:solidFill>
              </a:rPr>
              <a:t>INSTTYP</a:t>
            </a:r>
            <a:endParaRPr kumimoji="0" lang="en-US" sz="1200" i="0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4" name="Straight Arrow Connector 6"/>
          <p:cNvCxnSpPr>
            <a:cxnSpLocks noChangeShapeType="1"/>
            <a:stCxn id="88" idx="6"/>
            <a:endCxn id="103" idx="2"/>
          </p:cNvCxnSpPr>
          <p:nvPr/>
        </p:nvCxnSpPr>
        <p:spPr bwMode="auto">
          <a:xfrm flipV="1">
            <a:off x="7166649" y="4006936"/>
            <a:ext cx="1739276" cy="492831"/>
          </a:xfrm>
          <a:prstGeom prst="straightConnector1">
            <a:avLst/>
          </a:prstGeom>
          <a:ln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7" name="Rectangle 16"/>
          <p:cNvSpPr>
            <a:spLocks noChangeArrowheads="1"/>
          </p:cNvSpPr>
          <p:nvPr/>
        </p:nvSpPr>
        <p:spPr bwMode="auto">
          <a:xfrm>
            <a:off x="7494611" y="4211641"/>
            <a:ext cx="195838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:</a:t>
            </a: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hasHBaseColumnName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08" name="Straight Arrow Connector 6"/>
          <p:cNvCxnSpPr>
            <a:cxnSpLocks noChangeShapeType="1"/>
            <a:stCxn id="13" idx="4"/>
            <a:endCxn id="71" idx="0"/>
          </p:cNvCxnSpPr>
          <p:nvPr/>
        </p:nvCxnSpPr>
        <p:spPr bwMode="auto">
          <a:xfrm>
            <a:off x="2278182" y="3009510"/>
            <a:ext cx="0" cy="1381581"/>
          </a:xfrm>
          <a:prstGeom prst="straightConnector1">
            <a:avLst/>
          </a:prstGeom>
          <a:ln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8" name="Rectangle 16"/>
          <p:cNvSpPr>
            <a:spLocks noChangeArrowheads="1"/>
          </p:cNvSpPr>
          <p:nvPr/>
        </p:nvSpPr>
        <p:spPr bwMode="auto">
          <a:xfrm>
            <a:off x="1902538" y="3551200"/>
            <a:ext cx="9527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:contains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48" name="Straight Arrow Connector 6"/>
          <p:cNvCxnSpPr>
            <a:cxnSpLocks noChangeShapeType="1"/>
          </p:cNvCxnSpPr>
          <p:nvPr/>
        </p:nvCxnSpPr>
        <p:spPr bwMode="auto">
          <a:xfrm flipH="1" flipV="1">
            <a:off x="3308014" y="2796670"/>
            <a:ext cx="4018161" cy="221641"/>
          </a:xfrm>
          <a:prstGeom prst="straightConnector1">
            <a:avLst/>
          </a:prstGeom>
          <a:ln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2" name="Rectangle 16"/>
          <p:cNvSpPr>
            <a:spLocks noChangeArrowheads="1"/>
          </p:cNvSpPr>
          <p:nvPr/>
        </p:nvSpPr>
        <p:spPr bwMode="auto">
          <a:xfrm>
            <a:off x="4443002" y="2756452"/>
            <a:ext cx="94993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:</a:t>
            </a: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hasDataset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24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 Web Technologies Overview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Knowledge graph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10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 Knowledge Graph - Standards, Structure, Integration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705856" y="1254788"/>
            <a:ext cx="10291762" cy="43396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684213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 on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industry </a:t>
            </a:r>
            <a:r>
              <a:rPr lang="en-US" sz="2400" dirty="0" smtClean="0">
                <a:solidFill>
                  <a:schemeClr val="accent1"/>
                </a:solidFill>
              </a:rPr>
              <a:t>standards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( RDF, SHACL)  </a:t>
            </a:r>
          </a:p>
          <a:p>
            <a:pPr marL="684213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Tx/>
              <a:tabLst/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to organize and represent information</a:t>
            </a:r>
          </a:p>
          <a:p>
            <a:pPr marL="684213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Tx/>
              <a:buFont typeface="Wingdings" pitchFamily="2" charset="2"/>
              <a:buChar char="q"/>
              <a:tabLst/>
              <a:defRPr/>
            </a:pPr>
            <a:r>
              <a:rPr lang="en-GB" sz="2400" dirty="0" smtClean="0">
                <a:solidFill>
                  <a:schemeClr val="accent1"/>
                </a:solidFill>
              </a:rPr>
              <a:t>Structured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 data for objects </a:t>
            </a:r>
          </a:p>
          <a:p>
            <a:pPr marL="684213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Tx/>
              <a:tabLst/>
              <a:defRPr/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and their relationships</a:t>
            </a:r>
          </a:p>
          <a:p>
            <a:pPr marL="684213" lvl="1" indent="-457200">
              <a:spcAft>
                <a:spcPts val="800"/>
              </a:spcAft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Automatic</a:t>
            </a:r>
            <a:r>
              <a:rPr lang="en-GB" sz="2400" dirty="0" smtClean="0">
                <a:solidFill>
                  <a:schemeClr val="accent1"/>
                </a:solidFill>
              </a:rPr>
              <a:t> Integration 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and discovery </a:t>
            </a:r>
          </a:p>
          <a:p>
            <a:pPr marL="684213" lvl="1" indent="-457200">
              <a:spcAft>
                <a:spcPts val="800"/>
              </a:spcAft>
              <a:buClr>
                <a:schemeClr val="tx2"/>
              </a:buClr>
              <a:defRPr/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of previously undetected relationships</a:t>
            </a:r>
          </a:p>
          <a:p>
            <a:pPr marL="684213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Tx/>
              <a:tabLst/>
              <a:defRPr/>
            </a:pPr>
            <a:endParaRPr lang="en-GB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684213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Tx/>
              <a:tabLst/>
              <a:defRPr/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</a:p>
          <a:p>
            <a:pPr marL="684213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9703e4a40c7e73a7045988257d9d8f5a1e5b27d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0" y="1661160"/>
            <a:ext cx="5307965" cy="4213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78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DBO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212" y="1337310"/>
            <a:ext cx="7924800" cy="44577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 Knowledge Graph – </a:t>
            </a:r>
            <a:r>
              <a:rPr lang="en-US" dirty="0" err="1" smtClean="0"/>
              <a:t>RDFized</a:t>
            </a:r>
            <a:r>
              <a:rPr lang="en-US" dirty="0" smtClean="0"/>
              <a:t> DBORs</a:t>
            </a:r>
            <a:endParaRPr lang="en-US" dirty="0"/>
          </a:p>
        </p:txBody>
      </p:sp>
      <p:pic>
        <p:nvPicPr>
          <p:cNvPr id="11" name="Picture 10" descr="RDF Tri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622" y="1417320"/>
            <a:ext cx="618317" cy="288670"/>
          </a:xfrm>
          <a:prstGeom prst="rect">
            <a:avLst/>
          </a:prstGeom>
        </p:spPr>
      </p:pic>
      <p:pic>
        <p:nvPicPr>
          <p:cNvPr id="12" name="Picture 11" descr="RDF Tri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962" y="3276600"/>
            <a:ext cx="618317" cy="288670"/>
          </a:xfrm>
          <a:prstGeom prst="rect">
            <a:avLst/>
          </a:prstGeom>
        </p:spPr>
      </p:pic>
      <p:pic>
        <p:nvPicPr>
          <p:cNvPr id="13" name="Picture 12" descr="RDF Tri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882" y="2468880"/>
            <a:ext cx="618317" cy="288670"/>
          </a:xfrm>
          <a:prstGeom prst="rect">
            <a:avLst/>
          </a:prstGeom>
        </p:spPr>
      </p:pic>
      <p:pic>
        <p:nvPicPr>
          <p:cNvPr id="14" name="Picture 13" descr="RDF Tri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182" y="2552700"/>
            <a:ext cx="618317" cy="288670"/>
          </a:xfrm>
          <a:prstGeom prst="rect">
            <a:avLst/>
          </a:prstGeom>
        </p:spPr>
      </p:pic>
      <p:pic>
        <p:nvPicPr>
          <p:cNvPr id="15" name="Picture 14" descr="RDF Tri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022" y="1325880"/>
            <a:ext cx="618317" cy="288670"/>
          </a:xfrm>
          <a:prstGeom prst="rect">
            <a:avLst/>
          </a:prstGeom>
        </p:spPr>
      </p:pic>
      <p:pic>
        <p:nvPicPr>
          <p:cNvPr id="16" name="Picture 15" descr="RDF Tri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542" y="1318260"/>
            <a:ext cx="618317" cy="288670"/>
          </a:xfrm>
          <a:prstGeom prst="rect">
            <a:avLst/>
          </a:prstGeom>
        </p:spPr>
      </p:pic>
      <p:pic>
        <p:nvPicPr>
          <p:cNvPr id="17" name="Picture 16" descr="RDF Tri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862" y="2514600"/>
            <a:ext cx="618317" cy="288670"/>
          </a:xfrm>
          <a:prstGeom prst="rect">
            <a:avLst/>
          </a:prstGeom>
        </p:spPr>
      </p:pic>
      <p:pic>
        <p:nvPicPr>
          <p:cNvPr id="18" name="Picture 17" descr="RDF Tri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222" y="3573780"/>
            <a:ext cx="618317" cy="288670"/>
          </a:xfrm>
          <a:prstGeom prst="rect">
            <a:avLst/>
          </a:prstGeom>
        </p:spPr>
      </p:pic>
      <p:pic>
        <p:nvPicPr>
          <p:cNvPr id="19" name="Picture 18" descr="RDF Tri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582" y="4274820"/>
            <a:ext cx="618317" cy="288670"/>
          </a:xfrm>
          <a:prstGeom prst="rect">
            <a:avLst/>
          </a:prstGeom>
        </p:spPr>
      </p:pic>
      <p:pic>
        <p:nvPicPr>
          <p:cNvPr id="20" name="Picture 19" descr="RDF Tri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502" y="4587240"/>
            <a:ext cx="618317" cy="288670"/>
          </a:xfrm>
          <a:prstGeom prst="rect">
            <a:avLst/>
          </a:prstGeom>
        </p:spPr>
      </p:pic>
      <p:pic>
        <p:nvPicPr>
          <p:cNvPr id="23" name="Picture 22" descr="RDF Tri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062" y="3550920"/>
            <a:ext cx="618317" cy="28867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3939540" y="2164080"/>
            <a:ext cx="350520" cy="335280"/>
          </a:xfrm>
          <a:prstGeom prst="straightConnector1">
            <a:avLst/>
          </a:prstGeom>
          <a:ln w="28575" cmpd="sng">
            <a:solidFill>
              <a:srgbClr val="00206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808220" y="2247900"/>
            <a:ext cx="205740" cy="541020"/>
          </a:xfrm>
          <a:prstGeom prst="straightConnector1">
            <a:avLst/>
          </a:prstGeom>
          <a:ln w="28575" cmpd="sng">
            <a:solidFill>
              <a:srgbClr val="00206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968240" y="3436620"/>
            <a:ext cx="624840" cy="518160"/>
          </a:xfrm>
          <a:prstGeom prst="straightConnector1">
            <a:avLst/>
          </a:prstGeom>
          <a:ln w="28575" cmpd="sng">
            <a:solidFill>
              <a:srgbClr val="00206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810000" y="3276600"/>
            <a:ext cx="60960" cy="1325880"/>
          </a:xfrm>
          <a:prstGeom prst="straightConnector1">
            <a:avLst/>
          </a:prstGeom>
          <a:ln w="28575" cmpd="sng">
            <a:solidFill>
              <a:srgbClr val="00206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3" idx="0"/>
          </p:cNvCxnSpPr>
          <p:nvPr/>
        </p:nvCxnSpPr>
        <p:spPr>
          <a:xfrm flipH="1">
            <a:off x="4255221" y="3398520"/>
            <a:ext cx="202479" cy="152400"/>
          </a:xfrm>
          <a:prstGeom prst="straightConnector1">
            <a:avLst/>
          </a:prstGeom>
          <a:ln w="28575" cmpd="sng">
            <a:solidFill>
              <a:srgbClr val="00206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7978140" y="2880360"/>
            <a:ext cx="320040" cy="15240"/>
          </a:xfrm>
          <a:prstGeom prst="straightConnector1">
            <a:avLst/>
          </a:prstGeom>
          <a:ln w="28575" cmpd="sng">
            <a:solidFill>
              <a:srgbClr val="00206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6431280" y="3558540"/>
            <a:ext cx="7620" cy="304800"/>
          </a:xfrm>
          <a:prstGeom prst="straightConnector1">
            <a:avLst/>
          </a:prstGeom>
          <a:ln w="28575" cmpd="sng">
            <a:solidFill>
              <a:srgbClr val="00206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713220" y="3535680"/>
            <a:ext cx="190500" cy="396240"/>
          </a:xfrm>
          <a:prstGeom prst="straightConnector1">
            <a:avLst/>
          </a:prstGeom>
          <a:ln w="28575" cmpd="sng">
            <a:solidFill>
              <a:srgbClr val="00206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6865620" y="4061460"/>
            <a:ext cx="640080" cy="22860"/>
          </a:xfrm>
          <a:prstGeom prst="straightConnector1">
            <a:avLst/>
          </a:prstGeom>
          <a:ln w="28575" cmpd="sng">
            <a:solidFill>
              <a:srgbClr val="00206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101840" y="807720"/>
            <a:ext cx="228600" cy="30480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en-GB" sz="1400" dirty="0" smtClean="0"/>
              <a:t> </a:t>
            </a:r>
            <a:endParaRPr lang="en-US" sz="2000" b="1" dirty="0" err="1" smtClean="0"/>
          </a:p>
        </p:txBody>
      </p:sp>
      <p:sp>
        <p:nvSpPr>
          <p:cNvPr id="52" name="TextBox 51"/>
          <p:cNvSpPr txBox="1"/>
          <p:nvPr/>
        </p:nvSpPr>
        <p:spPr>
          <a:xfrm>
            <a:off x="6301740" y="3291840"/>
            <a:ext cx="228600" cy="30480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en-GB" sz="1400" dirty="0" smtClean="0"/>
              <a:t> </a:t>
            </a:r>
            <a:r>
              <a:rPr lang="en-GB" sz="2000" b="1" dirty="0" smtClean="0"/>
              <a:t>?</a:t>
            </a:r>
            <a:endParaRPr lang="en-US" sz="2000" b="1" dirty="0" err="1" smtClean="0"/>
          </a:p>
        </p:txBody>
      </p:sp>
      <p:sp>
        <p:nvSpPr>
          <p:cNvPr id="53" name="TextBox 52"/>
          <p:cNvSpPr txBox="1"/>
          <p:nvPr/>
        </p:nvSpPr>
        <p:spPr>
          <a:xfrm>
            <a:off x="6865620" y="3284220"/>
            <a:ext cx="228600" cy="30480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en-GB" sz="1400" dirty="0" smtClean="0"/>
              <a:t> </a:t>
            </a:r>
            <a:r>
              <a:rPr lang="en-GB" sz="2000" b="1" dirty="0" smtClean="0"/>
              <a:t>?</a:t>
            </a:r>
            <a:endParaRPr lang="en-US" sz="2000" b="1" dirty="0" err="1" smtClean="0"/>
          </a:p>
        </p:txBody>
      </p:sp>
      <p:sp>
        <p:nvSpPr>
          <p:cNvPr id="54" name="TextBox 53"/>
          <p:cNvSpPr txBox="1"/>
          <p:nvPr/>
        </p:nvSpPr>
        <p:spPr>
          <a:xfrm>
            <a:off x="7414260" y="3901440"/>
            <a:ext cx="228600" cy="30480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en-GB" sz="1400" dirty="0" smtClean="0"/>
              <a:t> </a:t>
            </a:r>
            <a:r>
              <a:rPr lang="en-GB" sz="2000" b="1" dirty="0" smtClean="0"/>
              <a:t>?</a:t>
            </a:r>
            <a:endParaRPr lang="en-US" sz="2000" b="1" dirty="0" err="1" smtClean="0"/>
          </a:p>
        </p:txBody>
      </p:sp>
      <p:sp>
        <p:nvSpPr>
          <p:cNvPr id="55" name="TextBox 54"/>
          <p:cNvSpPr txBox="1"/>
          <p:nvPr/>
        </p:nvSpPr>
        <p:spPr>
          <a:xfrm>
            <a:off x="7917180" y="701040"/>
            <a:ext cx="3992880" cy="136398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RDF can be an extra layer on all DBORs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</a:rPr>
              <a:t>Not all DBORs are covered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</a:rPr>
              <a:t>Priority must  be given to master DBORs</a:t>
            </a:r>
          </a:p>
          <a:p>
            <a:pPr marL="342900" indent="-342900"/>
            <a:r>
              <a:rPr lang="en-GB" sz="1600" dirty="0" smtClean="0">
                <a:solidFill>
                  <a:schemeClr val="tx2"/>
                </a:solidFill>
              </a:rPr>
              <a:t>(Instruments, PA ) to enable integration</a:t>
            </a:r>
            <a:endParaRPr lang="en-US" sz="1600" dirty="0" smtClean="0">
              <a:solidFill>
                <a:schemeClr val="tx2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3093720" y="3169920"/>
            <a:ext cx="769620" cy="1508760"/>
          </a:xfrm>
          <a:prstGeom prst="straightConnector1">
            <a:avLst/>
          </a:prstGeom>
          <a:ln w="28575" cmpd="sng">
            <a:solidFill>
              <a:srgbClr val="00206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4953000" y="1912620"/>
            <a:ext cx="1257300" cy="944880"/>
          </a:xfrm>
          <a:prstGeom prst="straightConnector1">
            <a:avLst/>
          </a:prstGeom>
          <a:ln w="28575" cmpd="sng">
            <a:solidFill>
              <a:srgbClr val="00206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3268980" y="3063240"/>
            <a:ext cx="594360" cy="579120"/>
          </a:xfrm>
          <a:prstGeom prst="straightConnector1">
            <a:avLst/>
          </a:prstGeom>
          <a:ln w="28575" cmpd="sng">
            <a:solidFill>
              <a:srgbClr val="00206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978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_PPt_170502">
  <a:themeElements>
    <a:clrScheme name="TR2">
      <a:dk1>
        <a:srgbClr val="4D4D4D"/>
      </a:dk1>
      <a:lt1>
        <a:sysClr val="window" lastClr="FFFFFF"/>
      </a:lt1>
      <a:dk2>
        <a:srgbClr val="FF8000"/>
      </a:dk2>
      <a:lt2>
        <a:srgbClr val="D0D0D0"/>
      </a:lt2>
      <a:accent1>
        <a:srgbClr val="FF8000"/>
      </a:accent1>
      <a:accent2>
        <a:srgbClr val="4D4D4D"/>
      </a:accent2>
      <a:accent3>
        <a:srgbClr val="FF5900"/>
      </a:accent3>
      <a:accent4>
        <a:srgbClr val="AFAFAF"/>
      </a:accent4>
      <a:accent5>
        <a:srgbClr val="FFA100"/>
      </a:accent5>
      <a:accent6>
        <a:srgbClr val="666666"/>
      </a:accent6>
      <a:hlink>
        <a:srgbClr val="005DA2"/>
      </a:hlink>
      <a:folHlink>
        <a:srgbClr val="621F95"/>
      </a:folHlink>
    </a:clrScheme>
    <a:fontScheme name="T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>
        <a:no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PT template (Read-Only)" id="{D4C8D7B3-F4AD-E34B-987E-655DE99BB71D}" vid="{51C12964-9E1B-E443-8D52-3E0E560B12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TR_PPt_170502</Template>
  <TotalTime>2575</TotalTime>
  <Words>620</Words>
  <Application>Microsoft Office PowerPoint</Application>
  <PresentationFormat>Custom</PresentationFormat>
  <Paragraphs>154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TR_PPt_170502</vt:lpstr>
      <vt:lpstr>Information Architecture</vt:lpstr>
      <vt:lpstr>ECP Metadata Registry</vt:lpstr>
      <vt:lpstr>ECP Metadata Registry - Introduction</vt:lpstr>
      <vt:lpstr>ECP Metadata Registry – Registry Ontology</vt:lpstr>
      <vt:lpstr>ECP Metadata Registry – Logical Model and various distributions </vt:lpstr>
      <vt:lpstr>ECP Metadata Registry – simplified example</vt:lpstr>
      <vt:lpstr>Knowledge graph</vt:lpstr>
      <vt:lpstr>TR Knowledge Graph - Standards, Structure, Integration</vt:lpstr>
      <vt:lpstr>TR Knowledge Graph – RDFized DBORs</vt:lpstr>
      <vt:lpstr>TR Knowledge Graph – Use Cases</vt:lpstr>
      <vt:lpstr>TR Knowledge Gragh –Integrate Data from DBORs</vt:lpstr>
      <vt:lpstr>SHACL W3C Data Modelling Language </vt:lpstr>
      <vt:lpstr>Data Quality – SHACL Constraints </vt:lpstr>
      <vt:lpstr>Create new information - SHACL RULES</vt:lpstr>
    </vt:vector>
  </TitlesOfParts>
  <Company>Thomson Reuters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Semantic Web Technology Stack</dc:title>
  <dc:creator>U6068205</dc:creator>
  <cp:lastModifiedBy>U6068205</cp:lastModifiedBy>
  <cp:revision>161</cp:revision>
  <dcterms:created xsi:type="dcterms:W3CDTF">2018-02-02T14:26:46Z</dcterms:created>
  <dcterms:modified xsi:type="dcterms:W3CDTF">2019-03-01T11:04:03Z</dcterms:modified>
</cp:coreProperties>
</file>