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9" name="Shape 11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Click to edit Master title style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4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</a:lstStyle>
          <a:p>
            <a:r>
              <a:t>Click to edit Master subtitle style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94" name="Shape 9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title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102" name="Shape 102"/>
          <p:cNvSpPr>
            <a:spLocks noGrp="1"/>
          </p:cNvSpPr>
          <p:nvPr>
            <p:ph type="body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/>
          <a:lstStyle/>
          <a:p>
            <a:r>
              <a:t>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Tekst tytułowy</a:t>
            </a:r>
          </a:p>
        </p:txBody>
      </p:sp>
      <p:sp>
        <p:nvSpPr>
          <p:cNvPr id="111" name="Shape 1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12" name="Shape 1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Click to edit Master title style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</a:lstStyle>
          <a:p>
            <a:r>
              <a:t>Edit Master text styles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9" name="Shape 39"/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0" name="Shape 4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90" cy="82391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</a:lstStyle>
          <a:p>
            <a:r>
              <a:t>Edit Master text styles</a:t>
            </a:r>
          </a:p>
        </p:txBody>
      </p:sp>
      <p:sp>
        <p:nvSpPr>
          <p:cNvPr id="49" name="Shape 49"/>
          <p:cNvSpPr>
            <a:spLocks noGrp="1"/>
          </p:cNvSpPr>
          <p:nvPr>
            <p:ph type="body" sz="quarter" idx="13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Shape 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Click to edit Master title style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sz="half" idx="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4" name="Shape 74"/>
          <p:cNvSpPr>
            <a:spLocks noGrp="1"/>
          </p:cNvSpPr>
          <p:nvPr>
            <p:ph type="body" sz="quarter" idx="13"/>
          </p:nvPr>
        </p:nvSpPr>
        <p:spPr>
          <a:xfrm>
            <a:off x="839786" y="2057400"/>
            <a:ext cx="3932241" cy="38115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hape 7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Click to edit Master title style</a:t>
            </a:r>
          </a:p>
        </p:txBody>
      </p:sp>
      <p:sp>
        <p:nvSpPr>
          <p:cNvPr id="83" name="Shape 83"/>
          <p:cNvSpPr>
            <a:spLocks noGrp="1"/>
          </p:cNvSpPr>
          <p:nvPr>
            <p:ph type="pic" sz="half" idx="13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</a:lstStyle>
          <a:p>
            <a:r>
              <a:t>Edit Master text styles</a:t>
            </a:r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Click to edit Master title style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1089821" y="6404293"/>
            <a:ext cx="263980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/>
          <a:lstStyle/>
          <a:p>
            <a:pPr defTabSz="905255">
              <a:defRPr sz="5300"/>
            </a:pPr>
            <a:r>
              <a:t>An Executable Semantics </a:t>
            </a:r>
            <a:br/>
            <a:r>
              <a:t>as a Tool and Artifact </a:t>
            </a:r>
            <a:br/>
            <a:r>
              <a:t>of Language Standardization</a:t>
            </a:r>
          </a:p>
        </p:txBody>
      </p:sp>
      <p:sp>
        <p:nvSpPr>
          <p:cNvPr id="122" name="Shape 122"/>
          <p:cNvSpPr>
            <a:spLocks noGrp="1"/>
          </p:cNvSpPr>
          <p:nvPr>
            <p:ph type="subTitle" sz="quarter" idx="1"/>
          </p:nvPr>
        </p:nvSpPr>
        <p:spPr>
          <a:xfrm>
            <a:off x="1524000" y="3938587"/>
            <a:ext cx="9144000" cy="1655762"/>
          </a:xfrm>
          <a:prstGeom prst="rect">
            <a:avLst/>
          </a:prstGeom>
        </p:spPr>
        <p:txBody>
          <a:bodyPr/>
          <a:lstStyle/>
          <a:p>
            <a:r>
              <a:t>Filip Murlak, University of Warsaw</a:t>
            </a:r>
          </a:p>
          <a:p>
            <a:r>
              <a:t>Jan Posiadała, Nodes and Edges</a:t>
            </a:r>
          </a:p>
          <a:p>
            <a:r>
              <a:t>Paweł Susicki, Nodes and Edges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/>
          </p:cNvSpPr>
          <p:nvPr>
            <p:ph type="title"/>
          </p:nvPr>
        </p:nvSpPr>
        <p:spPr>
          <a:xfrm>
            <a:off x="817465" y="181110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Three in one</a:t>
            </a:r>
          </a:p>
        </p:txBody>
      </p:sp>
      <p:sp>
        <p:nvSpPr>
          <p:cNvPr id="125" name="Shape 125"/>
          <p:cNvSpPr/>
          <p:nvPr/>
        </p:nvSpPr>
        <p:spPr>
          <a:xfrm>
            <a:off x="3338181" y="1768976"/>
            <a:ext cx="1902839" cy="16459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4655" y="0"/>
                </a:lnTo>
                <a:lnTo>
                  <a:pt x="16945" y="0"/>
                </a:lnTo>
                <a:lnTo>
                  <a:pt x="21600" y="10800"/>
                </a:lnTo>
                <a:lnTo>
                  <a:pt x="16945" y="21600"/>
                </a:lnTo>
                <a:lnTo>
                  <a:pt x="4655" y="21600"/>
                </a:ln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6" name="Shape 126"/>
          <p:cNvSpPr/>
          <p:nvPr/>
        </p:nvSpPr>
        <p:spPr>
          <a:xfrm>
            <a:off x="3427824" y="2409526"/>
            <a:ext cx="1723553" cy="328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8000" tIns="18000" rIns="18000" bIns="18000" anchor="ctr">
            <a:spAutoFit/>
          </a:bodyPr>
          <a:lstStyle>
            <a:lvl1pPr algn="ctr">
              <a:defRPr sz="2000" b="1">
                <a:solidFill>
                  <a:srgbClr val="FFFFFF"/>
                </a:solidFill>
              </a:defRPr>
            </a:lvl1pPr>
          </a:lstStyle>
          <a:p>
            <a:r>
              <a:t>Executable</a:t>
            </a:r>
          </a:p>
        </p:txBody>
      </p:sp>
      <p:sp>
        <p:nvSpPr>
          <p:cNvPr id="127" name="Shape 127"/>
          <p:cNvSpPr/>
          <p:nvPr/>
        </p:nvSpPr>
        <p:spPr>
          <a:xfrm>
            <a:off x="5060143" y="811342"/>
            <a:ext cx="1909268" cy="16459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4655" y="0"/>
                </a:lnTo>
                <a:lnTo>
                  <a:pt x="16945" y="0"/>
                </a:lnTo>
                <a:lnTo>
                  <a:pt x="21600" y="10800"/>
                </a:lnTo>
                <a:lnTo>
                  <a:pt x="16945" y="21600"/>
                </a:lnTo>
                <a:lnTo>
                  <a:pt x="4655" y="21600"/>
                </a:ln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8" name="Shape 128"/>
          <p:cNvSpPr/>
          <p:nvPr/>
        </p:nvSpPr>
        <p:spPr>
          <a:xfrm>
            <a:off x="5211252" y="1420776"/>
            <a:ext cx="1584135" cy="4270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8000" tIns="18000" rIns="18000" bIns="18000" anchor="ctr"/>
          <a:lstStyle>
            <a:lvl1pPr algn="ctr">
              <a:defRPr sz="2000" b="1">
                <a:solidFill>
                  <a:srgbClr val="FFFFFF"/>
                </a:solidFill>
              </a:defRPr>
            </a:lvl1pPr>
          </a:lstStyle>
          <a:p>
            <a:r>
              <a:t>Formal</a:t>
            </a:r>
          </a:p>
        </p:txBody>
      </p:sp>
      <p:sp>
        <p:nvSpPr>
          <p:cNvPr id="129" name="Shape 129"/>
          <p:cNvSpPr/>
          <p:nvPr/>
        </p:nvSpPr>
        <p:spPr>
          <a:xfrm>
            <a:off x="6784619" y="1717745"/>
            <a:ext cx="1985530" cy="17116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4655" y="0"/>
                </a:lnTo>
                <a:lnTo>
                  <a:pt x="16945" y="0"/>
                </a:lnTo>
                <a:lnTo>
                  <a:pt x="21600" y="10800"/>
                </a:lnTo>
                <a:lnTo>
                  <a:pt x="16945" y="21600"/>
                </a:lnTo>
                <a:lnTo>
                  <a:pt x="465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b="1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0" name="Shape 130"/>
          <p:cNvSpPr/>
          <p:nvPr/>
        </p:nvSpPr>
        <p:spPr>
          <a:xfrm>
            <a:off x="6918760" y="2369457"/>
            <a:ext cx="1717247" cy="4449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8000" tIns="18000" rIns="18000" bIns="18000" anchor="ctr"/>
          <a:lstStyle>
            <a:lvl1pPr algn="ctr">
              <a:defRPr sz="2000" b="1">
                <a:solidFill>
                  <a:srgbClr val="FFFFFF"/>
                </a:solidFill>
              </a:defRPr>
            </a:lvl1pPr>
          </a:lstStyle>
          <a:p>
            <a:r>
              <a:t>Readable</a:t>
            </a:r>
          </a:p>
        </p:txBody>
      </p:sp>
      <p:sp>
        <p:nvSpPr>
          <p:cNvPr id="131" name="Shape 131"/>
          <p:cNvSpPr/>
          <p:nvPr/>
        </p:nvSpPr>
        <p:spPr>
          <a:xfrm>
            <a:off x="5071601" y="2760371"/>
            <a:ext cx="1886352" cy="16459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4655" y="0"/>
                </a:lnTo>
                <a:lnTo>
                  <a:pt x="16945" y="0"/>
                </a:lnTo>
                <a:lnTo>
                  <a:pt x="21600" y="10800"/>
                </a:lnTo>
                <a:lnTo>
                  <a:pt x="16945" y="21600"/>
                </a:lnTo>
                <a:lnTo>
                  <a:pt x="4655" y="21600"/>
                </a:ln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2" name="Shape 132"/>
          <p:cNvSpPr/>
          <p:nvPr/>
        </p:nvSpPr>
        <p:spPr>
          <a:xfrm>
            <a:off x="5153001" y="3255503"/>
            <a:ext cx="1723553" cy="69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8000" tIns="18000" rIns="18000" bIns="18000" anchor="ctr">
            <a:spAutoFit/>
          </a:bodyPr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Executable</a:t>
            </a:r>
          </a:p>
          <a:p>
            <a:pPr algn="ctr">
              <a:defRPr sz="2200" b="1">
                <a:solidFill>
                  <a:srgbClr val="FFFFFF"/>
                </a:solidFill>
              </a:defRPr>
            </a:pPr>
            <a:r>
              <a:t>Semantics</a:t>
            </a:r>
          </a:p>
        </p:txBody>
      </p:sp>
      <p:sp>
        <p:nvSpPr>
          <p:cNvPr id="133" name="Shape 133"/>
          <p:cNvSpPr/>
          <p:nvPr/>
        </p:nvSpPr>
        <p:spPr>
          <a:xfrm>
            <a:off x="6767162" y="3764465"/>
            <a:ext cx="2020443" cy="16748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4655" y="0"/>
                </a:lnTo>
                <a:lnTo>
                  <a:pt x="16945" y="0"/>
                </a:lnTo>
                <a:lnTo>
                  <a:pt x="21600" y="10800"/>
                </a:lnTo>
                <a:lnTo>
                  <a:pt x="16945" y="21600"/>
                </a:lnTo>
                <a:lnTo>
                  <a:pt x="4655" y="21600"/>
                </a:ln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4" name="Shape 134"/>
          <p:cNvSpPr/>
          <p:nvPr/>
        </p:nvSpPr>
        <p:spPr>
          <a:xfrm>
            <a:off x="6830070" y="4014052"/>
            <a:ext cx="1894627" cy="8673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8000" tIns="18000" rIns="18000" bIns="18000" anchor="ctr">
            <a:spAutoFit/>
          </a:bodyPr>
          <a:lstStyle/>
          <a:p>
            <a:pPr algn="ctr">
              <a:defRPr b="1">
                <a:solidFill>
                  <a:srgbClr val="FFFFFF"/>
                </a:solidFill>
              </a:defRPr>
            </a:pPr>
            <a:endParaRPr lang="pl-PL" dirty="0"/>
          </a:p>
          <a:p>
            <a:pPr algn="ctr">
              <a:defRPr b="1">
                <a:solidFill>
                  <a:srgbClr val="FFFFFF"/>
                </a:solidFill>
              </a:defRPr>
            </a:pPr>
            <a:r>
              <a:rPr dirty="0"/>
              <a:t>Reference</a:t>
            </a:r>
          </a:p>
          <a:p>
            <a:pPr algn="ctr">
              <a:defRPr b="1">
                <a:solidFill>
                  <a:srgbClr val="FFFFFF"/>
                </a:solidFill>
              </a:defRPr>
            </a:pPr>
            <a:r>
              <a:rPr dirty="0"/>
              <a:t>Implementation</a:t>
            </a:r>
          </a:p>
        </p:txBody>
      </p:sp>
      <p:sp>
        <p:nvSpPr>
          <p:cNvPr id="135" name="Shape 135"/>
          <p:cNvSpPr/>
          <p:nvPr/>
        </p:nvSpPr>
        <p:spPr>
          <a:xfrm>
            <a:off x="5048091" y="4686644"/>
            <a:ext cx="1933372" cy="16459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4655" y="0"/>
                </a:lnTo>
                <a:lnTo>
                  <a:pt x="16945" y="0"/>
                </a:lnTo>
                <a:lnTo>
                  <a:pt x="21600" y="10800"/>
                </a:lnTo>
                <a:lnTo>
                  <a:pt x="16945" y="21600"/>
                </a:lnTo>
                <a:lnTo>
                  <a:pt x="4655" y="21600"/>
                </a:ln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6" name="Shape 136"/>
          <p:cNvSpPr/>
          <p:nvPr/>
        </p:nvSpPr>
        <p:spPr>
          <a:xfrm>
            <a:off x="5183100" y="5275704"/>
            <a:ext cx="1640439" cy="56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8000" tIns="18000" rIns="18000" bIns="18000" anchor="ctr">
            <a:spAutoFit/>
          </a:bodyPr>
          <a:lstStyle>
            <a:lvl1pPr algn="ctr">
              <a:defRPr b="1">
                <a:solidFill>
                  <a:srgbClr val="FFFFFF"/>
                </a:solidFill>
              </a:defRPr>
            </a:lvl1pPr>
          </a:lstStyle>
          <a:p>
            <a:r>
              <a:t>Denotational Semantics</a:t>
            </a:r>
          </a:p>
        </p:txBody>
      </p:sp>
      <p:sp>
        <p:nvSpPr>
          <p:cNvPr id="137" name="Shape 137"/>
          <p:cNvSpPr/>
          <p:nvPr/>
        </p:nvSpPr>
        <p:spPr>
          <a:xfrm>
            <a:off x="3331813" y="3764465"/>
            <a:ext cx="1940975" cy="16459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4655" y="0"/>
                </a:lnTo>
                <a:lnTo>
                  <a:pt x="16945" y="0"/>
                </a:lnTo>
                <a:lnTo>
                  <a:pt x="21600" y="10800"/>
                </a:lnTo>
                <a:lnTo>
                  <a:pt x="16945" y="21600"/>
                </a:lnTo>
                <a:lnTo>
                  <a:pt x="465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8" name="Shape 138"/>
          <p:cNvSpPr/>
          <p:nvPr/>
        </p:nvSpPr>
        <p:spPr>
          <a:xfrm>
            <a:off x="3486206" y="4118575"/>
            <a:ext cx="1606789" cy="836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8000" tIns="18000" rIns="18000" bIns="18000" anchor="ctr">
            <a:spAutoFit/>
          </a:bodyPr>
          <a:lstStyle/>
          <a:p>
            <a:pPr algn="ctr">
              <a:defRPr b="1">
                <a:solidFill>
                  <a:srgbClr val="FFFFFF"/>
                </a:solidFill>
              </a:defRPr>
            </a:pPr>
            <a:r>
              <a:t>Natural</a:t>
            </a:r>
          </a:p>
          <a:p>
            <a:pPr algn="ctr">
              <a:defRPr b="1">
                <a:solidFill>
                  <a:srgbClr val="FFFFFF"/>
                </a:solidFill>
              </a:defRPr>
            </a:pPr>
            <a:r>
              <a:t>Language</a:t>
            </a:r>
          </a:p>
          <a:p>
            <a:pPr algn="ctr">
              <a:defRPr b="1">
                <a:solidFill>
                  <a:srgbClr val="FFFFFF"/>
                </a:solidFill>
              </a:defRPr>
            </a:pPr>
            <a:r>
              <a:t>Specification</a:t>
            </a:r>
          </a:p>
        </p:txBody>
      </p:sp>
      <p:sp>
        <p:nvSpPr>
          <p:cNvPr id="139" name="Shape 139"/>
          <p:cNvSpPr/>
          <p:nvPr/>
        </p:nvSpPr>
        <p:spPr>
          <a:xfrm>
            <a:off x="3194078" y="3583330"/>
            <a:ext cx="2235416" cy="1"/>
          </a:xfrm>
          <a:prstGeom prst="line">
            <a:avLst/>
          </a:prstGeom>
          <a:ln w="63500">
            <a:solidFill>
              <a:srgbClr val="00000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40" name="Shape 140"/>
          <p:cNvSpPr/>
          <p:nvPr/>
        </p:nvSpPr>
        <p:spPr>
          <a:xfrm>
            <a:off x="6659676" y="3583331"/>
            <a:ext cx="2235416" cy="1"/>
          </a:xfrm>
          <a:prstGeom prst="line">
            <a:avLst/>
          </a:prstGeom>
          <a:ln w="63500">
            <a:solidFill>
              <a:srgbClr val="000000"/>
            </a:solidFill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t>Proof of concept: Cypher.PL</a:t>
            </a:r>
          </a:p>
        </p:txBody>
      </p:sp>
      <p:sp>
        <p:nvSpPr>
          <p:cNvPr id="143" name="Shape 143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t>an executable semantics</a:t>
            </a:r>
          </a:p>
          <a:p>
            <a:pPr>
              <a:lnSpc>
                <a:spcPct val="100000"/>
              </a:lnSpc>
            </a:pPr>
            <a:r>
              <a:t>of a declarative query language (Cypher)</a:t>
            </a:r>
          </a:p>
          <a:p>
            <a:pPr>
              <a:lnSpc>
                <a:spcPct val="100000"/>
              </a:lnSpc>
            </a:pPr>
            <a:r>
              <a:t>in the formal declarative language of logic (Prolog)</a:t>
            </a:r>
          </a:p>
          <a:p>
            <a:pPr>
              <a:lnSpc>
                <a:spcPct val="100000"/>
              </a:lnSpc>
            </a:pPr>
            <a:r>
              <a:t>as close to the semantics as possible </a:t>
            </a:r>
          </a:p>
          <a:p>
            <a:pPr>
              <a:lnSpc>
                <a:spcPct val="100000"/>
              </a:lnSpc>
            </a:pPr>
            <a:r>
              <a:t>as far from the implementation issues as possible</a:t>
            </a:r>
          </a:p>
          <a:p>
            <a:pPr>
              <a:lnSpc>
                <a:spcPct val="100000"/>
              </a:lnSpc>
            </a:pPr>
            <a:r>
              <a:t>covers TCK with 1500 lines of code (semantics)</a:t>
            </a:r>
          </a:p>
          <a:p>
            <a:pPr>
              <a:lnSpc>
                <a:spcPct val="100000"/>
              </a:lnSpc>
            </a:pPr>
            <a:r>
              <a:t>a tool for collaborative language design</a:t>
            </a:r>
          </a:p>
          <a:p>
            <a:pPr>
              <a:lnSpc>
                <a:spcPct val="100000"/>
              </a:lnSpc>
            </a:pPr>
            <a:r>
              <a:t>and also an artifact of the design process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</a:lvl1pPr>
          </a:lstStyle>
          <a:p>
            <a:r>
              <a:t>Why in Prolog?</a:t>
            </a:r>
          </a:p>
        </p:txBody>
      </p:sp>
      <p:sp>
        <p:nvSpPr>
          <p:cNvPr id="146" name="Shape 146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212597" indent="-212597" defTabSz="739840">
              <a:lnSpc>
                <a:spcPct val="120000"/>
              </a:lnSpc>
              <a:spcBef>
                <a:spcPts val="700"/>
              </a:spcBef>
              <a:defRPr sz="2604"/>
            </a:pPr>
            <a:r>
              <a:t>fully formalized declarative language</a:t>
            </a:r>
          </a:p>
          <a:p>
            <a:pPr marL="212597" indent="-212597" defTabSz="739840">
              <a:lnSpc>
                <a:spcPct val="120000"/>
              </a:lnSpc>
              <a:spcBef>
                <a:spcPts val="700"/>
              </a:spcBef>
              <a:defRPr sz="2604"/>
            </a:pPr>
            <a:r>
              <a:t>super-native representation of data with terms</a:t>
            </a:r>
          </a:p>
          <a:p>
            <a:pPr marL="212597" indent="-212597" defTabSz="739840">
              <a:lnSpc>
                <a:spcPct val="120000"/>
              </a:lnSpc>
              <a:spcBef>
                <a:spcPts val="700"/>
              </a:spcBef>
              <a:defRPr sz="2604"/>
            </a:pPr>
            <a:r>
              <a:t>built-in unification covers Cypher’s pattern matching</a:t>
            </a:r>
          </a:p>
          <a:p>
            <a:pPr marL="212597" indent="-212597" defTabSz="739840">
              <a:lnSpc>
                <a:spcPct val="120000"/>
              </a:lnSpc>
              <a:spcBef>
                <a:spcPts val="700"/>
              </a:spcBef>
              <a:defRPr sz="2604"/>
            </a:pPr>
            <a:r>
              <a:t>collects multiple matches (evident ambiguity)</a:t>
            </a:r>
          </a:p>
          <a:p>
            <a:pPr marL="212597" indent="-212597" defTabSz="739840">
              <a:lnSpc>
                <a:spcPct val="120000"/>
              </a:lnSpc>
              <a:spcBef>
                <a:spcPts val="700"/>
              </a:spcBef>
              <a:defRPr sz="2604"/>
            </a:pPr>
            <a:r>
              <a:t>easy constraint verification</a:t>
            </a:r>
          </a:p>
          <a:p>
            <a:pPr marL="212597" indent="-212597" defTabSz="739840">
              <a:lnSpc>
                <a:spcPct val="120000"/>
              </a:lnSpc>
              <a:spcBef>
                <a:spcPts val="700"/>
              </a:spcBef>
              <a:defRPr sz="2604"/>
            </a:pPr>
            <a:r>
              <a:t>native support for parsing (DCG)</a:t>
            </a:r>
          </a:p>
          <a:p>
            <a:pPr marL="212597" indent="-212597" defTabSz="739840">
              <a:lnSpc>
                <a:spcPct val="120000"/>
              </a:lnSpc>
              <a:spcBef>
                <a:spcPts val="700"/>
              </a:spcBef>
              <a:defRPr sz="2604"/>
            </a:pPr>
            <a:r>
              <a:t>built-in meta-programming</a:t>
            </a:r>
          </a:p>
          <a:p>
            <a:pPr marL="212597" indent="-212597" defTabSz="739840">
              <a:lnSpc>
                <a:spcPct val="120000"/>
              </a:lnSpc>
              <a:spcBef>
                <a:spcPts val="700"/>
              </a:spcBef>
              <a:defRPr sz="2604" b="1"/>
            </a:pPr>
            <a:r>
              <a:t>ISO standard </a:t>
            </a:r>
            <a:r>
              <a:rPr b="0"/>
              <a:t>(ISO/IEC 13211 by JTC 1/SC 22/WG 17)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t>Broad standardization scope to support</a:t>
            </a:r>
          </a:p>
        </p:txBody>
      </p:sp>
      <p:sp>
        <p:nvSpPr>
          <p:cNvPr id="149" name="Shape 149"/>
          <p:cNvSpPr>
            <a:spLocks noGrp="1"/>
          </p:cNvSpPr>
          <p:nvPr>
            <p:ph type="body" idx="1"/>
          </p:nvPr>
        </p:nvSpPr>
        <p:spPr>
          <a:xfrm>
            <a:off x="838200" y="2225675"/>
            <a:ext cx="10515600" cy="435133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t>property graph query and update language</a:t>
            </a:r>
          </a:p>
          <a:p>
            <a:pPr>
              <a:lnSpc>
                <a:spcPct val="100000"/>
              </a:lnSpc>
            </a:pPr>
            <a:r>
              <a:t>errors definitions, raising and handling</a:t>
            </a:r>
          </a:p>
          <a:p>
            <a:pPr>
              <a:lnSpc>
                <a:spcPct val="100000"/>
              </a:lnSpc>
            </a:pPr>
            <a:r>
              <a:t>data definition languages for property graphs </a:t>
            </a:r>
          </a:p>
          <a:p>
            <a:pPr>
              <a:lnSpc>
                <a:spcPct val="100000"/>
              </a:lnSpc>
            </a:pPr>
            <a:r>
              <a:t>languages interoperability</a:t>
            </a:r>
          </a:p>
          <a:p>
            <a:pPr>
              <a:lnSpc>
                <a:spcPct val="100000"/>
              </a:lnSpc>
            </a:pPr>
            <a:r>
              <a:t>session, transaction and concurrency model</a:t>
            </a:r>
          </a:p>
          <a:p>
            <a:pPr>
              <a:lnSpc>
                <a:spcPct val="100000"/>
              </a:lnSpc>
            </a:pPr>
            <a:r>
              <a:t>...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t>Proposal</a:t>
            </a:r>
          </a:p>
        </p:txBody>
      </p:sp>
      <p:sp>
        <p:nvSpPr>
          <p:cNvPr id="152" name="Shape 15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indent="0" algn="ctr">
              <a:buSzTx/>
              <a:buNone/>
              <a:defRPr sz="3600"/>
            </a:pPr>
            <a:endParaRPr/>
          </a:p>
          <a:p>
            <a:pPr marL="0" indent="0" algn="ctr">
              <a:buSzTx/>
              <a:buNone/>
              <a:defRPr sz="3600"/>
            </a:pPr>
            <a:r>
              <a:t>A formal, readable, and executable semantics </a:t>
            </a:r>
          </a:p>
          <a:p>
            <a:pPr marL="0" indent="0" algn="ctr">
              <a:buSzTx/>
              <a:buNone/>
              <a:defRPr sz="3600"/>
            </a:pPr>
            <a:r>
              <a:t>can and should be </a:t>
            </a:r>
          </a:p>
          <a:p>
            <a:pPr marL="0" indent="0" algn="ctr">
              <a:buSzTx/>
              <a:buNone/>
              <a:defRPr sz="3600"/>
            </a:pPr>
            <a:r>
              <a:t>both a tool and an artifact </a:t>
            </a:r>
          </a:p>
          <a:p>
            <a:pPr marL="0" indent="0" algn="ctr">
              <a:buSzTx/>
              <a:buNone/>
              <a:defRPr sz="3600"/>
            </a:pPr>
            <a:r>
              <a:t>of language standardization.   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>
            <a:spLocks noGrp="1"/>
          </p:cNvSpPr>
          <p:nvPr>
            <p:ph type="title"/>
          </p:nvPr>
        </p:nvSpPr>
        <p:spPr>
          <a:xfrm>
            <a:off x="838200" y="3778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t>Invitation</a:t>
            </a:r>
          </a:p>
        </p:txBody>
      </p:sp>
      <p:sp>
        <p:nvSpPr>
          <p:cNvPr id="155" name="Shape 155"/>
          <p:cNvSpPr>
            <a:spLocks noGrp="1"/>
          </p:cNvSpPr>
          <p:nvPr>
            <p:ph type="body" sz="quarter" idx="1"/>
          </p:nvPr>
        </p:nvSpPr>
        <p:spPr>
          <a:xfrm>
            <a:off x="-4169" y="2463178"/>
            <a:ext cx="6600630" cy="2036517"/>
          </a:xfrm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100000"/>
              </a:lnSpc>
              <a:buSzTx/>
              <a:buNone/>
              <a:defRPr sz="3600" b="1" i="1"/>
            </a:pPr>
            <a:r>
              <a:t>Specifying a standard</a:t>
            </a:r>
          </a:p>
          <a:p>
            <a:pPr marL="0" indent="0" algn="ctr">
              <a:lnSpc>
                <a:spcPct val="100000"/>
              </a:lnSpc>
              <a:buSzTx/>
              <a:buNone/>
              <a:defRPr sz="3600" b="1"/>
            </a:pPr>
            <a:r>
              <a:t> Tue, 13:30 — 15:00</a:t>
            </a:r>
          </a:p>
          <a:p>
            <a:pPr marL="0" indent="0" algn="ctr">
              <a:lnSpc>
                <a:spcPct val="100000"/>
              </a:lnSpc>
              <a:buSzTx/>
              <a:buNone/>
              <a:defRPr sz="3200"/>
            </a:pPr>
            <a:r>
              <a:t>Come to discuss!</a:t>
            </a:r>
          </a:p>
        </p:txBody>
      </p:sp>
      <p:sp>
        <p:nvSpPr>
          <p:cNvPr id="156" name="Shape 156"/>
          <p:cNvSpPr/>
          <p:nvPr/>
        </p:nvSpPr>
        <p:spPr>
          <a:xfrm>
            <a:off x="5701803" y="2463178"/>
            <a:ext cx="6600629" cy="1882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pPr algn="ctr">
              <a:spcBef>
                <a:spcPts val="1000"/>
              </a:spcBef>
              <a:defRPr sz="3600" b="1" i="1"/>
            </a:pPr>
            <a:r>
              <a:t>Poster &amp; Demo</a:t>
            </a:r>
          </a:p>
          <a:p>
            <a:pPr algn="ctr">
              <a:spcBef>
                <a:spcPts val="1000"/>
              </a:spcBef>
              <a:defRPr sz="3600" b="1"/>
            </a:pPr>
            <a:r>
              <a:t> Tue, 17:15 — 18:15 </a:t>
            </a:r>
          </a:p>
          <a:p>
            <a:pPr algn="ctr">
              <a:spcBef>
                <a:spcPts val="1000"/>
              </a:spcBef>
              <a:defRPr sz="3200"/>
            </a:pPr>
            <a:r>
              <a:t>Take a look at Cypher.PL!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t>References</a:t>
            </a:r>
          </a:p>
        </p:txBody>
      </p:sp>
      <p:sp>
        <p:nvSpPr>
          <p:cNvPr id="159" name="Shape 159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indent="0" defTabSz="832103">
              <a:lnSpc>
                <a:spcPct val="72000"/>
              </a:lnSpc>
              <a:spcBef>
                <a:spcPts val="900"/>
              </a:spcBef>
              <a:buSzTx/>
              <a:buNone/>
              <a:defRPr sz="2200"/>
            </a:pPr>
            <a:r>
              <a:rPr dirty="0"/>
              <a:t>N. Francis, A. Green, P. </a:t>
            </a:r>
            <a:r>
              <a:rPr dirty="0" err="1"/>
              <a:t>Guagliardo</a:t>
            </a:r>
            <a:r>
              <a:rPr dirty="0"/>
              <a:t>, L. </a:t>
            </a:r>
            <a:r>
              <a:rPr dirty="0" err="1"/>
              <a:t>Libkin</a:t>
            </a:r>
            <a:r>
              <a:rPr dirty="0"/>
              <a:t>, T. </a:t>
            </a:r>
            <a:r>
              <a:rPr dirty="0" err="1"/>
              <a:t>Lindaaker</a:t>
            </a:r>
            <a:r>
              <a:rPr dirty="0"/>
              <a:t>, V. </a:t>
            </a:r>
            <a:r>
              <a:rPr dirty="0" err="1"/>
              <a:t>Marsault</a:t>
            </a:r>
            <a:r>
              <a:rPr dirty="0"/>
              <a:t>, S. </a:t>
            </a:r>
            <a:r>
              <a:rPr dirty="0" err="1"/>
              <a:t>Plantikow</a:t>
            </a:r>
            <a:r>
              <a:rPr dirty="0"/>
              <a:t>, M. Rydberg, M. Schuster, P. Selmer, and A. Taylor. </a:t>
            </a:r>
          </a:p>
          <a:p>
            <a:pPr marL="0" indent="0" defTabSz="832103">
              <a:lnSpc>
                <a:spcPct val="72000"/>
              </a:lnSpc>
              <a:spcBef>
                <a:spcPts val="900"/>
              </a:spcBef>
              <a:buSzTx/>
              <a:buNone/>
              <a:defRPr sz="2200" b="1"/>
            </a:pPr>
            <a:r>
              <a:rPr dirty="0"/>
              <a:t>Formal Semantics of the Language Cypher.</a:t>
            </a:r>
            <a:r>
              <a:rPr b="0" dirty="0"/>
              <a:t> </a:t>
            </a:r>
          </a:p>
          <a:p>
            <a:pPr marL="0" indent="0" defTabSz="832103">
              <a:lnSpc>
                <a:spcPct val="72000"/>
              </a:lnSpc>
              <a:spcBef>
                <a:spcPts val="900"/>
              </a:spcBef>
              <a:buSzTx/>
              <a:buNone/>
              <a:defRPr sz="2200"/>
            </a:pPr>
            <a:r>
              <a:rPr dirty="0" err="1"/>
              <a:t>CoRR</a:t>
            </a:r>
            <a:r>
              <a:rPr dirty="0"/>
              <a:t>, abs/1802.09984, 2018. </a:t>
            </a:r>
            <a:endParaRPr sz="1700" dirty="0"/>
          </a:p>
          <a:p>
            <a:pPr marL="0" indent="0" defTabSz="832103">
              <a:lnSpc>
                <a:spcPct val="72000"/>
              </a:lnSpc>
              <a:spcBef>
                <a:spcPts val="900"/>
              </a:spcBef>
              <a:buSzTx/>
              <a:buNone/>
              <a:defRPr sz="1700"/>
            </a:pPr>
            <a:endParaRPr sz="1700" dirty="0"/>
          </a:p>
          <a:p>
            <a:pPr marL="0" indent="0" defTabSz="832103">
              <a:lnSpc>
                <a:spcPct val="72000"/>
              </a:lnSpc>
              <a:spcBef>
                <a:spcPts val="900"/>
              </a:spcBef>
              <a:buSzTx/>
              <a:buNone/>
              <a:defRPr sz="2200"/>
            </a:pPr>
            <a:r>
              <a:rPr dirty="0"/>
              <a:t>N. E. Fuchs. </a:t>
            </a:r>
          </a:p>
          <a:p>
            <a:pPr marL="0" indent="0" defTabSz="832103">
              <a:lnSpc>
                <a:spcPct val="72000"/>
              </a:lnSpc>
              <a:spcBef>
                <a:spcPts val="900"/>
              </a:spcBef>
              <a:buSzTx/>
              <a:buNone/>
              <a:defRPr sz="2200" b="1"/>
            </a:pPr>
            <a:r>
              <a:rPr dirty="0"/>
              <a:t>Specifications are (preferably) executable.</a:t>
            </a:r>
            <a:r>
              <a:rPr b="0" dirty="0"/>
              <a:t> </a:t>
            </a:r>
          </a:p>
          <a:p>
            <a:pPr marL="0" indent="0" defTabSz="832103">
              <a:lnSpc>
                <a:spcPct val="72000"/>
              </a:lnSpc>
              <a:spcBef>
                <a:spcPts val="900"/>
              </a:spcBef>
              <a:buSzTx/>
              <a:buNone/>
              <a:defRPr sz="2200"/>
            </a:pPr>
            <a:r>
              <a:rPr dirty="0"/>
              <a:t>Software Engineering Journal, 7(5):323–334, 1992. </a:t>
            </a:r>
            <a:endParaRPr sz="1700" dirty="0"/>
          </a:p>
          <a:p>
            <a:pPr marL="0" indent="0" defTabSz="832103">
              <a:lnSpc>
                <a:spcPct val="72000"/>
              </a:lnSpc>
              <a:spcBef>
                <a:spcPts val="900"/>
              </a:spcBef>
              <a:buSzTx/>
              <a:buNone/>
              <a:defRPr sz="1700"/>
            </a:pPr>
            <a:endParaRPr sz="1700" dirty="0"/>
          </a:p>
          <a:p>
            <a:pPr marL="0" indent="0" defTabSz="832103">
              <a:lnSpc>
                <a:spcPct val="72000"/>
              </a:lnSpc>
              <a:spcBef>
                <a:spcPts val="900"/>
              </a:spcBef>
              <a:buSzTx/>
              <a:buNone/>
              <a:defRPr sz="2200"/>
            </a:pPr>
            <a:r>
              <a:rPr dirty="0"/>
              <a:t>R.</a:t>
            </a:r>
            <a:r>
              <a:rPr lang="pl-PL"/>
              <a:t> A.</a:t>
            </a:r>
            <a:r>
              <a:t> </a:t>
            </a:r>
            <a:r>
              <a:rPr dirty="0"/>
              <a:t>Kowalski. </a:t>
            </a:r>
          </a:p>
          <a:p>
            <a:pPr marL="0" indent="0" defTabSz="832103">
              <a:lnSpc>
                <a:spcPct val="72000"/>
              </a:lnSpc>
              <a:spcBef>
                <a:spcPts val="900"/>
              </a:spcBef>
              <a:buSzTx/>
              <a:buNone/>
              <a:defRPr sz="2200" b="1"/>
            </a:pPr>
            <a:r>
              <a:rPr dirty="0"/>
              <a:t>The relation between logic programming and logic specification. </a:t>
            </a:r>
          </a:p>
          <a:p>
            <a:pPr marL="0" indent="0" defTabSz="832103">
              <a:lnSpc>
                <a:spcPct val="72000"/>
              </a:lnSpc>
              <a:spcBef>
                <a:spcPts val="900"/>
              </a:spcBef>
              <a:buSzTx/>
              <a:buNone/>
              <a:defRPr sz="2200"/>
            </a:pPr>
            <a:r>
              <a:rPr dirty="0" err="1"/>
              <a:t>Phil.Trans</a:t>
            </a:r>
            <a:r>
              <a:rPr dirty="0"/>
              <a:t>. of the Royal Society of London. 312(1522):345–361, 1984. 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263</Words>
  <Application>Microsoft Office PowerPoint</Application>
  <PresentationFormat>Widescreen</PresentationFormat>
  <Paragraphs>67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An Executable Semantics  as a Tool and Artifact  of Language Standardization</vt:lpstr>
      <vt:lpstr>Three in one</vt:lpstr>
      <vt:lpstr>Proof of concept: Cypher.PL</vt:lpstr>
      <vt:lpstr>Why in Prolog?</vt:lpstr>
      <vt:lpstr>Broad standardization scope to support</vt:lpstr>
      <vt:lpstr>Proposal</vt:lpstr>
      <vt:lpstr>Invitation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Executable Semantics  as a Tool and Artifact  of Language Standardization</dc:title>
  <cp:lastModifiedBy>Posiadala, Jan</cp:lastModifiedBy>
  <cp:revision>2</cp:revision>
  <dcterms:modified xsi:type="dcterms:W3CDTF">2019-03-01T21:55:43Z</dcterms:modified>
</cp:coreProperties>
</file>