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1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regg@greggkellogg.net" TargetMode="External"/><Relationship Id="rId2" Type="http://schemas.openxmlformats.org/officeDocument/2006/relationships/hyperlink" Target="http://json-ld.org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3c.github.io/n3" TargetMode="External"/><Relationship Id="rId4" Type="http://schemas.openxmlformats.org/officeDocument/2006/relationships/hyperlink" Target="https://jw3.org/2018/json-ld-w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7049" TargetMode="External"/><Relationship Id="rId2" Type="http://schemas.openxmlformats.org/officeDocument/2006/relationships/hyperlink" Target="http://yaml.org/spec/1.2/spec.html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3.org/2018/json-ld-wg" TargetMode="External"/><Relationship Id="rId2" Type="http://schemas.openxmlformats.org/officeDocument/2006/relationships/hyperlink" Target="http://rdf.greggkellogg.net/distiller?command=serialize&amp;format=jsonld&amp;output_format=jsonld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rdf.greggkellogg.net/distiller" TargetMode="External"/><Relationship Id="rId4" Type="http://schemas.openxmlformats.org/officeDocument/2006/relationships/hyperlink" Target="http://json-ld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JSON-LD 1.1 Updat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JSON-LD 1.1 Update</a:t>
            </a:r>
          </a:p>
        </p:txBody>
      </p:sp>
      <p:sp>
        <p:nvSpPr>
          <p:cNvPr id="153" name="Gregg Kellogg – Spec Ops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Gregg Kellogg – Spec Ops</a:t>
            </a:r>
          </a:p>
        </p:txBody>
      </p:sp>
      <p:sp>
        <p:nvSpPr>
          <p:cNvPr id="1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55" name="Gregg Kellogg…"/>
          <p:cNvSpPr txBox="1"/>
          <p:nvPr/>
        </p:nvSpPr>
        <p:spPr>
          <a:xfrm>
            <a:off x="1270000" y="6883400"/>
            <a:ext cx="10464800" cy="1507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defRPr sz="3200"/>
            </a:pPr>
            <a:r>
              <a:t>Gregg Kellogg</a:t>
            </a:r>
          </a:p>
          <a:p>
            <a:pPr>
              <a:defRPr sz="3200"/>
            </a:pPr>
            <a:r>
              <a:t>@gkellogg (Twitter) #jsonld (W3C)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More Inform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More Information</a:t>
            </a:r>
          </a:p>
        </p:txBody>
      </p:sp>
      <p:sp>
        <p:nvSpPr>
          <p:cNvPr id="1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196" name="json-ld.org"/>
          <p:cNvSpPr txBox="1"/>
          <p:nvPr/>
        </p:nvSpPr>
        <p:spPr>
          <a:xfrm>
            <a:off x="1128432" y="2790825"/>
            <a:ext cx="2408859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 u="sng">
                <a:latin typeface="Gill Sans"/>
                <a:ea typeface="Gill Sans"/>
                <a:cs typeface="Gill Sans"/>
                <a:sym typeface="Gill Sans"/>
                <a:hlinkClick r:id="rId2"/>
              </a:defRPr>
            </a:lvl1pPr>
          </a:lstStyle>
          <a:p>
            <a:pPr>
              <a:defRPr u="none"/>
            </a:pPr>
            <a:r>
              <a:rPr u="sng">
                <a:hlinkClick r:id="rId2"/>
              </a:rPr>
              <a:t>json-ld.org</a:t>
            </a:r>
          </a:p>
        </p:txBody>
      </p:sp>
      <p:sp>
        <p:nvSpPr>
          <p:cNvPr id="197" name="Gregg Kellogg"/>
          <p:cNvSpPr txBox="1"/>
          <p:nvPr/>
        </p:nvSpPr>
        <p:spPr>
          <a:xfrm>
            <a:off x="1124495" y="6709568"/>
            <a:ext cx="3125355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Gregg Kellogg</a:t>
            </a:r>
          </a:p>
        </p:txBody>
      </p:sp>
      <p:sp>
        <p:nvSpPr>
          <p:cNvPr id="198" name="@gkellogg"/>
          <p:cNvSpPr txBox="1"/>
          <p:nvPr/>
        </p:nvSpPr>
        <p:spPr>
          <a:xfrm>
            <a:off x="1988647" y="8098631"/>
            <a:ext cx="1397051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@gkellogg</a:t>
            </a:r>
          </a:p>
        </p:txBody>
      </p:sp>
      <p:sp>
        <p:nvSpPr>
          <p:cNvPr id="199" name="gregg@greggkellogg.net"/>
          <p:cNvSpPr txBox="1"/>
          <p:nvPr/>
        </p:nvSpPr>
        <p:spPr>
          <a:xfrm>
            <a:off x="1232997" y="7537450"/>
            <a:ext cx="3035351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u="sng">
                <a:latin typeface="Gill Sans"/>
                <a:ea typeface="Gill Sans"/>
                <a:cs typeface="Gill Sans"/>
                <a:sym typeface="Gill Sans"/>
                <a:hlinkClick r:id="rId3"/>
              </a:defRPr>
            </a:lvl1pPr>
          </a:lstStyle>
          <a:p>
            <a:pPr>
              <a:defRPr u="none"/>
            </a:pPr>
            <a:r>
              <a:rPr u="sng">
                <a:hlinkClick r:id="rId3"/>
              </a:rPr>
              <a:t>gregg@greggkellogg.net</a:t>
            </a:r>
          </a:p>
        </p:txBody>
      </p:sp>
      <p:sp>
        <p:nvSpPr>
          <p:cNvPr id="200" name="w3.org/2018/json-ld-wg"/>
          <p:cNvSpPr txBox="1"/>
          <p:nvPr/>
        </p:nvSpPr>
        <p:spPr>
          <a:xfrm>
            <a:off x="1163109" y="3440112"/>
            <a:ext cx="5209209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 u="sng">
                <a:latin typeface="Gill Sans"/>
                <a:ea typeface="Gill Sans"/>
                <a:cs typeface="Gill Sans"/>
                <a:sym typeface="Gill Sans"/>
                <a:hlinkClick r:id="rId4"/>
              </a:defRPr>
            </a:lvl1pPr>
          </a:lstStyle>
          <a:p>
            <a:pPr>
              <a:defRPr u="none"/>
            </a:pPr>
            <a:r>
              <a:rPr u="sng">
                <a:hlinkClick r:id="rId4"/>
              </a:rPr>
              <a:t>w3.org/2018/json-ld-wg</a:t>
            </a:r>
          </a:p>
        </p:txBody>
      </p:sp>
      <p:sp>
        <p:nvSpPr>
          <p:cNvPr id="201" name="w3.org: #json-ld"/>
          <p:cNvSpPr txBox="1"/>
          <p:nvPr/>
        </p:nvSpPr>
        <p:spPr>
          <a:xfrm>
            <a:off x="5454352" y="8794750"/>
            <a:ext cx="2096096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w3.org: #json-ld</a:t>
            </a:r>
          </a:p>
        </p:txBody>
      </p:sp>
      <p:sp>
        <p:nvSpPr>
          <p:cNvPr id="202" name="w3c.github.io/n3"/>
          <p:cNvSpPr txBox="1"/>
          <p:nvPr/>
        </p:nvSpPr>
        <p:spPr>
          <a:xfrm>
            <a:off x="7071350" y="5192712"/>
            <a:ext cx="365432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 u="sng">
                <a:latin typeface="Gill Sans"/>
                <a:ea typeface="Gill Sans"/>
                <a:cs typeface="Gill Sans"/>
                <a:sym typeface="Gill Sans"/>
                <a:hlinkClick r:id="rId5"/>
              </a:defRPr>
            </a:lvl1pPr>
          </a:lstStyle>
          <a:p>
            <a:pPr>
              <a:defRPr u="none"/>
            </a:pPr>
            <a:r>
              <a:rPr u="sng">
                <a:hlinkClick r:id="rId5"/>
              </a:rPr>
              <a:t>w3c.github.io/n3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JSON-LD 1.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JSON-LD 1.1</a:t>
            </a:r>
          </a:p>
        </p:txBody>
      </p:sp>
      <p:sp>
        <p:nvSpPr>
          <p:cNvPr id="158" name="It’s been over three years since JSON-LD 1.0 was published, and feature requests have been mounting:…"/>
          <p:cNvSpPr txBox="1">
            <a:spLocks noGrp="1"/>
          </p:cNvSpPr>
          <p:nvPr>
            <p:ph type="body" idx="1"/>
          </p:nvPr>
        </p:nvSpPr>
        <p:spPr>
          <a:xfrm>
            <a:off x="952500" y="2266553"/>
            <a:ext cx="11099800" cy="6877944"/>
          </a:xfrm>
          <a:prstGeom prst="rect">
            <a:avLst/>
          </a:prstGeom>
        </p:spPr>
        <p:txBody>
          <a:bodyPr/>
          <a:lstStyle/>
          <a:p>
            <a:pPr marL="244475" indent="-244475" defTabSz="321310">
              <a:spcBef>
                <a:spcPts val="2300"/>
              </a:spcBef>
              <a:defRPr sz="1980"/>
            </a:pPr>
            <a:r>
              <a:t>It’s been over three years since JSON-LD 1.0 was published, and feature requests have been mounting:</a:t>
            </a:r>
          </a:p>
          <a:p>
            <a:pPr marL="488950" lvl="1" indent="-244475" defTabSz="321310">
              <a:spcBef>
                <a:spcPts val="2300"/>
              </a:spcBef>
              <a:defRPr sz="1980"/>
            </a:pPr>
            <a:r>
              <a:t>36 issues addressed since 1.0 (15 still open)</a:t>
            </a:r>
          </a:p>
          <a:p>
            <a:pPr marL="488950" lvl="1" indent="-244475" defTabSz="321310">
              <a:spcBef>
                <a:spcPts val="2300"/>
              </a:spcBef>
              <a:defRPr sz="1980"/>
            </a:pPr>
            <a:r>
              <a:t>Use objects to index into collections, rather than only array form</a:t>
            </a:r>
          </a:p>
          <a:p>
            <a:pPr marL="733425" lvl="2" indent="-244475" defTabSz="321310">
              <a:spcBef>
                <a:spcPts val="2300"/>
              </a:spcBef>
              <a:defRPr sz="1980"/>
            </a:pPr>
            <a:r>
              <a:t>Previously restricted to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@index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@language</a:t>
            </a:r>
            <a:r>
              <a:t>. Now available on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@id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@type</a:t>
            </a:r>
            <a:r>
              <a:t>.</a:t>
            </a:r>
          </a:p>
          <a:p>
            <a:pPr marL="733425" lvl="2" indent="-244475" defTabSz="321310">
              <a:spcBef>
                <a:spcPts val="2300"/>
              </a:spcBef>
              <a:defRPr sz="1980"/>
            </a:pPr>
            <a:r>
              <a:t>Can include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@set </a:t>
            </a:r>
            <a:r>
              <a:t>with other container types (e.g.: </a:t>
            </a:r>
            <a:r>
              <a:rPr>
                <a:solidFill>
                  <a:srgbClr val="333333"/>
                </a:solidFill>
              </a:rPr>
              <a:t>"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@container</a:t>
            </a:r>
            <a:r>
              <a:rPr>
                <a:solidFill>
                  <a:srgbClr val="333333"/>
                </a:solidFill>
              </a:rPr>
              <a:t>"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: [</a:t>
            </a:r>
            <a:r>
              <a:rPr>
                <a:solidFill>
                  <a:srgbClr val="333333"/>
                </a:solidFill>
              </a:rPr>
              <a:t>"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@set</a:t>
            </a:r>
            <a:r>
              <a:rPr>
                <a:solidFill>
                  <a:srgbClr val="333333"/>
                </a:solidFill>
              </a:rPr>
              <a:t>"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>
                <a:solidFill>
                  <a:srgbClr val="333333"/>
                </a:solidFill>
              </a:rPr>
              <a:t>"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@language</a:t>
            </a:r>
            <a:r>
              <a:rPr>
                <a:solidFill>
                  <a:srgbClr val="333333"/>
                </a:solidFill>
              </a:rPr>
              <a:t>"</a:t>
            </a:r>
            <a:r>
              <a:t>]).</a:t>
            </a:r>
          </a:p>
          <a:p>
            <a:pPr marL="488950" lvl="1" indent="-244475" defTabSz="321310">
              <a:spcBef>
                <a:spcPts val="2300"/>
              </a:spcBef>
              <a:defRPr sz="1980"/>
            </a:pPr>
            <a:r>
              <a:t>Framing, never complete in 1.0. Now provides ability to match on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@id</a:t>
            </a:r>
            <a:r>
              <a:t>, inclusive or exclusive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@type</a:t>
            </a:r>
            <a:r>
              <a:t>, property values, and specifics of a value object. Supports framing of datasets, not just graphs.</a:t>
            </a:r>
          </a:p>
          <a:p>
            <a:pPr marL="488950" lvl="1" indent="-244475" defTabSz="321310">
              <a:spcBef>
                <a:spcPts val="2300"/>
              </a:spcBef>
              <a:defRPr sz="1980"/>
            </a:pPr>
            <a:r>
              <a:t>Contexts scoped to terms: property values or entities using a given type term can overlay terms-specific contexts.</a:t>
            </a:r>
          </a:p>
          <a:p>
            <a:pPr marL="488950" lvl="1" indent="-244475" defTabSz="321310">
              <a:spcBef>
                <a:spcPts val="2300"/>
              </a:spcBef>
              <a:defRPr sz="1980"/>
            </a:pPr>
            <a:r>
              <a:t>Ignore some elements of JSON structure.</a:t>
            </a:r>
          </a:p>
          <a:p>
            <a:pPr marL="488950" lvl="1" indent="-244475" defTabSz="321310">
              <a:spcBef>
                <a:spcPts val="2300"/>
              </a:spcBef>
              <a:defRPr sz="1980"/>
            </a:pPr>
            <a:r>
              <a:t>Abstract from JSON-itself, allowing for </a:t>
            </a:r>
            <a:r>
              <a:rPr u="sng">
                <a:hlinkClick r:id="rId2"/>
              </a:rPr>
              <a:t>YAML</a:t>
            </a:r>
            <a:r>
              <a:t>, </a:t>
            </a:r>
            <a:r>
              <a:rPr u="sng">
                <a:hlinkClick r:id="rId3"/>
              </a:rPr>
              <a:t>CBOR</a:t>
            </a:r>
            <a:r>
              <a:t> and other LD representations.</a:t>
            </a:r>
          </a:p>
        </p:txBody>
      </p:sp>
      <p:sp>
        <p:nvSpPr>
          <p:cNvPr id="1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Version Announceme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Version Announcement</a:t>
            </a:r>
          </a:p>
        </p:txBody>
      </p:sp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63" name="{…"/>
          <p:cNvSpPr txBox="1"/>
          <p:nvPr/>
        </p:nvSpPr>
        <p:spPr>
          <a:xfrm>
            <a:off x="1325458" y="4356099"/>
            <a:ext cx="4188113" cy="375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"@context":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</a:t>
            </a:r>
            <a:r>
              <a:rPr b="1">
                <a:solidFill>
                  <a:srgbClr val="333333"/>
                </a:solidFill>
              </a:rPr>
              <a:t>"@version": </a:t>
            </a:r>
            <a:r>
              <a:rPr b="1"/>
              <a:t>1.1</a:t>
            </a:r>
            <a:r>
              <a:rPr b="1">
                <a:solidFill>
                  <a:srgbClr val="333333"/>
                </a:solidFill>
              </a:rPr>
              <a:t>,</a:t>
            </a:r>
            <a:endParaRPr>
              <a:solidFill>
                <a:srgbClr val="333333"/>
              </a:solidFill>
            </a:endParaRP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"schema": </a:t>
            </a:r>
            <a:r>
              <a:t>"http://schema.org/"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"name": </a:t>
            </a:r>
            <a:r>
              <a:rPr>
                <a:solidFill>
                  <a:srgbClr val="DD1144"/>
                </a:solidFill>
              </a:rPr>
              <a:t>"schema:name"</a:t>
            </a:r>
            <a: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"body": </a:t>
            </a:r>
            <a:r>
              <a:t>"schema:articleBody"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"words": </a:t>
            </a:r>
            <a:r>
              <a:t>"schema:wordCount"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"post":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  "@id": </a:t>
            </a:r>
            <a:r>
              <a:t>"schema:blogPost"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"@container"</a:t>
            </a:r>
            <a:r>
              <a:rPr b="1"/>
              <a:t>: </a:t>
            </a:r>
            <a:r>
              <a:rPr b="1">
                <a:solidFill>
                  <a:srgbClr val="DD1144"/>
                </a:solidFill>
              </a:rPr>
              <a:t>"@id"</a:t>
            </a:r>
            <a:endParaRPr b="1"/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"@id": </a:t>
            </a:r>
            <a:r>
              <a:t>"http://example.com/"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"@type": </a:t>
            </a:r>
            <a:r>
              <a:t>"schema:Blog"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"name": </a:t>
            </a:r>
            <a:r>
              <a:t>"World Financial News"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…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}</a:t>
            </a:r>
          </a:p>
        </p:txBody>
      </p:sp>
      <p:sp>
        <p:nvSpPr>
          <p:cNvPr id="164" name="For backwards compatibility, version 1.1 must be specified to use new 1.1 features (may be through API)."/>
          <p:cNvSpPr txBox="1">
            <a:spLocks noGrp="1"/>
          </p:cNvSpPr>
          <p:nvPr>
            <p:ph type="body" sz="quarter" idx="4294967295"/>
          </p:nvPr>
        </p:nvSpPr>
        <p:spPr>
          <a:xfrm>
            <a:off x="952500" y="2084734"/>
            <a:ext cx="11099800" cy="1134716"/>
          </a:xfrm>
          <a:prstGeom prst="rect">
            <a:avLst/>
          </a:prstGeom>
        </p:spPr>
        <p:txBody>
          <a:bodyPr/>
          <a:lstStyle>
            <a:lvl1pPr marL="404495" indent="-404495" defTabSz="531622">
              <a:spcBef>
                <a:spcPts val="3800"/>
              </a:spcBef>
              <a:defRPr sz="3276"/>
            </a:lvl1pPr>
          </a:lstStyle>
          <a:p>
            <a:r>
              <a:t>For backwards compatibility, version 1.1 must be specified to use new 1.1 features (may be through API).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@id Map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@id Maps</a:t>
            </a:r>
          </a:p>
        </p:txBody>
      </p:sp>
      <p:sp>
        <p:nvSpPr>
          <p:cNvPr id="16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68" name="{…"/>
          <p:cNvSpPr txBox="1"/>
          <p:nvPr/>
        </p:nvSpPr>
        <p:spPr>
          <a:xfrm>
            <a:off x="1325458" y="2082799"/>
            <a:ext cx="10353884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"@context":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"@version": </a:t>
            </a:r>
            <a:r>
              <a:t>1.1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"schema": </a:t>
            </a:r>
            <a:r>
              <a:t>"http://schema.org/"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"name": </a:t>
            </a:r>
            <a:r>
              <a:rPr>
                <a:solidFill>
                  <a:srgbClr val="DD1144"/>
                </a:solidFill>
              </a:rPr>
              <a:t>"schema:name"</a:t>
            </a:r>
            <a: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"body": </a:t>
            </a:r>
            <a:r>
              <a:t>"schema:articleBody"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"words": </a:t>
            </a:r>
            <a:r>
              <a:t>"schema:wordCount"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"post":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  "@id": </a:t>
            </a:r>
            <a:r>
              <a:t>"schema:blogPost"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"@container": </a:t>
            </a:r>
            <a:r>
              <a:rPr b="1">
                <a:solidFill>
                  <a:srgbClr val="DD1144"/>
                </a:solidFill>
              </a:rPr>
              <a:t>"@id"</a:t>
            </a:r>
            <a:endParaRPr b="1"/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"@id": </a:t>
            </a:r>
            <a:r>
              <a:t>"http://example.com/"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"@type": </a:t>
            </a:r>
            <a:r>
              <a:t>"schema:Blog"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"name": </a:t>
            </a:r>
            <a:r>
              <a:t>"World Financial News"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"post": {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</a:t>
            </a:r>
            <a:r>
              <a:rPr b="1"/>
              <a:t>"http://example.com/posts/1/en"</a:t>
            </a:r>
            <a:r>
              <a:t>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  "body": </a:t>
            </a:r>
            <a:r>
              <a:t>"World commodities were up today with heavy trading of crude oil..."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"words": </a:t>
            </a:r>
            <a:r>
              <a:rPr>
                <a:solidFill>
                  <a:srgbClr val="008080"/>
                </a:solidFill>
              </a:rPr>
              <a:t>1539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},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</a:t>
            </a:r>
            <a:r>
              <a:rPr b="1"/>
              <a:t>"http://example.com/posts/1/de"</a:t>
            </a:r>
            <a:r>
              <a:t>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  "body": </a:t>
            </a:r>
            <a:r>
              <a:t>"Die Werte an Warenbörsen stiegen im Sog eines starken Handels von Rohöl..."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"words": </a:t>
            </a:r>
            <a:r>
              <a:rPr>
                <a:solidFill>
                  <a:srgbClr val="008080"/>
                </a:solidFill>
              </a:rPr>
              <a:t>1204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}</a:t>
            </a:r>
          </a:p>
        </p:txBody>
      </p:sp>
      <p:sp>
        <p:nvSpPr>
          <p:cNvPr id="169" name="Also supports @type and @graph Maps."/>
          <p:cNvSpPr txBox="1">
            <a:spLocks noGrp="1"/>
          </p:cNvSpPr>
          <p:nvPr>
            <p:ph type="body" sz="quarter" idx="4294967295"/>
          </p:nvPr>
        </p:nvSpPr>
        <p:spPr>
          <a:xfrm>
            <a:off x="1389360" y="7866856"/>
            <a:ext cx="6331596" cy="1189038"/>
          </a:xfrm>
          <a:prstGeom prst="rect">
            <a:avLst/>
          </a:prstGeom>
        </p:spPr>
        <p:txBody>
          <a:bodyPr/>
          <a:lstStyle>
            <a:lvl1pPr marL="444500" indent="-444500">
              <a:defRPr sz="2500"/>
            </a:lvl1pPr>
          </a:lstStyle>
          <a:p>
            <a:r>
              <a:t>Also supports @type and @graph Maps.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raph Containers (@graph Maps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r>
              <a:t>Graph Containers (@graph Maps)</a:t>
            </a:r>
          </a:p>
        </p:txBody>
      </p:sp>
      <p:sp>
        <p:nvSpPr>
          <p:cNvPr id="1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73" name="{…"/>
          <p:cNvSpPr txBox="1"/>
          <p:nvPr/>
        </p:nvSpPr>
        <p:spPr>
          <a:xfrm>
            <a:off x="1404138" y="5740399"/>
            <a:ext cx="8151824" cy="274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"@context": {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"@version": 1.1,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"@base": "http://dbpedia.org/resource/",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"said": "http://example.com/said",</a:t>
            </a:r>
          </a:p>
          <a:p>
            <a:pPr algn="l" defTabSz="457200">
              <a:defRPr sz="1440" b="1">
                <a:solidFill>
                  <a:srgbClr val="00AA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 b="0">
                <a:solidFill>
                  <a:srgbClr val="008000"/>
                </a:solidFill>
              </a:rPr>
              <a:t>    </a:t>
            </a:r>
            <a:r>
              <a:t>"wrote": {"@id": "http://example.com/wrote", "@container": "@graph"}</a:t>
            </a:r>
            <a:endParaRPr b="0">
              <a:solidFill>
                <a:srgbClr val="008000"/>
              </a:solidFill>
            </a:endParaRP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"@id": "William_Shakespeare",</a:t>
            </a:r>
          </a:p>
          <a:p>
            <a:pPr algn="l" defTabSz="457200">
              <a:defRPr sz="1440" b="1">
                <a:solidFill>
                  <a:srgbClr val="00AA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 b="0">
                <a:solidFill>
                  <a:srgbClr val="008000"/>
                </a:solidFill>
              </a:rPr>
              <a:t>  </a:t>
            </a:r>
            <a:r>
              <a:t>"wrote"</a:t>
            </a:r>
            <a:r>
              <a:rPr b="0">
                <a:solidFill>
                  <a:srgbClr val="008000"/>
                </a:solidFill>
              </a:rPr>
              <a:t>: {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"@id": "Richard_III_of_England",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"said": "My kingdom for a horse"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}</a:t>
            </a:r>
          </a:p>
        </p:txBody>
      </p:sp>
      <p:sp>
        <p:nvSpPr>
          <p:cNvPr id="174" name="Property values can reference anonymously/implicitly named graphs:"/>
          <p:cNvSpPr txBox="1">
            <a:spLocks noGrp="1"/>
          </p:cNvSpPr>
          <p:nvPr>
            <p:ph type="body" sz="half" idx="4294967295"/>
          </p:nvPr>
        </p:nvSpPr>
        <p:spPr>
          <a:xfrm>
            <a:off x="952500" y="2266553"/>
            <a:ext cx="11099800" cy="2438549"/>
          </a:xfrm>
          <a:prstGeom prst="rect">
            <a:avLst/>
          </a:prstGeom>
        </p:spPr>
        <p:txBody>
          <a:bodyPr/>
          <a:lstStyle/>
          <a:p>
            <a:r>
              <a:t>Property values can reference anonymously/implicitly named graphs: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Nested Properti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Nested Properties</a:t>
            </a:r>
          </a:p>
        </p:txBody>
      </p:sp>
      <p:sp>
        <p:nvSpPr>
          <p:cNvPr id="1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78" name="{…"/>
          <p:cNvSpPr txBox="1"/>
          <p:nvPr/>
        </p:nvSpPr>
        <p:spPr>
          <a:xfrm>
            <a:off x="2426488" y="3200399"/>
            <a:ext cx="8151824" cy="335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"@context":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"@version": </a:t>
            </a:r>
            <a:r>
              <a:t>1.1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"skos": </a:t>
            </a:r>
            <a:r>
              <a:t>"http://www.w3.org/2004/02/skos/core#"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</a:t>
            </a:r>
            <a:r>
              <a:rPr b="1"/>
              <a:t>"labels": </a:t>
            </a:r>
            <a:r>
              <a:rPr b="1">
                <a:solidFill>
                  <a:srgbClr val="DD1144"/>
                </a:solidFill>
              </a:rPr>
              <a:t>"@nest"</a:t>
            </a:r>
            <a: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"main_label": {"@id": </a:t>
            </a:r>
            <a:r>
              <a:rPr>
                <a:solidFill>
                  <a:srgbClr val="DD1144"/>
                </a:solidFill>
              </a:rPr>
              <a:t>"skos:prefLabel"</a:t>
            </a:r>
            <a:r>
              <a:t>},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"other_label": {"@id": </a:t>
            </a:r>
            <a:r>
              <a:rPr>
                <a:solidFill>
                  <a:srgbClr val="DD1144"/>
                </a:solidFill>
              </a:rPr>
              <a:t>"skos:altLabel"</a:t>
            </a:r>
            <a:r>
              <a:t>},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"homepage": {"@id": </a:t>
            </a:r>
            <a:r>
              <a:t>"http://schema.org/description"</a:t>
            </a:r>
            <a:r>
              <a:rPr>
                <a:solidFill>
                  <a:srgbClr val="333333"/>
                </a:solidFill>
              </a:rPr>
              <a:t>, "@type": </a:t>
            </a:r>
            <a:r>
              <a:t>"@id"</a:t>
            </a:r>
            <a:r>
              <a:rPr>
                <a:solidFill>
                  <a:srgbClr val="333333"/>
                </a:solidFill>
              </a:rPr>
              <a:t>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"@id": </a:t>
            </a:r>
            <a:r>
              <a:t>"http://example.org/myresource"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"homepage": </a:t>
            </a:r>
            <a:r>
              <a:t>"http://example.org"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r>
              <a:rPr b="1"/>
              <a:t>"labels"</a:t>
            </a:r>
            <a:r>
              <a:t>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</a:t>
            </a:r>
            <a:r>
              <a:rPr b="1">
                <a:solidFill>
                  <a:srgbClr val="333333"/>
                </a:solidFill>
              </a:rPr>
              <a:t>"main_label"</a:t>
            </a:r>
            <a:r>
              <a:rPr>
                <a:solidFill>
                  <a:srgbClr val="333333"/>
                </a:solidFill>
              </a:rPr>
              <a:t>: </a:t>
            </a:r>
            <a:r>
              <a:t>"This is the main label for my resource"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</a:t>
            </a:r>
            <a:r>
              <a:rPr b="1">
                <a:solidFill>
                  <a:srgbClr val="333333"/>
                </a:solidFill>
              </a:rPr>
              <a:t>"other_label"</a:t>
            </a:r>
            <a:r>
              <a:rPr>
                <a:solidFill>
                  <a:srgbClr val="333333"/>
                </a:solidFill>
              </a:rPr>
              <a:t>: </a:t>
            </a:r>
            <a:r>
              <a:t>"This is the other label"</a:t>
            </a:r>
            <a:endParaRPr>
              <a:solidFill>
                <a:srgbClr val="333333"/>
              </a:solidFill>
            </a:endParaRP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}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coped Contex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Scoped Contexts</a:t>
            </a:r>
          </a:p>
        </p:txBody>
      </p:sp>
      <p:sp>
        <p:nvSpPr>
          <p:cNvPr id="1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182" name="{…"/>
          <p:cNvSpPr txBox="1"/>
          <p:nvPr/>
        </p:nvSpPr>
        <p:spPr>
          <a:xfrm>
            <a:off x="3197210" y="3200399"/>
            <a:ext cx="6610380" cy="335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“@context":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"@version": </a:t>
            </a:r>
            <a:r>
              <a:t>1.1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"name": </a:t>
            </a:r>
            <a:r>
              <a:t>"http://schema.org/name"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"interest":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  "@id":</a:t>
            </a:r>
            <a:r>
              <a:t>"http://xmlns.com/foaf/0.1/interest"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 b="1"/>
              <a:t>"@context": {"@vocab": </a:t>
            </a:r>
            <a:r>
              <a:rPr b="1">
                <a:solidFill>
                  <a:srgbClr val="DD1144"/>
                </a:solidFill>
              </a:rPr>
              <a:t>"http://xmlns.com/foaf/0.1/"</a:t>
            </a:r>
            <a:r>
              <a:rPr b="1"/>
              <a:t>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"name": </a:t>
            </a:r>
            <a:r>
              <a:t>"Manu Sporny"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"interest": {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"@id": </a:t>
            </a:r>
            <a:r>
              <a:t>"https://www.w3.org/TR/json-ld/"</a:t>
            </a:r>
            <a:r>
              <a:rPr>
                <a:solidFill>
                  <a:srgbClr val="333333"/>
                </a:solidFill>
              </a:rPr>
              <a:t>,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</a:t>
            </a:r>
            <a:r>
              <a:rPr b="1"/>
              <a:t>"name"</a:t>
            </a:r>
            <a:r>
              <a:t>: </a:t>
            </a:r>
            <a:r>
              <a:rPr>
                <a:solidFill>
                  <a:srgbClr val="DD1144"/>
                </a:solidFill>
              </a:rPr>
              <a:t>"JSON-LD"</a:t>
            </a:r>
            <a:r>
              <a:t>,</a:t>
            </a:r>
          </a:p>
          <a:p>
            <a:pPr algn="l" defTabSz="457200">
              <a:defRPr sz="1440">
                <a:solidFill>
                  <a:srgbClr val="DD1144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333333"/>
                </a:solidFill>
              </a:rPr>
              <a:t>    </a:t>
            </a:r>
            <a:r>
              <a:rPr b="1">
                <a:solidFill>
                  <a:srgbClr val="333333"/>
                </a:solidFill>
              </a:rPr>
              <a:t>"topic"</a:t>
            </a:r>
            <a:r>
              <a:rPr>
                <a:solidFill>
                  <a:srgbClr val="333333"/>
                </a:solidFill>
              </a:rPr>
              <a:t>: </a:t>
            </a:r>
            <a:r>
              <a:t>"Linking Data"</a:t>
            </a:r>
            <a:endParaRPr>
              <a:solidFill>
                <a:srgbClr val="333333"/>
              </a:solidFill>
            </a:endParaRP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</a:t>
            </a:r>
          </a:p>
          <a:p>
            <a:pPr algn="l" defTabSz="457200">
              <a:defRPr sz="1440">
                <a:solidFill>
                  <a:srgbClr val="333333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}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ursive Lis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Recursive Lists</a:t>
            </a:r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86" name="{…"/>
          <p:cNvSpPr txBox="1"/>
          <p:nvPr/>
        </p:nvSpPr>
        <p:spPr>
          <a:xfrm>
            <a:off x="1334725" y="2279650"/>
            <a:ext cx="5509350" cy="457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"@context": {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"@vocab": "https://purl.org/geojson/vocab#",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"type": "@type",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"bbox": {"@container": "@list"},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"coordinates": {"@container": "@list"}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"type": "Feature",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"bbox": [-10.0, -10.0, 10.0, 10.0],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"geometry": {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"type": "Polygon",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"coordinates": [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[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[-10.0, -10.0],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[10.0, -10.0],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[10.0, 10.0],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[-10.0, -10.0]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]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]</a:t>
            </a: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}</a:t>
            </a:r>
          </a:p>
          <a:p>
            <a:pPr algn="l" defTabSz="457200">
              <a:defRPr sz="1440">
                <a:solidFill>
                  <a:srgbClr val="999999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8000"/>
                </a:solidFill>
              </a:rPr>
              <a:t>  </a:t>
            </a:r>
            <a:r>
              <a:t>//...</a:t>
            </a:r>
            <a:endParaRPr>
              <a:solidFill>
                <a:srgbClr val="008000"/>
              </a:solidFill>
            </a:endParaRPr>
          </a:p>
          <a:p>
            <a:pPr algn="l" defTabSz="457200">
              <a:defRPr sz="1440">
                <a:solidFill>
                  <a:srgbClr val="0080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}</a:t>
            </a:r>
          </a:p>
        </p:txBody>
      </p:sp>
      <p:sp>
        <p:nvSpPr>
          <p:cNvPr id="187" name="@prefix geojson: &lt;https://purl.org/geojson/vocab#&gt;.  [   a geojson:Feature ;   geojson:bbox (-1.0E1 -1.0E1 1.0E1 1.0E1) ;   geojson:geometry [     a geojson:Polygon ;     geojson:coordinates (       (         (-1.0E1 -1.0E1)         (1.0E1 -1.0E1)         (1.0E1 1.0E1)         (-1.0E1 -1.0E1)       )     )   ] ] ."/>
          <p:cNvSpPr txBox="1"/>
          <p:nvPr/>
        </p:nvSpPr>
        <p:spPr>
          <a:xfrm>
            <a:off x="5366608" y="4470942"/>
            <a:ext cx="5167184" cy="37581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300">
                <a:latin typeface="Monaco"/>
                <a:ea typeface="Monaco"/>
                <a:cs typeface="Monaco"/>
                <a:sym typeface="Monaco"/>
              </a:defRPr>
            </a:pPr>
            <a:r>
              <a:rPr>
                <a:solidFill>
                  <a:srgbClr val="0324C3"/>
                </a:solidFill>
              </a:rPr>
              <a:t>@prefix</a:t>
            </a:r>
            <a:r>
              <a:t> </a:t>
            </a:r>
            <a:r>
              <a:rPr>
                <a:solidFill>
                  <a:srgbClr val="0634FF"/>
                </a:solidFill>
              </a:rPr>
              <a:t>geojson:</a:t>
            </a:r>
            <a:r>
              <a:t> &lt;https://purl.org/geojson/vocab#&gt;.</a:t>
            </a:r>
            <a:br/>
            <a:br/>
            <a:r>
              <a:t>[</a:t>
            </a:r>
            <a:br/>
            <a:r>
              <a:t>  </a:t>
            </a:r>
            <a:r>
              <a:rPr>
                <a:solidFill>
                  <a:srgbClr val="0324C3"/>
                </a:solidFill>
              </a:rPr>
              <a:t>a</a:t>
            </a:r>
            <a:r>
              <a:t> </a:t>
            </a:r>
            <a:r>
              <a:rPr>
                <a:solidFill>
                  <a:srgbClr val="0634FF"/>
                </a:solidFill>
              </a:rPr>
              <a:t>geojson:</a:t>
            </a:r>
            <a:r>
              <a:rPr>
                <a:solidFill>
                  <a:srgbClr val="2B59AC"/>
                </a:solidFill>
              </a:rPr>
              <a:t>Feature</a:t>
            </a:r>
            <a:r>
              <a:t> ;</a:t>
            </a:r>
            <a:br/>
            <a:r>
              <a:t>  </a:t>
            </a:r>
            <a:r>
              <a:rPr>
                <a:solidFill>
                  <a:srgbClr val="0634FF"/>
                </a:solidFill>
              </a:rPr>
              <a:t>geojson:</a:t>
            </a:r>
            <a:r>
              <a:rPr>
                <a:solidFill>
                  <a:srgbClr val="2B59AC"/>
                </a:solidFill>
              </a:rPr>
              <a:t>bbox</a:t>
            </a:r>
            <a:r>
              <a:t> (-1.0E1 </a:t>
            </a:r>
            <a:r>
              <a:rPr>
                <a:solidFill>
                  <a:srgbClr val="D91E00"/>
                </a:solidFill>
              </a:rPr>
              <a:t>-1.0E1</a:t>
            </a:r>
            <a:r>
              <a:t> </a:t>
            </a:r>
            <a:r>
              <a:rPr>
                <a:solidFill>
                  <a:srgbClr val="D91E00"/>
                </a:solidFill>
              </a:rPr>
              <a:t>1.0E1</a:t>
            </a:r>
            <a:r>
              <a:t> </a:t>
            </a:r>
            <a:r>
              <a:rPr>
                <a:solidFill>
                  <a:srgbClr val="D91E00"/>
                </a:solidFill>
              </a:rPr>
              <a:t>1.0E1</a:t>
            </a:r>
            <a:r>
              <a:t>) ;</a:t>
            </a:r>
            <a:br/>
            <a:r>
              <a:t>  </a:t>
            </a:r>
            <a:r>
              <a:rPr>
                <a:solidFill>
                  <a:srgbClr val="0634FF"/>
                </a:solidFill>
              </a:rPr>
              <a:t>geojson:</a:t>
            </a:r>
            <a:r>
              <a:rPr>
                <a:solidFill>
                  <a:srgbClr val="2B59AC"/>
                </a:solidFill>
              </a:rPr>
              <a:t>geometry</a:t>
            </a:r>
            <a:r>
              <a:t> [</a:t>
            </a:r>
            <a:br/>
            <a:r>
              <a:t>    </a:t>
            </a:r>
            <a:r>
              <a:rPr>
                <a:solidFill>
                  <a:srgbClr val="0324C3"/>
                </a:solidFill>
              </a:rPr>
              <a:t>a</a:t>
            </a:r>
            <a:r>
              <a:t> </a:t>
            </a:r>
            <a:r>
              <a:rPr>
                <a:solidFill>
                  <a:srgbClr val="0634FF"/>
                </a:solidFill>
              </a:rPr>
              <a:t>geojson:</a:t>
            </a:r>
            <a:r>
              <a:rPr>
                <a:solidFill>
                  <a:srgbClr val="2B59AC"/>
                </a:solidFill>
              </a:rPr>
              <a:t>Polygon</a:t>
            </a:r>
            <a:r>
              <a:t> ;</a:t>
            </a:r>
            <a:br/>
            <a:r>
              <a:t>    </a:t>
            </a:r>
            <a:r>
              <a:rPr>
                <a:solidFill>
                  <a:srgbClr val="0634FF"/>
                </a:solidFill>
              </a:rPr>
              <a:t>geojson:</a:t>
            </a:r>
            <a:r>
              <a:rPr>
                <a:solidFill>
                  <a:srgbClr val="2B59AC"/>
                </a:solidFill>
              </a:rPr>
              <a:t>coordinates</a:t>
            </a:r>
            <a:r>
              <a:t> (</a:t>
            </a:r>
            <a:br/>
            <a:r>
              <a:t>      (</a:t>
            </a:r>
            <a:br/>
            <a:r>
              <a:t>        (-1.0E1 </a:t>
            </a:r>
            <a:r>
              <a:rPr>
                <a:solidFill>
                  <a:srgbClr val="D91E00"/>
                </a:solidFill>
              </a:rPr>
              <a:t>-1.0E1</a:t>
            </a:r>
            <a:r>
              <a:t>)</a:t>
            </a:r>
            <a:br/>
            <a:r>
              <a:t>        (1.0E1 </a:t>
            </a:r>
            <a:r>
              <a:rPr>
                <a:solidFill>
                  <a:srgbClr val="D91E00"/>
                </a:solidFill>
              </a:rPr>
              <a:t>-1.0E1</a:t>
            </a:r>
            <a:r>
              <a:t>)</a:t>
            </a:r>
            <a:br/>
            <a:r>
              <a:t>        (1.0E1 </a:t>
            </a:r>
            <a:r>
              <a:rPr>
                <a:solidFill>
                  <a:srgbClr val="D91E00"/>
                </a:solidFill>
              </a:rPr>
              <a:t>1.0E1</a:t>
            </a:r>
            <a:r>
              <a:t>)</a:t>
            </a:r>
            <a:br/>
            <a:r>
              <a:t>        (-1.0E1 </a:t>
            </a:r>
            <a:r>
              <a:rPr>
                <a:solidFill>
                  <a:srgbClr val="D91E00"/>
                </a:solidFill>
              </a:rPr>
              <a:t>-1.0E1</a:t>
            </a:r>
            <a:r>
              <a:t>)</a:t>
            </a:r>
            <a:br/>
            <a:r>
              <a:t>      )</a:t>
            </a:r>
            <a:br/>
            <a:r>
              <a:t>    )</a:t>
            </a:r>
            <a:br/>
            <a:r>
              <a:t>  ]</a:t>
            </a:r>
            <a:br/>
            <a:r>
              <a:t>] 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JSON-LD 1.1 Timelin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JSON-LD 1.1 Timeline</a:t>
            </a:r>
          </a:p>
        </p:txBody>
      </p:sp>
      <p:sp>
        <p:nvSpPr>
          <p:cNvPr id="190" name="Working Group started June 2018 – Completes in June 2020 [5]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5717779"/>
          </a:xfrm>
          <a:prstGeom prst="rect">
            <a:avLst/>
          </a:prstGeom>
        </p:spPr>
        <p:txBody>
          <a:bodyPr/>
          <a:lstStyle/>
          <a:p>
            <a:r>
              <a:t>Working Group started June 2018 – Completes in June 2020 [5]</a:t>
            </a:r>
          </a:p>
          <a:p>
            <a:pPr lvl="1"/>
            <a:r>
              <a:t>CR expected Q4 2019</a:t>
            </a:r>
          </a:p>
          <a:p>
            <a:r>
              <a:t>Ruby implementation tracks Working Drafts.</a:t>
            </a:r>
          </a:p>
          <a:p>
            <a:pPr lvl="2"/>
            <a:r>
              <a:t>Live at </a:t>
            </a:r>
            <a:r>
              <a:rPr u="sng">
                <a:hlinkClick r:id="rId2"/>
              </a:rPr>
              <a:t>Ruby RDF Distiller</a:t>
            </a:r>
            <a:r>
              <a:t> [7].</a:t>
            </a:r>
          </a:p>
        </p:txBody>
      </p:sp>
      <p:sp>
        <p:nvSpPr>
          <p:cNvPr id="1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192" name="[5] https://w3.org/2018/json-ld-wg…"/>
          <p:cNvSpPr txBox="1"/>
          <p:nvPr/>
        </p:nvSpPr>
        <p:spPr>
          <a:xfrm>
            <a:off x="952500" y="8457579"/>
            <a:ext cx="3916604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1800"/>
            </a:pPr>
            <a:r>
              <a:t>[5] </a:t>
            </a:r>
            <a:r>
              <a:rPr u="sng">
                <a:hlinkClick r:id="rId3"/>
              </a:rPr>
              <a:t>https://w3.org/2018/json-ld-wg</a:t>
            </a:r>
          </a:p>
          <a:p>
            <a:pPr algn="l">
              <a:defRPr sz="1800"/>
            </a:pPr>
            <a:r>
              <a:t>[6] </a:t>
            </a:r>
            <a:r>
              <a:rPr u="sng">
                <a:hlinkClick r:id="rId4"/>
              </a:rPr>
              <a:t> </a:t>
            </a:r>
          </a:p>
          <a:p>
            <a:pPr algn="l">
              <a:defRPr sz="1800"/>
            </a:pPr>
            <a:r>
              <a:t>[7] </a:t>
            </a:r>
            <a:r>
              <a:rPr u="sng">
                <a:hlinkClick r:id="rId5"/>
              </a:rPr>
              <a:t>http://rdf.greggkellogg.net/distiller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1155</Words>
  <Application>Microsoft Macintosh PowerPoint</Application>
  <PresentationFormat>Custom</PresentationFormat>
  <Paragraphs>162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Courier New</vt:lpstr>
      <vt:lpstr>Gill Sans</vt:lpstr>
      <vt:lpstr>Helvetica</vt:lpstr>
      <vt:lpstr>Helvetica Light</vt:lpstr>
      <vt:lpstr>Helvetica Neue</vt:lpstr>
      <vt:lpstr>Menlo</vt:lpstr>
      <vt:lpstr>Monaco</vt:lpstr>
      <vt:lpstr>White</vt:lpstr>
      <vt:lpstr>JSON-LD 1.1 Update</vt:lpstr>
      <vt:lpstr>JSON-LD 1.1</vt:lpstr>
      <vt:lpstr>Version Announcement</vt:lpstr>
      <vt:lpstr>@id Maps</vt:lpstr>
      <vt:lpstr>Graph Containers (@graph Maps)</vt:lpstr>
      <vt:lpstr>Nested Properties</vt:lpstr>
      <vt:lpstr>Scoped Contexts</vt:lpstr>
      <vt:lpstr>Recursive Lists</vt:lpstr>
      <vt:lpstr>JSON-LD 1.1 Timeline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JSON-LD 1.1 Update</dc:title>
  <cp:lastModifiedBy>Gregg Kellogg</cp:lastModifiedBy>
  <cp:revision>1</cp:revision>
  <dcterms:modified xsi:type="dcterms:W3CDTF">2019-03-02T16:28:11Z</dcterms:modified>
</cp:coreProperties>
</file>