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11" autoAdjust="0"/>
    <p:restoredTop sz="86415" autoAdjust="0"/>
  </p:normalViewPr>
  <p:slideViewPr>
    <p:cSldViewPr snapToGrid="0" snapToObjects="1">
      <p:cViewPr varScale="1">
        <p:scale>
          <a:sx n="96" d="100"/>
          <a:sy n="96" d="100"/>
        </p:scale>
        <p:origin x="192" y="2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6B283-2ACC-449D-A46B-110BD6DE2C3C}" type="datetimeFigureOut">
              <a:rPr lang="fr-FR" smtClean="0"/>
              <a:t>03/03/2019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EC4F7-3336-4696-8106-70FB54431B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85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47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737E-EB95-B842-9876-DFEF91C7B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F381E-4C5A-7B43-A078-6A744DC61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AB3A5-F40B-E04A-A48A-EBC9C2B3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90-679A-FE44-B3F8-3696F2D7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7C93-873C-4C4E-916B-B5E3677E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6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D9BB-B0C5-5D4C-8C38-DF678EA3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B2845-985F-3E46-9137-A38A73CEC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57C2D-0468-FB4D-A23A-B811EA6A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569B-3C54-DA46-AAD3-46838D84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DE80-A8E7-BE42-AF94-267C5AD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575A9-890B-234A-A34D-5D02990CA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5676E-3E6C-AF43-AE36-ACEB49ECA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EE9FA-D652-7E4E-ABEE-403944B7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EE14-46D5-E141-BFAE-24C487E4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0B68-185A-4942-97C9-FD22D32B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0D04-0F9D-F94A-8E98-04D5A86E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1422-70D0-3542-A9B0-9C18749E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118B-9D2F-0F4D-B9C5-F4889A03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9D485-2D7F-B846-943D-7806122E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FC0A-E29E-4B4B-A03B-4B042CA2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3BE9-2A06-844E-A834-BE9DD941C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68FD8-917F-134F-9236-75CD78EB5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E7847-FB6A-8F49-BC21-1885EFCF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5F52E-E653-1D42-8DE9-1DE693A8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324B9-DB2C-F946-83E8-4E7AFB9E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D86D-067C-5441-9760-FFE2F51C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0ED5-01E6-2C40-A819-F3D322E27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DB01-587B-3B47-AA1C-2D3BF4FA6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29C1C-533C-B74E-A03D-F2430BDA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F14D3-7E57-7E49-B967-E5C1C20E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20F8C-2AE4-D743-8593-473B76BD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E3D2-B1BD-0249-BF9E-603ECE70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CDA0F-2CA9-3B40-889D-5055490A3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1E112-C6EE-7440-A7B0-0F33D642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4EE47-387F-F642-B933-4E140368F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71D6C-7086-2844-8AA2-F0F937009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B3D74-22A5-6447-AF6E-586A9ED4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20D50-1FDA-E549-ACA9-B8622D3B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A2136-818F-2047-AD7C-4B6D4AC1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7067-4773-2147-8779-A9108530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D2E28-4161-834D-8CBE-2AC66416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E6F60-1780-194B-9108-AD1E7631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4BD2A-08BF-2F43-8C09-716CCDD5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650A4-BB4A-B74E-8745-280E27F1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43ED9-48D2-4D43-967E-E15F6F08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6327F-4C22-304A-A9AF-C5064B78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42D9-1CC1-C14D-90EB-24016EC5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64DFB-EE33-964B-BE4A-58C94F36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20201-D4E8-9A48-B5EF-E6140CB97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5660B-1D64-1C40-B763-9C6EE035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E7D84-9F39-E441-8FE8-A8F91F24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3B916-3D63-7F45-BEF4-71F3BFCF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5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6F94-BF0B-514C-8122-746B5F37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DAEAB-C5A9-394C-9D25-8B2FF7A83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17D76-6B9D-444E-8C8F-9068C9956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00849-4945-2A41-B0BF-9D2BDCC8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2553-55BE-F941-8F08-22C49AD3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34DB9-EECE-CB46-8619-D3C94D99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19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C1969-B7F0-EA4F-B193-921932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4FD9C-F2C6-5644-97BA-D9F0A4B6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9D27E-C1D9-F147-8C87-D5054D907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86A4-6296-434E-8546-B5CDD12A7A6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6BB3-0E04-4A4B-B885-9E5F9653C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CA00-AA31-9647-A185-DCD39B93E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E4F5-4B62-0345-9788-9F9CECEC2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2224"/>
            <a:ext cx="9144000" cy="3818914"/>
          </a:xfrm>
        </p:spPr>
        <p:txBody>
          <a:bodyPr>
            <a:normAutofit fontScale="90000"/>
          </a:bodyPr>
          <a:lstStyle/>
          <a:p>
            <a:r>
              <a:rPr lang="en-GB" dirty="0"/>
              <a:t>Cyber-Physical Graphs </a:t>
            </a:r>
            <a:br>
              <a:rPr lang="en-GB" dirty="0"/>
            </a:br>
            <a:r>
              <a:rPr lang="en-GB" dirty="0"/>
              <a:t>vs. RDF graphs</a:t>
            </a:r>
            <a:br>
              <a:rPr lang="en-GB" dirty="0"/>
            </a:br>
            <a:br>
              <a:rPr lang="en-GB" dirty="0"/>
            </a:br>
            <a:r>
              <a:rPr lang="en-GB" sz="4000" i="1" dirty="0"/>
              <a:t>Gilles Privat</a:t>
            </a:r>
            <a:br>
              <a:rPr lang="en-GB" sz="4000" i="1" dirty="0"/>
            </a:br>
            <a:r>
              <a:rPr lang="en-GB" sz="4000" dirty="0"/>
              <a:t>Orange Labs, </a:t>
            </a:r>
            <a:br>
              <a:rPr lang="en-GB" sz="4000"/>
            </a:br>
            <a:r>
              <a:rPr lang="en-GB" sz="4000"/>
              <a:t>Grenoble</a:t>
            </a:r>
            <a:r>
              <a:rPr lang="en-GB" sz="4000" dirty="0"/>
              <a:t>, France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79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5"/>
            <a:ext cx="10515600" cy="1325563"/>
          </a:xfrm>
        </p:spPr>
        <p:txBody>
          <a:bodyPr/>
          <a:lstStyle/>
          <a:p>
            <a:r>
              <a:rPr lang="fr-FR" dirty="0"/>
              <a:t>CPS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85925"/>
            <a:ext cx="11084169" cy="5454406"/>
          </a:xfrm>
        </p:spPr>
        <p:txBody>
          <a:bodyPr>
            <a:normAutofit/>
          </a:bodyPr>
          <a:lstStyle/>
          <a:p>
            <a:r>
              <a:rPr lang="fr-FR" dirty="0"/>
              <a:t>Graphs </a:t>
            </a:r>
            <a:r>
              <a:rPr lang="fr-FR" dirty="0" err="1"/>
              <a:t>that</a:t>
            </a:r>
            <a:r>
              <a:rPr lang="fr-FR" dirty="0"/>
              <a:t> model (man-made) Cyber-Physical </a:t>
            </a:r>
            <a:r>
              <a:rPr lang="fr-FR" dirty="0" err="1"/>
              <a:t>Systems</a:t>
            </a:r>
            <a:endParaRPr lang="fr-FR" dirty="0"/>
          </a:p>
          <a:p>
            <a:r>
              <a:rPr lang="fr-FR" dirty="0"/>
              <a:t>Have been </a:t>
            </a:r>
            <a:r>
              <a:rPr lang="fr-FR" dirty="0" err="1"/>
              <a:t>used</a:t>
            </a:r>
            <a:r>
              <a:rPr lang="fr-FR" dirty="0"/>
              <a:t> long </a:t>
            </a:r>
            <a:r>
              <a:rPr lang="fr-FR" dirty="0" err="1"/>
              <a:t>before</a:t>
            </a:r>
            <a:r>
              <a:rPr lang="fr-FR" dirty="0"/>
              <a:t>  the Web &amp; RDF ….</a:t>
            </a:r>
          </a:p>
          <a:p>
            <a:r>
              <a:rPr lang="fr-FR" dirty="0"/>
              <a:t>Have </a:t>
            </a:r>
            <a:r>
              <a:rPr lang="fr-FR" dirty="0" err="1"/>
              <a:t>semantics</a:t>
            </a:r>
            <a:r>
              <a:rPr lang="fr-FR" dirty="0"/>
              <a:t> of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These</a:t>
            </a:r>
            <a:r>
              <a:rPr lang="fr-FR" dirty="0"/>
              <a:t> (</a:t>
            </a:r>
            <a:r>
              <a:rPr lang="fr-FR" dirty="0" err="1"/>
              <a:t>operational</a:t>
            </a:r>
            <a:r>
              <a:rPr lang="fr-FR" dirty="0"/>
              <a:t> or structural) </a:t>
            </a:r>
            <a:r>
              <a:rPr lang="fr-FR" dirty="0" err="1"/>
              <a:t>semantics</a:t>
            </a:r>
            <a:r>
              <a:rPr lang="fr-FR" dirty="0"/>
              <a:t> </a:t>
            </a:r>
            <a:r>
              <a:rPr lang="fr-FR" dirty="0" err="1"/>
              <a:t>apply</a:t>
            </a:r>
            <a:r>
              <a:rPr lang="fr-FR" dirty="0"/>
              <a:t> to the graph as a </a:t>
            </a:r>
            <a:r>
              <a:rPr lang="fr-FR" dirty="0" err="1"/>
              <a:t>whole</a:t>
            </a:r>
            <a:r>
              <a:rPr lang="fr-FR" dirty="0"/>
              <a:t>, </a:t>
            </a:r>
            <a:br>
              <a:rPr lang="fr-FR" dirty="0"/>
            </a:br>
            <a:r>
              <a:rPr lang="fr-FR" dirty="0"/>
              <a:t>not to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nodes</a:t>
            </a:r>
            <a:r>
              <a:rPr lang="fr-FR" dirty="0"/>
              <a:t> or arcs</a:t>
            </a:r>
          </a:p>
          <a:p>
            <a:pPr lvl="1"/>
            <a:r>
              <a:rPr lang="fr-FR" dirty="0" err="1"/>
              <a:t>yet</a:t>
            </a:r>
            <a:r>
              <a:rPr lang="fr-FR" dirty="0"/>
              <a:t> </a:t>
            </a:r>
            <a:r>
              <a:rPr lang="fr-FR" dirty="0" err="1"/>
              <a:t>complemtary</a:t>
            </a:r>
            <a:r>
              <a:rPr lang="fr-FR" dirty="0"/>
              <a:t> to per-</a:t>
            </a:r>
            <a:r>
              <a:rPr lang="fr-FR" dirty="0" err="1"/>
              <a:t>resource</a:t>
            </a:r>
            <a:r>
              <a:rPr lang="fr-FR" dirty="0"/>
              <a:t> RDF style </a:t>
            </a:r>
            <a:r>
              <a:rPr lang="fr-FR" dirty="0" err="1"/>
              <a:t>semantics</a:t>
            </a:r>
            <a:endParaRPr lang="fr-FR" dirty="0"/>
          </a:p>
          <a:p>
            <a:r>
              <a:rPr lang="fr-FR" dirty="0"/>
              <a:t>CPS graphs </a:t>
            </a:r>
            <a:r>
              <a:rPr lang="fr-FR" dirty="0" err="1"/>
              <a:t>should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subsumed</a:t>
            </a:r>
            <a:r>
              <a:rPr lang="fr-FR" dirty="0"/>
              <a:t> by RDF graphs</a:t>
            </a:r>
          </a:p>
          <a:p>
            <a:pPr lvl="1"/>
            <a:r>
              <a:rPr lang="fr-FR" dirty="0"/>
              <a:t>Arcs (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 err="1">
                <a:sym typeface="Wingdings" panose="05000000000000000000" pitchFamily="2" charset="2"/>
              </a:rPr>
              <a:t>relationships</a:t>
            </a:r>
            <a:r>
              <a:rPr lang="fr-FR" dirty="0">
                <a:sym typeface="Wingdings" panose="05000000000000000000" pitchFamily="2" charset="2"/>
              </a:rPr>
              <a:t>)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have </a:t>
            </a:r>
            <a:r>
              <a:rPr lang="fr-FR" dirty="0" err="1"/>
              <a:t>properties</a:t>
            </a:r>
            <a:r>
              <a:rPr lang="fr-FR" dirty="0"/>
              <a:t>,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resorting</a:t>
            </a:r>
            <a:r>
              <a:rPr lang="fr-FR" dirty="0"/>
              <a:t> to </a:t>
            </a:r>
            <a:r>
              <a:rPr lang="fr-FR" dirty="0" err="1"/>
              <a:t>reification</a:t>
            </a:r>
            <a:endParaRPr lang="fr-FR" dirty="0"/>
          </a:p>
          <a:p>
            <a:pPr lvl="1"/>
            <a:r>
              <a:rPr lang="fr-FR" dirty="0" err="1"/>
              <a:t>Proper</a:t>
            </a:r>
            <a:r>
              <a:rPr lang="fr-FR" dirty="0"/>
              <a:t> structure of the graph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maintained</a:t>
            </a:r>
            <a:r>
              <a:rPr lang="fr-FR" dirty="0"/>
              <a:t> to</a:t>
            </a:r>
          </a:p>
          <a:p>
            <a:pPr lvl="2"/>
            <a:r>
              <a:rPr lang="fr-FR" dirty="0" err="1"/>
              <a:t>run</a:t>
            </a:r>
            <a:r>
              <a:rPr lang="fr-FR" dirty="0"/>
              <a:t> graph-</a:t>
            </a:r>
            <a:r>
              <a:rPr lang="fr-FR" dirty="0" err="1"/>
              <a:t>theoretic</a:t>
            </a:r>
            <a:r>
              <a:rPr lang="fr-FR" dirty="0"/>
              <a:t> </a:t>
            </a:r>
            <a:r>
              <a:rPr lang="fr-FR" dirty="0" err="1"/>
              <a:t>algorithms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 maximal flow)</a:t>
            </a:r>
          </a:p>
          <a:p>
            <a:pPr lvl="2"/>
            <a:r>
              <a:rPr lang="fr-FR" dirty="0" err="1"/>
              <a:t>perform</a:t>
            </a:r>
            <a:r>
              <a:rPr lang="fr-FR" dirty="0"/>
              <a:t> graph structure </a:t>
            </a:r>
            <a:r>
              <a:rPr lang="fr-FR" dirty="0" err="1"/>
              <a:t>analysis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 spectral </a:t>
            </a:r>
            <a:r>
              <a:rPr lang="fr-FR" dirty="0" err="1"/>
              <a:t>analysis</a:t>
            </a:r>
            <a:r>
              <a:rPr lang="fr-FR" dirty="0"/>
              <a:t>, </a:t>
            </a:r>
            <a:r>
              <a:rPr lang="fr-FR" dirty="0" err="1"/>
              <a:t>degree</a:t>
            </a:r>
            <a:r>
              <a:rPr lang="fr-FR" dirty="0"/>
              <a:t> distribution, etc.)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60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Examples of CPS graphs (1/2) </a:t>
            </a:r>
            <a:br>
              <a:rPr lang="en-GB" dirty="0"/>
            </a:br>
            <a:r>
              <a:rPr lang="en-GB" sz="3100" dirty="0"/>
              <a:t>with semantics  that is not reducible to RDF-style (referential)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C072-D6D5-5E49-8BFF-DC79B321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1" y="2122734"/>
            <a:ext cx="45720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Finite-State Mealy Machine (state-transition graph, operational semantics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Physical network (structural/topological semantics)</a:t>
            </a:r>
          </a:p>
          <a:p>
            <a:pPr lvl="1"/>
            <a:r>
              <a:rPr lang="en-GB" dirty="0"/>
              <a:t>Street network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Electrical grid</a:t>
            </a:r>
          </a:p>
        </p:txBody>
      </p:sp>
      <p:pic>
        <p:nvPicPr>
          <p:cNvPr id="1028" name="Picture 4" descr="C:\Users\GOYP5451\Desktop\Königsberg_grap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36" y="3759584"/>
            <a:ext cx="963386" cy="77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OYP5451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984" y="3655080"/>
            <a:ext cx="2119183" cy="128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1778678" y="3929402"/>
            <a:ext cx="783771" cy="4833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means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1032" name="Picture 8" descr="C:\Users\GOYP5451\Desktop\Mealy Mach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6257640" cy="167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2178310" y="2534611"/>
            <a:ext cx="783771" cy="4833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means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1033" name="Picture 9" descr="C:\Users\GOYP5451\Desktop\microgri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013" y="5202890"/>
            <a:ext cx="9334888" cy="15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ight Arrow 13"/>
          <p:cNvSpPr/>
          <p:nvPr/>
        </p:nvSpPr>
        <p:spPr>
          <a:xfrm>
            <a:off x="2882852" y="5752643"/>
            <a:ext cx="783771" cy="4833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means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4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Examples of CPS graphs (2/2)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</a:t>
            </a:r>
            <a:r>
              <a:rPr lang="fr-FR" dirty="0" err="1"/>
              <a:t>Systems</a:t>
            </a:r>
            <a:r>
              <a:rPr lang="fr-FR" dirty="0"/>
              <a:t> of </a:t>
            </a:r>
            <a:r>
              <a:rPr lang="fr-FR" dirty="0" err="1"/>
              <a:t>systems</a:t>
            </a:r>
            <a:r>
              <a:rPr lang="fr-FR" dirty="0"/>
              <a:t> »  structural description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418" y="4165054"/>
            <a:ext cx="6220151" cy="264542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numCol="1" rtlCol="0" anchor="t" anchorCtr="0" compatLnSpc="1">
            <a:prstTxWarp prst="textNoShape">
              <a:avLst/>
            </a:prstTxWarp>
          </a:bodyPr>
          <a:lstStyle/>
          <a:p>
            <a:pPr algn="r" defTabSz="9142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418" y="2395969"/>
            <a:ext cx="6220152" cy="17809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numCol="1" rtlCol="0" anchor="t" anchorCtr="0" compatLnSpc="1">
            <a:prstTxWarp prst="textNoShape">
              <a:avLst/>
            </a:prstTxWarp>
          </a:bodyPr>
          <a:lstStyle/>
          <a:p>
            <a:pPr algn="r" defTabSz="9142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3126" y="3550750"/>
            <a:ext cx="138545" cy="50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79" tIns="34289" rIns="68579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5783" fontAlgn="base">
              <a:spcBef>
                <a:spcPct val="0"/>
              </a:spcBef>
              <a:spcAft>
                <a:spcPct val="0"/>
              </a:spcAft>
            </a:pPr>
            <a:br>
              <a:rPr lang="fr-FR" altLang="fr-FR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fr-FR" altLang="fr-FR" sz="1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rc 6"/>
          <p:cNvCxnSpPr>
            <a:stCxn id="13" idx="3"/>
            <a:endCxn id="23" idx="1"/>
          </p:cNvCxnSpPr>
          <p:nvPr/>
        </p:nvCxnSpPr>
        <p:spPr>
          <a:xfrm>
            <a:off x="1092323" y="3262776"/>
            <a:ext cx="467012" cy="176015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8" name="Connecteur en arc 8"/>
          <p:cNvCxnSpPr>
            <a:stCxn id="15" idx="3"/>
            <a:endCxn id="72" idx="1"/>
          </p:cNvCxnSpPr>
          <p:nvPr/>
        </p:nvCxnSpPr>
        <p:spPr>
          <a:xfrm>
            <a:off x="3521374" y="3462051"/>
            <a:ext cx="205295" cy="22218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0" name="Connecteur en arc 12"/>
          <p:cNvCxnSpPr>
            <a:stCxn id="14" idx="0"/>
            <a:endCxn id="21" idx="1"/>
          </p:cNvCxnSpPr>
          <p:nvPr/>
        </p:nvCxnSpPr>
        <p:spPr>
          <a:xfrm rot="5400000" flipH="1" flipV="1">
            <a:off x="1188052" y="4789530"/>
            <a:ext cx="412823" cy="582711"/>
          </a:xfrm>
          <a:prstGeom prst="curvedConnector2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2" name="Connecteur en arc 17"/>
          <p:cNvCxnSpPr>
            <a:stCxn id="21" idx="3"/>
            <a:endCxn id="15" idx="2"/>
          </p:cNvCxnSpPr>
          <p:nvPr/>
        </p:nvCxnSpPr>
        <p:spPr>
          <a:xfrm flipV="1">
            <a:off x="2895375" y="3590102"/>
            <a:ext cx="409550" cy="1234623"/>
          </a:xfrm>
          <a:prstGeom prst="curvedConnector2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324215" y="3112996"/>
            <a:ext cx="768108" cy="2995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Surveillance</a:t>
            </a:r>
          </a:p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Camera 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3975" y="5287296"/>
            <a:ext cx="418266" cy="245027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Parking 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88475" y="3334000"/>
            <a:ext cx="432899" cy="2561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Street A </a:t>
            </a:r>
          </a:p>
        </p:txBody>
      </p:sp>
      <p:sp>
        <p:nvSpPr>
          <p:cNvPr id="16" name="Ellipse 33"/>
          <p:cNvSpPr/>
          <p:nvPr/>
        </p:nvSpPr>
        <p:spPr>
          <a:xfrm>
            <a:off x="779427" y="5553157"/>
            <a:ext cx="680726" cy="186464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hasState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18" name="Ellipse 37"/>
          <p:cNvSpPr/>
          <p:nvPr/>
        </p:nvSpPr>
        <p:spPr>
          <a:xfrm>
            <a:off x="1895541" y="4483240"/>
            <a:ext cx="755274" cy="207270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hasState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21" name="Organigramme : Décision 41"/>
          <p:cNvSpPr/>
          <p:nvPr/>
        </p:nvSpPr>
        <p:spPr>
          <a:xfrm rot="21458689">
            <a:off x="1685308" y="4703096"/>
            <a:ext cx="1210578" cy="293005"/>
          </a:xfrm>
          <a:prstGeom prst="flowChartDecision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dirty="0" err="1">
                <a:solidFill>
                  <a:prstClr val="black"/>
                </a:solidFill>
              </a:rPr>
              <a:t>connectsTo</a:t>
            </a:r>
            <a:endParaRPr lang="fr-FR" sz="900" dirty="0">
              <a:solidFill>
                <a:prstClr val="black"/>
              </a:solidFill>
            </a:endParaRPr>
          </a:p>
        </p:txBody>
      </p:sp>
      <p:sp>
        <p:nvSpPr>
          <p:cNvPr id="22" name="Ellipse 43"/>
          <p:cNvSpPr/>
          <p:nvPr/>
        </p:nvSpPr>
        <p:spPr>
          <a:xfrm>
            <a:off x="2979595" y="3134102"/>
            <a:ext cx="680726" cy="186464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hasState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23" name="Organigramme : Décision 49"/>
          <p:cNvSpPr/>
          <p:nvPr/>
        </p:nvSpPr>
        <p:spPr>
          <a:xfrm rot="21455197">
            <a:off x="1558852" y="3289060"/>
            <a:ext cx="1088789" cy="253613"/>
          </a:xfrm>
          <a:prstGeom prst="flowChartDecision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monitors</a:t>
            </a:r>
          </a:p>
        </p:txBody>
      </p:sp>
      <p:cxnSp>
        <p:nvCxnSpPr>
          <p:cNvPr id="24" name="Connecteur en arc 52"/>
          <p:cNvCxnSpPr>
            <a:stCxn id="23" idx="3"/>
            <a:endCxn id="15" idx="1"/>
          </p:cNvCxnSpPr>
          <p:nvPr/>
        </p:nvCxnSpPr>
        <p:spPr>
          <a:xfrm>
            <a:off x="2647158" y="3392943"/>
            <a:ext cx="441317" cy="69108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161352" y="6171897"/>
            <a:ext cx="1367025" cy="588621"/>
          </a:xfrm>
          <a:prstGeom prst="rect">
            <a:avLst/>
          </a:prstGeom>
          <a:solidFill>
            <a:schemeClr val="bg1"/>
          </a:solidFill>
        </p:spPr>
        <p:txBody>
          <a:bodyPr wrap="square" lIns="68579" tIns="34289" rIns="68579" bIns="3428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100" dirty="0">
                <a:solidFill>
                  <a:srgbClr val="FF0000"/>
                </a:solidFill>
              </a:rPr>
              <a:t>Parking  Management</a:t>
            </a:r>
            <a:br>
              <a:rPr lang="en-CA" sz="1100" dirty="0">
                <a:solidFill>
                  <a:srgbClr val="FF0000"/>
                </a:solidFill>
              </a:rPr>
            </a:br>
            <a:r>
              <a:rPr lang="en-CA" sz="1100" dirty="0">
                <a:solidFill>
                  <a:srgbClr val="FF0000"/>
                </a:solidFill>
              </a:rPr>
              <a:t> System</a:t>
            </a:r>
          </a:p>
        </p:txBody>
      </p:sp>
      <p:sp>
        <p:nvSpPr>
          <p:cNvPr id="26" name="Hexagon 66"/>
          <p:cNvSpPr/>
          <p:nvPr/>
        </p:nvSpPr>
        <p:spPr>
          <a:xfrm>
            <a:off x="1874566" y="4240482"/>
            <a:ext cx="832061" cy="25559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open/</a:t>
            </a:r>
          </a:p>
          <a:p>
            <a:pPr algn="ctr" defTabSz="5338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closed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27" name="Hexagon 67"/>
          <p:cNvSpPr/>
          <p:nvPr/>
        </p:nvSpPr>
        <p:spPr>
          <a:xfrm>
            <a:off x="2758998" y="2830498"/>
            <a:ext cx="981065" cy="25559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900" dirty="0">
                <a:solidFill>
                  <a:prstClr val="black"/>
                </a:solidFill>
              </a:rPr>
              <a:t>y% congested</a:t>
            </a:r>
          </a:p>
        </p:txBody>
      </p:sp>
      <p:sp>
        <p:nvSpPr>
          <p:cNvPr id="28" name="Hexagon 66"/>
          <p:cNvSpPr/>
          <p:nvPr/>
        </p:nvSpPr>
        <p:spPr>
          <a:xfrm>
            <a:off x="611272" y="5758773"/>
            <a:ext cx="1019784" cy="243879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27" fontAlgn="base">
              <a:spcBef>
                <a:spcPct val="0"/>
              </a:spcBef>
              <a:spcAft>
                <a:spcPct val="0"/>
              </a:spcAft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n/N </a:t>
            </a: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available</a:t>
            </a: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spaces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59219" y="5436018"/>
            <a:ext cx="771193" cy="424060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handicapped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parking </a:t>
            </a: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space</a:t>
            </a: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 AH1</a:t>
            </a:r>
          </a:p>
        </p:txBody>
      </p:sp>
      <p:sp>
        <p:nvSpPr>
          <p:cNvPr id="30" name="Ellipse 169"/>
          <p:cNvSpPr/>
          <p:nvPr/>
        </p:nvSpPr>
        <p:spPr>
          <a:xfrm>
            <a:off x="3995698" y="5217752"/>
            <a:ext cx="680726" cy="186464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hasState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1" name="Hexagon 61"/>
          <p:cNvSpPr/>
          <p:nvPr/>
        </p:nvSpPr>
        <p:spPr>
          <a:xfrm>
            <a:off x="3898351" y="4956270"/>
            <a:ext cx="832061" cy="25559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900" dirty="0">
                <a:solidFill>
                  <a:prstClr val="black"/>
                </a:solidFill>
              </a:rPr>
              <a:t>Empty/</a:t>
            </a:r>
          </a:p>
          <a:p>
            <a:pPr algn="ctr"/>
            <a:r>
              <a:rPr lang="en-CA" sz="900" dirty="0">
                <a:solidFill>
                  <a:prstClr val="black"/>
                </a:solidFill>
              </a:rPr>
              <a:t>Occupied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859062" y="6463441"/>
            <a:ext cx="771193" cy="290057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EV </a:t>
            </a: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charging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space</a:t>
            </a: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 AE1</a:t>
            </a:r>
          </a:p>
        </p:txBody>
      </p:sp>
      <p:sp>
        <p:nvSpPr>
          <p:cNvPr id="33" name="Ellipse 172"/>
          <p:cNvSpPr/>
          <p:nvPr/>
        </p:nvSpPr>
        <p:spPr>
          <a:xfrm>
            <a:off x="1895541" y="6245176"/>
            <a:ext cx="680726" cy="186464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hasState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34" name="Hexagon 61"/>
          <p:cNvSpPr/>
          <p:nvPr/>
        </p:nvSpPr>
        <p:spPr>
          <a:xfrm>
            <a:off x="1798193" y="5983693"/>
            <a:ext cx="832061" cy="25559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900" dirty="0">
                <a:solidFill>
                  <a:prstClr val="black"/>
                </a:solidFill>
              </a:rPr>
              <a:t>Empty/</a:t>
            </a:r>
          </a:p>
          <a:p>
            <a:pPr algn="ctr"/>
            <a:r>
              <a:rPr lang="en-CA" sz="900" dirty="0">
                <a:solidFill>
                  <a:prstClr val="black"/>
                </a:solidFill>
              </a:rPr>
              <a:t>Occupied</a:t>
            </a:r>
          </a:p>
        </p:txBody>
      </p:sp>
      <p:cxnSp>
        <p:nvCxnSpPr>
          <p:cNvPr id="35" name="Connecteur en arc 174"/>
          <p:cNvCxnSpPr>
            <a:stCxn id="14" idx="3"/>
            <a:endCxn id="36" idx="1"/>
          </p:cNvCxnSpPr>
          <p:nvPr/>
        </p:nvCxnSpPr>
        <p:spPr>
          <a:xfrm>
            <a:off x="1312241" y="5409810"/>
            <a:ext cx="764265" cy="8901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36" name="Organigramme : Décision 177"/>
          <p:cNvSpPr/>
          <p:nvPr/>
        </p:nvSpPr>
        <p:spPr>
          <a:xfrm rot="126981">
            <a:off x="2076186" y="5289515"/>
            <a:ext cx="937321" cy="293005"/>
          </a:xfrm>
          <a:prstGeom prst="flowChartDecision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dirty="0" err="1">
                <a:solidFill>
                  <a:prstClr val="black"/>
                </a:solidFill>
              </a:rPr>
              <a:t>Contains</a:t>
            </a:r>
            <a:endParaRPr lang="fr-FR" sz="900" dirty="0">
              <a:solidFill>
                <a:prstClr val="black"/>
              </a:solidFill>
            </a:endParaRPr>
          </a:p>
        </p:txBody>
      </p:sp>
      <p:cxnSp>
        <p:nvCxnSpPr>
          <p:cNvPr id="37" name="Connecteur en arc 179"/>
          <p:cNvCxnSpPr>
            <a:stCxn id="36" idx="3"/>
            <a:endCxn id="32" idx="1"/>
          </p:cNvCxnSpPr>
          <p:nvPr/>
        </p:nvCxnSpPr>
        <p:spPr>
          <a:xfrm flipH="1">
            <a:off x="1859062" y="5453325"/>
            <a:ext cx="1154125" cy="1155145"/>
          </a:xfrm>
          <a:prstGeom prst="curvedConnector5">
            <a:avLst>
              <a:gd name="adj1" fmla="val -19807"/>
              <a:gd name="adj2" fmla="val 29525"/>
              <a:gd name="adj3" fmla="val 119807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38" name="Connecteur en arc 188"/>
          <p:cNvCxnSpPr>
            <a:stCxn id="36" idx="3"/>
            <a:endCxn id="29" idx="1"/>
          </p:cNvCxnSpPr>
          <p:nvPr/>
        </p:nvCxnSpPr>
        <p:spPr>
          <a:xfrm>
            <a:off x="3013187" y="5453325"/>
            <a:ext cx="946032" cy="194723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4211749" y="6031761"/>
            <a:ext cx="771193" cy="290057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EV </a:t>
            </a: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fast</a:t>
            </a: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 charger</a:t>
            </a:r>
          </a:p>
        </p:txBody>
      </p:sp>
      <p:sp>
        <p:nvSpPr>
          <p:cNvPr id="40" name="Organigramme : Décision 192"/>
          <p:cNvSpPr/>
          <p:nvPr/>
        </p:nvSpPr>
        <p:spPr>
          <a:xfrm rot="126981">
            <a:off x="3089408" y="6209868"/>
            <a:ext cx="911593" cy="293005"/>
          </a:xfrm>
          <a:prstGeom prst="flowChartDecision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dirty="0" err="1">
                <a:solidFill>
                  <a:prstClr val="black"/>
                </a:solidFill>
              </a:rPr>
              <a:t>Contains</a:t>
            </a:r>
            <a:endParaRPr lang="fr-FR" sz="900" dirty="0">
              <a:solidFill>
                <a:prstClr val="black"/>
              </a:solidFill>
            </a:endParaRPr>
          </a:p>
        </p:txBody>
      </p:sp>
      <p:cxnSp>
        <p:nvCxnSpPr>
          <p:cNvPr id="41" name="Connecteur en arc 207"/>
          <p:cNvCxnSpPr>
            <a:stCxn id="32" idx="3"/>
            <a:endCxn id="40" idx="1"/>
          </p:cNvCxnSpPr>
          <p:nvPr/>
        </p:nvCxnSpPr>
        <p:spPr>
          <a:xfrm flipV="1">
            <a:off x="2630255" y="6339539"/>
            <a:ext cx="459464" cy="268931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42" name="Connecteur en arc 216"/>
          <p:cNvCxnSpPr>
            <a:stCxn id="40" idx="3"/>
            <a:endCxn id="39" idx="1"/>
          </p:cNvCxnSpPr>
          <p:nvPr/>
        </p:nvCxnSpPr>
        <p:spPr>
          <a:xfrm flipV="1">
            <a:off x="4000690" y="6176790"/>
            <a:ext cx="211059" cy="196413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43" name="Ellipse 219"/>
          <p:cNvSpPr/>
          <p:nvPr/>
        </p:nvSpPr>
        <p:spPr>
          <a:xfrm>
            <a:off x="4251913" y="6354500"/>
            <a:ext cx="680726" cy="186464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hasPower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46" name="Ellipse 43"/>
          <p:cNvSpPr/>
          <p:nvPr/>
        </p:nvSpPr>
        <p:spPr>
          <a:xfrm>
            <a:off x="1576745" y="3110623"/>
            <a:ext cx="999522" cy="186464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hasCoverage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47" name="Hexagon 67"/>
          <p:cNvSpPr/>
          <p:nvPr/>
        </p:nvSpPr>
        <p:spPr>
          <a:xfrm>
            <a:off x="1840326" y="2857398"/>
            <a:ext cx="472360" cy="22869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900" dirty="0">
                <a:solidFill>
                  <a:prstClr val="black"/>
                </a:solidFill>
              </a:rPr>
              <a:t>70%</a:t>
            </a:r>
          </a:p>
        </p:txBody>
      </p:sp>
      <p:cxnSp>
        <p:nvCxnSpPr>
          <p:cNvPr id="48" name="Connecteur en arc 48"/>
          <p:cNvCxnSpPr>
            <a:stCxn id="56" idx="0"/>
            <a:endCxn id="50" idx="2"/>
          </p:cNvCxnSpPr>
          <p:nvPr/>
        </p:nvCxnSpPr>
        <p:spPr>
          <a:xfrm rot="16200000" flipV="1">
            <a:off x="5312649" y="3496983"/>
            <a:ext cx="324332" cy="1279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49" name="Rectangle 48"/>
          <p:cNvSpPr/>
          <p:nvPr/>
        </p:nvSpPr>
        <p:spPr>
          <a:xfrm>
            <a:off x="4670773" y="2619522"/>
            <a:ext cx="1146654" cy="2446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>
                <a:solidFill>
                  <a:srgbClr val="000000"/>
                </a:solidFill>
                <a:cs typeface="Calibri" panose="020F0502020204030204" pitchFamily="34" charset="0"/>
              </a:rPr>
              <a:t>Traffic Light TL1</a:t>
            </a:r>
          </a:p>
        </p:txBody>
      </p:sp>
      <p:sp>
        <p:nvSpPr>
          <p:cNvPr id="50" name="Organigramme : Décision 98"/>
          <p:cNvSpPr/>
          <p:nvPr/>
        </p:nvSpPr>
        <p:spPr>
          <a:xfrm rot="21455197">
            <a:off x="4772507" y="3094779"/>
            <a:ext cx="1393196" cy="240785"/>
          </a:xfrm>
          <a:prstGeom prst="flowChartDecision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actuatedBy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02127" y="3659789"/>
            <a:ext cx="1146654" cy="2446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Crossing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72" name="Organigramme : Décision 98"/>
          <p:cNvSpPr/>
          <p:nvPr/>
        </p:nvSpPr>
        <p:spPr>
          <a:xfrm rot="180647">
            <a:off x="3725861" y="3389262"/>
            <a:ext cx="1170469" cy="251491"/>
          </a:xfrm>
          <a:prstGeom prst="flowChartDecision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connectsTo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cxnSp>
        <p:nvCxnSpPr>
          <p:cNvPr id="78" name="Connecteur en arc 48"/>
          <p:cNvCxnSpPr>
            <a:stCxn id="50" idx="0"/>
            <a:endCxn id="49" idx="2"/>
          </p:cNvCxnSpPr>
          <p:nvPr/>
        </p:nvCxnSpPr>
        <p:spPr>
          <a:xfrm rot="16200000" flipV="1">
            <a:off x="5238717" y="2869567"/>
            <a:ext cx="230702" cy="219935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arrow"/>
          </a:ln>
          <a:effectLst/>
        </p:spPr>
      </p:cxnSp>
      <p:sp>
        <p:nvSpPr>
          <p:cNvPr id="82" name="Ellipse 43"/>
          <p:cNvSpPr/>
          <p:nvPr/>
        </p:nvSpPr>
        <p:spPr>
          <a:xfrm>
            <a:off x="3983697" y="2645907"/>
            <a:ext cx="680726" cy="186464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34245" rIns="0" bIns="34245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8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kern="0" dirty="0" err="1">
                <a:solidFill>
                  <a:srgbClr val="000000"/>
                </a:solidFill>
                <a:cs typeface="Calibri" panose="020F0502020204030204" pitchFamily="34" charset="0"/>
              </a:rPr>
              <a:t>hasState</a:t>
            </a:r>
            <a:endParaRPr lang="fr-FR" sz="900" kern="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83" name="Hexagon 67"/>
          <p:cNvSpPr/>
          <p:nvPr/>
        </p:nvSpPr>
        <p:spPr>
          <a:xfrm>
            <a:off x="4108635" y="2410423"/>
            <a:ext cx="472360" cy="22869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900" dirty="0">
                <a:solidFill>
                  <a:prstClr val="black"/>
                </a:solidFill>
              </a:rPr>
              <a:t>red</a:t>
            </a:r>
          </a:p>
        </p:txBody>
      </p:sp>
      <p:cxnSp>
        <p:nvCxnSpPr>
          <p:cNvPr id="92" name="Connecteur en arc 8"/>
          <p:cNvCxnSpPr>
            <a:endCxn id="56" idx="1"/>
          </p:cNvCxnSpPr>
          <p:nvPr/>
        </p:nvCxnSpPr>
        <p:spPr>
          <a:xfrm>
            <a:off x="4686702" y="3569489"/>
            <a:ext cx="215425" cy="212631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115" name="Rectangle 114"/>
          <p:cNvSpPr/>
          <p:nvPr/>
        </p:nvSpPr>
        <p:spPr>
          <a:xfrm>
            <a:off x="8026976" y="3075130"/>
            <a:ext cx="792096" cy="370356"/>
          </a:xfrm>
          <a:prstGeom prst="rect">
            <a:avLst/>
          </a:prstGeom>
          <a:solidFill>
            <a:schemeClr val="bg1">
              <a:lumMod val="95000"/>
              <a:alpha val="69804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1175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cs typeface="Calibri" panose="020F0502020204030204" pitchFamily="34" charset="0"/>
              </a:rPr>
              <a:t>Traffic management System Graph</a:t>
            </a:r>
          </a:p>
        </p:txBody>
      </p:sp>
      <p:cxnSp>
        <p:nvCxnSpPr>
          <p:cNvPr id="117" name="Curved Connector 116"/>
          <p:cNvCxnSpPr>
            <a:stCxn id="128" idx="3"/>
            <a:endCxn id="118" idx="1"/>
          </p:cNvCxnSpPr>
          <p:nvPr/>
        </p:nvCxnSpPr>
        <p:spPr bwMode="auto">
          <a:xfrm>
            <a:off x="8251244" y="5186143"/>
            <a:ext cx="567828" cy="3461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18" name="Rectangle 117"/>
          <p:cNvSpPr/>
          <p:nvPr/>
        </p:nvSpPr>
        <p:spPr>
          <a:xfrm>
            <a:off x="8819072" y="5347145"/>
            <a:ext cx="792096" cy="370356"/>
          </a:xfrm>
          <a:prstGeom prst="rect">
            <a:avLst/>
          </a:prstGeom>
          <a:solidFill>
            <a:schemeClr val="bg1">
              <a:lumMod val="85000"/>
              <a:alpha val="69804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1175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cs typeface="Calibri" panose="020F0502020204030204" pitchFamily="34" charset="0"/>
              </a:rPr>
              <a:t>Parking </a:t>
            </a:r>
            <a:br>
              <a:rPr lang="en-US" sz="800" kern="0" dirty="0">
                <a:cs typeface="Calibri" panose="020F0502020204030204" pitchFamily="34" charset="0"/>
              </a:rPr>
            </a:br>
            <a:r>
              <a:rPr lang="en-US" sz="800" kern="0" dirty="0">
                <a:cs typeface="Calibri" panose="020F0502020204030204" pitchFamily="34" charset="0"/>
              </a:rPr>
              <a:t>management System Graph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11183824" y="4071613"/>
            <a:ext cx="792096" cy="370356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1175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cs typeface="Calibri" panose="020F0502020204030204" pitchFamily="34" charset="0"/>
              </a:rPr>
              <a:t>Smart City </a:t>
            </a:r>
            <a:br>
              <a:rPr lang="en-US" sz="800" kern="0" dirty="0">
                <a:cs typeface="Calibri" panose="020F0502020204030204" pitchFamily="34" charset="0"/>
              </a:rPr>
            </a:br>
            <a:r>
              <a:rPr lang="en-US" sz="800" kern="0" dirty="0">
                <a:cs typeface="Calibri" panose="020F0502020204030204" pitchFamily="34" charset="0"/>
              </a:rPr>
              <a:t>System Graph</a:t>
            </a:r>
          </a:p>
        </p:txBody>
      </p:sp>
      <p:sp>
        <p:nvSpPr>
          <p:cNvPr id="120" name="Organigramme : Décision 192"/>
          <p:cNvSpPr/>
          <p:nvPr/>
        </p:nvSpPr>
        <p:spPr>
          <a:xfrm>
            <a:off x="9748366" y="4055728"/>
            <a:ext cx="980391" cy="369508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45656" rIns="0" bIns="4565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 err="1">
                <a:solidFill>
                  <a:srgbClr val="000000"/>
                </a:solidFill>
              </a:rPr>
              <a:t>isSub</a:t>
            </a:r>
            <a:br>
              <a:rPr lang="en-US" sz="700" dirty="0">
                <a:solidFill>
                  <a:srgbClr val="000000"/>
                </a:solidFill>
              </a:rPr>
            </a:br>
            <a:r>
              <a:rPr lang="en-US" sz="700" dirty="0" err="1">
                <a:solidFill>
                  <a:srgbClr val="000000"/>
                </a:solidFill>
              </a:rPr>
              <a:t>GraphOf</a:t>
            </a:r>
            <a:endParaRPr lang="en-US" sz="700" dirty="0">
              <a:solidFill>
                <a:srgbClr val="000000"/>
              </a:solidFill>
            </a:endParaRPr>
          </a:p>
        </p:txBody>
      </p:sp>
      <p:cxnSp>
        <p:nvCxnSpPr>
          <p:cNvPr id="121" name="Curved Connector 120"/>
          <p:cNvCxnSpPr>
            <a:stCxn id="118" idx="0"/>
            <a:endCxn id="120" idx="1"/>
          </p:cNvCxnSpPr>
          <p:nvPr/>
        </p:nvCxnSpPr>
        <p:spPr bwMode="auto">
          <a:xfrm rot="5400000" flipH="1" flipV="1">
            <a:off x="8928412" y="4527191"/>
            <a:ext cx="1106663" cy="53324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122" name="Curved Connector 121"/>
          <p:cNvCxnSpPr>
            <a:stCxn id="115" idx="3"/>
            <a:endCxn id="120" idx="1"/>
          </p:cNvCxnSpPr>
          <p:nvPr/>
        </p:nvCxnSpPr>
        <p:spPr bwMode="auto">
          <a:xfrm>
            <a:off x="8819072" y="3260308"/>
            <a:ext cx="929294" cy="98017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123" name="Curved Connector 122"/>
          <p:cNvCxnSpPr>
            <a:stCxn id="120" idx="3"/>
            <a:endCxn id="119" idx="1"/>
          </p:cNvCxnSpPr>
          <p:nvPr/>
        </p:nvCxnSpPr>
        <p:spPr bwMode="auto">
          <a:xfrm>
            <a:off x="10728757" y="4240482"/>
            <a:ext cx="455067" cy="1630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24" name="Rectangle 123"/>
          <p:cNvSpPr/>
          <p:nvPr/>
        </p:nvSpPr>
        <p:spPr>
          <a:xfrm>
            <a:off x="7234880" y="2444472"/>
            <a:ext cx="792096" cy="370356"/>
          </a:xfrm>
          <a:prstGeom prst="rect">
            <a:avLst/>
          </a:prstGeom>
          <a:solidFill>
            <a:schemeClr val="bg1">
              <a:lumMod val="95000"/>
              <a:alpha val="69804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1175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cs typeface="Calibri" panose="020F0502020204030204" pitchFamily="34" charset="0"/>
              </a:rPr>
              <a:t>Traffic-lights control System Graph</a:t>
            </a:r>
          </a:p>
        </p:txBody>
      </p:sp>
      <p:sp>
        <p:nvSpPr>
          <p:cNvPr id="125" name="Organigramme : Décision 192"/>
          <p:cNvSpPr/>
          <p:nvPr/>
        </p:nvSpPr>
        <p:spPr>
          <a:xfrm>
            <a:off x="6914901" y="3628426"/>
            <a:ext cx="1219202" cy="29079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45656" rIns="0" bIns="4565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err="1">
                <a:solidFill>
                  <a:srgbClr val="000000"/>
                </a:solidFill>
              </a:rPr>
              <a:t>isNodeOf</a:t>
            </a:r>
            <a:br>
              <a:rPr lang="en-US" sz="600" dirty="0">
                <a:solidFill>
                  <a:srgbClr val="000000"/>
                </a:solidFill>
              </a:rPr>
            </a:br>
            <a:r>
              <a:rPr lang="en-US" sz="600" dirty="0">
                <a:solidFill>
                  <a:srgbClr val="000000"/>
                </a:solidFill>
              </a:rPr>
              <a:t>Graph</a:t>
            </a:r>
          </a:p>
        </p:txBody>
      </p:sp>
      <p:cxnSp>
        <p:nvCxnSpPr>
          <p:cNvPr id="126" name="Curved Connector 125"/>
          <p:cNvCxnSpPr>
            <a:stCxn id="4" idx="3"/>
            <a:endCxn id="128" idx="1"/>
          </p:cNvCxnSpPr>
          <p:nvPr/>
        </p:nvCxnSpPr>
        <p:spPr bwMode="auto">
          <a:xfrm flipV="1">
            <a:off x="6223569" y="5186143"/>
            <a:ext cx="808473" cy="30162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28" name="Organigramme : Décision 192"/>
          <p:cNvSpPr/>
          <p:nvPr/>
        </p:nvSpPr>
        <p:spPr>
          <a:xfrm>
            <a:off x="7032042" y="5040744"/>
            <a:ext cx="1219202" cy="29079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45656" rIns="0" bIns="4565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err="1">
                <a:solidFill>
                  <a:srgbClr val="000000"/>
                </a:solidFill>
              </a:rPr>
              <a:t>isNodeOf</a:t>
            </a:r>
            <a:br>
              <a:rPr lang="en-US" sz="600" dirty="0">
                <a:solidFill>
                  <a:srgbClr val="000000"/>
                </a:solidFill>
              </a:rPr>
            </a:br>
            <a:r>
              <a:rPr lang="en-US" sz="600" dirty="0">
                <a:solidFill>
                  <a:srgbClr val="000000"/>
                </a:solidFill>
              </a:rPr>
              <a:t>Graph</a:t>
            </a:r>
          </a:p>
        </p:txBody>
      </p:sp>
      <p:cxnSp>
        <p:nvCxnSpPr>
          <p:cNvPr id="129" name="Curved Connector 128"/>
          <p:cNvCxnSpPr>
            <a:stCxn id="125" idx="3"/>
            <a:endCxn id="115" idx="2"/>
          </p:cNvCxnSpPr>
          <p:nvPr/>
        </p:nvCxnSpPr>
        <p:spPr bwMode="auto">
          <a:xfrm flipV="1">
            <a:off x="8134103" y="3445486"/>
            <a:ext cx="288921" cy="32833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57" name="Organigramme : Décision 192"/>
          <p:cNvSpPr/>
          <p:nvPr/>
        </p:nvSpPr>
        <p:spPr>
          <a:xfrm>
            <a:off x="6569235" y="2936537"/>
            <a:ext cx="1219202" cy="29079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lIns="0" tIns="45656" rIns="0" bIns="4565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 err="1">
                <a:solidFill>
                  <a:srgbClr val="000000"/>
                </a:solidFill>
              </a:rPr>
              <a:t>isNodeOf</a:t>
            </a:r>
            <a:br>
              <a:rPr lang="en-US" sz="600" dirty="0">
                <a:solidFill>
                  <a:srgbClr val="000000"/>
                </a:solidFill>
              </a:rPr>
            </a:br>
            <a:r>
              <a:rPr lang="en-US" sz="600" dirty="0">
                <a:solidFill>
                  <a:srgbClr val="000000"/>
                </a:solidFill>
              </a:rPr>
              <a:t>Graph</a:t>
            </a:r>
          </a:p>
        </p:txBody>
      </p:sp>
      <p:cxnSp>
        <p:nvCxnSpPr>
          <p:cNvPr id="200" name="Curved Connector 199"/>
          <p:cNvCxnSpPr>
            <a:stCxn id="5" idx="3"/>
            <a:endCxn id="125" idx="1"/>
          </p:cNvCxnSpPr>
          <p:nvPr/>
        </p:nvCxnSpPr>
        <p:spPr bwMode="auto">
          <a:xfrm>
            <a:off x="6223570" y="3286460"/>
            <a:ext cx="691331" cy="48736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212" name="Curved Connector 211"/>
          <p:cNvCxnSpPr>
            <a:stCxn id="124" idx="3"/>
            <a:endCxn id="120" idx="1"/>
          </p:cNvCxnSpPr>
          <p:nvPr/>
        </p:nvCxnSpPr>
        <p:spPr bwMode="auto">
          <a:xfrm>
            <a:off x="8026976" y="2629650"/>
            <a:ext cx="1721390" cy="1610832"/>
          </a:xfrm>
          <a:prstGeom prst="curvedConnector3">
            <a:avLst>
              <a:gd name="adj1" fmla="val 80354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220" name="Curved Connector 219"/>
          <p:cNvCxnSpPr>
            <a:stCxn id="157" idx="3"/>
            <a:endCxn id="124" idx="2"/>
          </p:cNvCxnSpPr>
          <p:nvPr/>
        </p:nvCxnSpPr>
        <p:spPr bwMode="auto">
          <a:xfrm flipH="1" flipV="1">
            <a:off x="7630928" y="2814828"/>
            <a:ext cx="157509" cy="267108"/>
          </a:xfrm>
          <a:prstGeom prst="curvedConnector4">
            <a:avLst>
              <a:gd name="adj1" fmla="val -145135"/>
              <a:gd name="adj2" fmla="val 77217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223" name="Curved Connector 222"/>
          <p:cNvCxnSpPr>
            <a:stCxn id="49" idx="3"/>
            <a:endCxn id="157" idx="1"/>
          </p:cNvCxnSpPr>
          <p:nvPr/>
        </p:nvCxnSpPr>
        <p:spPr bwMode="auto">
          <a:xfrm>
            <a:off x="5817427" y="2741853"/>
            <a:ext cx="751808" cy="34008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230" name="Rectangle 229"/>
          <p:cNvSpPr/>
          <p:nvPr/>
        </p:nvSpPr>
        <p:spPr>
          <a:xfrm>
            <a:off x="161352" y="3565485"/>
            <a:ext cx="1133432" cy="577079"/>
          </a:xfrm>
          <a:prstGeom prst="rect">
            <a:avLst/>
          </a:prstGeom>
          <a:solidFill>
            <a:schemeClr val="bg1"/>
          </a:solidFill>
        </p:spPr>
        <p:txBody>
          <a:bodyPr wrap="square" lIns="68579" tIns="34289" rIns="68579" bIns="3428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100" dirty="0">
                <a:solidFill>
                  <a:srgbClr val="FF0000"/>
                </a:solidFill>
              </a:rPr>
              <a:t>Traffic</a:t>
            </a:r>
            <a:br>
              <a:rPr lang="en-CA" sz="1100" dirty="0">
                <a:solidFill>
                  <a:srgbClr val="FF0000"/>
                </a:solidFill>
              </a:rPr>
            </a:br>
            <a:r>
              <a:rPr lang="en-CA" sz="1100" dirty="0">
                <a:solidFill>
                  <a:srgbClr val="FF0000"/>
                </a:solidFill>
              </a:rPr>
              <a:t>Management</a:t>
            </a:r>
            <a:br>
              <a:rPr lang="en-CA" sz="1100" dirty="0">
                <a:solidFill>
                  <a:srgbClr val="FF0000"/>
                </a:solidFill>
              </a:rPr>
            </a:br>
            <a:r>
              <a:rPr lang="en-CA" sz="1100" dirty="0">
                <a:solidFill>
                  <a:srgbClr val="FF0000"/>
                </a:solidFill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317776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2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43" grpId="0" animBg="1"/>
      <p:bldP spid="46" grpId="0" animBg="1"/>
      <p:bldP spid="47" grpId="0" animBg="1"/>
      <p:bldP spid="82" grpId="0" animBg="1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CPS graph </a:t>
            </a:r>
            <a:r>
              <a:rPr lang="fr-FR" dirty="0" err="1"/>
              <a:t>captured</a:t>
            </a:r>
            <a:r>
              <a:rPr lang="fr-FR" dirty="0"/>
              <a:t> as NGSI-LD </a:t>
            </a:r>
            <a:r>
              <a:rPr lang="fr-FR" dirty="0" err="1"/>
              <a:t>property</a:t>
            </a:r>
            <a:r>
              <a:rPr lang="fr-FR" dirty="0"/>
              <a:t> graphs, </a:t>
            </a:r>
            <a:br>
              <a:rPr lang="fr-FR" dirty="0"/>
            </a:br>
            <a:r>
              <a:rPr lang="fr-FR" sz="3200" dirty="0" err="1"/>
              <a:t>with</a:t>
            </a:r>
            <a:r>
              <a:rPr lang="fr-FR" sz="3200" dirty="0"/>
              <a:t> RDF/RDFS/OWL </a:t>
            </a:r>
            <a:r>
              <a:rPr lang="fr-FR" sz="3200" dirty="0" err="1"/>
              <a:t>semantics</a:t>
            </a:r>
            <a:r>
              <a:rPr lang="fr-FR" sz="3200" dirty="0"/>
              <a:t> as an overlay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621183" y="3116038"/>
            <a:ext cx="556824" cy="263794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  <a:t>SOSA:Sensor</a:t>
            </a:r>
            <a:endParaRPr kumimoji="0" 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45 Light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982546" y="2881930"/>
            <a:ext cx="556824" cy="324153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  <a:t>NGSI-LD:</a:t>
            </a:r>
            <a:br>
              <a:rPr kumimoji="0" lang="fr-F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</a:b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  <a:t>graph</a:t>
            </a:r>
          </a:p>
        </p:txBody>
      </p:sp>
      <p:cxnSp>
        <p:nvCxnSpPr>
          <p:cNvPr id="11" name="Curved Connector 10"/>
          <p:cNvCxnSpPr>
            <a:stCxn id="177" idx="0"/>
            <a:endCxn id="10" idx="2"/>
          </p:cNvCxnSpPr>
          <p:nvPr/>
        </p:nvCxnSpPr>
        <p:spPr bwMode="auto">
          <a:xfrm rot="5400000" flipH="1" flipV="1">
            <a:off x="7688414" y="3148598"/>
            <a:ext cx="515059" cy="63003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stealth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4003944" y="3006133"/>
            <a:ext cx="1096375" cy="241802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  <a:t>SOSA:</a:t>
            </a:r>
            <a:r>
              <a:rPr lang="fr-FR" sz="700" dirty="0" err="1">
                <a:latin typeface="Helvetica 45 Light" pitchFamily="34" charset="0"/>
              </a:rPr>
              <a:t>Actuator</a:t>
            </a:r>
            <a:endParaRPr kumimoji="0" 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45 Light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48618" y="1792993"/>
            <a:ext cx="915895" cy="324153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700" dirty="0" err="1">
                <a:latin typeface="Helvetica 45 Light" pitchFamily="34" charset="0"/>
              </a:rPr>
              <a:t>DUL</a:t>
            </a:r>
            <a:r>
              <a:rPr kumimoji="0" lang="fr-FR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  <a:t>:PhysicalObject</a:t>
            </a:r>
            <a:endParaRPr kumimoji="0" 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45 Light" pitchFamily="34" charset="0"/>
            </a:endParaRPr>
          </a:p>
        </p:txBody>
      </p:sp>
      <p:cxnSp>
        <p:nvCxnSpPr>
          <p:cNvPr id="15" name="Curved Connector 14"/>
          <p:cNvCxnSpPr>
            <a:stCxn id="13" idx="0"/>
            <a:endCxn id="14" idx="2"/>
          </p:cNvCxnSpPr>
          <p:nvPr/>
        </p:nvCxnSpPr>
        <p:spPr bwMode="auto">
          <a:xfrm rot="16200000" flipV="1">
            <a:off x="4084856" y="2538857"/>
            <a:ext cx="888987" cy="4556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stealth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9126599" y="1792993"/>
            <a:ext cx="683377" cy="324153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700" dirty="0">
                <a:latin typeface="Helvetica 45 Light" pitchFamily="34" charset="0"/>
              </a:rPr>
              <a:t>DUL</a:t>
            </a: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  <a:t>:</a:t>
            </a:r>
            <a:br>
              <a:rPr kumimoji="0" lang="fr-F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</a:br>
            <a:r>
              <a:rPr lang="fr-FR" sz="700" dirty="0" err="1">
                <a:latin typeface="Helvetica 45 Light" pitchFamily="34" charset="0"/>
              </a:rPr>
              <a:t>I</a:t>
            </a:r>
            <a:r>
              <a:rPr kumimoji="0" lang="fr-FR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Helvetica 45 Light" pitchFamily="34" charset="0"/>
              </a:rPr>
              <a:t>nformationEntity</a:t>
            </a:r>
            <a:endParaRPr kumimoji="0" lang="fr-F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45 Light" pitchFamily="34" charset="0"/>
            </a:endParaRPr>
          </a:p>
        </p:txBody>
      </p:sp>
      <p:cxnSp>
        <p:nvCxnSpPr>
          <p:cNvPr id="18" name="Curved Connector 17"/>
          <p:cNvCxnSpPr>
            <a:stCxn id="10" idx="0"/>
            <a:endCxn id="17" idx="2"/>
          </p:cNvCxnSpPr>
          <p:nvPr/>
        </p:nvCxnSpPr>
        <p:spPr bwMode="auto">
          <a:xfrm rot="5400000" flipH="1" flipV="1">
            <a:off x="8482231" y="1895873"/>
            <a:ext cx="764784" cy="120733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stealth"/>
          </a:ln>
          <a:effectLst/>
        </p:spPr>
      </p:cxnSp>
      <p:cxnSp>
        <p:nvCxnSpPr>
          <p:cNvPr id="21" name="Curved Connector 20"/>
          <p:cNvCxnSpPr>
            <a:stCxn id="9" idx="0"/>
            <a:endCxn id="14" idx="2"/>
          </p:cNvCxnSpPr>
          <p:nvPr/>
        </p:nvCxnSpPr>
        <p:spPr bwMode="auto">
          <a:xfrm rot="5400000" flipH="1" flipV="1">
            <a:off x="3203634" y="1813107"/>
            <a:ext cx="998892" cy="160697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ot"/>
            <a:round/>
            <a:headEnd type="none" w="med" len="med"/>
            <a:tailEnd type="stealth"/>
          </a:ln>
          <a:effectLst/>
        </p:spPr>
      </p:cxnSp>
      <p:cxnSp>
        <p:nvCxnSpPr>
          <p:cNvPr id="93" name="Curved Connector 92"/>
          <p:cNvCxnSpPr>
            <a:stCxn id="65" idx="0"/>
            <a:endCxn id="10" idx="2"/>
          </p:cNvCxnSpPr>
          <p:nvPr/>
        </p:nvCxnSpPr>
        <p:spPr bwMode="auto">
          <a:xfrm rot="16200000" flipV="1">
            <a:off x="7799560" y="3667481"/>
            <a:ext cx="1201184" cy="2783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96" name="Curved Connector 95"/>
          <p:cNvCxnSpPr>
            <a:stCxn id="67" idx="0"/>
            <a:endCxn id="10" idx="2"/>
          </p:cNvCxnSpPr>
          <p:nvPr/>
        </p:nvCxnSpPr>
        <p:spPr bwMode="auto">
          <a:xfrm rot="16200000" flipV="1">
            <a:off x="7374330" y="4092712"/>
            <a:ext cx="2746647" cy="973389"/>
          </a:xfrm>
          <a:prstGeom prst="curvedConnector3">
            <a:avLst>
              <a:gd name="adj1" fmla="val 75154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stealth"/>
          </a:ln>
          <a:effectLst/>
        </p:spPr>
      </p:cxnSp>
      <p:grpSp>
        <p:nvGrpSpPr>
          <p:cNvPr id="188" name="Group 187"/>
          <p:cNvGrpSpPr/>
          <p:nvPr/>
        </p:nvGrpSpPr>
        <p:grpSpPr>
          <a:xfrm>
            <a:off x="3418" y="3686822"/>
            <a:ext cx="11972502" cy="3123654"/>
            <a:chOff x="3418" y="2395969"/>
            <a:chExt cx="11972502" cy="4414507"/>
          </a:xfrm>
        </p:grpSpPr>
        <p:sp>
          <p:nvSpPr>
            <p:cNvPr id="123" name="Rounded Rectangle 122"/>
            <p:cNvSpPr/>
            <p:nvPr/>
          </p:nvSpPr>
          <p:spPr bwMode="auto">
            <a:xfrm>
              <a:off x="3418" y="4165054"/>
              <a:ext cx="6220151" cy="264542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0" tIns="45715" rIns="91430" bIns="45715" numCol="1" rtlCol="0" anchor="t" anchorCtr="0" compatLnSpc="1">
              <a:prstTxWarp prst="textNoShape">
                <a:avLst/>
              </a:prstTxWarp>
            </a:bodyPr>
            <a:lstStyle/>
            <a:p>
              <a:pPr algn="r" defTabSz="91428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24" name="Rounded Rectangle 123"/>
            <p:cNvSpPr/>
            <p:nvPr/>
          </p:nvSpPr>
          <p:spPr bwMode="auto">
            <a:xfrm>
              <a:off x="3418" y="2395969"/>
              <a:ext cx="6220152" cy="178098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0" tIns="45715" rIns="91430" bIns="45715" numCol="1" rtlCol="0" anchor="t" anchorCtr="0" compatLnSpc="1">
              <a:prstTxWarp prst="textNoShape">
                <a:avLst/>
              </a:prstTxWarp>
            </a:bodyPr>
            <a:lstStyle/>
            <a:p>
              <a:pPr algn="r" defTabSz="91428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25" name="Rectangle 1"/>
            <p:cNvSpPr>
              <a:spLocks noChangeArrowheads="1"/>
            </p:cNvSpPr>
            <p:nvPr/>
          </p:nvSpPr>
          <p:spPr bwMode="auto">
            <a:xfrm>
              <a:off x="2143126" y="3494755"/>
              <a:ext cx="138562" cy="619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79" tIns="34289" rIns="68579" bIns="3428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685783" fontAlgn="base">
                <a:spcBef>
                  <a:spcPct val="0"/>
                </a:spcBef>
                <a:spcAft>
                  <a:spcPct val="0"/>
                </a:spcAft>
              </a:pPr>
              <a:br>
                <a:rPr lang="fr-FR" altLang="fr-FR" sz="12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</a:br>
              <a:endParaRPr lang="fr-FR" altLang="fr-FR" sz="120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6" name="Connecteur en arc 6"/>
            <p:cNvCxnSpPr>
              <a:stCxn id="130" idx="3"/>
              <a:endCxn id="137" idx="1"/>
            </p:cNvCxnSpPr>
            <p:nvPr/>
          </p:nvCxnSpPr>
          <p:spPr>
            <a:xfrm>
              <a:off x="1092323" y="3262776"/>
              <a:ext cx="467012" cy="176015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cxnSp>
          <p:nvCxnSpPr>
            <p:cNvPr id="127" name="Connecteur en arc 8"/>
            <p:cNvCxnSpPr>
              <a:stCxn id="132" idx="3"/>
              <a:endCxn id="164" idx="1"/>
            </p:cNvCxnSpPr>
            <p:nvPr/>
          </p:nvCxnSpPr>
          <p:spPr>
            <a:xfrm>
              <a:off x="3521374" y="3462051"/>
              <a:ext cx="205295" cy="22218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128" name="Connecteur en arc 12"/>
            <p:cNvCxnSpPr>
              <a:stCxn id="131" idx="0"/>
              <a:endCxn id="135" idx="1"/>
            </p:cNvCxnSpPr>
            <p:nvPr/>
          </p:nvCxnSpPr>
          <p:spPr>
            <a:xfrm rot="5400000" flipH="1" flipV="1">
              <a:off x="1188052" y="4789530"/>
              <a:ext cx="412823" cy="582711"/>
            </a:xfrm>
            <a:prstGeom prst="curvedConnector2">
              <a:avLst/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cxnSp>
          <p:nvCxnSpPr>
            <p:cNvPr id="129" name="Connecteur en arc 17"/>
            <p:cNvCxnSpPr>
              <a:stCxn id="135" idx="3"/>
              <a:endCxn id="132" idx="2"/>
            </p:cNvCxnSpPr>
            <p:nvPr/>
          </p:nvCxnSpPr>
          <p:spPr>
            <a:xfrm flipV="1">
              <a:off x="2895375" y="3590102"/>
              <a:ext cx="409550" cy="1234623"/>
            </a:xfrm>
            <a:prstGeom prst="curvedConnector2">
              <a:avLst/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130" name="Rectangle 129"/>
            <p:cNvSpPr/>
            <p:nvPr/>
          </p:nvSpPr>
          <p:spPr>
            <a:xfrm>
              <a:off x="324215" y="3112996"/>
              <a:ext cx="768108" cy="29956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Surveillance</a:t>
              </a:r>
            </a:p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Camera A1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893975" y="5287296"/>
              <a:ext cx="418266" cy="24502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Parking A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088475" y="3334000"/>
              <a:ext cx="432899" cy="25610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Street A </a:t>
              </a:r>
            </a:p>
          </p:txBody>
        </p:sp>
        <p:sp>
          <p:nvSpPr>
            <p:cNvPr id="133" name="Ellipse 33"/>
            <p:cNvSpPr/>
            <p:nvPr/>
          </p:nvSpPr>
          <p:spPr>
            <a:xfrm>
              <a:off x="779427" y="5553157"/>
              <a:ext cx="680726" cy="18646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hasState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4" name="Ellipse 37"/>
            <p:cNvSpPr/>
            <p:nvPr/>
          </p:nvSpPr>
          <p:spPr>
            <a:xfrm>
              <a:off x="1895541" y="4483240"/>
              <a:ext cx="755274" cy="207270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hasState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5" name="Organigramme : Décision 41"/>
            <p:cNvSpPr/>
            <p:nvPr/>
          </p:nvSpPr>
          <p:spPr>
            <a:xfrm rot="21458689">
              <a:off x="1685308" y="4703096"/>
              <a:ext cx="1210578" cy="293005"/>
            </a:xfrm>
            <a:prstGeom prst="flowChartDecision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dirty="0" err="1">
                  <a:solidFill>
                    <a:prstClr val="black"/>
                  </a:solidFill>
                </a:rPr>
                <a:t>connectsTo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136" name="Ellipse 43"/>
            <p:cNvSpPr/>
            <p:nvPr/>
          </p:nvSpPr>
          <p:spPr>
            <a:xfrm>
              <a:off x="2979595" y="3134102"/>
              <a:ext cx="680726" cy="18646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hasState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37" name="Organigramme : Décision 49"/>
            <p:cNvSpPr/>
            <p:nvPr/>
          </p:nvSpPr>
          <p:spPr>
            <a:xfrm rot="21455197">
              <a:off x="1558852" y="3289060"/>
              <a:ext cx="1088789" cy="253613"/>
            </a:xfrm>
            <a:prstGeom prst="flowChartDecision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monitors</a:t>
              </a:r>
            </a:p>
          </p:txBody>
        </p:sp>
        <p:cxnSp>
          <p:nvCxnSpPr>
            <p:cNvPr id="138" name="Connecteur en arc 52"/>
            <p:cNvCxnSpPr>
              <a:stCxn id="137" idx="3"/>
              <a:endCxn id="132" idx="1"/>
            </p:cNvCxnSpPr>
            <p:nvPr/>
          </p:nvCxnSpPr>
          <p:spPr>
            <a:xfrm>
              <a:off x="2647158" y="3392943"/>
              <a:ext cx="441317" cy="69108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139" name="Rectangle 138"/>
            <p:cNvSpPr/>
            <p:nvPr/>
          </p:nvSpPr>
          <p:spPr>
            <a:xfrm>
              <a:off x="161352" y="6171897"/>
              <a:ext cx="1367025" cy="55457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8579" tIns="34289" rIns="68579" bIns="34289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050" dirty="0">
                  <a:solidFill>
                    <a:srgbClr val="FF0000"/>
                  </a:solidFill>
                </a:rPr>
                <a:t>Parking  Management</a:t>
              </a:r>
              <a:br>
                <a:rPr lang="en-CA" sz="1050" dirty="0">
                  <a:solidFill>
                    <a:srgbClr val="FF0000"/>
                  </a:solidFill>
                </a:rPr>
              </a:br>
              <a:r>
                <a:rPr lang="en-CA" sz="1050" dirty="0">
                  <a:solidFill>
                    <a:srgbClr val="FF0000"/>
                  </a:solidFill>
                </a:rPr>
                <a:t> System</a:t>
              </a:r>
            </a:p>
          </p:txBody>
        </p:sp>
        <p:sp>
          <p:nvSpPr>
            <p:cNvPr id="140" name="Hexagon 66"/>
            <p:cNvSpPr/>
            <p:nvPr/>
          </p:nvSpPr>
          <p:spPr>
            <a:xfrm>
              <a:off x="1874566" y="4240482"/>
              <a:ext cx="832061" cy="255598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2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open/</a:t>
              </a:r>
            </a:p>
            <a:p>
              <a:pPr algn="ctr" defTabSz="533827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closed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41" name="Hexagon 67"/>
            <p:cNvSpPr/>
            <p:nvPr/>
          </p:nvSpPr>
          <p:spPr>
            <a:xfrm>
              <a:off x="2758998" y="2830498"/>
              <a:ext cx="981065" cy="255598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800" dirty="0">
                  <a:solidFill>
                    <a:prstClr val="black"/>
                  </a:solidFill>
                </a:rPr>
                <a:t>y% congested</a:t>
              </a:r>
            </a:p>
          </p:txBody>
        </p:sp>
        <p:sp>
          <p:nvSpPr>
            <p:cNvPr id="142" name="Hexagon 66"/>
            <p:cNvSpPr/>
            <p:nvPr/>
          </p:nvSpPr>
          <p:spPr>
            <a:xfrm>
              <a:off x="611272" y="5758773"/>
              <a:ext cx="1019784" cy="243879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27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n/N </a:t>
              </a: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available</a:t>
              </a: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 </a:t>
              </a: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spaces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959219" y="5436018"/>
              <a:ext cx="771193" cy="42406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handicapped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parking </a:t>
              </a: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space</a:t>
              </a: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 AH1</a:t>
              </a:r>
            </a:p>
          </p:txBody>
        </p:sp>
        <p:sp>
          <p:nvSpPr>
            <p:cNvPr id="144" name="Ellipse 169"/>
            <p:cNvSpPr/>
            <p:nvPr/>
          </p:nvSpPr>
          <p:spPr>
            <a:xfrm>
              <a:off x="3995698" y="5217752"/>
              <a:ext cx="680726" cy="18646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hasState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45" name="Hexagon 61"/>
            <p:cNvSpPr/>
            <p:nvPr/>
          </p:nvSpPr>
          <p:spPr>
            <a:xfrm>
              <a:off x="3898351" y="4956270"/>
              <a:ext cx="832061" cy="255598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800" dirty="0">
                  <a:solidFill>
                    <a:prstClr val="black"/>
                  </a:solidFill>
                </a:rPr>
                <a:t>Empty/</a:t>
              </a:r>
            </a:p>
            <a:p>
              <a:pPr algn="ctr"/>
              <a:r>
                <a:rPr lang="en-CA" sz="800" dirty="0">
                  <a:solidFill>
                    <a:prstClr val="black"/>
                  </a:solidFill>
                </a:rPr>
                <a:t>Occupied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859062" y="6463441"/>
              <a:ext cx="771193" cy="29005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EV </a:t>
              </a: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charging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space</a:t>
              </a: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 AE1</a:t>
              </a:r>
            </a:p>
          </p:txBody>
        </p:sp>
        <p:sp>
          <p:nvSpPr>
            <p:cNvPr id="147" name="Ellipse 172"/>
            <p:cNvSpPr/>
            <p:nvPr/>
          </p:nvSpPr>
          <p:spPr>
            <a:xfrm>
              <a:off x="1895541" y="6245176"/>
              <a:ext cx="680726" cy="18646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hasState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48" name="Hexagon 61"/>
            <p:cNvSpPr/>
            <p:nvPr/>
          </p:nvSpPr>
          <p:spPr>
            <a:xfrm>
              <a:off x="1798193" y="5983693"/>
              <a:ext cx="832061" cy="255598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800" dirty="0">
                  <a:solidFill>
                    <a:prstClr val="black"/>
                  </a:solidFill>
                </a:rPr>
                <a:t>Empty/</a:t>
              </a:r>
            </a:p>
            <a:p>
              <a:pPr algn="ctr"/>
              <a:r>
                <a:rPr lang="en-CA" sz="800" dirty="0">
                  <a:solidFill>
                    <a:prstClr val="black"/>
                  </a:solidFill>
                </a:rPr>
                <a:t>Occupied</a:t>
              </a:r>
            </a:p>
          </p:txBody>
        </p:sp>
        <p:cxnSp>
          <p:nvCxnSpPr>
            <p:cNvPr id="149" name="Connecteur en arc 174"/>
            <p:cNvCxnSpPr>
              <a:stCxn id="131" idx="3"/>
              <a:endCxn id="150" idx="1"/>
            </p:cNvCxnSpPr>
            <p:nvPr/>
          </p:nvCxnSpPr>
          <p:spPr>
            <a:xfrm>
              <a:off x="1312241" y="5409810"/>
              <a:ext cx="764265" cy="8901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150" name="Organigramme : Décision 177"/>
            <p:cNvSpPr/>
            <p:nvPr/>
          </p:nvSpPr>
          <p:spPr>
            <a:xfrm rot="126981">
              <a:off x="2076186" y="5289515"/>
              <a:ext cx="937321" cy="293005"/>
            </a:xfrm>
            <a:prstGeom prst="flowChartDecision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dirty="0" err="1">
                  <a:solidFill>
                    <a:prstClr val="black"/>
                  </a:solidFill>
                </a:rPr>
                <a:t>Contains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cxnSp>
          <p:nvCxnSpPr>
            <p:cNvPr id="151" name="Connecteur en arc 179"/>
            <p:cNvCxnSpPr>
              <a:stCxn id="150" idx="3"/>
              <a:endCxn id="146" idx="1"/>
            </p:cNvCxnSpPr>
            <p:nvPr/>
          </p:nvCxnSpPr>
          <p:spPr>
            <a:xfrm flipH="1">
              <a:off x="1859062" y="5453325"/>
              <a:ext cx="1154125" cy="1155145"/>
            </a:xfrm>
            <a:prstGeom prst="curvedConnector5">
              <a:avLst>
                <a:gd name="adj1" fmla="val -19807"/>
                <a:gd name="adj2" fmla="val 29525"/>
                <a:gd name="adj3" fmla="val 119807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cxnSp>
          <p:nvCxnSpPr>
            <p:cNvPr id="152" name="Connecteur en arc 188"/>
            <p:cNvCxnSpPr>
              <a:stCxn id="150" idx="3"/>
              <a:endCxn id="143" idx="1"/>
            </p:cNvCxnSpPr>
            <p:nvPr/>
          </p:nvCxnSpPr>
          <p:spPr>
            <a:xfrm>
              <a:off x="3013187" y="5453325"/>
              <a:ext cx="946032" cy="194723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153" name="Rectangle 152"/>
            <p:cNvSpPr/>
            <p:nvPr/>
          </p:nvSpPr>
          <p:spPr>
            <a:xfrm>
              <a:off x="4211749" y="6031761"/>
              <a:ext cx="771193" cy="29005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EV </a:t>
              </a: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fast</a:t>
              </a: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 charger</a:t>
              </a:r>
            </a:p>
          </p:txBody>
        </p:sp>
        <p:sp>
          <p:nvSpPr>
            <p:cNvPr id="154" name="Organigramme : Décision 192"/>
            <p:cNvSpPr/>
            <p:nvPr/>
          </p:nvSpPr>
          <p:spPr>
            <a:xfrm rot="126981">
              <a:off x="3089408" y="6209868"/>
              <a:ext cx="911593" cy="293005"/>
            </a:xfrm>
            <a:prstGeom prst="flowChartDecision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dirty="0" err="1">
                  <a:solidFill>
                    <a:prstClr val="black"/>
                  </a:solidFill>
                </a:rPr>
                <a:t>Contains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cxnSp>
          <p:nvCxnSpPr>
            <p:cNvPr id="155" name="Connecteur en arc 207"/>
            <p:cNvCxnSpPr>
              <a:stCxn id="146" idx="3"/>
              <a:endCxn id="154" idx="1"/>
            </p:cNvCxnSpPr>
            <p:nvPr/>
          </p:nvCxnSpPr>
          <p:spPr>
            <a:xfrm flipV="1">
              <a:off x="2630255" y="6339539"/>
              <a:ext cx="459464" cy="268931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cxnSp>
          <p:nvCxnSpPr>
            <p:cNvPr id="156" name="Connecteur en arc 216"/>
            <p:cNvCxnSpPr>
              <a:stCxn id="154" idx="3"/>
              <a:endCxn id="153" idx="1"/>
            </p:cNvCxnSpPr>
            <p:nvPr/>
          </p:nvCxnSpPr>
          <p:spPr>
            <a:xfrm flipV="1">
              <a:off x="4000690" y="6176790"/>
              <a:ext cx="211059" cy="196413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157" name="Ellipse 219"/>
            <p:cNvSpPr/>
            <p:nvPr/>
          </p:nvSpPr>
          <p:spPr>
            <a:xfrm>
              <a:off x="4251913" y="6354500"/>
              <a:ext cx="680726" cy="18646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hasPower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58" name="Ellipse 43"/>
            <p:cNvSpPr/>
            <p:nvPr/>
          </p:nvSpPr>
          <p:spPr>
            <a:xfrm>
              <a:off x="1576745" y="3110623"/>
              <a:ext cx="999522" cy="18646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hasCoverage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59" name="Hexagon 67"/>
            <p:cNvSpPr/>
            <p:nvPr/>
          </p:nvSpPr>
          <p:spPr>
            <a:xfrm>
              <a:off x="1840326" y="2857398"/>
              <a:ext cx="472360" cy="228698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800" dirty="0">
                  <a:solidFill>
                    <a:prstClr val="black"/>
                  </a:solidFill>
                </a:rPr>
                <a:t>70%</a:t>
              </a:r>
            </a:p>
          </p:txBody>
        </p:sp>
        <p:cxnSp>
          <p:nvCxnSpPr>
            <p:cNvPr id="160" name="Connecteur en arc 48"/>
            <p:cNvCxnSpPr>
              <a:stCxn id="163" idx="0"/>
              <a:endCxn id="162" idx="2"/>
            </p:cNvCxnSpPr>
            <p:nvPr/>
          </p:nvCxnSpPr>
          <p:spPr>
            <a:xfrm rot="16200000" flipV="1">
              <a:off x="5312649" y="3496983"/>
              <a:ext cx="324332" cy="1279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161" name="Rectangle 160"/>
            <p:cNvSpPr/>
            <p:nvPr/>
          </p:nvSpPr>
          <p:spPr>
            <a:xfrm>
              <a:off x="4670773" y="2619522"/>
              <a:ext cx="1146654" cy="2446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>
                  <a:solidFill>
                    <a:srgbClr val="000000"/>
                  </a:solidFill>
                  <a:cs typeface="Calibri" panose="020F0502020204030204" pitchFamily="34" charset="0"/>
                </a:rPr>
                <a:t>Traffic Light TL1</a:t>
              </a:r>
            </a:p>
          </p:txBody>
        </p:sp>
        <p:sp>
          <p:nvSpPr>
            <p:cNvPr id="162" name="Organigramme : Décision 98"/>
            <p:cNvSpPr/>
            <p:nvPr/>
          </p:nvSpPr>
          <p:spPr>
            <a:xfrm rot="21455197">
              <a:off x="4772507" y="3094779"/>
              <a:ext cx="1393196" cy="240785"/>
            </a:xfrm>
            <a:prstGeom prst="flowChartDecision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actuatedBy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902127" y="3659789"/>
              <a:ext cx="1146654" cy="2446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Crossing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64" name="Organigramme : Décision 98"/>
            <p:cNvSpPr/>
            <p:nvPr/>
          </p:nvSpPr>
          <p:spPr>
            <a:xfrm rot="180647">
              <a:off x="3725861" y="3389262"/>
              <a:ext cx="1170469" cy="251491"/>
            </a:xfrm>
            <a:prstGeom prst="flowChartDecision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connectsTo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cxnSp>
          <p:nvCxnSpPr>
            <p:cNvPr id="165" name="Connecteur en arc 48"/>
            <p:cNvCxnSpPr>
              <a:stCxn id="162" idx="0"/>
              <a:endCxn id="161" idx="2"/>
            </p:cNvCxnSpPr>
            <p:nvPr/>
          </p:nvCxnSpPr>
          <p:spPr>
            <a:xfrm rot="16200000" flipV="1">
              <a:off x="5238717" y="2869567"/>
              <a:ext cx="230702" cy="219935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tailEnd type="arrow"/>
            </a:ln>
            <a:effectLst/>
          </p:spPr>
        </p:cxnSp>
        <p:sp>
          <p:nvSpPr>
            <p:cNvPr id="166" name="Ellipse 43"/>
            <p:cNvSpPr/>
            <p:nvPr/>
          </p:nvSpPr>
          <p:spPr>
            <a:xfrm>
              <a:off x="3983697" y="2645907"/>
              <a:ext cx="680726" cy="18646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lIns="0" tIns="34245" rIns="0" bIns="34245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87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800" kern="0" dirty="0" err="1">
                  <a:solidFill>
                    <a:srgbClr val="000000"/>
                  </a:solidFill>
                  <a:cs typeface="Calibri" panose="020F0502020204030204" pitchFamily="34" charset="0"/>
                </a:rPr>
                <a:t>hasState</a:t>
              </a:r>
              <a:endParaRPr lang="fr-FR" sz="800" kern="0" dirty="0">
                <a:solidFill>
                  <a:srgbClr val="000000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67" name="Hexagon 67"/>
            <p:cNvSpPr/>
            <p:nvPr/>
          </p:nvSpPr>
          <p:spPr>
            <a:xfrm>
              <a:off x="4108635" y="2410423"/>
              <a:ext cx="472360" cy="228698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800" dirty="0">
                  <a:solidFill>
                    <a:prstClr val="black"/>
                  </a:solidFill>
                </a:rPr>
                <a:t>red</a:t>
              </a:r>
            </a:p>
          </p:txBody>
        </p:sp>
        <p:cxnSp>
          <p:nvCxnSpPr>
            <p:cNvPr id="168" name="Connecteur en arc 8"/>
            <p:cNvCxnSpPr>
              <a:endCxn id="163" idx="1"/>
            </p:cNvCxnSpPr>
            <p:nvPr/>
          </p:nvCxnSpPr>
          <p:spPr>
            <a:xfrm>
              <a:off x="4686702" y="3569489"/>
              <a:ext cx="215425" cy="212631"/>
            </a:xfrm>
            <a:prstGeom prst="curved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169" name="Rectangle 168"/>
            <p:cNvSpPr/>
            <p:nvPr/>
          </p:nvSpPr>
          <p:spPr>
            <a:xfrm>
              <a:off x="8026976" y="3075130"/>
              <a:ext cx="792096" cy="370356"/>
            </a:xfrm>
            <a:prstGeom prst="rect">
              <a:avLst/>
            </a:prstGeom>
            <a:solidFill>
              <a:schemeClr val="bg1">
                <a:lumMod val="95000"/>
                <a:alpha val="69804"/>
              </a:schemeClr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75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kern="0" dirty="0">
                  <a:cs typeface="Calibri" panose="020F0502020204030204" pitchFamily="34" charset="0"/>
                </a:rPr>
                <a:t>Traffic management System Graph</a:t>
              </a:r>
            </a:p>
          </p:txBody>
        </p:sp>
        <p:cxnSp>
          <p:nvCxnSpPr>
            <p:cNvPr id="170" name="Curved Connector 169"/>
            <p:cNvCxnSpPr>
              <a:stCxn id="180" idx="3"/>
              <a:endCxn id="171" idx="1"/>
            </p:cNvCxnSpPr>
            <p:nvPr/>
          </p:nvCxnSpPr>
          <p:spPr bwMode="auto">
            <a:xfrm>
              <a:off x="8251244" y="5186143"/>
              <a:ext cx="567828" cy="34618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>
              <a:off x="8819072" y="5347145"/>
              <a:ext cx="792096" cy="370356"/>
            </a:xfrm>
            <a:prstGeom prst="rect">
              <a:avLst/>
            </a:prstGeom>
            <a:solidFill>
              <a:schemeClr val="bg1">
                <a:lumMod val="85000"/>
                <a:alpha val="69804"/>
              </a:schemeClr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75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kern="0" dirty="0">
                  <a:cs typeface="Calibri" panose="020F0502020204030204" pitchFamily="34" charset="0"/>
                </a:rPr>
                <a:t>Parking </a:t>
              </a:r>
              <a:br>
                <a:rPr lang="en-US" sz="700" kern="0" dirty="0">
                  <a:cs typeface="Calibri" panose="020F0502020204030204" pitchFamily="34" charset="0"/>
                </a:rPr>
              </a:br>
              <a:r>
                <a:rPr lang="en-US" sz="700" kern="0" dirty="0">
                  <a:cs typeface="Calibri" panose="020F0502020204030204" pitchFamily="34" charset="0"/>
                </a:rPr>
                <a:t>management System Graph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183824" y="4071613"/>
              <a:ext cx="792096" cy="370356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75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kern="0" dirty="0">
                  <a:cs typeface="Calibri" panose="020F0502020204030204" pitchFamily="34" charset="0"/>
                </a:rPr>
                <a:t>Smart City </a:t>
              </a:r>
              <a:br>
                <a:rPr lang="en-US" sz="700" kern="0" dirty="0">
                  <a:cs typeface="Calibri" panose="020F0502020204030204" pitchFamily="34" charset="0"/>
                </a:rPr>
              </a:br>
              <a:r>
                <a:rPr lang="en-US" sz="700" kern="0" dirty="0">
                  <a:cs typeface="Calibri" panose="020F0502020204030204" pitchFamily="34" charset="0"/>
                </a:rPr>
                <a:t>System Graph</a:t>
              </a:r>
            </a:p>
          </p:txBody>
        </p:sp>
        <p:sp>
          <p:nvSpPr>
            <p:cNvPr id="173" name="Organigramme : Décision 192"/>
            <p:cNvSpPr/>
            <p:nvPr/>
          </p:nvSpPr>
          <p:spPr>
            <a:xfrm>
              <a:off x="9748366" y="4055728"/>
              <a:ext cx="980391" cy="369508"/>
            </a:xfrm>
            <a:prstGeom prst="flowChartDecision">
              <a:avLst/>
            </a:prstGeom>
            <a:solidFill>
              <a:srgbClr val="FFFFFF">
                <a:alpha val="69804"/>
              </a:srgbClr>
            </a:solidFill>
            <a:ln w="952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45656" rIns="0" bIns="45656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" dirty="0" err="1">
                  <a:solidFill>
                    <a:srgbClr val="000000"/>
                  </a:solidFill>
                </a:rPr>
                <a:t>isSub</a:t>
              </a:r>
              <a:br>
                <a:rPr lang="en-US" sz="600" dirty="0">
                  <a:solidFill>
                    <a:srgbClr val="000000"/>
                  </a:solidFill>
                </a:rPr>
              </a:br>
              <a:r>
                <a:rPr lang="en-US" sz="600" dirty="0" err="1">
                  <a:solidFill>
                    <a:srgbClr val="000000"/>
                  </a:solidFill>
                </a:rPr>
                <a:t>GraphOf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cxnSp>
          <p:nvCxnSpPr>
            <p:cNvPr id="174" name="Curved Connector 173"/>
            <p:cNvCxnSpPr>
              <a:stCxn id="171" idx="0"/>
              <a:endCxn id="173" idx="1"/>
            </p:cNvCxnSpPr>
            <p:nvPr/>
          </p:nvCxnSpPr>
          <p:spPr bwMode="auto">
            <a:xfrm rot="5400000" flipH="1" flipV="1">
              <a:off x="8928412" y="4527191"/>
              <a:ext cx="1106663" cy="533246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75" name="Curved Connector 174"/>
            <p:cNvCxnSpPr>
              <a:stCxn id="169" idx="3"/>
              <a:endCxn id="173" idx="1"/>
            </p:cNvCxnSpPr>
            <p:nvPr/>
          </p:nvCxnSpPr>
          <p:spPr bwMode="auto">
            <a:xfrm>
              <a:off x="8819072" y="3260308"/>
              <a:ext cx="929294" cy="98017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76" name="Curved Connector 175"/>
            <p:cNvCxnSpPr>
              <a:stCxn id="173" idx="3"/>
              <a:endCxn id="172" idx="1"/>
            </p:cNvCxnSpPr>
            <p:nvPr/>
          </p:nvCxnSpPr>
          <p:spPr bwMode="auto">
            <a:xfrm>
              <a:off x="10728757" y="4240482"/>
              <a:ext cx="455067" cy="16309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sp>
          <p:nvSpPr>
            <p:cNvPr id="177" name="Rectangle 176"/>
            <p:cNvSpPr/>
            <p:nvPr/>
          </p:nvSpPr>
          <p:spPr>
            <a:xfrm>
              <a:off x="7234880" y="2444472"/>
              <a:ext cx="792096" cy="370356"/>
            </a:xfrm>
            <a:prstGeom prst="rect">
              <a:avLst/>
            </a:prstGeom>
            <a:solidFill>
              <a:schemeClr val="bg1">
                <a:lumMod val="95000"/>
                <a:alpha val="69804"/>
              </a:schemeClr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71175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kern="0" dirty="0">
                  <a:cs typeface="Calibri" panose="020F0502020204030204" pitchFamily="34" charset="0"/>
                </a:rPr>
                <a:t>Traffic-lights control System Graph</a:t>
              </a:r>
            </a:p>
          </p:txBody>
        </p:sp>
        <p:sp>
          <p:nvSpPr>
            <p:cNvPr id="178" name="Organigramme : Décision 192"/>
            <p:cNvSpPr/>
            <p:nvPr/>
          </p:nvSpPr>
          <p:spPr>
            <a:xfrm>
              <a:off x="6914901" y="3628426"/>
              <a:ext cx="1219202" cy="290797"/>
            </a:xfrm>
            <a:prstGeom prst="flowChartDecision">
              <a:avLst/>
            </a:prstGeom>
            <a:solidFill>
              <a:srgbClr val="FFFFFF">
                <a:alpha val="69804"/>
              </a:srgbClr>
            </a:solidFill>
            <a:ln w="952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45656" rIns="0" bIns="45656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dirty="0" err="1">
                  <a:solidFill>
                    <a:srgbClr val="000000"/>
                  </a:solidFill>
                </a:rPr>
                <a:t>isNodeOf</a:t>
              </a:r>
              <a:br>
                <a:rPr lang="en-US" sz="500" dirty="0">
                  <a:solidFill>
                    <a:srgbClr val="000000"/>
                  </a:solidFill>
                </a:rPr>
              </a:br>
              <a:r>
                <a:rPr lang="en-US" sz="500" dirty="0">
                  <a:solidFill>
                    <a:srgbClr val="000000"/>
                  </a:solidFill>
                </a:rPr>
                <a:t>Graph</a:t>
              </a:r>
            </a:p>
          </p:txBody>
        </p:sp>
        <p:cxnSp>
          <p:nvCxnSpPr>
            <p:cNvPr id="179" name="Curved Connector 178"/>
            <p:cNvCxnSpPr>
              <a:stCxn id="123" idx="3"/>
              <a:endCxn id="180" idx="1"/>
            </p:cNvCxnSpPr>
            <p:nvPr/>
          </p:nvCxnSpPr>
          <p:spPr bwMode="auto">
            <a:xfrm flipV="1">
              <a:off x="6223569" y="5186143"/>
              <a:ext cx="808473" cy="30162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sp>
          <p:nvSpPr>
            <p:cNvPr id="180" name="Organigramme : Décision 192"/>
            <p:cNvSpPr/>
            <p:nvPr/>
          </p:nvSpPr>
          <p:spPr>
            <a:xfrm>
              <a:off x="7032042" y="5040744"/>
              <a:ext cx="1219202" cy="290797"/>
            </a:xfrm>
            <a:prstGeom prst="flowChartDecision">
              <a:avLst/>
            </a:prstGeom>
            <a:solidFill>
              <a:srgbClr val="FFFFFF">
                <a:alpha val="69804"/>
              </a:srgbClr>
            </a:solidFill>
            <a:ln w="952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45656" rIns="0" bIns="45656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dirty="0" err="1">
                  <a:solidFill>
                    <a:srgbClr val="000000"/>
                  </a:solidFill>
                </a:rPr>
                <a:t>isNodeOf</a:t>
              </a:r>
              <a:br>
                <a:rPr lang="en-US" sz="500" dirty="0">
                  <a:solidFill>
                    <a:srgbClr val="000000"/>
                  </a:solidFill>
                </a:rPr>
              </a:br>
              <a:r>
                <a:rPr lang="en-US" sz="500" dirty="0">
                  <a:solidFill>
                    <a:srgbClr val="000000"/>
                  </a:solidFill>
                </a:rPr>
                <a:t>Graph</a:t>
              </a:r>
            </a:p>
          </p:txBody>
        </p:sp>
        <p:cxnSp>
          <p:nvCxnSpPr>
            <p:cNvPr id="181" name="Curved Connector 180"/>
            <p:cNvCxnSpPr>
              <a:stCxn id="178" idx="3"/>
              <a:endCxn id="169" idx="2"/>
            </p:cNvCxnSpPr>
            <p:nvPr/>
          </p:nvCxnSpPr>
          <p:spPr bwMode="auto">
            <a:xfrm flipV="1">
              <a:off x="8134103" y="3445486"/>
              <a:ext cx="288921" cy="328339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sp>
          <p:nvSpPr>
            <p:cNvPr id="182" name="Organigramme : Décision 192"/>
            <p:cNvSpPr/>
            <p:nvPr/>
          </p:nvSpPr>
          <p:spPr>
            <a:xfrm>
              <a:off x="6569235" y="2936537"/>
              <a:ext cx="1219202" cy="290797"/>
            </a:xfrm>
            <a:prstGeom prst="flowChartDecision">
              <a:avLst/>
            </a:prstGeom>
            <a:solidFill>
              <a:srgbClr val="FFFFFF">
                <a:alpha val="69804"/>
              </a:srgbClr>
            </a:solidFill>
            <a:ln w="952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45656" rIns="0" bIns="45656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00" dirty="0" err="1">
                  <a:solidFill>
                    <a:srgbClr val="000000"/>
                  </a:solidFill>
                </a:rPr>
                <a:t>isNodeOf</a:t>
              </a:r>
              <a:br>
                <a:rPr lang="en-US" sz="500" dirty="0">
                  <a:solidFill>
                    <a:srgbClr val="000000"/>
                  </a:solidFill>
                </a:rPr>
              </a:br>
              <a:r>
                <a:rPr lang="en-US" sz="500" dirty="0">
                  <a:solidFill>
                    <a:srgbClr val="000000"/>
                  </a:solidFill>
                </a:rPr>
                <a:t>Graph</a:t>
              </a:r>
            </a:p>
          </p:txBody>
        </p:sp>
        <p:cxnSp>
          <p:nvCxnSpPr>
            <p:cNvPr id="183" name="Curved Connector 182"/>
            <p:cNvCxnSpPr>
              <a:stCxn id="124" idx="3"/>
              <a:endCxn id="178" idx="1"/>
            </p:cNvCxnSpPr>
            <p:nvPr/>
          </p:nvCxnSpPr>
          <p:spPr bwMode="auto">
            <a:xfrm>
              <a:off x="6223570" y="3286460"/>
              <a:ext cx="691331" cy="487365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84" name="Curved Connector 183"/>
            <p:cNvCxnSpPr>
              <a:stCxn id="177" idx="3"/>
              <a:endCxn id="173" idx="1"/>
            </p:cNvCxnSpPr>
            <p:nvPr/>
          </p:nvCxnSpPr>
          <p:spPr bwMode="auto">
            <a:xfrm>
              <a:off x="8026976" y="2629650"/>
              <a:ext cx="1721390" cy="1610832"/>
            </a:xfrm>
            <a:prstGeom prst="curvedConnector3">
              <a:avLst>
                <a:gd name="adj1" fmla="val 80354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85" name="Curved Connector 184"/>
            <p:cNvCxnSpPr>
              <a:stCxn id="182" idx="3"/>
              <a:endCxn id="177" idx="2"/>
            </p:cNvCxnSpPr>
            <p:nvPr/>
          </p:nvCxnSpPr>
          <p:spPr bwMode="auto">
            <a:xfrm flipH="1" flipV="1">
              <a:off x="7630928" y="2814828"/>
              <a:ext cx="157509" cy="267108"/>
            </a:xfrm>
            <a:prstGeom prst="curvedConnector4">
              <a:avLst>
                <a:gd name="adj1" fmla="val -145135"/>
                <a:gd name="adj2" fmla="val 77217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86" name="Curved Connector 185"/>
            <p:cNvCxnSpPr>
              <a:stCxn id="161" idx="3"/>
              <a:endCxn id="182" idx="1"/>
            </p:cNvCxnSpPr>
            <p:nvPr/>
          </p:nvCxnSpPr>
          <p:spPr bwMode="auto">
            <a:xfrm>
              <a:off x="5817427" y="2741853"/>
              <a:ext cx="751808" cy="34008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sp>
          <p:nvSpPr>
            <p:cNvPr id="187" name="Rectangle 186"/>
            <p:cNvSpPr/>
            <p:nvPr/>
          </p:nvSpPr>
          <p:spPr>
            <a:xfrm>
              <a:off x="161352" y="3565485"/>
              <a:ext cx="1133432" cy="78293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68579" tIns="34289" rIns="68579" bIns="34289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CA" sz="1050" dirty="0">
                  <a:solidFill>
                    <a:srgbClr val="FF0000"/>
                  </a:solidFill>
                </a:rPr>
                <a:t>Traffic</a:t>
              </a:r>
              <a:br>
                <a:rPr lang="en-CA" sz="1050" dirty="0">
                  <a:solidFill>
                    <a:srgbClr val="FF0000"/>
                  </a:solidFill>
                </a:rPr>
              </a:br>
              <a:r>
                <a:rPr lang="en-CA" sz="1050" dirty="0">
                  <a:solidFill>
                    <a:srgbClr val="FF0000"/>
                  </a:solidFill>
                </a:rPr>
                <a:t>Management</a:t>
              </a:r>
              <a:br>
                <a:rPr lang="en-CA" sz="1050" dirty="0">
                  <a:solidFill>
                    <a:srgbClr val="FF0000"/>
                  </a:solidFill>
                </a:rPr>
              </a:br>
              <a:r>
                <a:rPr lang="en-CA" sz="1050" dirty="0">
                  <a:solidFill>
                    <a:srgbClr val="FF0000"/>
                  </a:solidFill>
                </a:rPr>
                <a:t> System</a:t>
              </a:r>
            </a:p>
          </p:txBody>
        </p:sp>
      </p:grpSp>
      <p:cxnSp>
        <p:nvCxnSpPr>
          <p:cNvPr id="119" name="Curved Connector 118"/>
          <p:cNvCxnSpPr>
            <a:stCxn id="130" idx="0"/>
            <a:endCxn id="9" idx="2"/>
          </p:cNvCxnSpPr>
          <p:nvPr/>
        </p:nvCxnSpPr>
        <p:spPr bwMode="auto">
          <a:xfrm rot="5400000" flipH="1" flipV="1">
            <a:off x="1396757" y="2691344"/>
            <a:ext cx="814350" cy="219132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116" name="Curved Connector 115"/>
          <p:cNvCxnSpPr>
            <a:stCxn id="161" idx="0"/>
            <a:endCxn id="13" idx="2"/>
          </p:cNvCxnSpPr>
          <p:nvPr/>
        </p:nvCxnSpPr>
        <p:spPr bwMode="auto">
          <a:xfrm rot="16200000" flipV="1">
            <a:off x="4599581" y="3200487"/>
            <a:ext cx="597071" cy="69196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2333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rganigramme : Décision 192">
            <a:extLst>
              <a:ext uri="{FF2B5EF4-FFF2-40B4-BE49-F238E27FC236}">
                <a16:creationId xmlns:a16="http://schemas.microsoft.com/office/drawing/2014/main" id="{14A1EA4D-12A8-4973-82AC-67FC91935F47}"/>
              </a:ext>
            </a:extLst>
          </p:cNvPr>
          <p:cNvSpPr/>
          <p:nvPr/>
        </p:nvSpPr>
        <p:spPr>
          <a:xfrm>
            <a:off x="5241314" y="701614"/>
            <a:ext cx="4509327" cy="2256038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248129" y="1417102"/>
            <a:ext cx="649769" cy="315452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b="1" kern="0" dirty="0">
                <a:solidFill>
                  <a:srgbClr val="FF0000"/>
                </a:solidFill>
                <a:cs typeface="Calibri" panose="020F0502020204030204" pitchFamily="34" charset="0"/>
              </a:rPr>
              <a:t>Street S1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9840417" y="1278124"/>
            <a:ext cx="988756" cy="610341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Crossing C1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A7D50EE-435A-47D9-B165-81CB96B8036B}"/>
              </a:ext>
            </a:extLst>
          </p:cNvPr>
          <p:cNvSpPr/>
          <p:nvPr/>
        </p:nvSpPr>
        <p:spPr>
          <a:xfrm>
            <a:off x="3784708" y="1380533"/>
            <a:ext cx="988756" cy="610341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Crossing C2</a:t>
            </a:r>
          </a:p>
        </p:txBody>
      </p:sp>
      <p:sp>
        <p:nvSpPr>
          <p:cNvPr id="94" name="Organigramme : Décision 192">
            <a:extLst>
              <a:ext uri="{FF2B5EF4-FFF2-40B4-BE49-F238E27FC236}">
                <a16:creationId xmlns:a16="http://schemas.microsoft.com/office/drawing/2014/main" id="{1E83F400-043A-43E1-A4AD-32F7AF2C1167}"/>
              </a:ext>
            </a:extLst>
          </p:cNvPr>
          <p:cNvSpPr/>
          <p:nvPr/>
        </p:nvSpPr>
        <p:spPr>
          <a:xfrm>
            <a:off x="7981632" y="1966051"/>
            <a:ext cx="953864" cy="49267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Connects</a:t>
            </a:r>
          </a:p>
        </p:txBody>
      </p:sp>
      <p:cxnSp>
        <p:nvCxnSpPr>
          <p:cNvPr id="42" name="Connecteur en arc 174"/>
          <p:cNvCxnSpPr>
            <a:cxnSpLocks/>
            <a:stCxn id="50" idx="1"/>
            <a:endCxn id="58" idx="3"/>
          </p:cNvCxnSpPr>
          <p:nvPr/>
        </p:nvCxnSpPr>
        <p:spPr>
          <a:xfrm rot="10800000" flipV="1">
            <a:off x="4279086" y="2180124"/>
            <a:ext cx="1742434" cy="633429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45" name="Connecteur en arc 174"/>
          <p:cNvCxnSpPr>
            <a:cxnSpLocks/>
            <a:stCxn id="49" idx="1"/>
            <a:endCxn id="61" idx="3"/>
          </p:cNvCxnSpPr>
          <p:nvPr/>
        </p:nvCxnSpPr>
        <p:spPr>
          <a:xfrm rot="10800000" flipV="1">
            <a:off x="6769273" y="1574827"/>
            <a:ext cx="478857" cy="16933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sp>
        <p:nvSpPr>
          <p:cNvPr id="51" name="Organigramme : Décision 192">
            <a:extLst>
              <a:ext uri="{FF2B5EF4-FFF2-40B4-BE49-F238E27FC236}">
                <a16:creationId xmlns:a16="http://schemas.microsoft.com/office/drawing/2014/main" id="{1E83F400-043A-43E1-A4AD-32F7AF2C1167}"/>
              </a:ext>
            </a:extLst>
          </p:cNvPr>
          <p:cNvSpPr/>
          <p:nvPr/>
        </p:nvSpPr>
        <p:spPr>
          <a:xfrm>
            <a:off x="8304245" y="1336956"/>
            <a:ext cx="953864" cy="49267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Connects</a:t>
            </a:r>
          </a:p>
        </p:txBody>
      </p:sp>
      <p:cxnSp>
        <p:nvCxnSpPr>
          <p:cNvPr id="52" name="Connecteur en arc 174"/>
          <p:cNvCxnSpPr>
            <a:cxnSpLocks/>
            <a:stCxn id="51" idx="3"/>
          </p:cNvCxnSpPr>
          <p:nvPr/>
        </p:nvCxnSpPr>
        <p:spPr>
          <a:xfrm>
            <a:off x="9258109" y="1583295"/>
            <a:ext cx="582307" cy="8466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54" name="Connecteur en arc 174"/>
          <p:cNvCxnSpPr>
            <a:cxnSpLocks/>
            <a:stCxn id="49" idx="3"/>
            <a:endCxn id="51" idx="1"/>
          </p:cNvCxnSpPr>
          <p:nvPr/>
        </p:nvCxnSpPr>
        <p:spPr>
          <a:xfrm>
            <a:off x="7897898" y="1574828"/>
            <a:ext cx="406348" cy="8467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sp>
        <p:nvSpPr>
          <p:cNvPr id="40" name="Rectangle 39"/>
          <p:cNvSpPr/>
          <p:nvPr/>
        </p:nvSpPr>
        <p:spPr>
          <a:xfrm>
            <a:off x="8781178" y="4275856"/>
            <a:ext cx="988756" cy="610341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Crossing C1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D50EE-435A-47D9-B165-81CB96B8036B}"/>
              </a:ext>
            </a:extLst>
          </p:cNvPr>
          <p:cNvSpPr/>
          <p:nvPr/>
        </p:nvSpPr>
        <p:spPr>
          <a:xfrm>
            <a:off x="4048400" y="4488874"/>
            <a:ext cx="988756" cy="610341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Crossing C2</a:t>
            </a:r>
          </a:p>
        </p:txBody>
      </p:sp>
      <p:sp>
        <p:nvSpPr>
          <p:cNvPr id="47" name="Organigramme : Décision 192">
            <a:extLst>
              <a:ext uri="{FF2B5EF4-FFF2-40B4-BE49-F238E27FC236}">
                <a16:creationId xmlns:a16="http://schemas.microsoft.com/office/drawing/2014/main" id="{1E83F400-043A-43E1-A4AD-32F7AF2C1167}"/>
              </a:ext>
            </a:extLst>
          </p:cNvPr>
          <p:cNvSpPr/>
          <p:nvPr/>
        </p:nvSpPr>
        <p:spPr>
          <a:xfrm>
            <a:off x="6591665" y="4526620"/>
            <a:ext cx="1370225" cy="643662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Connects</a:t>
            </a:r>
          </a:p>
        </p:txBody>
      </p:sp>
      <p:cxnSp>
        <p:nvCxnSpPr>
          <p:cNvPr id="48" name="Connecteur en arc 174"/>
          <p:cNvCxnSpPr>
            <a:cxnSpLocks/>
            <a:stCxn id="47" idx="3"/>
            <a:endCxn id="40" idx="1"/>
          </p:cNvCxnSpPr>
          <p:nvPr/>
        </p:nvCxnSpPr>
        <p:spPr>
          <a:xfrm flipV="1">
            <a:off x="7961890" y="4581027"/>
            <a:ext cx="819288" cy="267424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stealth"/>
            <a:tailEnd type="stealth"/>
          </a:ln>
          <a:effectLst/>
        </p:spPr>
      </p:cxnSp>
      <p:sp>
        <p:nvSpPr>
          <p:cNvPr id="55" name="Organigramme : Décision 192">
            <a:extLst>
              <a:ext uri="{FF2B5EF4-FFF2-40B4-BE49-F238E27FC236}">
                <a16:creationId xmlns:a16="http://schemas.microsoft.com/office/drawing/2014/main" id="{14A1EA4D-12A8-4973-82AC-67FC91935F47}"/>
              </a:ext>
            </a:extLst>
          </p:cNvPr>
          <p:cNvSpPr/>
          <p:nvPr/>
        </p:nvSpPr>
        <p:spPr>
          <a:xfrm>
            <a:off x="7842317" y="5500858"/>
            <a:ext cx="1541414" cy="588850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100" dirty="0" err="1">
                <a:solidFill>
                  <a:srgbClr val="000000"/>
                </a:solidFill>
              </a:rPr>
              <a:t>Hyperedge</a:t>
            </a:r>
            <a:r>
              <a:rPr lang="en-US" sz="1100" dirty="0">
                <a:solidFill>
                  <a:srgbClr val="000000"/>
                </a:solidFill>
              </a:rPr>
              <a:t> Explicitly</a:t>
            </a:r>
          </a:p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 reified </a:t>
            </a:r>
            <a:r>
              <a:rPr lang="en-US" sz="1100" dirty="0" err="1">
                <a:solidFill>
                  <a:srgbClr val="000000"/>
                </a:solidFill>
              </a:rPr>
              <a:t>AsNode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840417" y="6283957"/>
            <a:ext cx="649769" cy="315452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Street S1</a:t>
            </a:r>
          </a:p>
        </p:txBody>
      </p:sp>
      <p:cxnSp>
        <p:nvCxnSpPr>
          <p:cNvPr id="59" name="Connecteur en arc 174"/>
          <p:cNvCxnSpPr>
            <a:cxnSpLocks/>
          </p:cNvCxnSpPr>
          <p:nvPr/>
        </p:nvCxnSpPr>
        <p:spPr>
          <a:xfrm rot="5400000">
            <a:off x="8409449" y="8681776"/>
            <a:ext cx="249801" cy="16933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60" name="Connecteur en arc 174"/>
          <p:cNvCxnSpPr>
            <a:cxnSpLocks/>
            <a:stCxn id="55" idx="2"/>
            <a:endCxn id="57" idx="0"/>
          </p:cNvCxnSpPr>
          <p:nvPr/>
        </p:nvCxnSpPr>
        <p:spPr>
          <a:xfrm rot="16200000" flipH="1">
            <a:off x="9292039" y="5410693"/>
            <a:ext cx="194249" cy="1552278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64" name="Connecteur en arc 174"/>
          <p:cNvCxnSpPr>
            <a:cxnSpLocks/>
          </p:cNvCxnSpPr>
          <p:nvPr/>
        </p:nvCxnSpPr>
        <p:spPr>
          <a:xfrm rot="16200000" flipH="1">
            <a:off x="7769222" y="4667447"/>
            <a:ext cx="330576" cy="1336246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tailEnd type="stealth"/>
          </a:ln>
          <a:effectLst/>
        </p:spPr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636" y="92982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 err="1"/>
              <a:t>Representing</a:t>
            </a:r>
            <a:r>
              <a:rPr lang="fr-FR" sz="4000" baseline="0" dirty="0"/>
              <a:t> </a:t>
            </a:r>
            <a:r>
              <a:rPr lang="fr-FR" sz="4000" baseline="0" dirty="0" err="1"/>
              <a:t>complex</a:t>
            </a:r>
            <a:r>
              <a:rPr lang="fr-FR" sz="4000" baseline="0" dirty="0"/>
              <a:t> </a:t>
            </a:r>
            <a:r>
              <a:rPr lang="fr-FR" sz="4000" baseline="0" dirty="0" err="1"/>
              <a:t>physical</a:t>
            </a:r>
            <a:r>
              <a:rPr lang="fr-FR" sz="4000" baseline="0" dirty="0"/>
              <a:t> connections</a:t>
            </a:r>
            <a:br>
              <a:rPr lang="fr-FR" sz="4000" baseline="0" dirty="0"/>
            </a:br>
            <a:r>
              <a:rPr lang="fr-FR" sz="4000" dirty="0">
                <a:sym typeface="Wingdings" panose="05000000000000000000" pitchFamily="2" charset="2"/>
              </a:rPr>
              <a:t></a:t>
            </a:r>
            <a:r>
              <a:rPr lang="fr-FR" sz="4000" dirty="0" err="1">
                <a:sym typeface="Wingdings" panose="05000000000000000000" pitchFamily="2" charset="2"/>
              </a:rPr>
              <a:t>hyperedges</a:t>
            </a:r>
            <a:r>
              <a:rPr lang="fr-FR" sz="4000" dirty="0">
                <a:sym typeface="Wingdings" panose="05000000000000000000" pitchFamily="2" charset="2"/>
              </a:rPr>
              <a:t> </a:t>
            </a:r>
            <a:r>
              <a:rPr lang="fr-FR" sz="4000" dirty="0" err="1">
                <a:sym typeface="Wingdings" panose="05000000000000000000" pitchFamily="2" charset="2"/>
              </a:rPr>
              <a:t>cast</a:t>
            </a:r>
            <a:r>
              <a:rPr lang="fr-FR" sz="4000" dirty="0">
                <a:sym typeface="Wingdings" panose="05000000000000000000" pitchFamily="2" charset="2"/>
              </a:rPr>
              <a:t> as </a:t>
            </a:r>
            <a:r>
              <a:rPr lang="fr-FR" sz="4000" dirty="0" err="1">
                <a:sym typeface="Wingdings" panose="05000000000000000000" pitchFamily="2" charset="2"/>
              </a:rPr>
              <a:t>nodes</a:t>
            </a:r>
            <a:endParaRPr lang="fr-FR" sz="4000" dirty="0"/>
          </a:p>
        </p:txBody>
      </p:sp>
      <p:cxnSp>
        <p:nvCxnSpPr>
          <p:cNvPr id="34" name="Connecteur en arc 174"/>
          <p:cNvCxnSpPr>
            <a:cxnSpLocks/>
            <a:stCxn id="49" idx="2"/>
            <a:endCxn id="53" idx="0"/>
          </p:cNvCxnSpPr>
          <p:nvPr/>
        </p:nvCxnSpPr>
        <p:spPr>
          <a:xfrm rot="5400000">
            <a:off x="7181785" y="2046747"/>
            <a:ext cx="705422" cy="77037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sp>
        <p:nvSpPr>
          <p:cNvPr id="37" name="Rectangle 36"/>
          <p:cNvSpPr/>
          <p:nvPr/>
        </p:nvSpPr>
        <p:spPr>
          <a:xfrm>
            <a:off x="6942723" y="3234124"/>
            <a:ext cx="961633" cy="480662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Parking Lot  L1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028535" y="2993793"/>
            <a:ext cx="961633" cy="480662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Building B1</a:t>
            </a:r>
          </a:p>
        </p:txBody>
      </p:sp>
      <p:sp>
        <p:nvSpPr>
          <p:cNvPr id="50" name="Organigramme : Décision 192">
            <a:extLst>
              <a:ext uri="{FF2B5EF4-FFF2-40B4-BE49-F238E27FC236}">
                <a16:creationId xmlns:a16="http://schemas.microsoft.com/office/drawing/2014/main" id="{1E83F400-043A-43E1-A4AD-32F7AF2C1167}"/>
              </a:ext>
            </a:extLst>
          </p:cNvPr>
          <p:cNvSpPr/>
          <p:nvPr/>
        </p:nvSpPr>
        <p:spPr>
          <a:xfrm rot="70007">
            <a:off x="6021421" y="1943498"/>
            <a:ext cx="953864" cy="49267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Connects</a:t>
            </a:r>
          </a:p>
        </p:txBody>
      </p:sp>
      <p:sp>
        <p:nvSpPr>
          <p:cNvPr id="53" name="Organigramme : Décision 192">
            <a:extLst>
              <a:ext uri="{FF2B5EF4-FFF2-40B4-BE49-F238E27FC236}">
                <a16:creationId xmlns:a16="http://schemas.microsoft.com/office/drawing/2014/main" id="{1E83F400-043A-43E1-A4AD-32F7AF2C1167}"/>
              </a:ext>
            </a:extLst>
          </p:cNvPr>
          <p:cNvSpPr/>
          <p:nvPr/>
        </p:nvSpPr>
        <p:spPr>
          <a:xfrm>
            <a:off x="7019045" y="2437976"/>
            <a:ext cx="953864" cy="49267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Connects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A7D50EE-435A-47D9-B165-81CB96B8036B}"/>
              </a:ext>
            </a:extLst>
          </p:cNvPr>
          <p:cNvSpPr/>
          <p:nvPr/>
        </p:nvSpPr>
        <p:spPr>
          <a:xfrm>
            <a:off x="3290330" y="2508383"/>
            <a:ext cx="988756" cy="610341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Crossing C3</a:t>
            </a:r>
          </a:p>
        </p:txBody>
      </p:sp>
      <p:sp>
        <p:nvSpPr>
          <p:cNvPr id="61" name="Organigramme : Décision 192">
            <a:extLst>
              <a:ext uri="{FF2B5EF4-FFF2-40B4-BE49-F238E27FC236}">
                <a16:creationId xmlns:a16="http://schemas.microsoft.com/office/drawing/2014/main" id="{1E83F400-043A-43E1-A4AD-32F7AF2C1167}"/>
              </a:ext>
            </a:extLst>
          </p:cNvPr>
          <p:cNvSpPr/>
          <p:nvPr/>
        </p:nvSpPr>
        <p:spPr>
          <a:xfrm>
            <a:off x="5815408" y="1345422"/>
            <a:ext cx="953864" cy="492677"/>
          </a:xfrm>
          <a:prstGeom prst="flowChartDecision">
            <a:avLst/>
          </a:prstGeom>
          <a:solidFill>
            <a:srgbClr val="FFFFFF">
              <a:alpha val="69804"/>
            </a:srgb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wrap="none" lIns="0" tIns="60873" rIns="0" bIns="6087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Connects</a:t>
            </a:r>
          </a:p>
        </p:txBody>
      </p:sp>
      <p:cxnSp>
        <p:nvCxnSpPr>
          <p:cNvPr id="63" name="Connecteur en arc 174"/>
          <p:cNvCxnSpPr>
            <a:cxnSpLocks/>
            <a:stCxn id="49" idx="2"/>
            <a:endCxn id="50" idx="3"/>
          </p:cNvCxnSpPr>
          <p:nvPr/>
        </p:nvCxnSpPr>
        <p:spPr>
          <a:xfrm rot="5400000">
            <a:off x="7040603" y="1667137"/>
            <a:ext cx="466995" cy="597828"/>
          </a:xfrm>
          <a:prstGeom prst="curvedConnector2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69" name="Connecteur en arc 174"/>
          <p:cNvCxnSpPr>
            <a:cxnSpLocks/>
            <a:stCxn id="61" idx="1"/>
            <a:endCxn id="91" idx="3"/>
          </p:cNvCxnSpPr>
          <p:nvPr/>
        </p:nvCxnSpPr>
        <p:spPr>
          <a:xfrm rot="10800000" flipV="1">
            <a:off x="4773464" y="1591760"/>
            <a:ext cx="1041944" cy="93943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74" name="Connecteur en arc 174"/>
          <p:cNvCxnSpPr>
            <a:cxnSpLocks/>
            <a:stCxn id="49" idx="2"/>
            <a:endCxn id="94" idx="1"/>
          </p:cNvCxnSpPr>
          <p:nvPr/>
        </p:nvCxnSpPr>
        <p:spPr>
          <a:xfrm rot="16200000" flipH="1">
            <a:off x="7537405" y="1768163"/>
            <a:ext cx="479836" cy="408618"/>
          </a:xfrm>
          <a:prstGeom prst="curvedConnector2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85" name="Connecteur en arc 174"/>
          <p:cNvCxnSpPr>
            <a:cxnSpLocks/>
            <a:stCxn id="53" idx="2"/>
            <a:endCxn id="37" idx="0"/>
          </p:cNvCxnSpPr>
          <p:nvPr/>
        </p:nvCxnSpPr>
        <p:spPr>
          <a:xfrm rot="5400000">
            <a:off x="7308024" y="3046170"/>
            <a:ext cx="303471" cy="72437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cxnSp>
        <p:nvCxnSpPr>
          <p:cNvPr id="88" name="Connecteur en arc 174"/>
          <p:cNvCxnSpPr>
            <a:cxnSpLocks/>
            <a:stCxn id="94" idx="3"/>
            <a:endCxn id="43" idx="0"/>
          </p:cNvCxnSpPr>
          <p:nvPr/>
        </p:nvCxnSpPr>
        <p:spPr>
          <a:xfrm>
            <a:off x="8935496" y="2212390"/>
            <a:ext cx="573856" cy="781403"/>
          </a:xfrm>
          <a:prstGeom prst="curvedConnector2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tailEnd type="stealth"/>
          </a:ln>
          <a:effectLst/>
        </p:spPr>
      </p:cxnSp>
      <p:sp>
        <p:nvSpPr>
          <p:cNvPr id="93" name="Right Arrow 92"/>
          <p:cNvSpPr/>
          <p:nvPr/>
        </p:nvSpPr>
        <p:spPr>
          <a:xfrm rot="5400000">
            <a:off x="891984" y="3421550"/>
            <a:ext cx="1452055" cy="8668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solidFill>
                  <a:schemeClr val="tx1"/>
                </a:solidFill>
              </a:rPr>
              <a:t>means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208281" y="6300145"/>
            <a:ext cx="961633" cy="480662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Parking Lot  L1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840213" y="5422841"/>
            <a:ext cx="961633" cy="480662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Building B1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A7D50EE-435A-47D9-B165-81CB96B8036B}"/>
              </a:ext>
            </a:extLst>
          </p:cNvPr>
          <p:cNvSpPr/>
          <p:nvPr/>
        </p:nvSpPr>
        <p:spPr>
          <a:xfrm>
            <a:off x="5321030" y="3854998"/>
            <a:ext cx="988756" cy="610341"/>
          </a:xfrm>
          <a:prstGeom prst="rect">
            <a:avLst/>
          </a:prstGeom>
          <a:solidFill>
            <a:srgbClr val="FFFFFF">
              <a:alpha val="69804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48987"/>
            <a:r>
              <a:rPr lang="en-US" sz="1100" kern="0" dirty="0">
                <a:solidFill>
                  <a:srgbClr val="000000"/>
                </a:solidFill>
                <a:cs typeface="Calibri" panose="020F0502020204030204" pitchFamily="34" charset="0"/>
              </a:rPr>
              <a:t>Crossing C3</a:t>
            </a:r>
          </a:p>
        </p:txBody>
      </p:sp>
      <p:cxnSp>
        <p:nvCxnSpPr>
          <p:cNvPr id="101" name="Connecteur en arc 174"/>
          <p:cNvCxnSpPr>
            <a:cxnSpLocks/>
            <a:stCxn id="47" idx="0"/>
            <a:endCxn id="97" idx="3"/>
          </p:cNvCxnSpPr>
          <p:nvPr/>
        </p:nvCxnSpPr>
        <p:spPr>
          <a:xfrm rot="16200000" flipV="1">
            <a:off x="6610057" y="3859899"/>
            <a:ext cx="366451" cy="966992"/>
          </a:xfrm>
          <a:prstGeom prst="curvedConnector2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stealth"/>
            <a:tailEnd type="stealth"/>
          </a:ln>
          <a:effectLst/>
        </p:spPr>
      </p:cxnSp>
      <p:cxnSp>
        <p:nvCxnSpPr>
          <p:cNvPr id="104" name="Connecteur en arc 174"/>
          <p:cNvCxnSpPr>
            <a:cxnSpLocks/>
            <a:stCxn id="47" idx="1"/>
            <a:endCxn id="41" idx="3"/>
          </p:cNvCxnSpPr>
          <p:nvPr/>
        </p:nvCxnSpPr>
        <p:spPr>
          <a:xfrm rot="10800000">
            <a:off x="5037157" y="4794045"/>
            <a:ext cx="1554509" cy="54406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stealth"/>
            <a:tailEnd type="stealth"/>
          </a:ln>
          <a:effectLst/>
        </p:spPr>
      </p:cxnSp>
      <p:cxnSp>
        <p:nvCxnSpPr>
          <p:cNvPr id="108" name="Connecteur en arc 174"/>
          <p:cNvCxnSpPr>
            <a:cxnSpLocks/>
            <a:stCxn id="47" idx="1"/>
            <a:endCxn id="96" idx="3"/>
          </p:cNvCxnSpPr>
          <p:nvPr/>
        </p:nvCxnSpPr>
        <p:spPr>
          <a:xfrm rot="10800000" flipV="1">
            <a:off x="5801847" y="4848450"/>
            <a:ext cx="789819" cy="814721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stealth"/>
            <a:tailEnd type="stealth"/>
          </a:ln>
          <a:effectLst/>
        </p:spPr>
      </p:cxnSp>
      <p:cxnSp>
        <p:nvCxnSpPr>
          <p:cNvPr id="111" name="Connecteur en arc 174"/>
          <p:cNvCxnSpPr>
            <a:cxnSpLocks/>
            <a:stCxn id="47" idx="2"/>
            <a:endCxn id="95" idx="3"/>
          </p:cNvCxnSpPr>
          <p:nvPr/>
        </p:nvCxnSpPr>
        <p:spPr>
          <a:xfrm rot="5400000">
            <a:off x="6038249" y="5301947"/>
            <a:ext cx="1370194" cy="1106864"/>
          </a:xfrm>
          <a:prstGeom prst="curvedConnector2">
            <a:avLst/>
          </a:prstGeom>
          <a:noFill/>
          <a:ln w="9525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stealth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2385274654"/>
      </p:ext>
    </p:extLst>
  </p:cSld>
  <p:clrMapOvr>
    <a:masterClrMapping/>
  </p:clrMapOvr>
</p:sld>
</file>

<file path=ppt/theme/theme1.xml><?xml version="1.0" encoding="utf-8"?>
<a:theme xmlns:a="http://schemas.openxmlformats.org/drawingml/2006/main" name="YourFullNa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67CB494-8751-CC42-8A3F-2F62C559062B}" vid="{C7EBECAC-C58A-6A4E-926C-68DABF7ED1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YourFullName</Template>
  <TotalTime>3032</TotalTime>
  <Words>292</Words>
  <Application>Microsoft Macintosh PowerPoint</Application>
  <PresentationFormat>Widescreen</PresentationFormat>
  <Paragraphs>148</Paragraphs>
  <Slides>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Helvetica 45 Light</vt:lpstr>
      <vt:lpstr>Wingdings</vt:lpstr>
      <vt:lpstr>YourFullName</vt:lpstr>
      <vt:lpstr>Cyber-Physical Graphs  vs. RDF graphs  Gilles Privat Orange Labs,  Grenoble, France </vt:lpstr>
      <vt:lpstr>CPS Graphs</vt:lpstr>
      <vt:lpstr>Examples of CPS graphs (1/2)  with semantics  that is not reducible to RDF-style (referential) semantics</vt:lpstr>
      <vt:lpstr>Examples of CPS graphs (2/2)</vt:lpstr>
      <vt:lpstr>CPS graph captured as NGSI-LD property graphs,  with RDF/RDFS/OWL semantics as an overlay</vt:lpstr>
      <vt:lpstr>Representing complex physical connections hyperedges cast as nodes</vt:lpstr>
    </vt:vector>
  </TitlesOfParts>
  <Company>ORANGE FT Group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Talk’s Title</dc:title>
  <dc:creator>PRIVAT Gilles IMT/OLPS</dc:creator>
  <cp:lastModifiedBy>Dave Raggett</cp:lastModifiedBy>
  <cp:revision>31</cp:revision>
  <dcterms:created xsi:type="dcterms:W3CDTF">2019-02-27T10:40:39Z</dcterms:created>
  <dcterms:modified xsi:type="dcterms:W3CDTF">2019-03-03T11:38:36Z</dcterms:modified>
</cp:coreProperties>
</file>